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258" r:id="rId3"/>
    <p:sldId id="298" r:id="rId4"/>
    <p:sldId id="314" r:id="rId5"/>
    <p:sldId id="315" r:id="rId6"/>
    <p:sldId id="316" r:id="rId7"/>
    <p:sldId id="313" r:id="rId8"/>
    <p:sldId id="290" r:id="rId9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7885"/>
    <a:srgbClr val="DBF6FE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77445" autoAdjust="0"/>
  </p:normalViewPr>
  <p:slideViewPr>
    <p:cSldViewPr snapToGrid="0">
      <p:cViewPr varScale="1">
        <p:scale>
          <a:sx n="90" d="100"/>
          <a:sy n="90" d="100"/>
        </p:scale>
        <p:origin x="1836" y="84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2361792329027465E-2"/>
          <c:y val="2.431439275641693E-2"/>
          <c:w val="0.94704433982522784"/>
          <c:h val="0.8618214974171940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Лист1!$A$2:$A$7</c:f>
              <c:strCache>
                <c:ptCount val="6"/>
                <c:pt idx="0">
                  <c:v>ФБ</c:v>
                </c:pt>
                <c:pt idx="1">
                  <c:v>ОБ</c:v>
                </c:pt>
                <c:pt idx="2">
                  <c:v>МБ</c:v>
                </c:pt>
                <c:pt idx="3">
                  <c:v>СС</c:v>
                </c:pt>
                <c:pt idx="4">
                  <c:v>СП</c:v>
                </c:pt>
                <c:pt idx="5">
                  <c:v>ИИ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0</c:v>
                </c:pt>
                <c:pt idx="1">
                  <c:v>5.5868000000000002</c:v>
                </c:pt>
                <c:pt idx="2">
                  <c:v>2.1999999999999999E-2</c:v>
                </c:pt>
                <c:pt idx="3">
                  <c:v>0</c:v>
                </c:pt>
                <c:pt idx="4">
                  <c:v>0</c:v>
                </c:pt>
                <c:pt idx="5">
                  <c:v>0.375</c:v>
                </c:pt>
              </c:numCache>
            </c:numRef>
          </c:val>
          <c:extLst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26.12.2022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solidFill>
                  <a:srgbClr val="002060"/>
                </a:solidFill>
                <a:latin typeface="Arial Black" pitchFamily="34" charset="0"/>
              </a:rPr>
              <a:t>Улучшение условий и охраны труда </a:t>
            </a:r>
            <a:br>
              <a:rPr lang="ru-RU" sz="12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Arial Black" pitchFamily="34" charset="0"/>
              </a:rPr>
              <a:t>в муниципальном образовании</a:t>
            </a:r>
            <a:br>
              <a:rPr lang="ru-RU" sz="12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Arial Black" pitchFamily="34" charset="0"/>
              </a:rPr>
              <a:t>нефтеюганский район </a:t>
            </a:r>
            <a:br>
              <a:rPr lang="ru-RU" sz="12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Arial Black" pitchFamily="34" charset="0"/>
              </a:rPr>
              <a:t>на 2019-2024 годы и на период до 2030 года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349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83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9113" indent="-342900"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42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063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278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038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1155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497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456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865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75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900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379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320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025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67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559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743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12/26/2022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311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=""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9" y="1231900"/>
            <a:ext cx="7914904" cy="14122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CAE22D93-86C6-4012-8C95-C05004B2E97F}"/>
              </a:ext>
            </a:extLst>
          </p:cNvPr>
          <p:cNvGrpSpPr/>
          <p:nvPr/>
        </p:nvGrpSpPr>
        <p:grpSpPr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="" xmlns:a16="http://schemas.microsoft.com/office/drawing/2014/main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="" xmlns:a16="http://schemas.microsoft.com/office/drawing/2014/main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=""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74607" y="2865206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20" y="77189"/>
            <a:ext cx="1365661" cy="188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47651" y="3573738"/>
            <a:ext cx="7721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Franklin Gothic Medium" pitchFamily="34" charset="0"/>
              </a:rPr>
              <a:t>«Улучшение условий и охраны труда в муниципальном образовании Нефтеюганский район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Franklin Gothic Medium" pitchFamily="34" charset="0"/>
              </a:rPr>
              <a:t>на 2019-2024 годы и на период до 2030 года»</a:t>
            </a:r>
            <a:endParaRPr lang="ru-RU" sz="2400" b="1" dirty="0">
              <a:solidFill>
                <a:srgbClr val="002060"/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647701" y="2403535"/>
            <a:ext cx="2295857" cy="1009024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Соисполнители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81005" y="1205120"/>
            <a:ext cx="2262553" cy="932313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3386" y="8825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 (соисполнители )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730" y="1471222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64839" y="1348110"/>
            <a:ext cx="5572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Отдел социально-трудовых отношений администрации Нефтеюганского района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85059" y="3315465"/>
            <a:ext cx="5782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Департамент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образования и молодежной политики Нефтеюганского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района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=""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93386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=""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=""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285059" y="2437877"/>
            <a:ext cx="5675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Муниципальное казенное учреждение «Управление по делам администрации Нефтеюганского района»</a:t>
            </a:r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61202" y="4193053"/>
            <a:ext cx="57827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Дума Нефтеюганского района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61202" y="5326681"/>
            <a:ext cx="5782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Администрации городского и сельских поселений Нефтеюганского района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61202" y="4759867"/>
            <a:ext cx="57827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Контрольно-счетная палата Нефтеюганского района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79143" y="1581342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343262" y="1694767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454241" y="158134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51116" y="1613880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=""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=""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=""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Овал 13"/>
          <p:cNvSpPr/>
          <p:nvPr/>
        </p:nvSpPr>
        <p:spPr>
          <a:xfrm>
            <a:off x="434210" y="3386234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5" name="Овал 14"/>
          <p:cNvSpPr/>
          <p:nvPr/>
        </p:nvSpPr>
        <p:spPr>
          <a:xfrm>
            <a:off x="454241" y="4351428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36844" y="3427992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36844" y="4393186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631976" y="4474073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3131568" y="3386234"/>
            <a:ext cx="5477774" cy="7418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 dirty="0" smtClean="0">
                <a:latin typeface="Franklin Gothic Book" panose="020B0503020102020204" pitchFamily="34" charset="0"/>
              </a:rPr>
              <a:t>Информационное обеспечение и пропаганда охраны труда.</a:t>
            </a:r>
            <a:endParaRPr lang="ru-RU" sz="1800" b="1" dirty="0">
              <a:latin typeface="Franklin Gothic Book" panose="020B0503020102020204" pitchFamily="34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3131568" y="4249656"/>
            <a:ext cx="5477774" cy="643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 dirty="0" smtClean="0">
                <a:latin typeface="Franklin Gothic Book"/>
              </a:rPr>
              <a:t>Реализация мер, направленных на улучшение условий труда работников.</a:t>
            </a:r>
            <a:endParaRPr lang="ru-RU" sz="1800" b="1" dirty="0">
              <a:latin typeface="Franklin Gothic Book"/>
            </a:endParaRPr>
          </a:p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20008" y="1517139"/>
            <a:ext cx="5440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b="1" dirty="0" smtClean="0">
                <a:latin typeface="Franklin Gothic Book"/>
              </a:rPr>
              <a:t>Улучшение условий и охраны труда работников Нефтеюганского района.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65337" y="2364299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sp>
        <p:nvSpPr>
          <p:cNvPr id="33" name="Овал 32"/>
          <p:cNvSpPr/>
          <p:nvPr/>
        </p:nvSpPr>
        <p:spPr>
          <a:xfrm>
            <a:off x="454241" y="2322541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2343262" y="2445185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3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2631976" y="3508879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48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9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51" name="Прямоугольник 50"/>
          <p:cNvSpPr/>
          <p:nvPr/>
        </p:nvSpPr>
        <p:spPr>
          <a:xfrm>
            <a:off x="2920008" y="2410465"/>
            <a:ext cx="5440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b="1" dirty="0">
                <a:latin typeface="Franklin Gothic Book"/>
              </a:rPr>
              <a:t>Содействие занятости населения.</a:t>
            </a:r>
          </a:p>
        </p:txBody>
      </p:sp>
      <p:sp>
        <p:nvSpPr>
          <p:cNvPr id="52" name="Овал 51"/>
          <p:cNvSpPr/>
          <p:nvPr/>
        </p:nvSpPr>
        <p:spPr>
          <a:xfrm>
            <a:off x="454241" y="5393419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3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136844" y="5435177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58" name="Группа 57"/>
          <p:cNvGrpSpPr/>
          <p:nvPr/>
        </p:nvGrpSpPr>
        <p:grpSpPr>
          <a:xfrm>
            <a:off x="2631976" y="5516063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5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6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61" name="Объект 2"/>
          <p:cNvSpPr txBox="1">
            <a:spLocks/>
          </p:cNvSpPr>
          <p:nvPr/>
        </p:nvSpPr>
        <p:spPr>
          <a:xfrm>
            <a:off x="3131568" y="5331553"/>
            <a:ext cx="5477774" cy="643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 dirty="0" smtClean="0">
                <a:latin typeface="Franklin Gothic Book"/>
              </a:rPr>
              <a:t>Участие в обеспечении реализации единой государственной политики в сфере труда и занятости.</a:t>
            </a:r>
            <a:endParaRPr lang="ru-RU" sz="1800" b="1" dirty="0">
              <a:latin typeface="Franklin Gothic Book"/>
            </a:endParaRPr>
          </a:p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6654" y="132053"/>
            <a:ext cx="84331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условий и охраны труда работников Нефтеюганского </a:t>
            </a: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21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653776" y="1750778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38038" y="1750778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4515" y="1677686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61273" y="170373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80677" y="176712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388" y="1815651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99739" y="1238963"/>
            <a:ext cx="5831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73131" y="1780734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41795" y="1739052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503" y="1773897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69751" y="1726112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60589" y="1703549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11" y="1800061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395819" y="2846302"/>
            <a:ext cx="2418459" cy="105586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Специалист-эксперт отдела социально-трудовых отношений администрации Нефтеюганского района                                                    Докукина И.Ф.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95819" y="4056471"/>
            <a:ext cx="2418459" cy="104379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1D6FA9">
                    <a:lumMod val="50000"/>
                  </a:srgbClr>
                </a:solidFill>
              </a:rPr>
              <a:t>Специалист-эксперт отдела социально-трудовых отношений администрации Нефтеюганского </a:t>
            </a:r>
            <a:r>
              <a:rPr lang="ru-RU" sz="1200" b="1" dirty="0" smtClean="0">
                <a:solidFill>
                  <a:srgbClr val="1D6FA9">
                    <a:lumMod val="50000"/>
                  </a:srgbClr>
                </a:solidFill>
              </a:rPr>
              <a:t>района                                                          Кытманова Д.М.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18028" y="1256179"/>
            <a:ext cx="64852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</a:rPr>
              <a:t>Информационное обеспечение и пропаганда охраны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</a:rPr>
              <a:t>труда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410876" y="2646376"/>
            <a:ext cx="285873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Организация сбора и обработки информации о состоянии условий и охраны труда у работодателей, осуществляющих деятельность на территории муниципального образования Нефтеюганский район</a:t>
            </a:r>
            <a:endParaRPr lang="ru-RU" sz="1200" dirty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415448" y="3888308"/>
            <a:ext cx="2858738" cy="88066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accent4">
                    <a:lumMod val="50000"/>
                  </a:schemeClr>
                </a:solidFill>
              </a:rPr>
              <a:t>Обеспечение методического руководства работой служб охраны труда в организациях, расположенных на территории Нефтеюганского района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441795" y="4923710"/>
            <a:ext cx="2858738" cy="58228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4">
                    <a:lumMod val="50000"/>
                  </a:schemeClr>
                </a:solidFill>
              </a:rPr>
              <a:t>Уведомительная регистрация коллективных договоров и территориальных соглашений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263257" y="3374234"/>
            <a:ext cx="285873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accent4">
                    <a:lumMod val="50000"/>
                  </a:schemeClr>
                </a:solidFill>
                <a:latin typeface="Franklin Gothic Book"/>
              </a:rPr>
              <a:t>Исполнение переданных отдельных государственных полномочий в сфере трудовых отношений и государственного управления охраной труда</a:t>
            </a:r>
          </a:p>
        </p:txBody>
      </p:sp>
    </p:spTree>
    <p:extLst>
      <p:ext uri="{BB962C8B-B14F-4D97-AF65-F5344CB8AC3E}">
        <p14:creationId xmlns:p14="http://schemas.microsoft.com/office/powerpoint/2010/main" val="3524490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6654" y="132053"/>
            <a:ext cx="84331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условий и охраны труда работников Нефтеюганского </a:t>
            </a: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21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764332" y="1823001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463632" y="1784167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12255" y="1908136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832923" y="1768309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169591" y="1773028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456" y="1845126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19029" y="1230085"/>
            <a:ext cx="84950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2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Book"/>
              </a:rPr>
              <a:t>Реализация мер, направленных на улучшение условий труда работников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324" y="44486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903251" y="1787917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508282" y="1814374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14" y="186609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53737" y="1718300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401798" y="188457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0" y="1828134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387899" y="3930637"/>
            <a:ext cx="2418459" cy="105586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Специалист-эксперт отдела социально-трудовых отношений администрации Нефтеюганского района                                                    Докукина И.Ф.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96793" y="5148926"/>
            <a:ext cx="2418459" cy="104379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1D6FA9">
                    <a:lumMod val="50000"/>
                  </a:srgbClr>
                </a:solidFill>
              </a:rPr>
              <a:t>Специалист-эксперт отдела социально-трудовых отношений администрации Нефтеюганского </a:t>
            </a:r>
            <a:r>
              <a:rPr lang="ru-RU" sz="1200" b="1" dirty="0" smtClean="0">
                <a:solidFill>
                  <a:srgbClr val="1D6FA9">
                    <a:lumMod val="50000"/>
                  </a:srgbClr>
                </a:solidFill>
              </a:rPr>
              <a:t>района                                                          Кытманова Д.М.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375388" y="2777637"/>
            <a:ext cx="2858738" cy="115300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rgbClr val="002060"/>
                </a:solidFill>
              </a:rPr>
              <a:t>Организация работы по проведению обучения и проверки знаний требований охраны труда руководителей и специалистов Нефтеюганского района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355117" y="4090194"/>
            <a:ext cx="2858738" cy="88066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rgbClr val="002060"/>
                </a:solidFill>
                <a:cs typeface="Calibri" pitchFamily="34" charset="0"/>
              </a:rPr>
              <a:t>Организация работы по проведению  специальной оценки условий труда</a:t>
            </a:r>
            <a:endParaRPr lang="ru-RU" sz="1200" b="1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375388" y="5225183"/>
            <a:ext cx="2858738" cy="58228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rgbClr val="002060"/>
                </a:solidFill>
              </a:rPr>
              <a:t>Организация проведения муниципальных конкурсов в сфере охраны труда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324806" y="3423881"/>
            <a:ext cx="285873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buClr>
                <a:srgbClr val="FF0000"/>
              </a:buClr>
            </a:pPr>
            <a:r>
              <a:rPr lang="ru-RU" sz="1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безопасности и создание благоприятных условий труда работающих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396793" y="2638361"/>
            <a:ext cx="2418459" cy="105586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Начальник отдела социально-трудовых отношений администрации Нефтеюганского района                                                    Рошка И.В.</a:t>
            </a:r>
          </a:p>
        </p:txBody>
      </p:sp>
    </p:spTree>
    <p:extLst>
      <p:ext uri="{BB962C8B-B14F-4D97-AF65-F5344CB8AC3E}">
        <p14:creationId xmlns:p14="http://schemas.microsoft.com/office/powerpoint/2010/main" val="1029183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7022" y="304680"/>
            <a:ext cx="84331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Franklin Gothic Book"/>
              </a:rPr>
              <a:t>Содействие занятости </a:t>
            </a: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Franklin Gothic Book"/>
              </a:rPr>
              <a:t>населения</a:t>
            </a:r>
            <a:endParaRPr lang="ru-RU" sz="2100" b="1" dirty="0">
              <a:solidFill>
                <a:schemeClr val="accent1">
                  <a:lumMod val="50000"/>
                </a:schemeClr>
              </a:solidFill>
              <a:latin typeface="Franklin Gothic Book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753855" y="2235191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408424" y="216806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229918" y="234189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72474" y="2158409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210531" y="2169911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396" y="2271764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84549" y="1500312"/>
            <a:ext cx="84950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3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Book"/>
              </a:rPr>
              <a:t>Участие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Book"/>
              </a:rPr>
              <a:t>в обеспечении реализации единой государственной политики в сфере труда и занятости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958889" y="2336010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522267" y="2235191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675" y="2294226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84549" y="2288304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388744" y="2415924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73" y="2421679"/>
            <a:ext cx="363500" cy="363500"/>
          </a:xfrm>
          <a:prstGeom prst="rect">
            <a:avLst/>
          </a:prstGeom>
        </p:spPr>
      </p:pic>
      <p:sp>
        <p:nvSpPr>
          <p:cNvPr id="34" name="Скругленный прямоугольник 33"/>
          <p:cNvSpPr/>
          <p:nvPr/>
        </p:nvSpPr>
        <p:spPr>
          <a:xfrm>
            <a:off x="3431366" y="3184921"/>
            <a:ext cx="285873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Трудоустройство несовершеннолетних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454308" y="3159361"/>
            <a:ext cx="285873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трудоустройству граждан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408424" y="3090741"/>
            <a:ext cx="2418459" cy="125874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</a:t>
            </a:r>
            <a:r>
              <a:rPr lang="ru-RU" sz="1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отдела по делам молодежи  </a:t>
            </a:r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департамента образования и молодежной политики Нефтеюганского района                                                                                   Якушева О.С. </a:t>
            </a:r>
          </a:p>
        </p:txBody>
      </p:sp>
    </p:spTree>
    <p:extLst>
      <p:ext uri="{BB962C8B-B14F-4D97-AF65-F5344CB8AC3E}">
        <p14:creationId xmlns:p14="http://schemas.microsoft.com/office/powerpoint/2010/main" val="1854283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85186" y="977958"/>
            <a:ext cx="7859486" cy="89285"/>
            <a:chOff x="947651" y="2754884"/>
            <a:chExt cx="7257566" cy="89285"/>
          </a:xfrm>
        </p:grpSpPr>
        <p:sp>
          <p:nvSpPr>
            <p:cNvPr id="6" name="Прямоугольник 5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9425" y="132052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-139783" y="417918"/>
            <a:ext cx="84582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Карта результатов </a:t>
            </a:r>
            <a:endParaRPr lang="ru-RU" sz="21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2" name="Скругленный прямоугольник 27">
            <a:extLst>
              <a:ext uri="{FF2B5EF4-FFF2-40B4-BE49-F238E27FC236}">
                <a16:creationId xmlns:a16="http://schemas.microsoft.com/office/drawing/2014/main" xmlns="" id="{18BBF46F-3367-4218-942E-7D1BF5751F0E}"/>
              </a:ext>
            </a:extLst>
          </p:cNvPr>
          <p:cNvSpPr/>
          <p:nvPr/>
        </p:nvSpPr>
        <p:spPr>
          <a:xfrm>
            <a:off x="384912" y="1289782"/>
            <a:ext cx="3534323" cy="165084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доли организаций, заключивших и представивших на уведомительную регистрацию коллективные договоры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algn="ctr" defTabSz="457200">
              <a:defRPr/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26,7 %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27">
            <a:extLst>
              <a:ext uri="{FF2B5EF4-FFF2-40B4-BE49-F238E27FC236}">
                <a16:creationId xmlns:a16="http://schemas.microsoft.com/office/drawing/2014/main" xmlns="" id="{18BBF46F-3367-4218-942E-7D1BF5751F0E}"/>
              </a:ext>
            </a:extLst>
          </p:cNvPr>
          <p:cNvSpPr/>
          <p:nvPr/>
        </p:nvSpPr>
        <p:spPr>
          <a:xfrm>
            <a:off x="5088237" y="1282392"/>
            <a:ext cx="3534323" cy="154245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организованных и проведенных муниципальных конкурсов в сфере охраны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труда                                                 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ед.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27">
            <a:extLst>
              <a:ext uri="{FF2B5EF4-FFF2-40B4-BE49-F238E27FC236}">
                <a16:creationId xmlns:a16="http://schemas.microsoft.com/office/drawing/2014/main" xmlns="" id="{18BBF46F-3367-4218-942E-7D1BF5751F0E}"/>
              </a:ext>
            </a:extLst>
          </p:cNvPr>
          <p:cNvSpPr/>
          <p:nvPr/>
        </p:nvSpPr>
        <p:spPr>
          <a:xfrm>
            <a:off x="384911" y="4608676"/>
            <a:ext cx="3534323" cy="170529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организаций Нефтеюганского района, охваченных методической помощью по вопросам  труда и охраны труда от  количества организаций, охваченных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отчетностью                                            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100 %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27">
            <a:extLst>
              <a:ext uri="{FF2B5EF4-FFF2-40B4-BE49-F238E27FC236}">
                <a16:creationId xmlns:a16="http://schemas.microsoft.com/office/drawing/2014/main" xmlns="" id="{18BBF46F-3367-4218-942E-7D1BF5751F0E}"/>
              </a:ext>
            </a:extLst>
          </p:cNvPr>
          <p:cNvSpPr/>
          <p:nvPr/>
        </p:nvSpPr>
        <p:spPr>
          <a:xfrm>
            <a:off x="5163245" y="3147188"/>
            <a:ext cx="3534323" cy="141936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граждан, получивших услуги по содействию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занятости                              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100 %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кругленный прямоугольник 27">
            <a:extLst>
              <a:ext uri="{FF2B5EF4-FFF2-40B4-BE49-F238E27FC236}">
                <a16:creationId xmlns:a16="http://schemas.microsoft.com/office/drawing/2014/main" xmlns="" id="{18BBF46F-3367-4218-942E-7D1BF5751F0E}"/>
              </a:ext>
            </a:extLst>
          </p:cNvPr>
          <p:cNvSpPr/>
          <p:nvPr/>
        </p:nvSpPr>
        <p:spPr>
          <a:xfrm>
            <a:off x="1780077" y="2878565"/>
            <a:ext cx="3540642" cy="1792176"/>
          </a:xfrm>
          <a:prstGeom prst="roundRect">
            <a:avLst>
              <a:gd name="adj" fmla="val 0"/>
            </a:avLst>
          </a:prstGeom>
          <a:solidFill>
            <a:sysClr val="window" lastClr="FFFFFF">
              <a:alpha val="71000"/>
            </a:sysClr>
          </a:solidFill>
          <a:ln w="28575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объём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финансирования на период до 2030 года, тыс. рублей:                                                   </a:t>
            </a:r>
            <a:r>
              <a:rPr lang="ru-RU" b="1" kern="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 </a:t>
            </a:r>
            <a:r>
              <a:rPr lang="ru-RU" b="1" kern="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167</a:t>
            </a:r>
            <a:r>
              <a:rPr kumimoji="0" lang="ru-RU" b="1" i="0" u="none" strike="noStrike" kern="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,85875                                          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из них:                                                               2022  год – </a:t>
            </a:r>
            <a:r>
              <a:rPr lang="ru-RU" b="1" kern="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b="1" kern="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017</a:t>
            </a:r>
            <a:r>
              <a:rPr lang="ru-RU" b="1" kern="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,47375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27">
            <a:extLst>
              <a:ext uri="{FF2B5EF4-FFF2-40B4-BE49-F238E27FC236}">
                <a16:creationId xmlns:a16="http://schemas.microsoft.com/office/drawing/2014/main" xmlns="" id="{18BBF46F-3367-4218-942E-7D1BF5751F0E}"/>
              </a:ext>
            </a:extLst>
          </p:cNvPr>
          <p:cNvSpPr/>
          <p:nvPr/>
        </p:nvSpPr>
        <p:spPr>
          <a:xfrm>
            <a:off x="5163244" y="4897237"/>
            <a:ext cx="3534323" cy="141673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работников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учреждений, прошедших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обязательные курсы                                                                   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чел.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41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31138"/>
            <a:ext cx="9144000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Franklin Gothic Medium" panose="020B0603020102020204" pitchFamily="34" charset="0"/>
              </a:rPr>
              <a:t>Финансирование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на 2022 год,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Franklin Gothic Medium" panose="020B0603020102020204" pitchFamily="34" charset="0"/>
              </a:rPr>
              <a:t>млн.рублей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="" xmlns:a16="http://schemas.microsoft.com/office/drawing/2014/main" id="{C7C6CE0A-E69F-4027-BF8B-B33274183080}"/>
              </a:ext>
            </a:extLst>
          </p:cNvPr>
          <p:cNvGrpSpPr/>
          <p:nvPr/>
        </p:nvGrpSpPr>
        <p:grpSpPr>
          <a:xfrm>
            <a:off x="83739" y="1229547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="" xmlns:a16="http://schemas.microsoft.com/office/drawing/2014/main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="" xmlns:a16="http://schemas.microsoft.com/office/drawing/2014/main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16512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552092" y="2147777"/>
            <a:ext cx="4796086" cy="29305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Федеральный бюджет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–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 0,00000000</a:t>
            </a:r>
          </a:p>
          <a:p>
            <a:endParaRPr lang="ru-RU" sz="1000" dirty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Бюджет автономного округа –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5,57940000</a:t>
            </a:r>
            <a:endParaRPr lang="ru-RU" sz="1600" dirty="0" smtClean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  <a:p>
            <a:endParaRPr lang="ru-RU" sz="1000" dirty="0" smtClean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Местный бюджет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–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 0,06307375</a:t>
            </a:r>
          </a:p>
          <a:p>
            <a:endParaRPr lang="ru-RU" sz="1000" dirty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Средства по соглашениям – 0,00000000</a:t>
            </a: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по передаче полномочий</a:t>
            </a:r>
          </a:p>
          <a:p>
            <a:endParaRPr lang="ru-RU" sz="1000" dirty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Средства поселений – 0,00000000</a:t>
            </a:r>
          </a:p>
          <a:p>
            <a:endParaRPr lang="ru-RU" sz="1000" dirty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Иные источники –0,37500000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2221961280"/>
              </p:ext>
            </p:extLst>
          </p:nvPr>
        </p:nvGraphicFramePr>
        <p:xfrm>
          <a:off x="4706534" y="1828801"/>
          <a:ext cx="4316819" cy="4178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171466" y="3455582"/>
            <a:ext cx="1292590" cy="641275"/>
          </a:xfrm>
          <a:prstGeom prst="rect">
            <a:avLst/>
          </a:prstGeom>
          <a:solidFill>
            <a:srgbClr val="F8F7EC"/>
          </a:solidFill>
          <a:ln w="53975" cap="flat" cmpd="sng" algn="ctr">
            <a:solidFill>
              <a:srgbClr val="FFFFFF">
                <a:lumMod val="95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457200">
              <a:defRPr/>
            </a:pP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srgbClr val="2B7885"/>
                </a:solidFill>
                <a:effectLst/>
                <a:uLnTx/>
                <a:uFillTx/>
                <a:latin typeface="Franklin Gothic Demi Cond" panose="020B0706030402020204" pitchFamily="34" charset="0"/>
              </a:rPr>
              <a:t>6,01747375</a:t>
            </a:r>
            <a:r>
              <a:rPr kumimoji="0" lang="ru-RU" sz="1400" i="0" u="none" strike="noStrike" kern="0" cap="none" spc="0" normalizeH="0" noProof="0" dirty="0" smtClean="0">
                <a:ln>
                  <a:noFill/>
                </a:ln>
                <a:solidFill>
                  <a:srgbClr val="2B7885"/>
                </a:solidFill>
                <a:effectLst/>
                <a:uLnTx/>
                <a:uFillTx/>
                <a:latin typeface="Franklin Gothic Demi Cond" panose="020B0706030402020204" pitchFamily="34" charset="0"/>
              </a:rPr>
              <a:t> </a:t>
            </a: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srgbClr val="2B7885"/>
                </a:solidFill>
                <a:effectLst/>
                <a:uLnTx/>
                <a:uFillTx/>
                <a:latin typeface="Franklin Gothic Demi Cond" panose="020B0706030402020204" pitchFamily="34" charset="0"/>
              </a:rPr>
              <a:t>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211505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2363</TotalTime>
  <Words>518</Words>
  <Application>Microsoft Office PowerPoint</Application>
  <PresentationFormat>Экран (4:3)</PresentationFormat>
  <Paragraphs>97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Franklin Gothic Book</vt:lpstr>
      <vt:lpstr>Franklin Gothic Demi Cond</vt:lpstr>
      <vt:lpstr>Franklin Gothic Heavy</vt:lpstr>
      <vt:lpstr>Franklin Gothic Medium</vt:lpstr>
      <vt:lpstr>Times New Roman</vt:lpstr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Кытманова Дина Михайлова</cp:lastModifiedBy>
  <cp:revision>315</cp:revision>
  <cp:lastPrinted>2018-10-02T05:15:37Z</cp:lastPrinted>
  <dcterms:created xsi:type="dcterms:W3CDTF">2018-09-04T12:10:47Z</dcterms:created>
  <dcterms:modified xsi:type="dcterms:W3CDTF">2022-12-26T12:13:03Z</dcterms:modified>
</cp:coreProperties>
</file>