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8" r:id="rId3"/>
    <p:sldId id="298" r:id="rId4"/>
    <p:sldId id="303" r:id="rId5"/>
    <p:sldId id="315" r:id="rId6"/>
    <p:sldId id="330" r:id="rId7"/>
    <p:sldId id="302" r:id="rId8"/>
    <p:sldId id="311" r:id="rId9"/>
    <p:sldId id="312" r:id="rId10"/>
    <p:sldId id="313" r:id="rId11"/>
    <p:sldId id="314" r:id="rId12"/>
    <p:sldId id="316" r:id="rId13"/>
    <p:sldId id="326" r:id="rId14"/>
    <p:sldId id="327" r:id="rId15"/>
    <p:sldId id="290" r:id="rId16"/>
    <p:sldId id="325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514" autoAdjust="0"/>
  </p:normalViewPr>
  <p:slideViewPr>
    <p:cSldViewPr snapToGrid="0">
      <p:cViewPr varScale="1">
        <p:scale>
          <a:sx n="68" d="100"/>
          <a:sy n="68" d="100"/>
        </p:scale>
        <p:origin x="72" y="270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491143317230273"/>
          <c:y val="3.79423524442366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793-4CD2-B68C-89E48283F7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793-4CD2-B68C-89E48283F7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9793-4CD2-B68C-89E48283F7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9793-4CD2-B68C-89E48283F70F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162,50540000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8260869565217"/>
                      <c:h val="5.431593684517267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793-4CD2-B68C-89E48283F70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46,57817560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793-4CD2-B68C-89E48283F70F}"/>
                </c:ext>
              </c:extLst>
            </c:dLbl>
            <c:dLbl>
              <c:idx val="2"/>
              <c:layout>
                <c:manualLayout>
                  <c:x val="-5.2861272775685648E-2"/>
                  <c:y val="-0.2092558656670661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109,82722664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8260869565217"/>
                      <c:h val="7.47464343151462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9793-4CD2-B68C-89E48283F70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793-4CD2-B68C-89E48283F7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Средства поселений,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162.50540000000001</c:v>
                </c:pt>
                <c:pt idx="1">
                  <c:v>46.578175600000002</c:v>
                </c:pt>
                <c:pt idx="2">
                  <c:v>109.82726282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3-4CD2-B68C-89E48283F70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4AB5F-1AF7-496F-8BCC-C35E3C6F7EB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6E5AD-B9B2-497D-AA2F-97C61C6881D4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dirty="0"/>
            <a:t>Ответственный исполнитель</a:t>
          </a:r>
        </a:p>
      </dgm:t>
    </dgm:pt>
    <dgm:pt modelId="{B553E6F0-CD07-48DD-B1EB-0DF3A6464653}" type="parTrans" cxnId="{86713071-1FED-4D30-846C-19FC498EEFDD}">
      <dgm:prSet/>
      <dgm:spPr/>
      <dgm:t>
        <a:bodyPr/>
        <a:lstStyle/>
        <a:p>
          <a:endParaRPr lang="ru-RU"/>
        </a:p>
      </dgm:t>
    </dgm:pt>
    <dgm:pt modelId="{50F8C18B-D0C4-4703-90D2-5334648A4821}" type="sibTrans" cxnId="{86713071-1FED-4D30-846C-19FC498EEFDD}">
      <dgm:prSet/>
      <dgm:spPr/>
      <dgm:t>
        <a:bodyPr/>
        <a:lstStyle/>
        <a:p>
          <a:endParaRPr lang="ru-RU"/>
        </a:p>
      </dgm:t>
    </dgm:pt>
    <dgm:pt modelId="{FF98AC0A-63C7-4ACF-9A3C-6487E92E2F98}" type="pres">
      <dgm:prSet presAssocID="{AC74AB5F-1AF7-496F-8BCC-C35E3C6F7E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C22A98-F6D8-4FC5-B611-69DCA439A2A9}" type="pres">
      <dgm:prSet presAssocID="{7356E5AD-B9B2-497D-AA2F-97C61C6881D4}" presName="parTxOnly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13071-1FED-4D30-846C-19FC498EEFDD}" srcId="{AC74AB5F-1AF7-496F-8BCC-C35E3C6F7EBF}" destId="{7356E5AD-B9B2-497D-AA2F-97C61C6881D4}" srcOrd="0" destOrd="0" parTransId="{B553E6F0-CD07-48DD-B1EB-0DF3A6464653}" sibTransId="{50F8C18B-D0C4-4703-90D2-5334648A4821}"/>
    <dgm:cxn modelId="{47F86ED3-D91E-4741-A78D-E343475069AF}" type="presOf" srcId="{AC74AB5F-1AF7-496F-8BCC-C35E3C6F7EBF}" destId="{FF98AC0A-63C7-4ACF-9A3C-6487E92E2F98}" srcOrd="0" destOrd="0" presId="urn:microsoft.com/office/officeart/2005/8/layout/hChevron3"/>
    <dgm:cxn modelId="{BD166DC7-0682-43EE-A83F-BEC353105B5D}" type="presOf" srcId="{7356E5AD-B9B2-497D-AA2F-97C61C6881D4}" destId="{FAC22A98-F6D8-4FC5-B611-69DCA439A2A9}" srcOrd="0" destOrd="0" presId="urn:microsoft.com/office/officeart/2005/8/layout/hChevron3"/>
    <dgm:cxn modelId="{156FC2EE-F173-473E-B2BD-5F037DF4FAFF}" type="presParOf" srcId="{FF98AC0A-63C7-4ACF-9A3C-6487E92E2F98}" destId="{FAC22A98-F6D8-4FC5-B611-69DCA439A2A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AA83E0E-72F3-4CD3-8011-51B2A1C804E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F74E7-0E9C-459D-B52B-A041AC790CEC}" type="doc">
      <dgm:prSet loTypeId="urn:microsoft.com/office/officeart/2008/layout/VerticalCurvedList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1208C57-B88F-45BE-A50B-E78809C90363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700" b="1" dirty="0"/>
            <a:t>Администрации поселений </a:t>
          </a:r>
          <a:r>
            <a:rPr lang="ru-RU" sz="1700" b="1" dirty="0" err="1"/>
            <a:t>Нефтеюганского</a:t>
          </a:r>
          <a:r>
            <a:rPr lang="ru-RU" sz="1700" b="1" dirty="0"/>
            <a:t> района</a:t>
          </a:r>
        </a:p>
      </dgm:t>
    </dgm:pt>
    <dgm:pt modelId="{9EC5656F-546B-4534-A8E2-96927DB1AA74}" type="sibTrans" cxnId="{737C4EB2-4A3E-4F14-8FAC-E717136DEB21}">
      <dgm:prSet/>
      <dgm:spPr/>
      <dgm:t>
        <a:bodyPr/>
        <a:lstStyle/>
        <a:p>
          <a:endParaRPr lang="ru-RU"/>
        </a:p>
      </dgm:t>
    </dgm:pt>
    <dgm:pt modelId="{CA7D1784-E028-4F0C-A59F-B2531785D1CF}" type="parTrans" cxnId="{737C4EB2-4A3E-4F14-8FAC-E717136DEB21}">
      <dgm:prSet/>
      <dgm:spPr/>
      <dgm:t>
        <a:bodyPr/>
        <a:lstStyle/>
        <a:p>
          <a:endParaRPr lang="ru-RU"/>
        </a:p>
      </dgm:t>
    </dgm:pt>
    <dgm:pt modelId="{D5CBABF4-8DDF-4252-8796-1F89B1DE87B0}">
      <dgm:prSet/>
      <dgm:spPr/>
      <dgm:t>
        <a:bodyPr/>
        <a:lstStyle/>
        <a:p>
          <a:r>
            <a:rPr lang="ru-RU" b="1" dirty="0"/>
            <a:t>Муниципальное казённое учреждение «Управление капитального строительства и жилищно-коммунального комплекса Нефтеюганского района»</a:t>
          </a:r>
        </a:p>
      </dgm:t>
    </dgm:pt>
    <dgm:pt modelId="{446C97CB-47F2-4918-A245-0C7D92172B18}" type="parTrans" cxnId="{AF1BB3DA-53A1-4868-9CB1-B3BCA1B57246}">
      <dgm:prSet/>
      <dgm:spPr/>
      <dgm:t>
        <a:bodyPr/>
        <a:lstStyle/>
        <a:p>
          <a:endParaRPr lang="ru-RU"/>
        </a:p>
      </dgm:t>
    </dgm:pt>
    <dgm:pt modelId="{A099CE81-ED43-4D99-80B2-107C31B26748}" type="sibTrans" cxnId="{AF1BB3DA-53A1-4868-9CB1-B3BCA1B57246}">
      <dgm:prSet/>
      <dgm:spPr/>
      <dgm:t>
        <a:bodyPr/>
        <a:lstStyle/>
        <a:p>
          <a:endParaRPr lang="ru-RU"/>
        </a:p>
      </dgm:t>
    </dgm:pt>
    <dgm:pt modelId="{5A9C3BB0-4250-4E2E-AF14-C887246D1A49}" type="pres">
      <dgm:prSet presAssocID="{7E9F74E7-0E9C-459D-B52B-A041AC790C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C656E2-1D52-4E23-BDF2-727110A03693}" type="pres">
      <dgm:prSet presAssocID="{7E9F74E7-0E9C-459D-B52B-A041AC790CEC}" presName="Name1" presStyleCnt="0"/>
      <dgm:spPr>
        <a:sp3d>
          <a:bevelT w="165100" prst="coolSlant"/>
        </a:sp3d>
      </dgm:spPr>
    </dgm:pt>
    <dgm:pt modelId="{6537A67F-372C-4082-805E-DD82A8AD8DBB}" type="pres">
      <dgm:prSet presAssocID="{7E9F74E7-0E9C-459D-B52B-A041AC790CEC}" presName="cycle" presStyleCnt="0"/>
      <dgm:spPr>
        <a:sp3d>
          <a:bevelT w="165100" prst="coolSlant"/>
        </a:sp3d>
      </dgm:spPr>
    </dgm:pt>
    <dgm:pt modelId="{53EF6BCC-8570-4A4A-B2E6-AE821C9AC326}" type="pres">
      <dgm:prSet presAssocID="{7E9F74E7-0E9C-459D-B52B-A041AC790CEC}" presName="srcNode" presStyleLbl="node1" presStyleIdx="0" presStyleCnt="2"/>
      <dgm:spPr>
        <a:sp3d>
          <a:bevelT w="165100" prst="coolSlant"/>
        </a:sp3d>
      </dgm:spPr>
    </dgm:pt>
    <dgm:pt modelId="{5B90E0DA-D070-4955-99F8-D78415703AB1}" type="pres">
      <dgm:prSet presAssocID="{7E9F74E7-0E9C-459D-B52B-A041AC790CEC}" presName="conn" presStyleLbl="parChTrans1D2" presStyleIdx="0" presStyleCnt="1"/>
      <dgm:spPr/>
      <dgm:t>
        <a:bodyPr/>
        <a:lstStyle/>
        <a:p>
          <a:endParaRPr lang="ru-RU"/>
        </a:p>
      </dgm:t>
    </dgm:pt>
    <dgm:pt modelId="{45F89BB6-3F30-420F-8EF5-1E5CFC03F9AB}" type="pres">
      <dgm:prSet presAssocID="{7E9F74E7-0E9C-459D-B52B-A041AC790CEC}" presName="extraNode" presStyleLbl="node1" presStyleIdx="0" presStyleCnt="2"/>
      <dgm:spPr>
        <a:sp3d>
          <a:bevelT w="165100" prst="coolSlant"/>
        </a:sp3d>
      </dgm:spPr>
    </dgm:pt>
    <dgm:pt modelId="{807B9D69-7170-4949-8EF1-BB0249F5F1D2}" type="pres">
      <dgm:prSet presAssocID="{7E9F74E7-0E9C-459D-B52B-A041AC790CEC}" presName="dstNode" presStyleLbl="node1" presStyleIdx="0" presStyleCnt="2"/>
      <dgm:spPr>
        <a:sp3d>
          <a:bevelT w="165100" prst="coolSlant"/>
        </a:sp3d>
      </dgm:spPr>
    </dgm:pt>
    <dgm:pt modelId="{F286844C-357F-4FB6-A965-C529BCD3A982}" type="pres">
      <dgm:prSet presAssocID="{D5CBABF4-8DDF-4252-8796-1F89B1DE87B0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0359B-D5F6-405B-A3E4-3DBA082DB86C}" type="pres">
      <dgm:prSet presAssocID="{D5CBABF4-8DDF-4252-8796-1F89B1DE87B0}" presName="accent_1" presStyleCnt="0"/>
      <dgm:spPr/>
    </dgm:pt>
    <dgm:pt modelId="{17848273-0909-4EDE-A763-B0C30A3E647F}" type="pres">
      <dgm:prSet presAssocID="{D5CBABF4-8DDF-4252-8796-1F89B1DE87B0}" presName="accentRepeatNode" presStyleLbl="solidFgAcc1" presStyleIdx="0" presStyleCnt="2"/>
      <dgm:spPr/>
    </dgm:pt>
    <dgm:pt modelId="{B3B177B8-A55E-4B2B-880A-7A2863F1C254}" type="pres">
      <dgm:prSet presAssocID="{11208C57-B88F-45BE-A50B-E78809C90363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8DBD0-04E9-4687-96F6-8936EE7573DC}" type="pres">
      <dgm:prSet presAssocID="{11208C57-B88F-45BE-A50B-E78809C90363}" presName="accent_2" presStyleCnt="0"/>
      <dgm:spPr/>
    </dgm:pt>
    <dgm:pt modelId="{30382C4C-BC3D-4587-A163-FDD82350536A}" type="pres">
      <dgm:prSet presAssocID="{11208C57-B88F-45BE-A50B-E78809C90363}" presName="accentRepeatNode" presStyleLbl="solidFgAcc1" presStyleIdx="1" presStyleCnt="2"/>
      <dgm:spPr>
        <a:sp3d z="57200" extrusionH="600" contourW="3000">
          <a:bevelT w="48600" h="18600" prst="coolSlant"/>
          <a:bevelB w="48600" h="8600" prst="relaxedInset"/>
        </a:sp3d>
      </dgm:spPr>
    </dgm:pt>
  </dgm:ptLst>
  <dgm:cxnLst>
    <dgm:cxn modelId="{EA7D1DB8-CB3F-4E98-981F-8759CCC428A0}" type="presOf" srcId="{D5CBABF4-8DDF-4252-8796-1F89B1DE87B0}" destId="{F286844C-357F-4FB6-A965-C529BCD3A982}" srcOrd="0" destOrd="0" presId="urn:microsoft.com/office/officeart/2008/layout/VerticalCurvedList"/>
    <dgm:cxn modelId="{9350542D-3DB9-4143-8302-534DDF2F28B8}" type="presOf" srcId="{11208C57-B88F-45BE-A50B-E78809C90363}" destId="{B3B177B8-A55E-4B2B-880A-7A2863F1C254}" srcOrd="0" destOrd="0" presId="urn:microsoft.com/office/officeart/2008/layout/VerticalCurvedList"/>
    <dgm:cxn modelId="{10A2D53A-0392-4799-8BF6-2E286E3D6E2F}" type="presOf" srcId="{A099CE81-ED43-4D99-80B2-107C31B26748}" destId="{5B90E0DA-D070-4955-99F8-D78415703AB1}" srcOrd="0" destOrd="0" presId="urn:microsoft.com/office/officeart/2008/layout/VerticalCurvedList"/>
    <dgm:cxn modelId="{737C4EB2-4A3E-4F14-8FAC-E717136DEB21}" srcId="{7E9F74E7-0E9C-459D-B52B-A041AC790CEC}" destId="{11208C57-B88F-45BE-A50B-E78809C90363}" srcOrd="1" destOrd="0" parTransId="{CA7D1784-E028-4F0C-A59F-B2531785D1CF}" sibTransId="{9EC5656F-546B-4534-A8E2-96927DB1AA74}"/>
    <dgm:cxn modelId="{AF1BB3DA-53A1-4868-9CB1-B3BCA1B57246}" srcId="{7E9F74E7-0E9C-459D-B52B-A041AC790CEC}" destId="{D5CBABF4-8DDF-4252-8796-1F89B1DE87B0}" srcOrd="0" destOrd="0" parTransId="{446C97CB-47F2-4918-A245-0C7D92172B18}" sibTransId="{A099CE81-ED43-4D99-80B2-107C31B26748}"/>
    <dgm:cxn modelId="{503CD6B1-7DBE-4436-923C-BC97BAE61D70}" type="presOf" srcId="{7E9F74E7-0E9C-459D-B52B-A041AC790CEC}" destId="{5A9C3BB0-4250-4E2E-AF14-C887246D1A49}" srcOrd="0" destOrd="0" presId="urn:microsoft.com/office/officeart/2008/layout/VerticalCurvedList"/>
    <dgm:cxn modelId="{D5F2BA71-084F-4C17-B23D-9DFEF3F8D921}" type="presParOf" srcId="{5A9C3BB0-4250-4E2E-AF14-C887246D1A49}" destId="{DDC656E2-1D52-4E23-BDF2-727110A03693}" srcOrd="0" destOrd="0" presId="urn:microsoft.com/office/officeart/2008/layout/VerticalCurvedList"/>
    <dgm:cxn modelId="{24CE116B-583F-404C-8E51-8211D7C52F29}" type="presParOf" srcId="{DDC656E2-1D52-4E23-BDF2-727110A03693}" destId="{6537A67F-372C-4082-805E-DD82A8AD8DBB}" srcOrd="0" destOrd="0" presId="urn:microsoft.com/office/officeart/2008/layout/VerticalCurvedList"/>
    <dgm:cxn modelId="{A909DADE-AA4D-44A8-ADF3-59BA6F54D585}" type="presParOf" srcId="{6537A67F-372C-4082-805E-DD82A8AD8DBB}" destId="{53EF6BCC-8570-4A4A-B2E6-AE821C9AC326}" srcOrd="0" destOrd="0" presId="urn:microsoft.com/office/officeart/2008/layout/VerticalCurvedList"/>
    <dgm:cxn modelId="{D01DDEF6-DE44-4830-9C8B-73D886BE6AC8}" type="presParOf" srcId="{6537A67F-372C-4082-805E-DD82A8AD8DBB}" destId="{5B90E0DA-D070-4955-99F8-D78415703AB1}" srcOrd="1" destOrd="0" presId="urn:microsoft.com/office/officeart/2008/layout/VerticalCurvedList"/>
    <dgm:cxn modelId="{9F49C116-5B64-4FEC-AF55-AB37E906A07A}" type="presParOf" srcId="{6537A67F-372C-4082-805E-DD82A8AD8DBB}" destId="{45F89BB6-3F30-420F-8EF5-1E5CFC03F9AB}" srcOrd="2" destOrd="0" presId="urn:microsoft.com/office/officeart/2008/layout/VerticalCurvedList"/>
    <dgm:cxn modelId="{772D9D59-1F4A-4C87-8D8D-7DBA72DD3DC6}" type="presParOf" srcId="{6537A67F-372C-4082-805E-DD82A8AD8DBB}" destId="{807B9D69-7170-4949-8EF1-BB0249F5F1D2}" srcOrd="3" destOrd="0" presId="urn:microsoft.com/office/officeart/2008/layout/VerticalCurvedList"/>
    <dgm:cxn modelId="{AF01AA0F-9330-49E5-9A8A-C87EB9301F6C}" type="presParOf" srcId="{DDC656E2-1D52-4E23-BDF2-727110A03693}" destId="{F286844C-357F-4FB6-A965-C529BCD3A982}" srcOrd="1" destOrd="0" presId="urn:microsoft.com/office/officeart/2008/layout/VerticalCurvedList"/>
    <dgm:cxn modelId="{62950CDF-A6CF-4601-AAB8-08207D376DF6}" type="presParOf" srcId="{DDC656E2-1D52-4E23-BDF2-727110A03693}" destId="{B810359B-D5F6-405B-A3E4-3DBA082DB86C}" srcOrd="2" destOrd="0" presId="urn:microsoft.com/office/officeart/2008/layout/VerticalCurvedList"/>
    <dgm:cxn modelId="{ED5EEE82-ED28-4A46-B29C-D1607BC08146}" type="presParOf" srcId="{B810359B-D5F6-405B-A3E4-3DBA082DB86C}" destId="{17848273-0909-4EDE-A763-B0C30A3E647F}" srcOrd="0" destOrd="0" presId="urn:microsoft.com/office/officeart/2008/layout/VerticalCurvedList"/>
    <dgm:cxn modelId="{9CBB5220-0527-4930-8822-FCE8C77626C8}" type="presParOf" srcId="{DDC656E2-1D52-4E23-BDF2-727110A03693}" destId="{B3B177B8-A55E-4B2B-880A-7A2863F1C254}" srcOrd="3" destOrd="0" presId="urn:microsoft.com/office/officeart/2008/layout/VerticalCurvedList"/>
    <dgm:cxn modelId="{9489E332-027A-4C7D-B7FD-E8F400C7ADE6}" type="presParOf" srcId="{DDC656E2-1D52-4E23-BDF2-727110A03693}" destId="{00B8DBD0-04E9-4687-96F6-8936EE7573DC}" srcOrd="4" destOrd="0" presId="urn:microsoft.com/office/officeart/2008/layout/VerticalCurvedList"/>
    <dgm:cxn modelId="{CAF2E1F6-3AC1-4712-B993-7F2D703AECD8}" type="presParOf" srcId="{00B8DBD0-04E9-4687-96F6-8936EE7573DC}" destId="{30382C4C-BC3D-4587-A163-FDD8235053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3D968C7-3292-4B0E-B4CD-84B201DF937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E5EF3BD-3DFF-4708-B8B1-8260D8BFB5A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B6C265C-56FF-4840-8A8F-9B36E4ED7D9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4B7C67-92B1-4353-A367-EC1DDB8EACA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22A98-F6D8-4FC5-B611-69DCA439A2A9}">
      <dsp:nvSpPr>
        <dsp:cNvPr id="0" name=""/>
        <dsp:cNvSpPr/>
      </dsp:nvSpPr>
      <dsp:spPr>
        <a:xfrm>
          <a:off x="1301" y="0"/>
          <a:ext cx="2663707" cy="859537"/>
        </a:xfrm>
        <a:prstGeom prst="homePlate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Ответственный исполнитель</a:t>
          </a:r>
        </a:p>
      </dsp:txBody>
      <dsp:txXfrm>
        <a:off x="1301" y="0"/>
        <a:ext cx="2448823" cy="8595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E0DA-D070-4955-99F8-D78415703AB1}">
      <dsp:nvSpPr>
        <dsp:cNvPr id="0" name=""/>
        <dsp:cNvSpPr/>
      </dsp:nvSpPr>
      <dsp:spPr>
        <a:xfrm>
          <a:off x="-3111643" y="-482063"/>
          <a:ext cx="3735423" cy="3735423"/>
        </a:xfrm>
        <a:prstGeom prst="blockArc">
          <a:avLst>
            <a:gd name="adj1" fmla="val 18900000"/>
            <a:gd name="adj2" fmla="val 2700000"/>
            <a:gd name="adj3" fmla="val 578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6844C-357F-4FB6-A965-C529BCD3A982}">
      <dsp:nvSpPr>
        <dsp:cNvPr id="0" name=""/>
        <dsp:cNvSpPr/>
      </dsp:nvSpPr>
      <dsp:spPr>
        <a:xfrm>
          <a:off x="509433" y="395907"/>
          <a:ext cx="4674964" cy="7917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415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/>
            <a:t>Муниципальное казённое учреждение «Управление капитального строительства и жилищно-коммунального комплекса Нефтеюганского района»</a:t>
          </a:r>
        </a:p>
      </dsp:txBody>
      <dsp:txXfrm>
        <a:off x="509433" y="395907"/>
        <a:ext cx="4674964" cy="791704"/>
      </dsp:txXfrm>
    </dsp:sp>
    <dsp:sp modelId="{17848273-0909-4EDE-A763-B0C30A3E647F}">
      <dsp:nvSpPr>
        <dsp:cNvPr id="0" name=""/>
        <dsp:cNvSpPr/>
      </dsp:nvSpPr>
      <dsp:spPr>
        <a:xfrm>
          <a:off x="14618" y="296944"/>
          <a:ext cx="989630" cy="9896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B177B8-A55E-4B2B-880A-7A2863F1C254}">
      <dsp:nvSpPr>
        <dsp:cNvPr id="0" name=""/>
        <dsp:cNvSpPr/>
      </dsp:nvSpPr>
      <dsp:spPr>
        <a:xfrm>
          <a:off x="509433" y="1583685"/>
          <a:ext cx="4674964" cy="79170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41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/>
            <a:t>Администрации поселений </a:t>
          </a:r>
          <a:r>
            <a:rPr lang="ru-RU" sz="1700" b="1" kern="1200" dirty="0" err="1"/>
            <a:t>Нефтеюганского</a:t>
          </a:r>
          <a:r>
            <a:rPr lang="ru-RU" sz="1700" b="1" kern="1200" dirty="0"/>
            <a:t> района</a:t>
          </a:r>
        </a:p>
      </dsp:txBody>
      <dsp:txXfrm>
        <a:off x="509433" y="1583685"/>
        <a:ext cx="4674964" cy="791704"/>
      </dsp:txXfrm>
    </dsp:sp>
    <dsp:sp modelId="{30382C4C-BC3D-4587-A163-FDD82350536A}">
      <dsp:nvSpPr>
        <dsp:cNvPr id="0" name=""/>
        <dsp:cNvSpPr/>
      </dsp:nvSpPr>
      <dsp:spPr>
        <a:xfrm>
          <a:off x="14618" y="1484722"/>
          <a:ext cx="989630" cy="9896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29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29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60616A-6DF1-4AE2-B7B6-2273E8C7893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302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1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9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2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0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5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1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3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0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9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1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2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13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13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9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10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rahmatulinaei\Desktop\dk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" y="2"/>
            <a:ext cx="8931349" cy="632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677" y="144254"/>
            <a:ext cx="6147550" cy="12187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</a:b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800" b="1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103451" y="1487261"/>
            <a:ext cx="8912957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973" y="3266607"/>
            <a:ext cx="76923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Franklin Gothic Medium" panose="020B0603020102020204" pitchFamily="34" charset="0"/>
                <a:ea typeface="+mj-ea"/>
                <a:cs typeface="+mj-cs"/>
              </a:rPr>
              <a:t>«Развитие транспортной системы » 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028" name="Picture 4" descr="C:\Users\rahmatulinaei\Desktop\Исходящие\Лого без  слога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5" y="157192"/>
            <a:ext cx="1573785" cy="120578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973" y="5694261"/>
            <a:ext cx="3685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СОГЛАСОВАНО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Директор департамента строительства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 коммунального комплекса Нефтеюганского района- заместитель главы района 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______________________________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В.С.Кошаков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3131389" cy="112114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8198" y="2861154"/>
            <a:ext cx="2646281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79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151636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56365008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080692" y="325892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12111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286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036498" y="2959272"/>
            <a:ext cx="2877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Информирование пользователей автомобильных дорог о состоянии автомобильных дорог местного значения Нефтеюганского района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7" y="4347712"/>
            <a:ext cx="3131389" cy="2130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Согласование маршрутов тяжеловесного и(или) крупногабаритного транспортного средства, а также транспортного средства, осуществляющего перевозки опасных грузов по автомобильным дорогам местного значения Нефтеюганского района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00799" y="2861152"/>
            <a:ext cx="2582185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862616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2898540" cy="1314032"/>
          </a:xfrm>
          <a:prstGeom prst="roundRect">
            <a:avLst>
              <a:gd name="adj" fmla="val 65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3"/>
            <a:ext cx="2601223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84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8017" y="2998470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9814710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011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865772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0707" y="2918004"/>
            <a:ext cx="2754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Осуществление сбора, обобщение и учет информации о транспортном комплексе, а также реализации требований транспортной безопасности на межселенной территории Нефтеюганского района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36498" y="5512279"/>
            <a:ext cx="2888348" cy="654286"/>
          </a:xfrm>
          <a:prstGeom prst="roundRect">
            <a:avLst>
              <a:gd name="adj" fmla="val 402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Совершенствование нормативного правового регулирования в сфере транспорта и дорожного хозяйства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8" y="4295956"/>
            <a:ext cx="2873181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Мониторинг стоимости строительства, реконструкции, капитального ремонта, ремонта и содержания 1 км автомобильных дорог общего пользования местного значения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88039" y="2861153"/>
            <a:ext cx="2794946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359381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6" y="2761933"/>
            <a:ext cx="3096882" cy="17394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769160"/>
            <a:ext cx="2601223" cy="37978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9149" y="2996466"/>
            <a:ext cx="2569314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Строительство, реконструкция, капитальный ремонт, ремонт  и содержание автомобильных дорог общего пользования местного значения поселений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49878" y="2747045"/>
            <a:ext cx="31362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поселений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 поселений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6" y="4536317"/>
            <a:ext cx="3096882" cy="20307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Совершенствование мер поддержки местным бюджетам поселений  по строительству, реконструкции, капитальному ремонту и ремонту автомобильных дорог местного значения путём уточнения порядка предоставления иных межбюджетных трансфертов бюджетам городского и сельских поселений, входящих в состав Нефтеюганского района, предоставляемых из бюджета Нефтеюганского района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1" y="2769160"/>
            <a:ext cx="2664453" cy="37978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74430"/>
            <a:ext cx="2176463" cy="55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138820"/>
            <a:ext cx="1463675" cy="39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972" y="2123002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1"/>
            <a:ext cx="2185757" cy="5362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16806" y="2074430"/>
            <a:ext cx="1605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248147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5" y="2861153"/>
            <a:ext cx="3325165" cy="17490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3301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1.4.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необщего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93364" y="2993311"/>
            <a:ext cx="32533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необщего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4" y="4860453"/>
            <a:ext cx="3325165" cy="1609358"/>
          </a:xfrm>
          <a:prstGeom prst="roundRect">
            <a:avLst>
              <a:gd name="adj" fmla="val 2041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12943" y="2861153"/>
            <a:ext cx="2470041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946931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27442" y="2861152"/>
            <a:ext cx="3325165" cy="6632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3301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1.5.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необщего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34904" y="2883262"/>
            <a:ext cx="3111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2B7885"/>
                </a:solidFill>
              </a:rPr>
              <a:t> Разработка проектов организации  дорожного движения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4" y="3679437"/>
            <a:ext cx="3325165" cy="1693276"/>
          </a:xfrm>
          <a:prstGeom prst="roundRect">
            <a:avLst>
              <a:gd name="adj" fmla="val 2041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2B788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Согласование маршрутов тяжеловесного и(или) крупногабаритного транспортного средства, а также транспортного средства, осуществляющего перевозки опасных грузов по автомобильным дорогам местного значения Нефтеюганского района</a:t>
            </a:r>
            <a:endParaRPr lang="ru-RU" sz="1200" b="1" dirty="0">
              <a:solidFill>
                <a:srgbClr val="2B7885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12943" y="2861153"/>
            <a:ext cx="2470041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93364" y="5504872"/>
            <a:ext cx="3325165" cy="964939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2B788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Совершенствование нормативного правового регулирования в сфере транспорта и дорожного хозяйства</a:t>
            </a:r>
            <a:endParaRPr lang="ru-RU" sz="1200" b="1" dirty="0">
              <a:solidFill>
                <a:srgbClr val="2B78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32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94890" y="112143"/>
            <a:ext cx="8643353" cy="632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и планируемые целевые показатели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45052" y="940881"/>
            <a:ext cx="8773755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232599" y="1408679"/>
            <a:ext cx="2678802" cy="537611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21666" y="1853442"/>
            <a:ext cx="26788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Общий объём 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финансирования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на период  до 2030 года, 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рублей:</a:t>
            </a:r>
          </a:p>
          <a:p>
            <a:pPr algn="ctr"/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1 </a:t>
            </a:r>
            <a:r>
              <a:rPr lang="ru-RU" sz="2400" dirty="0" smtClean="0">
                <a:solidFill>
                  <a:srgbClr val="00B050"/>
                </a:solidFill>
                <a:latin typeface="Franklin Gothic Medium" pitchFamily="34" charset="0"/>
              </a:rPr>
              <a:t>224 082,30991</a:t>
            </a:r>
            <a:endParaRPr lang="ru-RU" sz="2400" dirty="0">
              <a:solidFill>
                <a:srgbClr val="00B050"/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рублей, из них:</a:t>
            </a:r>
          </a:p>
          <a:p>
            <a:pPr algn="ctr"/>
            <a:endParaRPr lang="ru-RU" sz="10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2024 год  – </a:t>
            </a:r>
            <a:r>
              <a:rPr lang="ru-RU" sz="1600" b="1" dirty="0" smtClean="0">
                <a:solidFill>
                  <a:srgbClr val="00B050"/>
                </a:solidFill>
                <a:latin typeface="Franklin Gothic Medium" pitchFamily="34" charset="0"/>
              </a:rPr>
              <a:t>209 083,5756</a:t>
            </a:r>
            <a:endParaRPr lang="ru-RU" sz="1600" b="1" dirty="0">
              <a:solidFill>
                <a:srgbClr val="00B050"/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2931" y="1368081"/>
            <a:ext cx="276582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87983" y="5206360"/>
            <a:ext cx="2629861" cy="1512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33380" y="1356348"/>
            <a:ext cx="2628183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49386" y="3288802"/>
            <a:ext cx="2668459" cy="17146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7029" y="5003457"/>
            <a:ext cx="2676728" cy="15540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7182" y="1492749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Транспортная подвижность населения, </a:t>
            </a:r>
            <a:r>
              <a:rPr lang="ru-RU" sz="100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тыс.пасс</a:t>
            </a:r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.- км на 1 жителя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187984" y="5206361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Протяженность сети автомобильных дорог общего пользования местного значения, км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133380" y="1408679"/>
            <a:ext cx="27259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49387" y="3273747"/>
            <a:ext cx="2725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47131" y="5008409"/>
            <a:ext cx="2708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Доля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 значения, 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346400" y="5093245"/>
            <a:ext cx="2339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48396" y="2580084"/>
            <a:ext cx="2843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0,05 тыс. пасс.- км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052274" y="6249710"/>
            <a:ext cx="2743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182,5 км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28888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6,1 км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150592" y="4599149"/>
            <a:ext cx="25876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8,76 км</a:t>
            </a:r>
          </a:p>
        </p:txBody>
      </p:sp>
      <p:sp>
        <p:nvSpPr>
          <p:cNvPr id="50" name="Прямоугольник 49"/>
          <p:cNvSpPr/>
          <p:nvPr/>
        </p:nvSpPr>
        <p:spPr>
          <a:xfrm rot="10800000" flipV="1">
            <a:off x="222946" y="5378554"/>
            <a:ext cx="25891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96,6%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50700" y="2164751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0,05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838122" y="2134264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0,06</a:t>
            </a: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610" y="2178306"/>
            <a:ext cx="255182" cy="255182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6561670" y="5808964"/>
            <a:ext cx="6405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178,0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7776108" y="5808964"/>
            <a:ext cx="653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182,5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871885" y="2271647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9,3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664476" y="2279600"/>
            <a:ext cx="438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6,1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856936" y="4258733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43,2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7778469" y="4232671"/>
            <a:ext cx="6525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54,85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823021" y="5168452"/>
            <a:ext cx="58144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94,8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797792" y="5169334"/>
            <a:ext cx="545342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96,6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722" y="4240029"/>
            <a:ext cx="256054" cy="256054"/>
          </a:xfrm>
          <a:prstGeom prst="rect">
            <a:avLst/>
          </a:prstGeom>
        </p:spPr>
      </p:pic>
      <p:sp>
        <p:nvSpPr>
          <p:cNvPr id="40" name="Скругленный прямоугольник 39"/>
          <p:cNvSpPr/>
          <p:nvPr/>
        </p:nvSpPr>
        <p:spPr>
          <a:xfrm>
            <a:off x="272266" y="3229333"/>
            <a:ext cx="2676728" cy="1557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   </a:t>
            </a:r>
          </a:p>
          <a:p>
            <a:r>
              <a:rPr lang="ru-RU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     3,8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826" y="3398808"/>
            <a:ext cx="2457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2B7885"/>
                </a:solidFill>
                <a:latin typeface="Franklin Gothic Book" panose="020B0503020102020204" pitchFamily="34" charset="0"/>
                <a:cs typeface="FrankRuehl" panose="020E0503060101010101" pitchFamily="34" charset="-79"/>
              </a:rPr>
              <a:t>Протяженность сети автомобильных дорог необщего пользования местного значения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6011" y="3918802"/>
            <a:ext cx="603556" cy="493819"/>
          </a:xfrm>
          <a:prstGeom prst="rect">
            <a:avLst/>
          </a:prstGeom>
        </p:spPr>
      </p:pic>
      <p:sp>
        <p:nvSpPr>
          <p:cNvPr id="43" name="Равно 42"/>
          <p:cNvSpPr/>
          <p:nvPr/>
        </p:nvSpPr>
        <p:spPr>
          <a:xfrm flipV="1">
            <a:off x="1273834" y="3995509"/>
            <a:ext cx="487385" cy="338132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825" y="4342195"/>
            <a:ext cx="226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3,8%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737" y="6020111"/>
            <a:ext cx="256054" cy="256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7733" y="5832276"/>
            <a:ext cx="256054" cy="2560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563" y="2312874"/>
            <a:ext cx="332689" cy="33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112143"/>
            <a:ext cx="8931349" cy="815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  </a:t>
            </a:r>
          </a:p>
          <a:p>
            <a:endParaRPr lang="en-US" sz="800" b="1" dirty="0">
              <a:solidFill>
                <a:srgbClr val="4472C4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3" y="1024906"/>
            <a:ext cx="8943541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236937"/>
              </p:ext>
            </p:extLst>
          </p:nvPr>
        </p:nvGraphicFramePr>
        <p:xfrm>
          <a:off x="1044647" y="2265572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2743200" y="1157757"/>
            <a:ext cx="3859015" cy="836762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Franklin Gothic Demi" pitchFamily="34" charset="0"/>
                <a:cs typeface="Times New Roman" pitchFamily="18" charset="0"/>
              </a:rPr>
              <a:t>209, </a:t>
            </a:r>
            <a:r>
              <a:rPr lang="ru-RU" sz="2400" b="1" dirty="0" smtClean="0">
                <a:solidFill>
                  <a:srgbClr val="00B050"/>
                </a:solidFill>
                <a:latin typeface="Franklin Gothic Demi" pitchFamily="34" charset="0"/>
                <a:cs typeface="Times New Roman" pitchFamily="18" charset="0"/>
              </a:rPr>
              <a:t>0835756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млн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89081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Diagram group"/>
          <p:cNvGrpSpPr/>
          <p:nvPr/>
        </p:nvGrpSpPr>
        <p:grpSpPr>
          <a:xfrm>
            <a:off x="1275908" y="1137684"/>
            <a:ext cx="2579834" cy="1956390"/>
            <a:chOff x="-4687898" y="-718632"/>
            <a:chExt cx="5583962" cy="5583962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5" name="Арка 24"/>
            <p:cNvSpPr/>
            <p:nvPr/>
          </p:nvSpPr>
          <p:spPr>
            <a:xfrm>
              <a:off x="-4687898" y="-718632"/>
              <a:ext cx="5583962" cy="5583962"/>
            </a:xfrm>
            <a:prstGeom prst="blockArc">
              <a:avLst>
                <a:gd name="adj1" fmla="val 18900000"/>
                <a:gd name="adj2" fmla="val 2700000"/>
                <a:gd name="adj3" fmla="val 387"/>
              </a:avLst>
            </a:prstGeom>
            <a:sp3d z="-110000">
              <a:bevelT w="165100" prst="coolSlant"/>
            </a:sp3d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Прямоугольник 1"/>
          <p:cNvSpPr/>
          <p:nvPr/>
        </p:nvSpPr>
        <p:spPr>
          <a:xfrm>
            <a:off x="4061638" y="1551782"/>
            <a:ext cx="4907274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05971060"/>
              </p:ext>
            </p:extLst>
          </p:nvPr>
        </p:nvGraphicFramePr>
        <p:xfrm>
          <a:off x="310551" y="1512202"/>
          <a:ext cx="2666311" cy="85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769200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 (соисполнители)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1636" y="1522110"/>
            <a:ext cx="4907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99712" y="939832"/>
            <a:ext cx="8769200" cy="93637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04974" y="4079346"/>
            <a:ext cx="2795812" cy="814871"/>
            <a:chOff x="1301" y="0"/>
            <a:chExt cx="2663707" cy="85953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Пятиугольник 23"/>
            <p:cNvSpPr/>
            <p:nvPr/>
          </p:nvSpPr>
          <p:spPr>
            <a:xfrm>
              <a:off x="1301" y="0"/>
              <a:ext cx="2663707" cy="859537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Пятиугольник 4"/>
            <p:cNvSpPr/>
            <p:nvPr/>
          </p:nvSpPr>
          <p:spPr>
            <a:xfrm>
              <a:off x="1302" y="0"/>
              <a:ext cx="2187972" cy="8595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33338" bIns="66675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kern="1200" dirty="0"/>
                <a:t>Соисполнители</a:t>
              </a:r>
            </a:p>
          </p:txBody>
        </p:sp>
      </p:grp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3762779631"/>
              </p:ext>
            </p:extLst>
          </p:nvPr>
        </p:nvGraphicFramePr>
        <p:xfrm>
          <a:off x="3663569" y="3456974"/>
          <a:ext cx="5199017" cy="2771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Овал 2"/>
          <p:cNvSpPr/>
          <p:nvPr/>
        </p:nvSpPr>
        <p:spPr>
          <a:xfrm>
            <a:off x="3200786" y="1500585"/>
            <a:ext cx="1063256" cy="1054897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03" y="2231319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hmatulinaei\Desktop\titel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4" y="1066512"/>
            <a:ext cx="486957" cy="38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6649" y="-14261"/>
            <a:ext cx="899735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377695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771" y="958147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293771" y="749186"/>
            <a:ext cx="8365428" cy="63207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93771" y="215043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81076" y="2099062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услуг, оказываемых автомобильным транспортом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681076" y="2896600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подъездами к сельским населённым пунктам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65482" y="957194"/>
            <a:ext cx="5993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pic>
        <p:nvPicPr>
          <p:cNvPr id="39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95" y="3109152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45553" y="3274424"/>
            <a:ext cx="8555026" cy="144562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/>
          </a:p>
          <a:p>
            <a:r>
              <a:rPr lang="ru-RU" sz="2400" dirty="0"/>
              <a:t>Транспортная подвижность населения – </a:t>
            </a:r>
            <a:r>
              <a:rPr lang="ru-RU" sz="2400" dirty="0" smtClean="0"/>
              <a:t>0,06 </a:t>
            </a:r>
            <a:r>
              <a:rPr lang="ru-RU" sz="2400" dirty="0"/>
              <a:t>тыс. пасс.-км на 1 жителя к 2030 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639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транспортных услуг для населения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2491276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5445" y="1682573"/>
            <a:ext cx="870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повышения качества транспортных услуг, оказываемых автомобильным транспортом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6" y="1161967"/>
            <a:ext cx="8486901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77330" y="4150837"/>
            <a:ext cx="8539422" cy="679956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Общая протяжённость автомобильных дорог  общего пользования местного значения, не отвечающих нормативным требованиям к транспортно-эксплуатационным показателям на 31 декабря отчётного года – </a:t>
            </a:r>
            <a:r>
              <a:rPr lang="ru-RU" sz="1400" dirty="0" smtClean="0"/>
              <a:t>6,1 </a:t>
            </a:r>
            <a:r>
              <a:rPr lang="ru-RU" sz="1400" dirty="0"/>
              <a:t>км к 2030 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2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21362981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58722" y="1384161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59390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61440" y="3443737"/>
            <a:ext cx="8484369" cy="471399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Протяжённость сети автомобильных дорог общего пользования местного значения – </a:t>
            </a:r>
            <a:r>
              <a:rPr lang="ru-RU" sz="1400" dirty="0" smtClean="0"/>
              <a:t>182,5 </a:t>
            </a:r>
            <a:r>
              <a:rPr lang="ru-RU" sz="1400" dirty="0"/>
              <a:t>км к 2030 году</a:t>
            </a:r>
          </a:p>
        </p:txBody>
      </p:sp>
      <p:sp>
        <p:nvSpPr>
          <p:cNvPr id="38" name="Пятиугольник 37"/>
          <p:cNvSpPr/>
          <p:nvPr/>
        </p:nvSpPr>
        <p:spPr>
          <a:xfrm>
            <a:off x="377330" y="5066494"/>
            <a:ext cx="8539422" cy="79481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</a:t>
            </a:r>
            <a:r>
              <a:rPr lang="ru-RU" sz="1400" dirty="0" smtClean="0"/>
              <a:t>54,85 </a:t>
            </a:r>
            <a:r>
              <a:rPr lang="ru-RU" sz="1400" dirty="0"/>
              <a:t>км к 2030 году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0499" y="2692851"/>
            <a:ext cx="8626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Показатели, характеризующие эффективность структурного элемента (основного мероприятия) муниципальной программы:</a:t>
            </a:r>
          </a:p>
        </p:txBody>
      </p:sp>
      <p:sp>
        <p:nvSpPr>
          <p:cNvPr id="14" name="Пятиугольник 13"/>
          <p:cNvSpPr/>
          <p:nvPr/>
        </p:nvSpPr>
        <p:spPr>
          <a:xfrm>
            <a:off x="345552" y="1726030"/>
            <a:ext cx="8539422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автомобильных дорог общего пользования местного значения, соответствующих нормативным требованиям к транспортно-эксплуатационным показателям, в общей протяженности автомобильных дорог общего пользования местного значения – </a:t>
            </a:r>
            <a:r>
              <a:rPr lang="ru-RU" sz="1400" dirty="0" smtClean="0"/>
              <a:t>96,6 </a:t>
            </a:r>
            <a:r>
              <a:rPr lang="ru-RU" sz="1400" dirty="0"/>
              <a:t>% к 2030 году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377330" y="6097013"/>
            <a:ext cx="8539422" cy="42355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>
                <a:solidFill>
                  <a:schemeClr val="bg1"/>
                </a:solidFill>
                <a:cs typeface="FrankRuehl" panose="020E0503060101010101" pitchFamily="34" charset="-79"/>
              </a:rPr>
              <a:t>Протяженность сети автомобильных дорог необщего пользования местного значения – 3,8 км к 2030 году</a:t>
            </a:r>
          </a:p>
        </p:txBody>
      </p:sp>
    </p:spTree>
    <p:extLst>
      <p:ext uri="{BB962C8B-B14F-4D97-AF65-F5344CB8AC3E}">
        <p14:creationId xmlns:p14="http://schemas.microsoft.com/office/powerpoint/2010/main" val="187200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33301" y="2861152"/>
            <a:ext cx="2601223" cy="38647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Цель 1: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Развитие современной транспортной инфраструктуры,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обеспечивающей повышение доступности и безопасности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 w="1905"/>
              <a:gradFill>
                <a:gsLst>
                  <a:gs pos="0">
                    <a:srgbClr val="70AD47">
                      <a:shade val="20000"/>
                      <a:satMod val="200000"/>
                    </a:srgbClr>
                  </a:gs>
                  <a:gs pos="78000">
                    <a:srgbClr val="70AD47">
                      <a:tint val="90000"/>
                      <a:shade val="89000"/>
                      <a:satMod val="220000"/>
                    </a:srgbClr>
                  </a:gs>
                  <a:gs pos="100000">
                    <a:srgbClr val="70AD47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 w="1905"/>
              <a:gradFill>
                <a:gsLst>
                  <a:gs pos="0">
                    <a:srgbClr val="70AD47">
                      <a:shade val="20000"/>
                      <a:satMod val="200000"/>
                    </a:srgbClr>
                  </a:gs>
                  <a:gs pos="78000">
                    <a:srgbClr val="70AD47">
                      <a:tint val="90000"/>
                      <a:shade val="89000"/>
                      <a:satMod val="220000"/>
                    </a:srgbClr>
                  </a:gs>
                  <a:gs pos="100000">
                    <a:srgbClr val="70AD47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50" b="1" i="0" u="none" strike="noStrike" kern="1200" cap="none" spc="0" normalizeH="0" baseline="0" noProof="0" dirty="0">
              <a:ln w="1905"/>
              <a:gradFill>
                <a:gsLst>
                  <a:gs pos="0">
                    <a:srgbClr val="70AD47">
                      <a:shade val="20000"/>
                      <a:satMod val="200000"/>
                    </a:srgbClr>
                  </a:gs>
                  <a:gs pos="78000">
                    <a:srgbClr val="70AD47">
                      <a:tint val="90000"/>
                      <a:shade val="89000"/>
                      <a:satMod val="220000"/>
                    </a:srgbClr>
                  </a:gs>
                  <a:gs pos="100000">
                    <a:srgbClr val="70AD47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5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1.1. </a:t>
            </a:r>
            <a:r>
              <a:rPr kumimoji="0" lang="ru-RU" sz="155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Муниципальный проект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5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«Капитальный  ремонт  автодороги  улица  № 6  (дорога, тротуар,  освещение,  ливневая  канализация) в </a:t>
            </a:r>
            <a:r>
              <a:rPr kumimoji="0" lang="ru-RU" sz="1550" b="1" i="0" u="none" strike="noStrike" kern="1200" cap="none" spc="0" normalizeH="0" baseline="0" noProof="0" dirty="0" err="1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г.п</a:t>
            </a:r>
            <a:r>
              <a:rPr kumimoji="0" lang="ru-RU" sz="155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ru-RU" sz="1550" b="1" i="0" u="none" strike="noStrike" kern="1200" cap="none" spc="0" normalizeH="0" baseline="0" noProof="0" dirty="0" err="1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Пойковский</a:t>
            </a:r>
            <a:r>
              <a:rPr kumimoji="0" lang="ru-RU" sz="1550" b="1" i="0" u="none" strike="noStrike" kern="1200" cap="none" spc="0" normalizeH="0" baseline="0" noProof="0" dirty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»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50000"/>
                  </a:srgbClr>
                </a:solidFill>
                <a:effectLst/>
                <a:uLnTx/>
                <a:uFillTx/>
                <a:latin typeface="Franklin Gothic Book" pitchFamily="34" charset="0"/>
                <a:ea typeface="Times New Roman" panose="02020603050405020304" pitchFamily="18" charset="0"/>
                <a:cs typeface="+mn-cs"/>
              </a:rPr>
              <a:t>Задача 2: 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34904" y="2883262"/>
            <a:ext cx="31117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2B788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51768" y="2882038"/>
            <a:ext cx="3325165" cy="1693276"/>
          </a:xfrm>
          <a:prstGeom prst="roundRect">
            <a:avLst>
              <a:gd name="adj" fmla="val 2041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>
                <a:ln>
                  <a:noFill/>
                </a:ln>
                <a:solidFill>
                  <a:srgbClr val="2B788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путем осуществления проектирования, капитального ремонта, ремонта и содержания автомобильных дорог местного значения.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2B788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12943" y="2861153"/>
            <a:ext cx="2470041" cy="3864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Департамент строительства и жилищно-коммунального комплекса Нефтеюганского района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Администрация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городского поселения Пойковский района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Ответственные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исполнители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51768" y="4714447"/>
            <a:ext cx="3325165" cy="2011500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2B788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Совершенствование мер поддержки местным бюджетам поселений по строительству, реконструкции, капитальному ремонту и ремонту автомобильных дорог местного значения путем уточнения порядка предоставления иных межбюджетных трансфертов бюджетам городского и сельских поселений, входящих в состав Нефтеюганского района, предоставляемых из бюджета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789051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184645"/>
            <a:ext cx="2479944" cy="31310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10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3483" y="3737790"/>
            <a:ext cx="25859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</a:t>
            </a: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Обеспечение повышения качества и доступности транспортных услуг, оказываемых с использованием автомобильного транспорта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83351" y="2214641"/>
            <a:ext cx="2068876" cy="4907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215527" y="228397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43483" y="1428421"/>
            <a:ext cx="8704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услуг, оказываемых автомобильным транспортом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79419"/>
            <a:ext cx="8561766" cy="63207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71471" y="2202181"/>
            <a:ext cx="2057993" cy="54541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39205" y="218381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36" y="22867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654" y="215133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183975" y="2312117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9" y="2256481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5952226" y="3184645"/>
            <a:ext cx="3074751" cy="1292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52227" y="5037826"/>
            <a:ext cx="3074751" cy="12779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района,</a:t>
            </a:r>
          </a:p>
          <a:p>
            <a:pPr lvl="0" algn="ctr"/>
            <a:r>
              <a:rPr lang="ru-RU" sz="1400" b="1" dirty="0">
                <a:solidFill>
                  <a:schemeClr val="tx1"/>
                </a:solidFill>
              </a:rPr>
              <a:t>Администрации сп.Салым   и гп.Пойковский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21544" y="3176629"/>
            <a:ext cx="2858154" cy="130074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Мониторинг уровня цен на проведение технического осмотра транспортных средств и нефтепродукты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34585" y="5046453"/>
            <a:ext cx="2858156" cy="12779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регулярных перевозок по муниципальным маршрутам по регулируемым тарифам, связанных с улучшением качества обслуживания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89982" y="2924634"/>
            <a:ext cx="3066267" cy="17792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922059"/>
            <a:ext cx="2514449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2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232579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07920103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0168" y="136347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96907"/>
            <a:ext cx="8596165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1933" y="2998470"/>
            <a:ext cx="2984317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50" b="1" dirty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9630" y="4867564"/>
            <a:ext cx="3076619" cy="16016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92174" y="2922059"/>
            <a:ext cx="2577204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784029" y="224253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847" y="2071370"/>
            <a:ext cx="10731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72" y="2268867"/>
            <a:ext cx="44450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15" y="2202338"/>
            <a:ext cx="2309813" cy="62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16048" y="2194473"/>
            <a:ext cx="1717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Ответственные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792719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85307" y="2881391"/>
            <a:ext cx="3088256" cy="164839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4973" y="2884999"/>
            <a:ext cx="2559507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85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4633" y="3631812"/>
            <a:ext cx="25998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</a:t>
            </a:r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9594966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77858" y="6531271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330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8957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85306" y="2984264"/>
            <a:ext cx="3088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Внедрение автоматизированных и роботизированных технологий организации дорожного движения и контроля за соблюдением правил дорожного движения путём  обустройства автомобильных дорог местного значения камерами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фотовидеофиксации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нарушений правил дорожного движения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85306" y="5379275"/>
            <a:ext cx="3088257" cy="11230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Создание механизмов экономического стимулирования сохранности автомобильных дорог местного значения путем устройства пункта весогабаритного контроля транспортных средств 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2861152"/>
            <a:ext cx="2650846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64418" y="4723137"/>
            <a:ext cx="3109143" cy="525960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Разработка Проектов организации дорожного движения</a:t>
            </a:r>
          </a:p>
        </p:txBody>
      </p:sp>
    </p:spTree>
    <p:extLst>
      <p:ext uri="{BB962C8B-B14F-4D97-AF65-F5344CB8AC3E}">
        <p14:creationId xmlns:p14="http://schemas.microsoft.com/office/powerpoint/2010/main" val="2775074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4154</TotalTime>
  <Words>1735</Words>
  <Application>Microsoft Office PowerPoint</Application>
  <PresentationFormat>Экран (4:3)</PresentationFormat>
  <Paragraphs>226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FrankRuehl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Вахитова Таисия Владимировна</dc:creator>
  <cp:lastModifiedBy>Коновалова Наталья Викторовна</cp:lastModifiedBy>
  <cp:revision>535</cp:revision>
  <cp:lastPrinted>2024-12-02T05:56:23Z</cp:lastPrinted>
  <dcterms:created xsi:type="dcterms:W3CDTF">2018-09-04T12:10:47Z</dcterms:created>
  <dcterms:modified xsi:type="dcterms:W3CDTF">2024-12-02T06:04:41Z</dcterms:modified>
</cp:coreProperties>
</file>