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1"/>
  </p:notesMasterIdLst>
  <p:sldIdLst>
    <p:sldId id="256" r:id="rId2"/>
    <p:sldId id="258" r:id="rId3"/>
    <p:sldId id="298" r:id="rId4"/>
    <p:sldId id="302" r:id="rId5"/>
    <p:sldId id="304" r:id="rId6"/>
    <p:sldId id="306" r:id="rId7"/>
    <p:sldId id="307" r:id="rId8"/>
    <p:sldId id="315" r:id="rId9"/>
    <p:sldId id="313" r:id="rId10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03" userDrawn="1">
          <p15:clr>
            <a:srgbClr val="A4A3A4"/>
          </p15:clr>
        </p15:guide>
        <p15:guide id="2" pos="4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BF6FE"/>
    <a:srgbClr val="2B7885"/>
    <a:srgbClr val="F1FCFE"/>
    <a:srgbClr val="6BC5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35" autoAdjust="0"/>
    <p:restoredTop sz="98514" autoAdjust="0"/>
  </p:normalViewPr>
  <p:slideViewPr>
    <p:cSldViewPr snapToGrid="0">
      <p:cViewPr varScale="1">
        <p:scale>
          <a:sx n="111" d="100"/>
          <a:sy n="111" d="100"/>
        </p:scale>
        <p:origin x="1596" y="108"/>
      </p:cViewPr>
      <p:guideLst>
        <p:guide orient="horz" pos="1003"/>
        <p:guide pos="4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2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vert="horz"/>
          <a:lstStyle/>
          <a:p>
            <a:pPr>
              <a:defRPr sz="1600" b="0">
                <a:solidFill>
                  <a:schemeClr val="tx2">
                    <a:lumMod val="50000"/>
                  </a:schemeClr>
                </a:solidFill>
              </a:defRPr>
            </a:pPr>
            <a:r>
              <a:rPr lang="ru-RU" sz="1600" b="0">
                <a:solidFill>
                  <a:schemeClr val="tx2">
                    <a:lumMod val="50000"/>
                  </a:schemeClr>
                </a:solidFill>
              </a:rPr>
              <a:t>2019 год</a:t>
            </a:r>
          </a:p>
        </c:rich>
      </c:tx>
      <c:layout>
        <c:manualLayout>
          <c:xMode val="edge"/>
          <c:yMode val="edge"/>
          <c:x val="0.40297895796917593"/>
          <c:y val="1.6103774242837331E-2"/>
        </c:manualLayout>
      </c:layout>
      <c:overlay val="0"/>
    </c:title>
    <c:autoTitleDeleted val="0"/>
    <c:plotArea>
      <c:layout/>
      <c:doughnut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63"/>
      </c:doughnutChart>
    </c:plotArea>
    <c:plotVisOnly val="1"/>
    <c:dispBlanksAs val="zero"/>
    <c:showDLblsOverMax val="0"/>
  </c:chart>
  <c:txPr>
    <a:bodyPr/>
    <a:lstStyle/>
    <a:p>
      <a:pPr>
        <a:defRPr sz="1800" b="1">
          <a:latin typeface="Franklin Gothic Medium" pitchFamily="34" charset="0"/>
        </a:defRPr>
      </a:pPr>
      <a:endParaRPr lang="ru-RU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0"/>
          <c:w val="0.71768257548064118"/>
          <c:h val="1"/>
        </c:manualLayout>
      </c:layout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r"/>
      <c:layout>
        <c:manualLayout>
          <c:xMode val="edge"/>
          <c:yMode val="edge"/>
          <c:x val="0.65885701668761043"/>
          <c:y val="7.7856441520370759E-2"/>
          <c:w val="0.32683625954649936"/>
          <c:h val="0.85903004842490771"/>
        </c:manualLayout>
      </c:layout>
      <c:overlay val="0"/>
      <c:txPr>
        <a:bodyPr/>
        <a:lstStyle/>
        <a:p>
          <a:pPr>
            <a:defRPr sz="18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"/>
          <c:y val="0"/>
          <c:w val="0.71768257548064118"/>
          <c:h val="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3-24CF-40F6-8409-E907722C038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4-24CF-40F6-8409-E907722C0384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1-24CF-40F6-8409-E907722C0384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2-24CF-40F6-8409-E907722C0384}"/>
              </c:ext>
            </c:extLst>
          </c:dPt>
          <c:dLbls>
            <c:dLbl>
              <c:idx val="0"/>
              <c:layout>
                <c:manualLayout>
                  <c:x val="-5.4981812705620713E-2"/>
                  <c:y val="5.999132652327225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330" b="1" i="0" u="none" strike="noStrike" kern="1200" baseline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dirty="0"/>
                      <a:t>5 175,80000</a:t>
                    </a:r>
                  </a:p>
                </c:rich>
              </c:tx>
              <c:spPr>
                <a:pattFill prst="pct75">
                  <a:fgClr>
                    <a:schemeClr val="dk1">
                      <a:lumMod val="75000"/>
                      <a:lumOff val="25000"/>
                    </a:schemeClr>
                  </a:fgClr>
                  <a:bgClr>
                    <a:schemeClr val="dk1">
                      <a:lumMod val="65000"/>
                      <a:lumOff val="35000"/>
                    </a:schemeClr>
                  </a:bgClr>
                </a:patt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330" b="1" i="0" u="none" strike="noStrike" kern="1200" baseline="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127758502849729"/>
                      <c:h val="4.8645862437371887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24CF-40F6-8409-E907722C0384}"/>
                </c:ext>
              </c:extLst>
            </c:dLbl>
            <c:dLbl>
              <c:idx val="1"/>
              <c:layout>
                <c:manualLayout>
                  <c:x val="2.6810330846578009E-3"/>
                  <c:y val="-2.037585570605735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  </a:t>
                    </a:r>
                    <a:r>
                      <a:rPr lang="en-US" dirty="0" smtClean="0"/>
                      <a:t>2</a:t>
                    </a:r>
                    <a:r>
                      <a:rPr lang="en-US" baseline="0" dirty="0" smtClean="0"/>
                      <a:t> 370,80000</a:t>
                    </a:r>
                    <a:endParaRPr lang="en-US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24CF-40F6-8409-E907722C0384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baseline="0" dirty="0" smtClean="0"/>
                      <a:t>444 459,13010</a:t>
                    </a: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4CF-40F6-8409-E907722C0384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 dirty="0" smtClean="0"/>
                      <a:t>45</a:t>
                    </a:r>
                    <a:r>
                      <a:rPr lang="en-US" baseline="0" dirty="0" smtClean="0"/>
                      <a:t> 671,96765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24CF-40F6-8409-E907722C0384}"/>
                </c:ext>
              </c:extLst>
            </c:dLbl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Лист1!$B$19:$B$22</c:f>
              <c:strCache>
                <c:ptCount val="4"/>
                <c:pt idx="0">
                  <c:v>федеральный бюджет 5 175,80000</c:v>
                </c:pt>
                <c:pt idx="1">
                  <c:v>бюджет автономного округа                                     2 370,80000</c:v>
                </c:pt>
                <c:pt idx="2">
                  <c:v>местный бюджет 444 459,13010</c:v>
                </c:pt>
                <c:pt idx="3">
                  <c:v>иные источники 45 671,96765</c:v>
                </c:pt>
              </c:strCache>
            </c:strRef>
          </c:cat>
          <c:val>
            <c:numRef>
              <c:f>Лист1!$C$19:$C$22</c:f>
              <c:numCache>
                <c:formatCode>_-* #,##0.00000\ _₽_-;\-* #,##0.00000\ _₽_-;_-* "-"??\ _₽_-;_-@_-</c:formatCode>
                <c:ptCount val="4"/>
                <c:pt idx="0">
                  <c:v>5175.8</c:v>
                </c:pt>
                <c:pt idx="1">
                  <c:v>2370.8000000000002</c:v>
                </c:pt>
                <c:pt idx="2">
                  <c:v>444459.13010000001</c:v>
                </c:pt>
                <c:pt idx="3">
                  <c:v>45671.967649999999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24CF-40F6-8409-E907722C0384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4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E2E293-8A7E-4A1F-A8EB-8D025A56A6DB}" type="datetimeFigureOut">
              <a:rPr lang="ru-RU" smtClean="0"/>
              <a:pPr/>
              <a:t>21.08.2023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60616A-6DF1-4AE2-B7B6-2273E8C789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2355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04617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467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0753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7123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452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9764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336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7059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478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7019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7485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416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1000">
              <a:schemeClr val="accent1">
                <a:lumMod val="5000"/>
                <a:lumOff val="95000"/>
              </a:schemeClr>
            </a:gs>
            <a:gs pos="73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E7815E-F7B8-4E93-9F6C-89F6C3C8DBB8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5790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3.xml"/><Relationship Id="rId5" Type="http://schemas.openxmlformats.org/officeDocument/2006/relationships/chart" Target="../charts/char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id="{0A27F27E-F580-443D-9596-5D833176EA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9709" y="1231900"/>
            <a:ext cx="7914904" cy="1412223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Публичная декларация</a:t>
            </a:r>
            <a:b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</a:b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муниципальной программы Нефтеюганского района</a:t>
            </a:r>
            <a:endParaRPr lang="en-US" sz="2400" b="1" dirty="0">
              <a:solidFill>
                <a:schemeClr val="accent5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grpSp>
        <p:nvGrpSpPr>
          <p:cNvPr id="5" name="Группа 4">
            <a:extLst>
              <a:ext uri="{FF2B5EF4-FFF2-40B4-BE49-F238E27FC236}">
                <a16:creationId xmlns:a16="http://schemas.microsoft.com/office/drawing/2014/main" id="{CAE22D93-86C6-4012-8C95-C05004B2E97F}"/>
              </a:ext>
            </a:extLst>
          </p:cNvPr>
          <p:cNvGrpSpPr/>
          <p:nvPr/>
        </p:nvGrpSpPr>
        <p:grpSpPr>
          <a:xfrm>
            <a:off x="947651" y="2754884"/>
            <a:ext cx="7721336" cy="89285"/>
            <a:chOff x="947651" y="2754884"/>
            <a:chExt cx="7257566" cy="89285"/>
          </a:xfrm>
        </p:grpSpPr>
        <p:sp>
          <p:nvSpPr>
            <p:cNvPr id="16" name="Прямоугольник 15">
              <a:extLst>
                <a:ext uri="{FF2B5EF4-FFF2-40B4-BE49-F238E27FC236}">
                  <a16:creationId xmlns:a16="http://schemas.microsoft.com/office/drawing/2014/main" id="{37A4C5B6-209B-448F-B247-975927B0C84B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Прямоугольник 16">
              <a:extLst>
                <a:ext uri="{FF2B5EF4-FFF2-40B4-BE49-F238E27FC236}">
                  <a16:creationId xmlns:a16="http://schemas.microsoft.com/office/drawing/2014/main" id="{C1FFCA75-318C-48BA-A2C5-8D9CCF5F7332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" name="Прямоугольник 1"/>
          <p:cNvSpPr/>
          <p:nvPr/>
        </p:nvSpPr>
        <p:spPr>
          <a:xfrm>
            <a:off x="886493" y="3692002"/>
            <a:ext cx="772133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  <a:ea typeface="+mj-ea"/>
                <a:cs typeface="+mj-cs"/>
              </a:rPr>
              <a:t>«Совершенствование муниципального управления»</a:t>
            </a:r>
            <a:r>
              <a:rPr kumimoji="0" lang="ru-RU" sz="2100" b="1" i="1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2100" b="1" i="1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1028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820" y="77189"/>
            <a:ext cx="1365661" cy="1888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94360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452181" y="2276044"/>
            <a:ext cx="2050382" cy="50704"/>
          </a:xfrm>
          <a:prstGeom prst="rect">
            <a:avLst/>
          </a:prstGeom>
          <a:solidFill>
            <a:schemeClr val="bg1">
              <a:lumMod val="85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Medium" pitchFamily="34" charset="0"/>
              </a:rPr>
              <a:t>Соисполнители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Franklin Gothic Medium" pitchFamily="34" charset="0"/>
              </a:rPr>
              <a:t>: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452181" y="1124450"/>
            <a:ext cx="2262553" cy="932313"/>
          </a:xfrm>
          <a:prstGeom prst="rect">
            <a:avLst/>
          </a:prstGeom>
          <a:solidFill>
            <a:schemeClr val="bg1">
              <a:lumMod val="85000"/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Medium" pitchFamily="34" charset="0"/>
              </a:rPr>
              <a:t>Ответственный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" pitchFamily="34" charset="0"/>
              </a:rPr>
              <a:t> 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Medium" pitchFamily="34" charset="0"/>
              </a:rPr>
              <a:t>исполнитель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" pitchFamily="34" charset="0"/>
              </a:rPr>
              <a:t>: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93386" y="88250"/>
            <a:ext cx="8646853" cy="896209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Franklin Gothic Medium" pitchFamily="34" charset="0"/>
              </a:rPr>
              <a:t>Ответственный исполнитель (соисполнители ) муниципальной программы</a:t>
            </a:r>
            <a:endParaRPr lang="en-US" sz="2800" b="1" dirty="0">
              <a:solidFill>
                <a:schemeClr val="accent1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57730" y="1471222"/>
            <a:ext cx="24878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</a:rPr>
              <a:t>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022952" y="1296389"/>
            <a:ext cx="511893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Franklin Gothic Medium" pitchFamily="34" charset="0"/>
              </a:rPr>
              <a:t>Управление отчетности и программно-целевого планирования администрации Нефтеюганского района</a:t>
            </a:r>
          </a:p>
        </p:txBody>
      </p:sp>
      <p:grpSp>
        <p:nvGrpSpPr>
          <p:cNvPr id="35" name="Группа 34">
            <a:extLst>
              <a:ext uri="{FF2B5EF4-FFF2-40B4-BE49-F238E27FC236}">
                <a16:creationId xmlns:a16="http://schemas.microsoft.com/office/drawing/2014/main" id="{ECF62C37-E2BB-4DBB-8005-DED4B6C3F29B}"/>
              </a:ext>
            </a:extLst>
          </p:cNvPr>
          <p:cNvGrpSpPr/>
          <p:nvPr/>
        </p:nvGrpSpPr>
        <p:grpSpPr>
          <a:xfrm>
            <a:off x="0" y="959530"/>
            <a:ext cx="7859486" cy="89285"/>
            <a:chOff x="947651" y="2754884"/>
            <a:chExt cx="7257566" cy="89285"/>
          </a:xfrm>
        </p:grpSpPr>
        <p:sp>
          <p:nvSpPr>
            <p:cNvPr id="36" name="Прямоугольник 35">
              <a:extLst>
                <a:ext uri="{FF2B5EF4-FFF2-40B4-BE49-F238E27FC236}">
                  <a16:creationId xmlns:a16="http://schemas.microsoft.com/office/drawing/2014/main" id="{046A3631-639E-466D-8A77-3657DE9080D8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Прямоугольник 36">
              <a:extLst>
                <a:ext uri="{FF2B5EF4-FFF2-40B4-BE49-F238E27FC236}">
                  <a16:creationId xmlns:a16="http://schemas.microsoft.com/office/drawing/2014/main" id="{E49B628D-02C5-4A3B-B622-8A9166518EC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20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4709" y="67598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89960" y="2513492"/>
            <a:ext cx="745370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Администрация Нефтеюганского района: </a:t>
            </a:r>
            <a:endParaRPr lang="ru-RU" dirty="0" smtClean="0"/>
          </a:p>
          <a:p>
            <a:r>
              <a:rPr lang="ru-RU" dirty="0" smtClean="0"/>
              <a:t>-отдел муниципального контроля;</a:t>
            </a:r>
            <a:endParaRPr lang="ru-RU" dirty="0"/>
          </a:p>
          <a:p>
            <a:r>
              <a:rPr lang="ru-RU" dirty="0"/>
              <a:t>- отдел записи актов гражданского состояния;</a:t>
            </a:r>
          </a:p>
          <a:p>
            <a:r>
              <a:rPr lang="ru-RU" dirty="0"/>
              <a:t>- управление муниципальной службы, кадров и </a:t>
            </a:r>
            <a:r>
              <a:rPr lang="ru-RU" dirty="0" smtClean="0"/>
              <a:t>наград.</a:t>
            </a:r>
            <a:endParaRPr lang="ru-RU" dirty="0"/>
          </a:p>
          <a:p>
            <a:r>
              <a:rPr lang="ru-RU" dirty="0"/>
              <a:t>Дума Нефтеюганского района.</a:t>
            </a:r>
          </a:p>
          <a:p>
            <a:r>
              <a:rPr lang="ru-RU" dirty="0"/>
              <a:t>Контрольно-счётная палата Нефтеюганского района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Администрации городских и сельских поселений.</a:t>
            </a:r>
          </a:p>
          <a:p>
            <a:r>
              <a:rPr lang="ru-RU" dirty="0"/>
              <a:t>Департамент образования </a:t>
            </a:r>
            <a:r>
              <a:rPr lang="ru-RU" dirty="0" smtClean="0"/>
              <a:t>Нефтеюганского </a:t>
            </a:r>
            <a:r>
              <a:rPr lang="ru-RU" dirty="0"/>
              <a:t>района.</a:t>
            </a:r>
          </a:p>
          <a:p>
            <a:r>
              <a:rPr lang="ru-RU" dirty="0"/>
              <a:t>Департамент культуры и спорта Нефтеюганского района.</a:t>
            </a:r>
          </a:p>
          <a:p>
            <a:r>
              <a:rPr lang="ru-RU" dirty="0"/>
              <a:t>Департамент строительства и жилищно-коммунального комплекса Нефтеюганского района.</a:t>
            </a:r>
          </a:p>
          <a:p>
            <a:r>
              <a:rPr lang="ru-RU" dirty="0"/>
              <a:t>Департамент финансов Нефтеюганского района.</a:t>
            </a:r>
          </a:p>
          <a:p>
            <a:r>
              <a:rPr lang="ru-RU" dirty="0"/>
              <a:t>Департамент имущественных отношений Нефтеюганского района.</a:t>
            </a:r>
          </a:p>
        </p:txBody>
      </p:sp>
    </p:spTree>
    <p:extLst>
      <p:ext uri="{BB962C8B-B14F-4D97-AF65-F5344CB8AC3E}">
        <p14:creationId xmlns:p14="http://schemas.microsoft.com/office/powerpoint/2010/main" val="10297463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497147" y="-14262"/>
            <a:ext cx="8646853" cy="89620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Franklin Gothic Medium" pitchFamily="34" charset="0"/>
              </a:rPr>
              <a:t>Цели и задачи муниципальной программы</a:t>
            </a:r>
            <a:endParaRPr lang="en-US" sz="2800" b="1" dirty="0">
              <a:solidFill>
                <a:schemeClr val="accent1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2779143" y="1581342"/>
            <a:ext cx="5477774" cy="12863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100000"/>
              </a:lnSpc>
              <a:buClr>
                <a:srgbClr val="FF0000"/>
              </a:buClr>
            </a:pPr>
            <a:endParaRPr lang="ru-RU" sz="2000" dirty="0">
              <a:solidFill>
                <a:schemeClr val="tx2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2372595" y="1315855"/>
            <a:ext cx="336492" cy="299892"/>
            <a:chOff x="2147276" y="1700808"/>
            <a:chExt cx="336492" cy="299892"/>
          </a:xfrm>
          <a:solidFill>
            <a:srgbClr val="00B050"/>
          </a:solidFill>
        </p:grpSpPr>
        <p:sp>
          <p:nvSpPr>
            <p:cNvPr id="10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11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2" name="Овал 1"/>
          <p:cNvSpPr/>
          <p:nvPr/>
        </p:nvSpPr>
        <p:spPr>
          <a:xfrm>
            <a:off x="551943" y="1156523"/>
            <a:ext cx="545182" cy="545182"/>
          </a:xfrm>
          <a:prstGeom prst="ellipse">
            <a:avLst/>
          </a:prstGeom>
          <a:solidFill>
            <a:schemeClr val="bg1"/>
          </a:solidFill>
          <a:ln w="28575">
            <a:solidFill>
              <a:srgbClr val="00B050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1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144294" y="1234969"/>
            <a:ext cx="9492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ЦЕЛЬ</a:t>
            </a:r>
          </a:p>
        </p:txBody>
      </p:sp>
      <p:grpSp>
        <p:nvGrpSpPr>
          <p:cNvPr id="42" name="Группа 41">
            <a:extLst>
              <a:ext uri="{FF2B5EF4-FFF2-40B4-BE49-F238E27FC236}">
                <a16:creationId xmlns:a16="http://schemas.microsoft.com/office/drawing/2014/main" id="{D1C832A0-B704-4DAC-A887-33C365C9CC61}"/>
              </a:ext>
            </a:extLst>
          </p:cNvPr>
          <p:cNvGrpSpPr/>
          <p:nvPr/>
        </p:nvGrpSpPr>
        <p:grpSpPr>
          <a:xfrm>
            <a:off x="0" y="959530"/>
            <a:ext cx="7859486" cy="89285"/>
            <a:chOff x="947651" y="2754884"/>
            <a:chExt cx="7257566" cy="89285"/>
          </a:xfrm>
        </p:grpSpPr>
        <p:sp>
          <p:nvSpPr>
            <p:cNvPr id="43" name="Прямоугольник 42">
              <a:extLst>
                <a:ext uri="{FF2B5EF4-FFF2-40B4-BE49-F238E27FC236}">
                  <a16:creationId xmlns:a16="http://schemas.microsoft.com/office/drawing/2014/main" id="{07582EAA-751A-47BF-9A96-FE8787FF747A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Прямоугольник 43">
              <a:extLst>
                <a:ext uri="{FF2B5EF4-FFF2-40B4-BE49-F238E27FC236}">
                  <a16:creationId xmlns:a16="http://schemas.microsoft.com/office/drawing/2014/main" id="{1DDBB906-6737-434B-986D-5731AE3FD97B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4" name="Овал 13"/>
          <p:cNvSpPr/>
          <p:nvPr/>
        </p:nvSpPr>
        <p:spPr>
          <a:xfrm>
            <a:off x="1854400" y="3409201"/>
            <a:ext cx="924743" cy="54518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5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1-2</a:t>
            </a:r>
          </a:p>
        </p:txBody>
      </p:sp>
      <p:sp>
        <p:nvSpPr>
          <p:cNvPr id="15" name="Овал 14"/>
          <p:cNvSpPr/>
          <p:nvPr/>
        </p:nvSpPr>
        <p:spPr>
          <a:xfrm>
            <a:off x="6682735" y="3383564"/>
            <a:ext cx="712876" cy="54518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5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3-4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13893" y="3467081"/>
            <a:ext cx="13664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ЗАДАЧИ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172255" y="3450959"/>
            <a:ext cx="13664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ЗАДАЧИ</a:t>
            </a:r>
          </a:p>
        </p:txBody>
      </p:sp>
      <p:grpSp>
        <p:nvGrpSpPr>
          <p:cNvPr id="18" name="Группа 17"/>
          <p:cNvGrpSpPr/>
          <p:nvPr/>
        </p:nvGrpSpPr>
        <p:grpSpPr>
          <a:xfrm>
            <a:off x="3083365" y="3547967"/>
            <a:ext cx="336492" cy="299892"/>
            <a:chOff x="2147276" y="1700808"/>
            <a:chExt cx="336492" cy="299892"/>
          </a:xfrm>
          <a:solidFill>
            <a:schemeClr val="accent5"/>
          </a:solidFill>
        </p:grpSpPr>
        <p:sp>
          <p:nvSpPr>
            <p:cNvPr id="19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20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1" name="Группа 20"/>
          <p:cNvGrpSpPr/>
          <p:nvPr/>
        </p:nvGrpSpPr>
        <p:grpSpPr>
          <a:xfrm>
            <a:off x="7691239" y="3490918"/>
            <a:ext cx="336492" cy="299892"/>
            <a:chOff x="2147276" y="1700808"/>
            <a:chExt cx="336492" cy="299892"/>
          </a:xfrm>
          <a:solidFill>
            <a:schemeClr val="accent5"/>
          </a:solidFill>
        </p:grpSpPr>
        <p:sp>
          <p:nvSpPr>
            <p:cNvPr id="22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23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24" name="Объект 2"/>
          <p:cNvSpPr txBox="1">
            <a:spLocks/>
          </p:cNvSpPr>
          <p:nvPr/>
        </p:nvSpPr>
        <p:spPr>
          <a:xfrm>
            <a:off x="255975" y="4078427"/>
            <a:ext cx="4486941" cy="23489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1300" dirty="0">
                <a:latin typeface="Franklin Gothic Medium" panose="020B0603020102020204" pitchFamily="34" charset="0"/>
              </a:rPr>
              <a:t>1. Создание условий для качественного и эффективного исполнения функций органами местного самоуправления Нефтеюганского района и подведомственными администрации Нефтеюганского района казенными учреждениями.</a:t>
            </a:r>
          </a:p>
          <a:p>
            <a:pPr algn="l">
              <a:spcAft>
                <a:spcPts val="0"/>
              </a:spcAft>
            </a:pPr>
            <a:r>
              <a:rPr lang="ru-RU" sz="1300" dirty="0">
                <a:latin typeface="Franklin Gothic Medium" panose="020B0603020102020204" pitchFamily="34" charset="0"/>
                <a:ea typeface="Courier New" panose="02070309020205020404" pitchFamily="49" charset="0"/>
              </a:rPr>
              <a:t>2. Повышение качества и доступности предоставления населению и организациям государственных услуг по государственной регистрации актов гражданского состояния.</a:t>
            </a:r>
            <a:endParaRPr lang="ru-RU" sz="1300" dirty="0">
              <a:latin typeface="Franklin Gothic Medium" panose="020B0603020102020204" pitchFamily="34" charset="0"/>
              <a:ea typeface="Times New Roman" panose="02020603050405020304" pitchFamily="18" charset="0"/>
            </a:endParaRPr>
          </a:p>
          <a:p>
            <a:pPr marL="342900" indent="-342900" algn="l">
              <a:buAutoNum type="arabicPeriod"/>
            </a:pPr>
            <a:endParaRPr lang="ru-RU" sz="1500" dirty="0">
              <a:latin typeface="Franklin Gothic Medium" panose="020B0603020102020204" pitchFamily="34" charset="0"/>
            </a:endParaRPr>
          </a:p>
        </p:txBody>
      </p:sp>
      <p:sp>
        <p:nvSpPr>
          <p:cNvPr id="25" name="Объект 2"/>
          <p:cNvSpPr txBox="1">
            <a:spLocks/>
          </p:cNvSpPr>
          <p:nvPr/>
        </p:nvSpPr>
        <p:spPr>
          <a:xfrm>
            <a:off x="5947954" y="4180283"/>
            <a:ext cx="1350434" cy="22470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100000"/>
              </a:lnSpc>
              <a:buClr>
                <a:srgbClr val="FF0000"/>
              </a:buClr>
            </a:pPr>
            <a:endParaRPr lang="ru-RU" sz="1400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6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4709" y="67598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40724" y="1880417"/>
            <a:ext cx="4517442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500" dirty="0">
                <a:latin typeface="Franklin Gothic Medium" panose="020B0603020102020204" pitchFamily="34" charset="0"/>
              </a:rPr>
              <a:t>Качественное и эффективное исполнение </a:t>
            </a:r>
          </a:p>
          <a:p>
            <a:r>
              <a:rPr lang="ru-RU" sz="1500" dirty="0">
                <a:latin typeface="Franklin Gothic Medium" panose="020B0603020102020204" pitchFamily="34" charset="0"/>
              </a:rPr>
              <a:t>функций органами местного самоуправления Нефтеюганского района и подведомственными администрации Нефтеюганского района казенными учреждениями.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E4F89311-B87D-4259-A395-DF8D11AAEA90}"/>
              </a:ext>
            </a:extLst>
          </p:cNvPr>
          <p:cNvSpPr/>
          <p:nvPr/>
        </p:nvSpPr>
        <p:spPr>
          <a:xfrm>
            <a:off x="4861224" y="4064892"/>
            <a:ext cx="3686620" cy="2693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300" dirty="0">
                <a:latin typeface="Franklin Gothic Medium" panose="020B0603020102020204" pitchFamily="34" charset="0"/>
                <a:ea typeface="Courier New" panose="02070309020205020404" pitchFamily="49" charset="0"/>
              </a:rPr>
              <a:t>3. Повышение профессиональной компетенции лиц, замещающих муниципальные должности, муниципальных служащих и лиц, включенных в резерв управленческих кадров муниципального образования </a:t>
            </a:r>
          </a:p>
          <a:p>
            <a:endParaRPr lang="ru-RU" sz="1300" dirty="0">
              <a:latin typeface="Franklin Gothic Medium" panose="020B0603020102020204" pitchFamily="34" charset="0"/>
              <a:ea typeface="Courier New" panose="02070309020205020404" pitchFamily="49" charset="0"/>
            </a:endParaRPr>
          </a:p>
          <a:p>
            <a:r>
              <a:rPr lang="ru-RU" sz="1300" dirty="0">
                <a:latin typeface="Franklin Gothic Medium" panose="020B0603020102020204" pitchFamily="34" charset="0"/>
                <a:cs typeface="Times New Roman" panose="02020603050405020304" pitchFamily="18" charset="0"/>
              </a:rPr>
              <a:t>4. Обеспечение мер, способствующих повышению результативности и эффективности муниципальной службы в муниципальном образовании Нефтеюганский район, в том числе предупреждение коррупции, выявление и разрешение конфликта интересов </a:t>
            </a:r>
          </a:p>
        </p:txBody>
      </p:sp>
      <p:sp>
        <p:nvSpPr>
          <p:cNvPr id="34" name="Овал 33">
            <a:extLst>
              <a:ext uri="{FF2B5EF4-FFF2-40B4-BE49-F238E27FC236}">
                <a16:creationId xmlns:a16="http://schemas.microsoft.com/office/drawing/2014/main" id="{74A33D34-00AC-423E-BB4D-50B76F3B9E66}"/>
              </a:ext>
            </a:extLst>
          </p:cNvPr>
          <p:cNvSpPr/>
          <p:nvPr/>
        </p:nvSpPr>
        <p:spPr>
          <a:xfrm>
            <a:off x="4899664" y="1200235"/>
            <a:ext cx="545182" cy="545182"/>
          </a:xfrm>
          <a:prstGeom prst="ellipse">
            <a:avLst/>
          </a:prstGeom>
          <a:solidFill>
            <a:schemeClr val="bg1"/>
          </a:solidFill>
          <a:ln w="28575">
            <a:solidFill>
              <a:srgbClr val="00B050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2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0BCF92E-D8E8-440E-B366-D27315160A9C}"/>
              </a:ext>
            </a:extLst>
          </p:cNvPr>
          <p:cNvSpPr txBox="1"/>
          <p:nvPr/>
        </p:nvSpPr>
        <p:spPr>
          <a:xfrm>
            <a:off x="5473304" y="1255259"/>
            <a:ext cx="9492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ЦЕЛЬ</a:t>
            </a:r>
          </a:p>
        </p:txBody>
      </p:sp>
      <p:grpSp>
        <p:nvGrpSpPr>
          <p:cNvPr id="36" name="Группа 35">
            <a:extLst>
              <a:ext uri="{FF2B5EF4-FFF2-40B4-BE49-F238E27FC236}">
                <a16:creationId xmlns:a16="http://schemas.microsoft.com/office/drawing/2014/main" id="{7486FD3C-04C0-43B3-8D5B-59C7B8E08EC9}"/>
              </a:ext>
            </a:extLst>
          </p:cNvPr>
          <p:cNvGrpSpPr/>
          <p:nvPr/>
        </p:nvGrpSpPr>
        <p:grpSpPr>
          <a:xfrm>
            <a:off x="6468429" y="1320495"/>
            <a:ext cx="336492" cy="299892"/>
            <a:chOff x="2147276" y="1700808"/>
            <a:chExt cx="336492" cy="299892"/>
          </a:xfrm>
          <a:solidFill>
            <a:srgbClr val="00B050"/>
          </a:solidFill>
        </p:grpSpPr>
        <p:sp>
          <p:nvSpPr>
            <p:cNvPr id="37" name="Нашивка 65">
              <a:extLst>
                <a:ext uri="{FF2B5EF4-FFF2-40B4-BE49-F238E27FC236}">
                  <a16:creationId xmlns:a16="http://schemas.microsoft.com/office/drawing/2014/main" id="{E16CC7F1-4B92-4D9F-ACF0-C19FDB3F85E1}"/>
                </a:ext>
              </a:extLst>
            </p:cNvPr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38" name="Нашивка 66">
              <a:extLst>
                <a:ext uri="{FF2B5EF4-FFF2-40B4-BE49-F238E27FC236}">
                  <a16:creationId xmlns:a16="http://schemas.microsoft.com/office/drawing/2014/main" id="{F29C968E-7E0C-4339-ACD9-BC011431BB85}"/>
                </a:ext>
              </a:extLst>
            </p:cNvPr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39" name="Прямоугольник 38">
            <a:extLst>
              <a:ext uri="{FF2B5EF4-FFF2-40B4-BE49-F238E27FC236}">
                <a16:creationId xmlns:a16="http://schemas.microsoft.com/office/drawing/2014/main" id="{6A64E380-A4CB-4BA1-B404-7D8B0D04E0A4}"/>
              </a:ext>
            </a:extLst>
          </p:cNvPr>
          <p:cNvSpPr/>
          <p:nvPr/>
        </p:nvSpPr>
        <p:spPr>
          <a:xfrm>
            <a:off x="4951586" y="1915956"/>
            <a:ext cx="335136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500" dirty="0">
                <a:latin typeface="Franklin Gothic Medium" panose="020B0603020102020204" pitchFamily="34" charset="0"/>
                <a:ea typeface="Times New Roman" panose="02020603050405020304" pitchFamily="18" charset="0"/>
              </a:rPr>
              <a:t>Повышение эффективности муниципальной службы </a:t>
            </a:r>
            <a:br>
              <a:rPr lang="ru-RU" sz="1500" dirty="0">
                <a:latin typeface="Franklin Gothic Medium" panose="020B0603020102020204" pitchFamily="34" charset="0"/>
                <a:ea typeface="Times New Roman" panose="02020603050405020304" pitchFamily="18" charset="0"/>
              </a:rPr>
            </a:br>
            <a:r>
              <a:rPr lang="ru-RU" sz="1500" dirty="0">
                <a:latin typeface="Franklin Gothic Medium" panose="020B0603020102020204" pitchFamily="34" charset="0"/>
                <a:ea typeface="Times New Roman" panose="02020603050405020304" pitchFamily="18" charset="0"/>
              </a:rPr>
              <a:t>в муниципальном образовании Нефтеюганский район</a:t>
            </a:r>
            <a:endParaRPr lang="ru-RU" sz="1500" dirty="0">
              <a:latin typeface="Franklin Gothic Medium" panose="020B06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66327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Скругленный прямоугольник 26"/>
          <p:cNvSpPr/>
          <p:nvPr/>
        </p:nvSpPr>
        <p:spPr>
          <a:xfrm>
            <a:off x="5473906" y="3678639"/>
            <a:ext cx="2825269" cy="513685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000" dirty="0">
                <a:latin typeface="Franklin Gothic Medium" pitchFamily="34" charset="0"/>
              </a:rPr>
              <a:t>Председатель Думы</a:t>
            </a:r>
          </a:p>
          <a:p>
            <a:pPr algn="ctr"/>
            <a:r>
              <a:rPr lang="ru-RU" sz="1000" dirty="0">
                <a:latin typeface="Franklin Gothic Medium" pitchFamily="34" charset="0"/>
              </a:rPr>
              <a:t> Нефтеюганского района</a:t>
            </a:r>
          </a:p>
          <a:p>
            <a:pPr algn="ctr"/>
            <a:r>
              <a:rPr lang="ru-RU" sz="1000" dirty="0">
                <a:latin typeface="Franklin Gothic Medium" pitchFamily="34" charset="0"/>
              </a:rPr>
              <a:t> Котова Т.Г.</a:t>
            </a: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380320" y="3200458"/>
            <a:ext cx="2931362" cy="1990563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654" y="132053"/>
            <a:ext cx="843319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2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1 : 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Franklin Gothic Demi" panose="020B0703020102020204" pitchFamily="34" charset="0"/>
                <a:cs typeface="Times New Roman" panose="02020603050405020304" pitchFamily="18" charset="0"/>
              </a:rPr>
              <a:t>Качественное и эффективное исполнение функций органами местного самоуправления Нефтеюганского района и подведомственными администрации Нефтеюганского района казенными учреждениями 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Franklin Gothic Demi" panose="020B07030201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200" b="1" dirty="0">
              <a:solidFill>
                <a:schemeClr val="accent1">
                  <a:lumMod val="50000"/>
                </a:schemeClr>
              </a:solidFill>
              <a:latin typeface="Franklin Gothic Medium" panose="020B0603020102020204" pitchFamily="34" charset="0"/>
            </a:endParaRPr>
          </a:p>
          <a:p>
            <a:endParaRPr lang="ru-RU" sz="2400" b="1" dirty="0">
              <a:solidFill>
                <a:schemeClr val="accent1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39985" y="3255134"/>
            <a:ext cx="283892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/>
              <a:t>Обеспечение качественного и эффективного исполнения функций органами местного самоуправления Нефтеюганского района и подведомственными администрации Нефтеюганского района казенными учреждениями</a:t>
            </a:r>
            <a:endParaRPr lang="ru-RU" b="1" dirty="0"/>
          </a:p>
        </p:txBody>
      </p:sp>
      <p:sp>
        <p:nvSpPr>
          <p:cNvPr id="43" name="Прямоугольник 42"/>
          <p:cNvSpPr/>
          <p:nvPr/>
        </p:nvSpPr>
        <p:spPr>
          <a:xfrm>
            <a:off x="3687567" y="2085904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472456" y="2085904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047202" y="2163097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610880" y="2366836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627153" y="2038006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035487" y="2104166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8981" y="2168477"/>
            <a:ext cx="450824" cy="411114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319338" y="1190663"/>
            <a:ext cx="870401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FF0000"/>
              </a:buClr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1:  </a:t>
            </a:r>
            <a:r>
              <a:rPr lang="ru-RU" sz="1300" dirty="0">
                <a:solidFill>
                  <a:srgbClr val="44546A">
                    <a:lumMod val="50000"/>
                  </a:srgbClr>
                </a:solidFill>
                <a:latin typeface="Franklin Gothic Demi" panose="020B0703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Создание условий для качественного и эффективного исполнения функций органами местного самоуправления Нефтеюганского района и подведомственными администрации Нефтеюганского района казенными учреждениями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Franklin Gothic Book" pitchFamily="34" charset="0"/>
            </a:endParaRPr>
          </a:p>
        </p:txBody>
      </p:sp>
      <p:grpSp>
        <p:nvGrpSpPr>
          <p:cNvPr id="34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263257" y="115334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1" name="Пятиугольник 60"/>
          <p:cNvSpPr/>
          <p:nvPr/>
        </p:nvSpPr>
        <p:spPr>
          <a:xfrm>
            <a:off x="439985" y="6074374"/>
            <a:ext cx="8146005" cy="622903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2" name="Пятиугольник 4"/>
          <p:cNvSpPr txBox="1"/>
          <p:nvPr/>
        </p:nvSpPr>
        <p:spPr>
          <a:xfrm>
            <a:off x="588490" y="6090651"/>
            <a:ext cx="7529524" cy="60662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6012" tIns="48006" rIns="24003" bIns="48006" numCol="1" spcCol="1270" anchor="ctr" anchorCtr="0">
            <a:noAutofit/>
          </a:bodyPr>
          <a:lstStyle/>
          <a:p>
            <a:pPr fontAlgn="base"/>
            <a:r>
              <a:rPr lang="ru-RU" sz="1300" b="1" dirty="0">
                <a:solidFill>
                  <a:schemeClr val="bg1"/>
                </a:solidFill>
                <a:latin typeface="Franklin Gothic Book" pitchFamily="34" charset="0"/>
              </a:rPr>
              <a:t>Исполнение обеспечения функций органами местного самоуправления Нефтеюганского района и подведомственными администрации Нефтеюганского района казенными учреждениями ежегодно не ниже 95%. </a:t>
            </a:r>
            <a:endParaRPr lang="ru-RU" sz="1300" b="1" dirty="0">
              <a:solidFill>
                <a:schemeClr val="bg1"/>
              </a:solidFill>
            </a:endParaRPr>
          </a:p>
        </p:txBody>
      </p:sp>
      <p:pic>
        <p:nvPicPr>
          <p:cNvPr id="2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8014" y="224745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Прямоугольник 27"/>
          <p:cNvSpPr/>
          <p:nvPr/>
        </p:nvSpPr>
        <p:spPr>
          <a:xfrm>
            <a:off x="782217" y="2074777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226754" y="2096615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1682" y="2150008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380320" y="2096615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202627" y="2156946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125" y="2199103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5473906" y="2933678"/>
            <a:ext cx="2825268" cy="56029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000" dirty="0">
                <a:latin typeface="Franklin Gothic Medium" pitchFamily="34" charset="0"/>
              </a:rPr>
              <a:t>Начальник управления отчетности и программно-целевого планирования-главный бухгалтер администрации Пятигор Т.А.</a:t>
            </a:r>
          </a:p>
        </p:txBody>
      </p:sp>
      <p:sp>
        <p:nvSpPr>
          <p:cNvPr id="36" name="Скругленный прямоугольник 36">
            <a:extLst>
              <a:ext uri="{FF2B5EF4-FFF2-40B4-BE49-F238E27FC236}">
                <a16:creationId xmlns:a16="http://schemas.microsoft.com/office/drawing/2014/main" id="{942B6579-3CBF-49D5-AB4C-B127B545B25E}"/>
              </a:ext>
            </a:extLst>
          </p:cNvPr>
          <p:cNvSpPr/>
          <p:nvPr/>
        </p:nvSpPr>
        <p:spPr>
          <a:xfrm>
            <a:off x="3506287" y="2933298"/>
            <a:ext cx="1773014" cy="258640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300" b="1" dirty="0">
                <a:solidFill>
                  <a:schemeClr val="tx1"/>
                </a:solidFill>
              </a:rPr>
              <a:t>Исполнение обеспечения функций органами местного самоуправления Нефтеюганского района и подведомственными администрации Нефтеюганского района казенными учреждениями</a:t>
            </a:r>
          </a:p>
        </p:txBody>
      </p:sp>
      <p:sp>
        <p:nvSpPr>
          <p:cNvPr id="41" name="Скругленный прямоугольник 26">
            <a:extLst>
              <a:ext uri="{FF2B5EF4-FFF2-40B4-BE49-F238E27FC236}">
                <a16:creationId xmlns:a16="http://schemas.microsoft.com/office/drawing/2014/main" id="{70426C48-019D-410B-8449-5F31AE546B35}"/>
              </a:ext>
            </a:extLst>
          </p:cNvPr>
          <p:cNvSpPr/>
          <p:nvPr/>
        </p:nvSpPr>
        <p:spPr>
          <a:xfrm>
            <a:off x="5473906" y="4298016"/>
            <a:ext cx="2825269" cy="54148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000" dirty="0">
                <a:latin typeface="Franklin Gothic Medium" pitchFamily="34" charset="0"/>
              </a:rPr>
              <a:t>Председатель контрольно-счетной палаты Нефтеюганского района </a:t>
            </a:r>
          </a:p>
          <a:p>
            <a:pPr algn="ctr"/>
            <a:r>
              <a:rPr lang="ru-RU" sz="1000" dirty="0">
                <a:latin typeface="Franklin Gothic Medium" pitchFamily="34" charset="0"/>
              </a:rPr>
              <a:t>Пикурс Н.В.</a:t>
            </a:r>
          </a:p>
        </p:txBody>
      </p:sp>
      <p:sp>
        <p:nvSpPr>
          <p:cNvPr id="38" name="Скругленный прямоугольник 26">
            <a:extLst>
              <a:ext uri="{FF2B5EF4-FFF2-40B4-BE49-F238E27FC236}">
                <a16:creationId xmlns:a16="http://schemas.microsoft.com/office/drawing/2014/main" id="{70426C48-019D-410B-8449-5F31AE546B35}"/>
              </a:ext>
            </a:extLst>
          </p:cNvPr>
          <p:cNvSpPr/>
          <p:nvPr/>
        </p:nvSpPr>
        <p:spPr>
          <a:xfrm>
            <a:off x="5473905" y="4956280"/>
            <a:ext cx="2825269" cy="54148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latin typeface="Franklin Gothic Medium" pitchFamily="34" charset="0"/>
              </a:rPr>
              <a:t>Начальник отдела муниципального контроля администрации Нефтеюганского района</a:t>
            </a:r>
          </a:p>
          <a:p>
            <a:pPr algn="ctr"/>
            <a:r>
              <a:rPr lang="ru-RU" sz="1000" dirty="0" err="1" smtClean="0">
                <a:latin typeface="Franklin Gothic Medium" pitchFamily="34" charset="0"/>
              </a:rPr>
              <a:t>Шафигуллина</a:t>
            </a:r>
            <a:r>
              <a:rPr lang="ru-RU" sz="1000" dirty="0" smtClean="0">
                <a:latin typeface="Franklin Gothic Medium" pitchFamily="34" charset="0"/>
              </a:rPr>
              <a:t> М.В.</a:t>
            </a:r>
            <a:endParaRPr lang="ru-RU" sz="1000" dirty="0">
              <a:latin typeface="Franklin Gothic Medium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64590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Скругленный прямоугольник 23"/>
          <p:cNvSpPr/>
          <p:nvPr/>
        </p:nvSpPr>
        <p:spPr>
          <a:xfrm>
            <a:off x="354071" y="3169840"/>
            <a:ext cx="3174142" cy="209436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654" y="132053"/>
            <a:ext cx="84331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2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1 : 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Franklin Gothic Demi" panose="020B0703020102020204" pitchFamily="34" charset="0"/>
                <a:cs typeface="Times New Roman" panose="02020603050405020304" pitchFamily="18" charset="0"/>
              </a:rPr>
              <a:t> Качественное и эффективное исполнение функций органами местного самоуправления Нефтеюганского района и подведомственными администрации Нефтеюганского района казенными учреждениями</a:t>
            </a:r>
            <a:endParaRPr lang="ru-RU" sz="2200" b="1" dirty="0">
              <a:solidFill>
                <a:schemeClr val="accent1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14776" y="3489508"/>
            <a:ext cx="276681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Осуществление полномочий в сфере государственной регистрации актов гражданского состояния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3700733" y="2321413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529591" y="2293449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192776" y="2441587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610880" y="2366836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898346" y="2291089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090249" y="2293449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407" y="2398535"/>
            <a:ext cx="450824" cy="411114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563178" y="1332597"/>
            <a:ext cx="846017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>
                <a:srgbClr val="FF0000"/>
              </a:buClr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2: </a:t>
            </a:r>
            <a:r>
              <a:rPr lang="ru-RU" b="1" dirty="0">
                <a:solidFill>
                  <a:srgbClr val="44546A">
                    <a:lumMod val="50000"/>
                  </a:srgbClr>
                </a:solidFill>
                <a:latin typeface="Franklin Gothic Book" pitchFamily="34" charset="0"/>
              </a:rPr>
              <a:t>Повышение качества и доступности предоставления населению и организациям государственных услуг по государственной регистрации актов гражданского состояния </a:t>
            </a:r>
          </a:p>
        </p:txBody>
      </p:sp>
      <p:grpSp>
        <p:nvGrpSpPr>
          <p:cNvPr id="2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263257" y="115334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1" name="Пятиугольник 60"/>
          <p:cNvSpPr/>
          <p:nvPr/>
        </p:nvSpPr>
        <p:spPr>
          <a:xfrm>
            <a:off x="549283" y="5599779"/>
            <a:ext cx="8146005" cy="822395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2" name="Пятиугольник 4"/>
          <p:cNvSpPr txBox="1"/>
          <p:nvPr/>
        </p:nvSpPr>
        <p:spPr>
          <a:xfrm>
            <a:off x="623827" y="5679942"/>
            <a:ext cx="7529524" cy="48773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6012" tIns="48006" rIns="24003" bIns="48006" numCol="1" spcCol="1270" anchor="ctr" anchorCtr="0">
            <a:noAutofit/>
          </a:bodyPr>
          <a:lstStyle/>
          <a:p>
            <a:pPr fontAlgn="base"/>
            <a:r>
              <a:rPr lang="ru-RU" sz="1500" b="1" dirty="0">
                <a:solidFill>
                  <a:schemeClr val="bg1"/>
                </a:solidFill>
              </a:rPr>
              <a:t>Уровень удовлетворенности населения услугами в сфере государственной регистрации актов гражданского состояния (процент числа опрошенных), 99%</a:t>
            </a:r>
          </a:p>
        </p:txBody>
      </p:sp>
      <p:pic>
        <p:nvPicPr>
          <p:cNvPr id="2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0963" y="171936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Прямоугольник 27"/>
          <p:cNvSpPr/>
          <p:nvPr/>
        </p:nvSpPr>
        <p:spPr>
          <a:xfrm>
            <a:off x="872191" y="2366836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221974" y="2315107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3607" y="2366836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440538" y="2321413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321170" y="2476772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525" y="2441587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5771017" y="3620273"/>
            <a:ext cx="2972604" cy="1184693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Начальник отдела ЗАГС Нефтеюганского района Петелина Р.А.</a:t>
            </a: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3772105" y="3169840"/>
            <a:ext cx="1859659" cy="209436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Исполнение отдельных государственных полномочий по государственной регистрации актов гражданского состояния</a:t>
            </a:r>
          </a:p>
        </p:txBody>
      </p:sp>
    </p:spTree>
    <p:extLst>
      <p:ext uri="{BB962C8B-B14F-4D97-AF65-F5344CB8AC3E}">
        <p14:creationId xmlns:p14="http://schemas.microsoft.com/office/powerpoint/2010/main" val="29864590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Скругленный прямоугольник 23"/>
          <p:cNvSpPr/>
          <p:nvPr/>
        </p:nvSpPr>
        <p:spPr>
          <a:xfrm>
            <a:off x="585674" y="3098795"/>
            <a:ext cx="3331750" cy="120032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200" dirty="0">
              <a:latin typeface="Franklin Gothic Medium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654" y="132053"/>
            <a:ext cx="8433196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: 2. </a:t>
            </a:r>
            <a:r>
              <a:rPr lang="ru-RU" sz="22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Повышение эффективности муниципальной службы в муниципальном образовании Нефтеюганский район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36087" y="3132217"/>
            <a:ext cx="32813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Повышение квалификации, формирование резервов управленческих кадров муниципального образования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3876488" y="2254609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720115" y="2240626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303024" y="2366836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610880" y="2366836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7034466" y="2227383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271680" y="2232102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3545" y="2341890"/>
            <a:ext cx="450824" cy="411114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439985" y="1301604"/>
            <a:ext cx="870401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3: </a:t>
            </a:r>
            <a:r>
              <a:rPr lang="ru-RU" dirty="0">
                <a:latin typeface="Franklin Gothic Medium" panose="020B0603020102020204" pitchFamily="34" charset="0"/>
                <a:ea typeface="Courier New" panose="02070309020205020404" pitchFamily="49" charset="0"/>
              </a:rPr>
              <a:t>Повышение профессиональной компетенции лиц, замещающих муниципальные должности, муниципальных служащих и лиц, включенных в резерв управленческих кадров муниципального образования </a:t>
            </a:r>
          </a:p>
        </p:txBody>
      </p:sp>
      <p:grpSp>
        <p:nvGrpSpPr>
          <p:cNvPr id="2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263257" y="115334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1" name="Пятиугольник 60"/>
          <p:cNvSpPr/>
          <p:nvPr/>
        </p:nvSpPr>
        <p:spPr>
          <a:xfrm>
            <a:off x="506943" y="5046289"/>
            <a:ext cx="8243731" cy="1053408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2" name="Пятиугольник 4"/>
          <p:cNvSpPr txBox="1"/>
          <p:nvPr/>
        </p:nvSpPr>
        <p:spPr>
          <a:xfrm>
            <a:off x="553288" y="5151362"/>
            <a:ext cx="8151039" cy="843261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6012" tIns="48006" rIns="24003" bIns="48006" numCol="1" spcCol="1270" anchor="ctr" anchorCtr="0">
            <a:noAutofit/>
          </a:bodyPr>
          <a:lstStyle/>
          <a:p>
            <a:pPr fontAlgn="base"/>
            <a:r>
              <a:rPr lang="ru-RU" sz="1500" b="1" dirty="0"/>
              <a:t>Доля лиц, замещающих муниципальные должности и муниципальных служащих, прошедших дополнительное профессиональное образование (повышение квалификации) и имеющих высокий уровень развития профессиональных компетенций, 100%</a:t>
            </a:r>
            <a:endParaRPr lang="ru-RU" sz="1500" b="1" dirty="0">
              <a:solidFill>
                <a:schemeClr val="bg1"/>
              </a:solidFill>
            </a:endParaRPr>
          </a:p>
        </p:txBody>
      </p:sp>
      <p:pic>
        <p:nvPicPr>
          <p:cNvPr id="2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7083" y="254625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Прямоугольник 27"/>
          <p:cNvSpPr/>
          <p:nvPr/>
        </p:nvSpPr>
        <p:spPr>
          <a:xfrm>
            <a:off x="828004" y="2256900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416579" y="2234188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213" y="2310626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334527" y="2234188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257859" y="2366835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4" y="2341890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5582195" y="3125018"/>
            <a:ext cx="3168479" cy="117410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b="1" dirty="0">
                <a:solidFill>
                  <a:prstClr val="black"/>
                </a:solidFill>
              </a:rPr>
              <a:t>Начальник управления муниципальной службы, кадров и наград администрации Нефтеюганского района  </a:t>
            </a:r>
          </a:p>
          <a:p>
            <a:pPr lvl="0" algn="ctr"/>
            <a:r>
              <a:rPr lang="ru-RU" sz="1200" b="1" dirty="0">
                <a:solidFill>
                  <a:prstClr val="black"/>
                </a:solidFill>
              </a:rPr>
              <a:t>Пинчукова М.В</a:t>
            </a: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4071666" y="3107765"/>
            <a:ext cx="1291650" cy="119135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tx1"/>
                </a:solidFill>
              </a:rPr>
              <a:t>Курсы повышения квалификации</a:t>
            </a:r>
          </a:p>
        </p:txBody>
      </p:sp>
    </p:spTree>
    <p:extLst>
      <p:ext uri="{BB962C8B-B14F-4D97-AF65-F5344CB8AC3E}">
        <p14:creationId xmlns:p14="http://schemas.microsoft.com/office/powerpoint/2010/main" val="29864590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Скругленный прямоугольник 23"/>
          <p:cNvSpPr/>
          <p:nvPr/>
        </p:nvSpPr>
        <p:spPr>
          <a:xfrm>
            <a:off x="199063" y="3016102"/>
            <a:ext cx="3264955" cy="105595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654" y="132053"/>
            <a:ext cx="843319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: 2. Повышение эффективности муниципальной службы в муниципальном образовании Нефтеюганский район</a:t>
            </a:r>
          </a:p>
          <a:p>
            <a:endParaRPr lang="ru-RU" sz="2200" b="1" dirty="0">
              <a:solidFill>
                <a:schemeClr val="accent1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51633" y="3003684"/>
            <a:ext cx="3199961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300" b="1" dirty="0"/>
              <a:t>Проведение конкурса среди муниципальных служащих «Лучший муниципальный служащий муниципального образования Нефтеюганский район» 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3700734" y="2254609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777966" y="2226645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193000" y="2345096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610880" y="2366836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7196599" y="2219750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393277" y="2221980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5142" y="2315428"/>
            <a:ext cx="450824" cy="411114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295156" y="1386236"/>
            <a:ext cx="870401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FF0000"/>
              </a:buClr>
            </a:pP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4: </a:t>
            </a:r>
            <a:r>
              <a:rPr lang="ru-RU" sz="1600" b="1" dirty="0">
                <a:solidFill>
                  <a:srgbClr val="44546A">
                    <a:lumMod val="50000"/>
                  </a:srgbClr>
                </a:solidFill>
                <a:latin typeface="Franklin Gothic Book" pitchFamily="34" charset="0"/>
                <a:ea typeface="Times New Roman" panose="02020603050405020304" pitchFamily="18" charset="0"/>
              </a:rPr>
              <a:t>Обеспечение мер, способствующих повышению результативности и эффективности муниципальной службы в муниципальном образовании Нефтеюганский район, в том числе предупреждение коррупции, выявление и разрешение конфликта интересов 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Franklin Gothic Book" pitchFamily="34" charset="0"/>
            </a:endParaRPr>
          </a:p>
        </p:txBody>
      </p:sp>
      <p:grpSp>
        <p:nvGrpSpPr>
          <p:cNvPr id="2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263257" y="115334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2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7083" y="521215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Прямоугольник 27"/>
          <p:cNvSpPr/>
          <p:nvPr/>
        </p:nvSpPr>
        <p:spPr>
          <a:xfrm>
            <a:off x="828004" y="2256900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221974" y="2234188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7994" y="2303706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380022" y="2234188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280974" y="2354363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827" y="2341890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6220171" y="2987041"/>
            <a:ext cx="2779000" cy="270756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b="1" dirty="0">
                <a:solidFill>
                  <a:prstClr val="black"/>
                </a:solidFill>
              </a:rPr>
              <a:t>Начальник управления муниципальной службы, кадров и наград администрации Нефтеюганского района  </a:t>
            </a:r>
          </a:p>
          <a:p>
            <a:pPr lvl="0" algn="ctr"/>
            <a:r>
              <a:rPr lang="ru-RU" sz="1200" b="1" dirty="0">
                <a:solidFill>
                  <a:prstClr val="black"/>
                </a:solidFill>
              </a:rPr>
              <a:t>Пинчукова М.В</a:t>
            </a:r>
          </a:p>
        </p:txBody>
      </p:sp>
      <p:sp>
        <p:nvSpPr>
          <p:cNvPr id="34" name="Пятиугольник 60">
            <a:extLst>
              <a:ext uri="{FF2B5EF4-FFF2-40B4-BE49-F238E27FC236}">
                <a16:creationId xmlns:a16="http://schemas.microsoft.com/office/drawing/2014/main" id="{54357753-E71A-4CA0-9A80-9CD273DD4D3E}"/>
              </a:ext>
            </a:extLst>
          </p:cNvPr>
          <p:cNvSpPr/>
          <p:nvPr/>
        </p:nvSpPr>
        <p:spPr>
          <a:xfrm>
            <a:off x="293740" y="6019633"/>
            <a:ext cx="8583368" cy="651468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6" name="Пятиугольник 4">
            <a:extLst>
              <a:ext uri="{FF2B5EF4-FFF2-40B4-BE49-F238E27FC236}">
                <a16:creationId xmlns:a16="http://schemas.microsoft.com/office/drawing/2014/main" id="{98ED0D17-AAD7-41AC-B97C-E9397B711728}"/>
              </a:ext>
            </a:extLst>
          </p:cNvPr>
          <p:cNvSpPr txBox="1"/>
          <p:nvPr/>
        </p:nvSpPr>
        <p:spPr>
          <a:xfrm>
            <a:off x="398496" y="6208131"/>
            <a:ext cx="8171354" cy="25628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6012" tIns="48006" rIns="24003" bIns="48006" numCol="1" spcCol="1270" anchor="ctr" anchorCtr="0">
            <a:noAutofit/>
          </a:bodyPr>
          <a:lstStyle/>
          <a:p>
            <a:pPr fontAlgn="base"/>
            <a:r>
              <a:rPr lang="ru-RU" b="1" dirty="0"/>
              <a:t>Доля муниципальных служащих, соблюдающих ограничения и запреты, требования к служебному поведению, 98%</a:t>
            </a:r>
            <a:endParaRPr lang="ru-RU" sz="1600" b="1" dirty="0">
              <a:solidFill>
                <a:schemeClr val="bg1"/>
              </a:solidFill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3664764" y="2902645"/>
            <a:ext cx="2249731" cy="1428543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tx1"/>
                </a:solidFill>
              </a:rPr>
              <a:t>Вознаграждение победителей по итогам конкурса "Лучший муниципальный служащий муниципального образования Нефтеюганский район"</a:t>
            </a: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192512" y="4676398"/>
            <a:ext cx="3264955" cy="105595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500" dirty="0">
                <a:latin typeface="Franklin Gothic Medium" pitchFamily="34" charset="0"/>
              </a:rPr>
              <a:t>Совершенствование механизмов кадровой и антикоррупционной работы</a:t>
            </a: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3664764" y="4656215"/>
            <a:ext cx="2140814" cy="1076137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tx1"/>
                </a:solidFill>
              </a:rPr>
              <a:t>Совершенствование механизмов кадровой и антикоррупционной работы</a:t>
            </a:r>
          </a:p>
        </p:txBody>
      </p:sp>
    </p:spTree>
    <p:extLst>
      <p:ext uri="{BB962C8B-B14F-4D97-AF65-F5344CB8AC3E}">
        <p14:creationId xmlns:p14="http://schemas.microsoft.com/office/powerpoint/2010/main" val="29864590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10800000" flipV="1">
            <a:off x="2776383" y="216925"/>
            <a:ext cx="4666205" cy="483138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b="1" dirty="0">
                <a:solidFill>
                  <a:schemeClr val="accent5">
                    <a:lumMod val="75000"/>
                  </a:schemeClr>
                </a:solidFill>
              </a:rPr>
              <a:t>Карта результатов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52626" y="890217"/>
            <a:ext cx="4203914" cy="961201"/>
          </a:xfrm>
          <a:ln>
            <a:noFill/>
          </a:ln>
        </p:spPr>
        <p:txBody>
          <a:bodyPr>
            <a:normAutofit fontScale="25000" lnSpcReduction="20000"/>
          </a:bodyPr>
          <a:lstStyle/>
          <a:p>
            <a:r>
              <a:rPr lang="ru-RU" sz="6400" b="1" dirty="0">
                <a:latin typeface="Times New Roman" pitchFamily="18" charset="0"/>
                <a:cs typeface="Times New Roman" pitchFamily="18" charset="0"/>
              </a:rPr>
              <a:t>Общий объём финансирования: до 2030 года 3 </a:t>
            </a:r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303 767,58220</a:t>
            </a:r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400" b="1" dirty="0">
                <a:latin typeface="Times New Roman" pitchFamily="18" charset="0"/>
                <a:cs typeface="Times New Roman" pitchFamily="18" charset="0"/>
              </a:rPr>
              <a:t>тыс. рублей, из них на 2023 год</a:t>
            </a:r>
            <a:r>
              <a:rPr lang="ru-RU" sz="6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497 677,69775</a:t>
            </a:r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400" b="1" dirty="0">
                <a:latin typeface="Times New Roman" pitchFamily="18" charset="0"/>
                <a:cs typeface="Times New Roman" pitchFamily="18" charset="0"/>
              </a:rPr>
              <a:t>тыс. рублей</a:t>
            </a:r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91053" y="377018"/>
            <a:ext cx="823031" cy="890093"/>
          </a:xfrm>
          <a:prstGeom prst="rect">
            <a:avLst/>
          </a:prstGeom>
        </p:spPr>
      </p:pic>
      <p:grpSp>
        <p:nvGrpSpPr>
          <p:cNvPr id="5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452926" y="642517"/>
            <a:ext cx="7289563" cy="180772"/>
            <a:chOff x="947651" y="2754884"/>
            <a:chExt cx="7257566" cy="89285"/>
          </a:xfrm>
        </p:grpSpPr>
        <p:sp>
          <p:nvSpPr>
            <p:cNvPr id="7" name="Прямоугольник 6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ик 7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4" name="Скругленный прямоугольник 13"/>
          <p:cNvSpPr/>
          <p:nvPr/>
        </p:nvSpPr>
        <p:spPr>
          <a:xfrm>
            <a:off x="391482" y="1622968"/>
            <a:ext cx="3452839" cy="1817528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dirty="0">
                <a:latin typeface="Franklin Gothic Medium" pitchFamily="34" charset="0"/>
              </a:rPr>
              <a:t>Исполнение обеспечения функций органами местного самоуправления Нефтеюганского района и подведомственными администрации Нефтеюганского района казенными учреждениями ежегодно не ниже 95%. </a:t>
            </a:r>
          </a:p>
          <a:p>
            <a:pPr algn="ctr"/>
            <a:endParaRPr lang="ru-RU" sz="1000" dirty="0">
              <a:latin typeface="Franklin Gothic Medium" pitchFamily="34" charset="0"/>
            </a:endParaRPr>
          </a:p>
          <a:p>
            <a:pPr algn="ctr"/>
            <a:r>
              <a:rPr lang="ru-RU" sz="1400" b="1" dirty="0">
                <a:latin typeface="Franklin Gothic Medium" pitchFamily="34" charset="0"/>
              </a:rPr>
              <a:t>95%        95%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5186919" y="1622969"/>
            <a:ext cx="3330763" cy="1806032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dirty="0">
                <a:latin typeface="Franklin Gothic Medium" pitchFamily="34" charset="0"/>
              </a:rPr>
              <a:t>Уровень удовлетворенности населения услугами в сфере государственной регистрации актов гражданского состояния </a:t>
            </a:r>
          </a:p>
          <a:p>
            <a:pPr algn="ctr"/>
            <a:r>
              <a:rPr lang="ru-RU" sz="1100" dirty="0">
                <a:latin typeface="Franklin Gothic Medium" pitchFamily="34" charset="0"/>
              </a:rPr>
              <a:t>(процент числа опрошенных),%</a:t>
            </a:r>
          </a:p>
          <a:p>
            <a:pPr algn="ctr"/>
            <a:endParaRPr lang="ru-RU" sz="1100" dirty="0">
              <a:latin typeface="Franklin Gothic Medium" pitchFamily="34" charset="0"/>
            </a:endParaRPr>
          </a:p>
          <a:p>
            <a:pPr algn="ctr"/>
            <a:r>
              <a:rPr lang="ru-RU" sz="1400" b="1" dirty="0">
                <a:latin typeface="Franklin Gothic Medium" pitchFamily="34" charset="0"/>
              </a:rPr>
              <a:t>99%</a:t>
            </a:r>
            <a:r>
              <a:rPr lang="ru-RU" sz="1400" dirty="0">
                <a:latin typeface="Franklin Gothic Medium" pitchFamily="34" charset="0"/>
              </a:rPr>
              <a:t>           </a:t>
            </a:r>
            <a:r>
              <a:rPr lang="ru-RU" sz="1400" b="1" dirty="0">
                <a:latin typeface="Franklin Gothic Medium" pitchFamily="34" charset="0"/>
              </a:rPr>
              <a:t>99%</a:t>
            </a: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5186919" y="3791920"/>
            <a:ext cx="3330763" cy="2462231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dirty="0">
                <a:solidFill>
                  <a:srgbClr val="000000"/>
                </a:solidFill>
                <a:latin typeface="Franklin Gothic Medium" panose="020B0603020102020204" pitchFamily="34" charset="0"/>
                <a:ea typeface="Courier New" panose="02070309020205020404" pitchFamily="49" charset="0"/>
              </a:rPr>
              <a:t>Доля муниципальных служащих, соблюдающих ограничения и запреты, требования к служебному поведению, %</a:t>
            </a:r>
          </a:p>
          <a:p>
            <a:pPr algn="ctr"/>
            <a:endParaRPr lang="ru-RU" sz="1100" dirty="0">
              <a:solidFill>
                <a:srgbClr val="000000"/>
              </a:solidFill>
              <a:latin typeface="Franklin Gothic Medium" panose="020B0603020102020204" pitchFamily="34" charset="0"/>
            </a:endParaRPr>
          </a:p>
          <a:p>
            <a:pPr algn="ctr"/>
            <a:endParaRPr lang="ru-RU" sz="1100" dirty="0">
              <a:latin typeface="Franklin Gothic Medium" pitchFamily="34" charset="0"/>
            </a:endParaRPr>
          </a:p>
          <a:p>
            <a:pPr algn="ctr"/>
            <a:r>
              <a:rPr lang="ru-RU" sz="1400" b="1">
                <a:latin typeface="Franklin Gothic Medium" pitchFamily="34" charset="0"/>
              </a:rPr>
              <a:t>98%         </a:t>
            </a:r>
            <a:r>
              <a:rPr lang="ru-RU" sz="1400" b="1" dirty="0">
                <a:latin typeface="Franklin Gothic Medium" pitchFamily="34" charset="0"/>
              </a:rPr>
              <a:t>98%</a:t>
            </a: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391481" y="3804656"/>
            <a:ext cx="3452839" cy="2449495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dirty="0">
                <a:latin typeface="Franklin Gothic Medium" panose="020B0603020102020204" pitchFamily="34" charset="0"/>
              </a:rPr>
              <a:t>Доля лиц, замещающих муниципальные должности и муниципальных служащих, прошедших дополнительное профессиональное образование (повышение квалификации) и имеющих высокий уровень развития профессиональных компетенций,%</a:t>
            </a:r>
          </a:p>
          <a:p>
            <a:pPr algn="ctr"/>
            <a:endParaRPr lang="ru-RU" sz="1100" dirty="0">
              <a:latin typeface="Franklin Gothic Medium" panose="020B0603020102020204" pitchFamily="34" charset="0"/>
            </a:endParaRPr>
          </a:p>
          <a:p>
            <a:pPr algn="ctr"/>
            <a:r>
              <a:rPr lang="ru-RU" sz="1400" b="1" dirty="0">
                <a:latin typeface="Franklin Gothic Medium" pitchFamily="34" charset="0"/>
              </a:rPr>
              <a:t>100%    </a:t>
            </a:r>
            <a:r>
              <a:rPr lang="ru-RU" sz="1100" b="1" dirty="0">
                <a:latin typeface="Franklin Gothic Medium" pitchFamily="34" charset="0"/>
              </a:rPr>
              <a:t>        </a:t>
            </a:r>
            <a:r>
              <a:rPr lang="ru-RU" sz="1400" b="1" dirty="0">
                <a:latin typeface="Franklin Gothic Medium" pitchFamily="34" charset="0"/>
              </a:rPr>
              <a:t>100%</a:t>
            </a:r>
          </a:p>
          <a:p>
            <a:pPr algn="ctr"/>
            <a:endParaRPr lang="ru-RU" sz="1100" b="1" dirty="0">
              <a:latin typeface="Franklin Gothic Medium" pitchFamily="34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3251" y="2907271"/>
            <a:ext cx="209299" cy="181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9020" y="2907271"/>
            <a:ext cx="226560" cy="2054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3591" y="5405387"/>
            <a:ext cx="209299" cy="181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6460" y="5314388"/>
            <a:ext cx="209299" cy="181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595620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153824" y="31138"/>
            <a:ext cx="7964681" cy="101984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   Финансирование муниципальной программы на 2023   </a:t>
            </a:r>
          </a:p>
          <a:p>
            <a:pPr algn="just"/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                    год, 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497 677,69775 тыс</a:t>
            </a: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. рублей</a:t>
            </a:r>
            <a:endParaRPr lang="en-US" sz="2400" b="1" dirty="0">
              <a:solidFill>
                <a:schemeClr val="accent5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2694859080"/>
              </p:ext>
            </p:extLst>
          </p:nvPr>
        </p:nvGraphicFramePr>
        <p:xfrm>
          <a:off x="4136164" y="1247728"/>
          <a:ext cx="5218027" cy="46695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29" name="Группа 28">
            <a:extLst>
              <a:ext uri="{FF2B5EF4-FFF2-40B4-BE49-F238E27FC236}">
                <a16:creationId xmlns:a16="http://schemas.microsoft.com/office/drawing/2014/main" id="{C7C6CE0A-E69F-4027-BF8B-B33274183080}"/>
              </a:ext>
            </a:extLst>
          </p:cNvPr>
          <p:cNvGrpSpPr/>
          <p:nvPr/>
        </p:nvGrpSpPr>
        <p:grpSpPr>
          <a:xfrm>
            <a:off x="337597" y="1024906"/>
            <a:ext cx="7859486" cy="89285"/>
            <a:chOff x="947651" y="2754884"/>
            <a:chExt cx="7257566" cy="89285"/>
          </a:xfrm>
        </p:grpSpPr>
        <p:sp>
          <p:nvSpPr>
            <p:cNvPr id="30" name="Прямоугольник 29">
              <a:extLst>
                <a:ext uri="{FF2B5EF4-FFF2-40B4-BE49-F238E27FC236}">
                  <a16:creationId xmlns:a16="http://schemas.microsoft.com/office/drawing/2014/main" id="{5BCF956B-8B98-4760-9B8B-8D944EFE084A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Прямоугольник 30">
              <a:extLst>
                <a:ext uri="{FF2B5EF4-FFF2-40B4-BE49-F238E27FC236}">
                  <a16:creationId xmlns:a16="http://schemas.microsoft.com/office/drawing/2014/main" id="{16E1AAD6-6A42-4921-8BE0-C3245A6BD81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7083" y="452204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8" name="Диаграмма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29015109"/>
              </p:ext>
            </p:extLst>
          </p:nvPr>
        </p:nvGraphicFramePr>
        <p:xfrm>
          <a:off x="546931" y="1342753"/>
          <a:ext cx="8238146" cy="44940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9" name="Диаграмма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013289"/>
              </p:ext>
            </p:extLst>
          </p:nvPr>
        </p:nvGraphicFramePr>
        <p:xfrm>
          <a:off x="508185" y="1420245"/>
          <a:ext cx="8287104" cy="52827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18441921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 Them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 Theme">
    <a:majorFont>
      <a:latin typeface="Calibri Light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Them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2825</TotalTime>
  <Words>817</Words>
  <Application>Microsoft Office PowerPoint</Application>
  <PresentationFormat>Экран (4:3)</PresentationFormat>
  <Paragraphs>119</Paragraphs>
  <Slides>9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9" baseType="lpstr">
      <vt:lpstr>Arial</vt:lpstr>
      <vt:lpstr>Calibri</vt:lpstr>
      <vt:lpstr>Calibri Light</vt:lpstr>
      <vt:lpstr>Courier New</vt:lpstr>
      <vt:lpstr>Franklin Gothic Book</vt:lpstr>
      <vt:lpstr>Franklin Gothic Demi</vt:lpstr>
      <vt:lpstr>Franklin Gothic Heavy</vt:lpstr>
      <vt:lpstr>Franklin Gothic Medium</vt:lpstr>
      <vt:lpstr>Times New Roman</vt:lpstr>
      <vt:lpstr>Тема Office</vt:lpstr>
      <vt:lpstr>Публичная декларация муниципальной программы Нефтеюганского района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Карта результатов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Николаева Ольга Владимировна</cp:lastModifiedBy>
  <cp:revision>442</cp:revision>
  <cp:lastPrinted>2018-10-02T05:15:37Z</cp:lastPrinted>
  <dcterms:created xsi:type="dcterms:W3CDTF">2018-09-04T12:10:47Z</dcterms:created>
  <dcterms:modified xsi:type="dcterms:W3CDTF">2023-08-21T12:10:55Z</dcterms:modified>
</cp:coreProperties>
</file>