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71" r:id="rId2"/>
    <p:sldId id="272" r:id="rId3"/>
    <p:sldId id="273" r:id="rId4"/>
    <p:sldId id="284" r:id="rId5"/>
    <p:sldId id="278" r:id="rId6"/>
    <p:sldId id="287" r:id="rId7"/>
    <p:sldId id="279" r:id="rId8"/>
    <p:sldId id="280" r:id="rId9"/>
    <p:sldId id="283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нилова Анастасия Ивановна" initials="ДАИ" lastIdx="1" clrIdx="0">
    <p:extLst>
      <p:ext uri="{19B8F6BF-5375-455C-9EA6-DF929625EA0E}">
        <p15:presenceInfo xmlns:p15="http://schemas.microsoft.com/office/powerpoint/2012/main" userId="S-1-5-21-1640303835-3458130752-2682420707-91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5266"/>
    <a:srgbClr val="0000FF"/>
    <a:srgbClr val="015B16"/>
    <a:srgbClr val="108101"/>
    <a:srgbClr val="E16601"/>
    <a:srgbClr val="F8F7EC"/>
    <a:srgbClr val="EE7700"/>
    <a:srgbClr val="FFA3EB"/>
    <a:srgbClr val="FFE7FA"/>
    <a:srgbClr val="00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>
      <p:cViewPr varScale="1">
        <p:scale>
          <a:sx n="108" d="100"/>
          <a:sy n="108" d="100"/>
        </p:scale>
        <p:origin x="6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100" dirty="0"/>
              <a:t>тыс. руб</a:t>
            </a:r>
            <a:r>
              <a:rPr lang="ru-RU" sz="2000" dirty="0"/>
              <a:t>.</a:t>
            </a:r>
          </a:p>
        </c:rich>
      </c:tx>
      <c:layout>
        <c:manualLayout>
          <c:xMode val="edge"/>
          <c:yMode val="edge"/>
          <c:x val="0.91499467523535916"/>
          <c:y val="6.95540871045627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3155503828540274"/>
          <c:y val="7.1741441874220546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EC9-46FC-9931-66F849F01314}"/>
              </c:ext>
            </c:extLst>
          </c:dPt>
          <c:dPt>
            <c:idx val="2"/>
            <c:bubble3D val="0"/>
            <c:spPr>
              <a:solidFill>
                <a:srgbClr val="015B16"/>
              </a:solidFill>
            </c:spPr>
            <c:extLst>
              <c:ext xmlns:c16="http://schemas.microsoft.com/office/drawing/2014/chart" uri="{C3380CC4-5D6E-409C-BE32-E72D297353CC}">
                <c16:uniqueId val="{00000002-5EC9-46FC-9931-66F849F01314}"/>
              </c:ext>
            </c:extLst>
          </c:dPt>
          <c:dLbls>
            <c:dLbl>
              <c:idx val="0"/>
              <c:layout>
                <c:manualLayout>
                  <c:x val="4.6738322894647862E-2"/>
                  <c:y val="-0.1515285469063687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68 898,02981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38F-4C12-87A4-442B7F33271D}"/>
                </c:ext>
              </c:extLst>
            </c:dLbl>
            <c:dLbl>
              <c:idx val="2"/>
              <c:layout>
                <c:manualLayout>
                  <c:x val="-9.9318936151126705E-2"/>
                  <c:y val="-7.7006310722908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C9-46FC-9931-66F849F01314}"/>
                </c:ext>
              </c:extLst>
            </c:dLbl>
            <c:dLbl>
              <c:idx val="3"/>
              <c:layout>
                <c:manualLayout>
                  <c:x val="-5.0389754370792225E-2"/>
                  <c:y val="-0.14035021147884977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100" b="1"/>
                    </a:pPr>
                    <a:r>
                      <a:rPr lang="en-US" dirty="0"/>
                      <a:t>10</a:t>
                    </a:r>
                    <a:r>
                      <a:rPr lang="ru-RU" dirty="0"/>
                      <a:t>2</a:t>
                    </a:r>
                    <a:r>
                      <a:rPr lang="en-US" dirty="0"/>
                      <a:t> </a:t>
                    </a:r>
                    <a:r>
                      <a:rPr lang="ru-RU" dirty="0"/>
                      <a:t>713</a:t>
                    </a:r>
                    <a:r>
                      <a:rPr lang="en-US" dirty="0"/>
                      <a:t>,51</a:t>
                    </a:r>
                    <a:r>
                      <a:rPr lang="ru-RU"/>
                      <a:t>462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74660100607"/>
                      <c:h val="3.142354292402565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6C0B-41BB-B36A-05F4AF323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Организация планирования, исполнения бюджета Нефтеюганского района и формирование отчетности об исполнении бюджета Нефтеюганского района </c:v>
                </c:pt>
                <c:pt idx="1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2">
                  <c:v>Повышение качества управления муниципальными финансами Нефтеюганского района</c:v>
                </c:pt>
                <c:pt idx="3">
                  <c:v>Обеспечение деятельности подведомственного учреждения</c:v>
                </c:pt>
              </c:strCache>
            </c:strRef>
          </c:cat>
          <c:val>
            <c:numRef>
              <c:f>Лист1!$B$2:$B$5</c:f>
              <c:numCache>
                <c:formatCode>#\ ##0.00000</c:formatCode>
                <c:ptCount val="4"/>
                <c:pt idx="0">
                  <c:v>65630.471999999994</c:v>
                </c:pt>
                <c:pt idx="1">
                  <c:v>450263.6176</c:v>
                </c:pt>
                <c:pt idx="2">
                  <c:v>2000</c:v>
                </c:pt>
                <c:pt idx="3">
                  <c:v>28203.507850000002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9-46FC-9931-66F849F013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2200" dirty="0"/>
            <a:t>Обеспечение условий для устойчивого исполнения расходных обязательств Нефтеюганского района</a:t>
          </a:r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2200" dirty="0"/>
            <a:t>Совершенствование межбюджетных отношений в Нефтеюганском районе</a:t>
          </a:r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2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1" destOrd="0" parTransId="{D15E07FB-B03C-43AF-B44D-893A0EF0EC2F}" sibTransId="{55DAC939-3317-4EF1-A612-ADFBDE4CCC49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F220B85E-6A10-4839-B700-D53D74A4A6DB}" type="presParOf" srcId="{CE9873A7-E56D-4AD4-BEEA-64100DAE31B7}" destId="{884E1E90-C4C7-4DA7-956C-DCDFC951D175}" srcOrd="2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pPr algn="ctr"/>
          <a:r>
            <a:rPr lang="ru-RU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0" u="none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algn="ctr"/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35450" custScaleY="106563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dirty="0">
              <a:solidFill>
                <a:srgbClr val="E16601"/>
              </a:solidFill>
            </a:rPr>
            <a:t>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just"/>
          <a:r>
            <a:rPr lang="ru-RU" b="0" u="none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11715" custScaleY="130803" custLinFactNeighborX="-2447" custLinFactNeighborY="3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44197" custLinFactNeighborX="-569" custLinFactNeighborY="-785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b="0" u="none" dirty="0" err="1">
              <a:solidFill>
                <a:srgbClr val="E16601"/>
              </a:solidFill>
            </a:rPr>
            <a:t>Нефтеюганского</a:t>
          </a:r>
          <a:r>
            <a:rPr lang="ru-RU" b="0" u="none" dirty="0">
              <a:solidFill>
                <a:srgbClr val="E16601"/>
              </a:solidFill>
            </a:rPr>
            <a:t> района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28827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480" tIns="39370" rIns="78740" bIns="3937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267080" y="268921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1" y="625030"/>
        <a:ext cx="1246377" cy="534161"/>
      </dsp:txXfrm>
    </dsp:sp>
    <dsp:sp modelId="{417DBFEA-CF59-4BA0-88DD-FC061943E9AD}">
      <dsp:nvSpPr>
        <dsp:cNvPr id="0" name=""/>
        <dsp:cNvSpPr/>
      </dsp:nvSpPr>
      <dsp:spPr>
        <a:xfrm rot="5400000">
          <a:off x="4119437" y="-2871219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Обеспечение условий для устойчивого исполнения расходных обязательств Нефтеюганского района</a:t>
          </a:r>
        </a:p>
      </dsp:txBody>
      <dsp:txXfrm rot="-5400000">
        <a:off x="1246378" y="58337"/>
        <a:ext cx="6846973" cy="1044356"/>
      </dsp:txXfrm>
    </dsp:sp>
    <dsp:sp modelId="{9CC37EFE-E156-4F78-9251-505F1BFB1F01}">
      <dsp:nvSpPr>
        <dsp:cNvPr id="0" name=""/>
        <dsp:cNvSpPr/>
      </dsp:nvSpPr>
      <dsp:spPr>
        <a:xfrm rot="5400000">
          <a:off x="-267080" y="1758079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1" y="2114188"/>
        <a:ext cx="1246377" cy="534161"/>
      </dsp:txXfrm>
    </dsp:sp>
    <dsp:sp modelId="{0C57E42B-A082-490B-80AD-AC370FB4A099}">
      <dsp:nvSpPr>
        <dsp:cNvPr id="0" name=""/>
        <dsp:cNvSpPr/>
      </dsp:nvSpPr>
      <dsp:spPr>
        <a:xfrm rot="5400000">
          <a:off x="4119437" y="-1382061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Совершенствование межбюджетных отношений в Нефтеюганском районе</a:t>
          </a:r>
        </a:p>
      </dsp:txBody>
      <dsp:txXfrm rot="-5400000">
        <a:off x="1246378" y="1547495"/>
        <a:ext cx="6846973" cy="1044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80828" y="2093"/>
          <a:ext cx="3189252" cy="1594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533" y="48798"/>
        <a:ext cx="3095842" cy="1501216"/>
      </dsp:txXfrm>
    </dsp:sp>
    <dsp:sp modelId="{C251656B-826E-4089-8FB6-E8EC6380C15C}">
      <dsp:nvSpPr>
        <dsp:cNvPr id="0" name=""/>
        <dsp:cNvSpPr/>
      </dsp:nvSpPr>
      <dsp:spPr>
        <a:xfrm>
          <a:off x="499753" y="1596720"/>
          <a:ext cx="318925" cy="1248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297"/>
              </a:lnTo>
              <a:lnTo>
                <a:pt x="318925" y="12482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818678" y="1995376"/>
          <a:ext cx="3455873" cy="169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0" u="none" kern="1200" dirty="0">
            <a:solidFill>
              <a:srgbClr val="E16601"/>
            </a:solidFill>
          </a:endParaRPr>
        </a:p>
      </dsp:txBody>
      <dsp:txXfrm>
        <a:off x="868448" y="2045146"/>
        <a:ext cx="3356333" cy="1599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 </a:t>
          </a:r>
        </a:p>
      </dsp:txBody>
      <dsp:txXfrm>
        <a:off x="647865" y="2273595"/>
        <a:ext cx="2556117" cy="15047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sp:txBody>
      <dsp:txXfrm>
        <a:off x="647865" y="2273595"/>
        <a:ext cx="2556117" cy="1504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55723" y="4776"/>
          <a:ext cx="3109866" cy="182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047" y="58100"/>
        <a:ext cx="3003218" cy="1713966"/>
      </dsp:txXfrm>
    </dsp:sp>
    <dsp:sp modelId="{C251656B-826E-4089-8FB6-E8EC6380C15C}">
      <dsp:nvSpPr>
        <dsp:cNvPr id="0" name=""/>
        <dsp:cNvSpPr/>
      </dsp:nvSpPr>
      <dsp:spPr>
        <a:xfrm>
          <a:off x="366710" y="1825390"/>
          <a:ext cx="366433" cy="1237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787"/>
              </a:lnTo>
              <a:lnTo>
                <a:pt x="366433" y="123778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733143" y="2059656"/>
          <a:ext cx="2458073" cy="20070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>
        <a:off x="791927" y="2118440"/>
        <a:ext cx="2340505" cy="18894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184008"/>
          <a:ext cx="3000821" cy="1932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99" y="240622"/>
        <a:ext cx="2887593" cy="1819706"/>
      </dsp:txXfrm>
    </dsp:sp>
    <dsp:sp modelId="{C251656B-826E-4089-8FB6-E8EC6380C15C}">
      <dsp:nvSpPr>
        <dsp:cNvPr id="0" name=""/>
        <dsp:cNvSpPr/>
      </dsp:nvSpPr>
      <dsp:spPr>
        <a:xfrm>
          <a:off x="300967" y="2116942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492045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</a:t>
          </a:r>
        </a:p>
      </dsp:txBody>
      <dsp:txXfrm>
        <a:off x="644995" y="2535991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0.06625</cdr:x>
      <cdr:y>0.70423</cdr:y>
    </cdr:from>
    <cdr:to>
      <cdr:x>0.50516</cdr:x>
      <cdr:y>0.80657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0754988B-FA62-44DD-B67A-C105828DA30A}"/>
            </a:ext>
          </a:extLst>
        </cdr:cNvPr>
        <cdr:cNvSpPr/>
      </cdr:nvSpPr>
      <cdr:spPr>
        <a:xfrm xmlns:a="http://schemas.openxmlformats.org/drawingml/2006/main">
          <a:off x="576064" y="3600400"/>
          <a:ext cx="3816419" cy="523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just"/>
          <a:r>
            <a:rPr lang="ru-RU" sz="1400" dirty="0">
              <a:solidFill>
                <a:schemeClr val="accent4">
                  <a:lumMod val="75000"/>
                </a:schemeClr>
              </a:solidFill>
            </a:rPr>
            <a:t>Обеспечение деятельности подведомственного учреждения</a:t>
          </a:r>
        </a:p>
      </cdr:txBody>
    </cdr:sp>
  </cdr:relSizeAnchor>
  <cdr:relSizeAnchor xmlns:cdr="http://schemas.openxmlformats.org/drawingml/2006/chartDrawing">
    <cdr:from>
      <cdr:x>0.01656</cdr:x>
      <cdr:y>0.71831</cdr:y>
    </cdr:from>
    <cdr:to>
      <cdr:x>0.06231</cdr:x>
      <cdr:y>0.78617</cdr:y>
    </cdr:to>
    <cdr:sp macro="" textlink="">
      <cdr:nvSpPr>
        <cdr:cNvPr id="3" name="Скругленный прямоугольник 12">
          <a:extLst xmlns:a="http://schemas.openxmlformats.org/drawingml/2006/main">
            <a:ext uri="{FF2B5EF4-FFF2-40B4-BE49-F238E27FC236}">
              <a16:creationId xmlns:a16="http://schemas.microsoft.com/office/drawing/2014/main" id="{FA660C56-482F-48CE-8F84-F9735B6BA822}"/>
            </a:ext>
          </a:extLst>
        </cdr:cNvPr>
        <cdr:cNvSpPr/>
      </cdr:nvSpPr>
      <cdr:spPr>
        <a:xfrm xmlns:a="http://schemas.openxmlformats.org/drawingml/2006/main">
          <a:off x="144016" y="3672408"/>
          <a:ext cx="397806" cy="34693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415266"/>
        </a:solidFill>
      </cdr:spPr>
      <cdr:style>
        <a:lnRef xmlns:a="http://schemas.openxmlformats.org/drawingml/2006/main" idx="0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3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29CB-204D-4ECD-9AB7-18C78A505297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AB6D-A5E7-4A9A-A71B-F1B4FEA3A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microsoft.com/office/2007/relationships/hdphoto" Target="../media/hdphoto1.wdp"/><Relationship Id="rId2" Type="http://schemas.openxmlformats.org/officeDocument/2006/relationships/diagramData" Target="../diagrams/data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4.xml"/><Relationship Id="rId1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4.xml"/><Relationship Id="rId9" Type="http://schemas.microsoft.com/office/2007/relationships/hdphoto" Target="../media/hdphoto3.wdp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5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6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6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3.wdp"/><Relationship Id="rId5" Type="http://schemas.openxmlformats.org/officeDocument/2006/relationships/diagramData" Target="../diagrams/data7.xml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openxmlformats.org/officeDocument/2006/relationships/diagramLayout" Target="../diagrams/layout8.xml"/><Relationship Id="rId12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8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8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8.xml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24" y="876457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декларация Муниципальной программы нефтеюганского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муниципальными финансами»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820915" cy="9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96" y="4581128"/>
            <a:ext cx="3888432" cy="18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84784"/>
            <a:ext cx="6264696" cy="1500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87871"/>
            <a:ext cx="8136904" cy="18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7773178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/>
              <a:t>Муниципальной программой не предусмотрена реализация национальных проектов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791569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68 898,02981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95%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Ежегодно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458 180,83262 </a:t>
                      </a:r>
                      <a:r>
                        <a:rPr lang="ru-RU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8" y="77828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888" y="118360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67944" y="3216002"/>
            <a:ext cx="4608512" cy="1296144"/>
            <a:chOff x="4543178" y="3284984"/>
            <a:chExt cx="3989262" cy="13185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81145" y="4221088"/>
            <a:ext cx="1872208" cy="2766492"/>
            <a:chOff x="827584" y="4063719"/>
            <a:chExt cx="1872208" cy="2766492"/>
          </a:xfrm>
        </p:grpSpPr>
        <p:pic>
          <p:nvPicPr>
            <p:cNvPr id="307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22948451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84368" y="4531103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1430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9746" y="832661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129" y="1227297"/>
            <a:ext cx="19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42682203"/>
              </p:ext>
            </p:extLst>
          </p:nvPr>
        </p:nvGraphicFramePr>
        <p:xfrm>
          <a:off x="-62372" y="699539"/>
          <a:ext cx="4455381" cy="3696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717840"/>
              </p:ext>
            </p:extLst>
          </p:nvPr>
        </p:nvGraphicFramePr>
        <p:xfrm>
          <a:off x="2339752" y="4869160"/>
          <a:ext cx="6552728" cy="1595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31369" y="4455292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83118" y="357855"/>
            <a:ext cx="2788512" cy="2639097"/>
            <a:chOff x="5983118" y="357855"/>
            <a:chExt cx="2788512" cy="2639097"/>
          </a:xfrm>
        </p:grpSpPr>
        <p:pic>
          <p:nvPicPr>
            <p:cNvPr id="1027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588981" y="4221088"/>
            <a:ext cx="1872208" cy="2646820"/>
            <a:chOff x="827584" y="4063719"/>
            <a:chExt cx="1872208" cy="2766492"/>
          </a:xfrm>
        </p:grpSpPr>
        <p:pic>
          <p:nvPicPr>
            <p:cNvPr id="2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6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51431" y="32647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4631612" y="3068303"/>
            <a:ext cx="4306764" cy="1296144"/>
            <a:chOff x="4543178" y="3284984"/>
            <a:chExt cx="3989262" cy="1318507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572000" y="3356994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809401"/>
            <a:ext cx="4781350" cy="1644987"/>
            <a:chOff x="4543178" y="3068146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40730"/>
              <a:ext cx="3888432" cy="144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sng" strike="noStrike" kern="1200" cap="none" spc="0" normalizeH="0" baseline="0" noProof="0" dirty="0">
                  <a:ln>
                    <a:noFill/>
                  </a:ln>
                  <a:solidFill>
                    <a:srgbClr val="4C5A6A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Мероприятие: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C5A6A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района</a:t>
              </a:r>
              <a:endPara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C5A6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395672"/>
              </p:ext>
            </p:extLst>
          </p:nvPr>
        </p:nvGraphicFramePr>
        <p:xfrm>
          <a:off x="2339752" y="4869160"/>
          <a:ext cx="6552728" cy="17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latin typeface="+mj-lt"/>
            </a:endParaRPr>
          </a:p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797580"/>
            <a:ext cx="4781350" cy="1475365"/>
            <a:chOff x="4543178" y="3056229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56229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18167"/>
              <a:ext cx="3888432" cy="744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ctr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Обеспечение деятельности подведомственного учреждения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623789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102 713,51462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525 594,16255</a:t>
                      </a:r>
                    </a:p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28214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71" y="4241276"/>
            <a:ext cx="1871634" cy="2767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461" y="79281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27461" y="118647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73076869"/>
              </p:ext>
            </p:extLst>
          </p:nvPr>
        </p:nvGraphicFramePr>
        <p:xfrm>
          <a:off x="58361" y="614362"/>
          <a:ext cx="335755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038920"/>
              </p:ext>
            </p:extLst>
          </p:nvPr>
        </p:nvGraphicFramePr>
        <p:xfrm>
          <a:off x="2123729" y="4859384"/>
          <a:ext cx="6840759" cy="180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34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7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>
                          <a:effectLst/>
                        </a:rPr>
                        <a:t>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450 263,61760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2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845 506,71760 тыс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5876" y="10285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5876" y="80696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218740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365103"/>
            <a:ext cx="720086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942041" y="3173684"/>
            <a:ext cx="4978573" cy="1028960"/>
            <a:chOff x="4543178" y="3284983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3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648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/>
                <a:t>Повышение качества управления муниципальными финансами Нефтеюганского района</a:t>
              </a:r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80568"/>
              </p:ext>
            </p:extLst>
          </p:nvPr>
        </p:nvGraphicFramePr>
        <p:xfrm>
          <a:off x="2384400" y="4790639"/>
          <a:ext cx="6552728" cy="1710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</a:t>
                      </a:r>
                      <a:r>
                        <a:rPr lang="ru-RU" sz="14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2 000,00000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16 000,00000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51520" y="2276872"/>
            <a:ext cx="8695220" cy="5112568"/>
            <a:chOff x="230224" y="1311441"/>
            <a:chExt cx="8695220" cy="5112568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3044842126"/>
                </p:ext>
              </p:extLst>
            </p:nvPr>
          </p:nvGraphicFramePr>
          <p:xfrm>
            <a:off x="230224" y="1311441"/>
            <a:ext cx="8695220" cy="5112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827583" y="1340768"/>
              <a:ext cx="4176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/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27583" y="2492896"/>
              <a:ext cx="39604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27583" y="4067780"/>
              <a:ext cx="381642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323528" y="3005373"/>
              <a:ext cx="360040" cy="3600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5476" y="4257092"/>
              <a:ext cx="360040" cy="360040"/>
            </a:xfrm>
            <a:prstGeom prst="roundRect">
              <a:avLst/>
            </a:prstGeom>
            <a:solidFill>
              <a:srgbClr val="015B16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3528" y="1637801"/>
              <a:ext cx="360040" cy="36004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461144" y="3336469"/>
              <a:ext cx="7553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2024</a:t>
              </a:r>
            </a:p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 год 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1331640" y="188640"/>
            <a:ext cx="5364596" cy="922726"/>
            <a:chOff x="885" y="400269"/>
            <a:chExt cx="3000821" cy="150041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400269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3528" y="1253514"/>
            <a:ext cx="3528392" cy="879342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5 845 281,71277 </a:t>
            </a:r>
            <a:r>
              <a:rPr lang="ru-RU" sz="1600" dirty="0">
                <a:solidFill>
                  <a:schemeClr val="tx1"/>
                </a:solidFill>
              </a:rPr>
              <a:t>тыс. рублей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202667" y="1196752"/>
            <a:ext cx="1889614" cy="86409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 год – </a:t>
            </a:r>
            <a:r>
              <a:rPr lang="ru-RU" sz="1600" b="1" dirty="0">
                <a:solidFill>
                  <a:schemeClr val="tx1"/>
                </a:solidFill>
              </a:rPr>
              <a:t>623 875,16203 </a:t>
            </a:r>
            <a:r>
              <a:rPr lang="ru-RU" sz="1600" dirty="0">
                <a:solidFill>
                  <a:schemeClr val="tx1"/>
                </a:solidFill>
              </a:rPr>
              <a:t>тыс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  <a:r>
              <a:rPr lang="ru-RU" sz="1600" dirty="0">
                <a:solidFill>
                  <a:schemeClr val="tx1"/>
                </a:solidFill>
              </a:rPr>
              <a:t>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067944" y="150612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074024" y="62880"/>
            <a:ext cx="1728192" cy="226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4197</TotalTime>
  <Words>698</Words>
  <Application>Microsoft Office PowerPoint</Application>
  <PresentationFormat>Экран (4:3)</PresentationFormat>
  <Paragraphs>140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Ясность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Данилова Анастасия Ивановна</cp:lastModifiedBy>
  <cp:revision>576</cp:revision>
  <cp:lastPrinted>2022-09-06T04:21:25Z</cp:lastPrinted>
  <dcterms:created xsi:type="dcterms:W3CDTF">2017-02-16T04:13:57Z</dcterms:created>
  <dcterms:modified xsi:type="dcterms:W3CDTF">2024-12-17T09:52:08Z</dcterms:modified>
</cp:coreProperties>
</file>