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22" r:id="rId1"/>
  </p:sldMasterIdLst>
  <p:notesMasterIdLst>
    <p:notesMasterId r:id="rId11"/>
  </p:notesMasterIdLst>
  <p:sldIdLst>
    <p:sldId id="256" r:id="rId2"/>
    <p:sldId id="378" r:id="rId3"/>
    <p:sldId id="390" r:id="rId4"/>
    <p:sldId id="420" r:id="rId5"/>
    <p:sldId id="421" r:id="rId6"/>
    <p:sldId id="379" r:id="rId7"/>
    <p:sldId id="422" r:id="rId8"/>
    <p:sldId id="423" r:id="rId9"/>
    <p:sldId id="407" r:id="rId10"/>
  </p:sldIdLst>
  <p:sldSz cx="9144000" cy="6858000" type="screen4x3"/>
  <p:notesSz cx="6797675" cy="99250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CAFDD"/>
    <a:srgbClr val="255E91"/>
    <a:srgbClr val="0070C0"/>
    <a:srgbClr val="CC99FF"/>
    <a:srgbClr val="00B050"/>
    <a:srgbClr val="2E75B6"/>
    <a:srgbClr val="43682B"/>
    <a:srgbClr val="727C7C"/>
    <a:srgbClr val="264478"/>
    <a:srgbClr val="2038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6D9F66E-5EB9-4882-86FB-DCBF35E3C3E4}" styleName="Средний стиль 4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90" autoAdjust="0"/>
    <p:restoredTop sz="97126" autoAdjust="0"/>
  </p:normalViewPr>
  <p:slideViewPr>
    <p:cSldViewPr snapToGrid="0">
      <p:cViewPr varScale="1">
        <p:scale>
          <a:sx n="105" d="100"/>
          <a:sy n="105" d="100"/>
        </p:scale>
        <p:origin x="2040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4206556120284293E-2"/>
          <c:y val="7.097590073968027E-2"/>
          <c:w val="0.83764768990274419"/>
          <c:h val="0.947296701837408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D9D1-465D-A520-72822046F54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D9D1-465D-A520-72822046F54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D9D1-465D-A520-72822046F54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Лист1!$A$2:$A$4</c:f>
              <c:strCache>
                <c:ptCount val="3"/>
                <c:pt idx="0">
                  <c:v>иные источники</c:v>
                </c:pt>
                <c:pt idx="1">
                  <c:v>бюджет автономного округа</c:v>
                </c:pt>
                <c:pt idx="2">
                  <c:v>Местный бюджет</c:v>
                </c:pt>
              </c:strCache>
            </c:strRef>
          </c:cat>
          <c:val>
            <c:numRef>
              <c:f>Лист1!$B$2:$B$4</c:f>
              <c:numCache>
                <c:formatCode>0.00000</c:formatCode>
                <c:ptCount val="3"/>
                <c:pt idx="0">
                  <c:v>16354.616</c:v>
                </c:pt>
                <c:pt idx="1">
                  <c:v>11152.6</c:v>
                </c:pt>
                <c:pt idx="2">
                  <c:v>274814.90146999998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9D1-465D-A520-72822046F547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ayout>
        <c:manualLayout>
          <c:xMode val="edge"/>
          <c:yMode val="edge"/>
          <c:x val="0.58992939427722035"/>
          <c:y val="0.68426509186351703"/>
          <c:w val="0.40423294182708758"/>
          <c:h val="0.30452576950608445"/>
        </c:manualLayout>
      </c:layout>
      <c:overlay val="0"/>
      <c:spPr>
        <a:solidFill>
          <a:schemeClr val="lt1">
            <a:alpha val="78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pattFill prst="dkDnDiag">
      <a:fgClr>
        <a:schemeClr val="lt1">
          <a:lumMod val="95000"/>
        </a:schemeClr>
      </a:fgClr>
      <a:bgClr>
        <a:schemeClr val="lt1"/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6400" cy="496729"/>
          </a:xfrm>
          <a:prstGeom prst="rect">
            <a:avLst/>
          </a:prstGeom>
        </p:spPr>
        <p:txBody>
          <a:bodyPr vert="horz" lIns="91421" tIns="45711" rIns="91421" bIns="45711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2"/>
            <a:ext cx="2946400" cy="496729"/>
          </a:xfrm>
          <a:prstGeom prst="rect">
            <a:avLst/>
          </a:prstGeom>
        </p:spPr>
        <p:txBody>
          <a:bodyPr vert="horz" lIns="91421" tIns="45711" rIns="91421" bIns="45711" rtlCol="0"/>
          <a:lstStyle>
            <a:lvl1pPr algn="r">
              <a:defRPr sz="1200"/>
            </a:lvl1pPr>
          </a:lstStyle>
          <a:p>
            <a:fld id="{8EB18BAC-0001-41CA-B746-893DB5BDCA3A}" type="datetimeFigureOut">
              <a:rPr lang="ru-RU" smtClean="0"/>
              <a:pPr/>
              <a:t>16.12.2024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1" tIns="45711" rIns="91421" bIns="45711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1" y="4714958"/>
            <a:ext cx="5438775" cy="4465796"/>
          </a:xfrm>
          <a:prstGeom prst="rect">
            <a:avLst/>
          </a:prstGeom>
        </p:spPr>
        <p:txBody>
          <a:bodyPr vert="horz" lIns="91421" tIns="45711" rIns="91421" bIns="45711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6735"/>
            <a:ext cx="2946400" cy="496729"/>
          </a:xfrm>
          <a:prstGeom prst="rect">
            <a:avLst/>
          </a:prstGeom>
        </p:spPr>
        <p:txBody>
          <a:bodyPr vert="horz" lIns="91421" tIns="45711" rIns="91421" bIns="45711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6735"/>
            <a:ext cx="2946400" cy="496729"/>
          </a:xfrm>
          <a:prstGeom prst="rect">
            <a:avLst/>
          </a:prstGeom>
        </p:spPr>
        <p:txBody>
          <a:bodyPr vert="horz" lIns="91421" tIns="45711" rIns="91421" bIns="45711" rtlCol="0" anchor="b"/>
          <a:lstStyle>
            <a:lvl1pPr algn="r">
              <a:defRPr sz="1200"/>
            </a:lvl1pPr>
          </a:lstStyle>
          <a:p>
            <a:fld id="{A20BBCDB-F255-4550-BD41-8AB72C3657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07777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0BBCDB-F255-4550-BD41-8AB72C3657AB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7435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12/16/2024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12/16/2024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12/16/2024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12/16/2024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12/16/2024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12/16/2024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12/16/2024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12/16/2024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12/16/2024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12/16/2024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12/16/2024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12/16/2024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23" r:id="rId1"/>
    <p:sldLayoutId id="2147484424" r:id="rId2"/>
    <p:sldLayoutId id="2147484425" r:id="rId3"/>
    <p:sldLayoutId id="2147484426" r:id="rId4"/>
    <p:sldLayoutId id="2147484427" r:id="rId5"/>
    <p:sldLayoutId id="2147484428" r:id="rId6"/>
    <p:sldLayoutId id="2147484429" r:id="rId7"/>
    <p:sldLayoutId id="2147484430" r:id="rId8"/>
    <p:sldLayoutId id="2147484431" r:id="rId9"/>
    <p:sldLayoutId id="2147484432" r:id="rId10"/>
    <p:sldLayoutId id="214748443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chart" Target="../charts/chart1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0A27F27E-F580-443D-9596-5D833176EA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7651" y="338668"/>
            <a:ext cx="7173422" cy="1896532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400" b="1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Публичная декларация</a:t>
            </a:r>
            <a:br>
              <a:rPr lang="ru-RU" sz="2400" b="1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муниципальной программы</a:t>
            </a:r>
            <a:endParaRPr lang="en-US" sz="2400" b="1" dirty="0">
              <a:solidFill>
                <a:srgbClr val="C00000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7EC25E79-69F1-4C15-99AF-A1FE4E9DF738}"/>
              </a:ext>
            </a:extLst>
          </p:cNvPr>
          <p:cNvSpPr txBox="1">
            <a:spLocks/>
          </p:cNvSpPr>
          <p:nvPr/>
        </p:nvSpPr>
        <p:spPr>
          <a:xfrm>
            <a:off x="947652" y="2480734"/>
            <a:ext cx="7208372" cy="206586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5400" b="1" i="1" dirty="0">
                <a:solidFill>
                  <a:srgbClr val="002060"/>
                </a:solidFill>
                <a:latin typeface="Franklin Gothic Medium" panose="020B0603020102020204" pitchFamily="34" charset="0"/>
              </a:rPr>
              <a:t>«Развитие физической культуры и </a:t>
            </a:r>
            <a:r>
              <a:rPr lang="ru-RU" sz="5400" b="1" i="1" dirty="0" smtClean="0">
                <a:solidFill>
                  <a:srgbClr val="002060"/>
                </a:solidFill>
                <a:latin typeface="Franklin Gothic Medium" panose="020B0603020102020204" pitchFamily="34" charset="0"/>
              </a:rPr>
              <a:t>спорта»</a:t>
            </a:r>
            <a:endParaRPr lang="en-US" sz="5400" b="1" i="1" dirty="0">
              <a:solidFill>
                <a:srgbClr val="002060"/>
              </a:solidFill>
              <a:latin typeface="Franklin Gothic Medium" panose="020B06030201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/>
            </a:r>
            <a:br>
              <a:rPr lang="en-US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</a:b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EC25E79-69F1-4C15-99AF-A1FE4E9DF738}"/>
              </a:ext>
            </a:extLst>
          </p:cNvPr>
          <p:cNvSpPr txBox="1">
            <a:spLocks/>
          </p:cNvSpPr>
          <p:nvPr/>
        </p:nvSpPr>
        <p:spPr>
          <a:xfrm>
            <a:off x="1334215" y="4859498"/>
            <a:ext cx="6486046" cy="97949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Franklin Gothic Medium" panose="020B0603020102020204" pitchFamily="34" charset="0"/>
              </a:rPr>
              <a:t>Департамент 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Franklin Gothic Medium" panose="020B0603020102020204" pitchFamily="34" charset="0"/>
              </a:rPr>
              <a:t>культуры 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Franklin Gothic Medium" panose="020B0603020102020204" pitchFamily="34" charset="0"/>
              </a:rPr>
              <a:t>и 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Franklin Gothic Medium" panose="020B0603020102020204" pitchFamily="34" charset="0"/>
              </a:rPr>
              <a:t>спорта</a:t>
            </a:r>
            <a:endParaRPr lang="ru-RU" sz="1800" dirty="0">
              <a:solidFill>
                <a:schemeClr val="accent2">
                  <a:lumMod val="50000"/>
                </a:schemeClr>
              </a:solidFill>
              <a:latin typeface="Franklin Gothic Medium" panose="020B0603020102020204" pitchFamily="34" charset="0"/>
            </a:endParaRPr>
          </a:p>
          <a:p>
            <a:pPr>
              <a:lnSpc>
                <a:spcPct val="100000"/>
              </a:lnSpc>
            </a:pP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Franklin Gothic Medium" panose="020B0603020102020204" pitchFamily="34" charset="0"/>
              </a:rPr>
              <a:t>Нефтеюганского района</a:t>
            </a:r>
          </a:p>
          <a:p>
            <a:pPr>
              <a:lnSpc>
                <a:spcPct val="100000"/>
              </a:lnSpc>
            </a:pP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Franklin Gothic Medium" panose="020B0603020102020204" pitchFamily="34" charset="0"/>
              </a:rPr>
              <a:t>2023-2030</a:t>
            </a:r>
            <a:endParaRPr lang="ru-RU" sz="1800" dirty="0">
              <a:solidFill>
                <a:schemeClr val="accent2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7EC25E79-69F1-4C15-99AF-A1FE4E9DF738}"/>
              </a:ext>
            </a:extLst>
          </p:cNvPr>
          <p:cNvSpPr txBox="1">
            <a:spLocks/>
          </p:cNvSpPr>
          <p:nvPr/>
        </p:nvSpPr>
        <p:spPr>
          <a:xfrm>
            <a:off x="1725414" y="5889798"/>
            <a:ext cx="5702039" cy="69551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endParaRPr lang="ru-RU" sz="2400" dirty="0">
              <a:solidFill>
                <a:schemeClr val="accent2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pic>
        <p:nvPicPr>
          <p:cNvPr id="14" name="Picture 2" descr="C:\Users\Алан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9876" y="216816"/>
            <a:ext cx="1402682" cy="1451728"/>
          </a:xfrm>
          <a:prstGeom prst="rect">
            <a:avLst/>
          </a:prstGeom>
          <a:noFill/>
        </p:spPr>
      </p:pic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0" y="1906878"/>
            <a:ext cx="9144000" cy="97306"/>
            <a:chOff x="947651" y="2746863"/>
            <a:chExt cx="7257566" cy="97306"/>
          </a:xfrm>
        </p:grpSpPr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46863"/>
              <a:ext cx="7257565" cy="52157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1001">
              <a:schemeClr val="dk2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1" name="Прямоугольник 10">
              <a:extLst>
                <a:ext uri="{FF2B5EF4-FFF2-40B4-BE49-F238E27FC236}">
                  <a16:creationId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1001">
              <a:schemeClr val="dk2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pic>
        <p:nvPicPr>
          <p:cNvPr id="15" name="Рисунок 14" descr="https://pic.rutubelist.ru/userappearance/ef/a6/efa62717288e7ae4b675ff4ac302d7c4.jpe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5703" y="189098"/>
            <a:ext cx="2884603" cy="11212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9943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 txBox="1">
            <a:spLocks/>
          </p:cNvSpPr>
          <p:nvPr/>
        </p:nvSpPr>
        <p:spPr>
          <a:xfrm>
            <a:off x="589061" y="0"/>
            <a:ext cx="8646853" cy="5542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Цели муниципальной программы «</a:t>
            </a:r>
            <a:r>
              <a:rPr lang="ru-RU" sz="1800" b="1" i="1" dirty="0" smtClean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</a:rPr>
              <a:t>Развитие физической </a:t>
            </a:r>
          </a:p>
          <a:p>
            <a:r>
              <a:rPr lang="ru-RU" sz="1800" b="1" i="1" dirty="0" smtClean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</a:rPr>
              <a:t>культуры и спорта»</a:t>
            </a:r>
            <a:endParaRPr lang="ru-RU" sz="1800" b="1" i="1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75406" y="1456954"/>
            <a:ext cx="6415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ЦЕЛЬ:</a:t>
            </a:r>
            <a:endParaRPr lang="ru-RU" sz="1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29" name="Объект 2"/>
          <p:cNvSpPr txBox="1">
            <a:spLocks/>
          </p:cNvSpPr>
          <p:nvPr/>
        </p:nvSpPr>
        <p:spPr>
          <a:xfrm>
            <a:off x="1419726" y="1261601"/>
            <a:ext cx="7602956" cy="93126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Создание условий, обеспечивающих жителям Нефтеюганского района возможность для систематических занятий физической культурой и спортом; обеспечение конкурентоспособности спортсменов Нефтеюганского района на окружной, российской и международной спортивной арене</a:t>
            </a:r>
            <a:endParaRPr lang="ru-RU" sz="1400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99614" y="2432799"/>
            <a:ext cx="8758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ЗАДАЧИ:</a:t>
            </a:r>
            <a:endParaRPr lang="ru-RU" sz="1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37" name="Группа 36">
            <a:extLst>
              <a:ext uri="{FF2B5EF4-FFF2-40B4-BE49-F238E27FC236}">
                <a16:creationId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0" y="569145"/>
            <a:ext cx="9144000" cy="97306"/>
            <a:chOff x="947651" y="2746863"/>
            <a:chExt cx="7257566" cy="97306"/>
          </a:xfrm>
        </p:grpSpPr>
        <p:sp>
          <p:nvSpPr>
            <p:cNvPr id="38" name="Прямоугольник 37">
              <a:extLst>
                <a:ext uri="{FF2B5EF4-FFF2-40B4-BE49-F238E27FC236}">
                  <a16:creationId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46863"/>
              <a:ext cx="7257565" cy="52157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1001">
              <a:schemeClr val="dk2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9" name="Прямоугольник 38">
              <a:extLst>
                <a:ext uri="{FF2B5EF4-FFF2-40B4-BE49-F238E27FC236}">
                  <a16:creationId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1001">
              <a:schemeClr val="dk2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sp>
        <p:nvSpPr>
          <p:cNvPr id="40" name="Title 1"/>
          <p:cNvSpPr txBox="1">
            <a:spLocks/>
          </p:cNvSpPr>
          <p:nvPr/>
        </p:nvSpPr>
        <p:spPr>
          <a:xfrm>
            <a:off x="525011" y="5645309"/>
            <a:ext cx="8204895" cy="103796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ru-RU" sz="1800" b="1" dirty="0">
              <a:solidFill>
                <a:schemeClr val="tx2"/>
              </a:solidFill>
              <a:latin typeface="Franklin Gothic Medium" panose="020B0603020102020204" pitchFamily="34" charset="0"/>
            </a:endParaRPr>
          </a:p>
          <a:p>
            <a:pPr algn="just"/>
            <a:endParaRPr lang="ru-RU" sz="1800" b="1" dirty="0">
              <a:solidFill>
                <a:schemeClr val="tx2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1431757" y="2387600"/>
            <a:ext cx="7579895" cy="160043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1.Пропаганда спортивного образа жизни для всех возрастных категорий и социальных групп граждан.</a:t>
            </a:r>
          </a:p>
          <a:p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2.Обеспечение доступа жителям Нефтеюганского района к спортивной инфраструктуре.</a:t>
            </a:r>
          </a:p>
          <a:p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3.Повышение доступности и качества спортивной подготовки детей и обеспечение прогресса спортивного резерва. Развитие детско-юношеского порта.</a:t>
            </a:r>
          </a:p>
          <a:p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4.Создание условий для успешного выступления спортсменов Нефтеюганского района на окружных, всероссийских и международных соревнованиях.</a:t>
            </a:r>
            <a:endParaRPr lang="ru-RU" sz="1400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  <a:cs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60868" y="4676720"/>
            <a:ext cx="2819400" cy="652631"/>
          </a:xfrm>
          <a:prstGeom prst="rect">
            <a:avLst/>
          </a:prstGeom>
          <a:solidFill>
            <a:schemeClr val="bg1">
              <a:lumMod val="6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>
                <a:solidFill>
                  <a:srgbClr val="002060"/>
                </a:solidFill>
                <a:latin typeface="Franklin Gothic Medium" pitchFamily="34" charset="0"/>
                <a:cs typeface="Times New Roman" pitchFamily="18" charset="0"/>
              </a:rPr>
              <a:t>Ответственный исполнитель:</a:t>
            </a:r>
            <a:endParaRPr lang="ru-RU" sz="1200" dirty="0">
              <a:solidFill>
                <a:prstClr val="white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60867" y="5433372"/>
            <a:ext cx="3225799" cy="1077494"/>
          </a:xfrm>
          <a:prstGeom prst="rect">
            <a:avLst/>
          </a:prstGeom>
          <a:solidFill>
            <a:schemeClr val="bg1">
              <a:lumMod val="5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>
                <a:solidFill>
                  <a:srgbClr val="002060"/>
                </a:solidFill>
                <a:latin typeface="Franklin Gothic Book" pitchFamily="34" charset="0"/>
                <a:cs typeface="Times New Roman" pitchFamily="18" charset="0"/>
              </a:rPr>
              <a:t>Соисполнители: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3439203" y="4859867"/>
            <a:ext cx="47912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  <a:cs typeface="Times New Roman" pitchFamily="18" charset="0"/>
              </a:rPr>
              <a:t>Департамент </a:t>
            </a:r>
            <a:r>
              <a:rPr lang="ru-RU" sz="12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  <a:cs typeface="Times New Roman" pitchFamily="18" charset="0"/>
              </a:rPr>
              <a:t>культуры</a:t>
            </a:r>
            <a:r>
              <a:rPr lang="en-US" sz="12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  <a:cs typeface="Times New Roman" pitchFamily="18" charset="0"/>
              </a:rPr>
              <a:t> </a:t>
            </a:r>
            <a:r>
              <a:rPr lang="ru-RU" sz="12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  <a:cs typeface="Times New Roman" pitchFamily="18" charset="0"/>
              </a:rPr>
              <a:t>и </a:t>
            </a:r>
            <a:r>
              <a:rPr lang="ru-RU" sz="12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  <a:cs typeface="Times New Roman" pitchFamily="18" charset="0"/>
              </a:rPr>
              <a:t>спорта Нефтеюганского района </a:t>
            </a:r>
            <a:endParaRPr lang="ru-RU" sz="1200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  <a:cs typeface="Times New Roman" pitchFamily="18" charset="0"/>
            </a:endParaRPr>
          </a:p>
          <a:p>
            <a:pPr algn="just"/>
            <a:r>
              <a:rPr lang="ru-RU" sz="1200" i="1" dirty="0" smtClean="0">
                <a:solidFill>
                  <a:srgbClr val="5B9BD5"/>
                </a:solidFill>
                <a:latin typeface="Franklin Gothic Medium" pitchFamily="34" charset="0"/>
                <a:cs typeface="Times New Roman" pitchFamily="18" charset="0"/>
              </a:rPr>
              <a:t>  </a:t>
            </a:r>
            <a:endParaRPr lang="ru-RU" sz="1200" i="1" dirty="0">
              <a:solidFill>
                <a:srgbClr val="5B9BD5"/>
              </a:solidFill>
              <a:latin typeface="Franklin Gothic Medium" pitchFamily="34" charset="0"/>
              <a:cs typeface="Times New Roman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3454400" y="5753484"/>
            <a:ext cx="4893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Департамент строительства и жилищно-коммунального комплекса Нефтеюганского района.</a:t>
            </a:r>
          </a:p>
        </p:txBody>
      </p:sp>
      <p:sp>
        <p:nvSpPr>
          <p:cNvPr id="23" name="Прямоугольник 53">
            <a:extLst>
              <a:ext uri="{FF2B5EF4-FFF2-40B4-BE49-F238E27FC236}">
                <a16:creationId xmlns:a16="http://schemas.microsoft.com/office/drawing/2014/main" id="{BA32CFD1-160C-4E08-BB34-1F1F1B7C2713}"/>
              </a:ext>
            </a:extLst>
          </p:cNvPr>
          <p:cNvSpPr/>
          <p:nvPr/>
        </p:nvSpPr>
        <p:spPr>
          <a:xfrm>
            <a:off x="5136480" y="700265"/>
            <a:ext cx="3927125" cy="492443"/>
          </a:xfrm>
          <a:custGeom>
            <a:avLst/>
            <a:gdLst>
              <a:gd name="connsiteX0" fmla="*/ 0 w 3657599"/>
              <a:gd name="connsiteY0" fmla="*/ 0 h 492443"/>
              <a:gd name="connsiteX1" fmla="*/ 3657599 w 3657599"/>
              <a:gd name="connsiteY1" fmla="*/ 0 h 492443"/>
              <a:gd name="connsiteX2" fmla="*/ 3657599 w 3657599"/>
              <a:gd name="connsiteY2" fmla="*/ 492443 h 492443"/>
              <a:gd name="connsiteX3" fmla="*/ 0 w 3657599"/>
              <a:gd name="connsiteY3" fmla="*/ 492443 h 492443"/>
              <a:gd name="connsiteX4" fmla="*/ 0 w 3657599"/>
              <a:gd name="connsiteY4" fmla="*/ 0 h 492443"/>
              <a:gd name="connsiteX0" fmla="*/ 0 w 3657599"/>
              <a:gd name="connsiteY0" fmla="*/ 0 h 492443"/>
              <a:gd name="connsiteX1" fmla="*/ 3657599 w 3657599"/>
              <a:gd name="connsiteY1" fmla="*/ 0 h 492443"/>
              <a:gd name="connsiteX2" fmla="*/ 3657599 w 3657599"/>
              <a:gd name="connsiteY2" fmla="*/ 492443 h 492443"/>
              <a:gd name="connsiteX3" fmla="*/ 488272 w 3657599"/>
              <a:gd name="connsiteY3" fmla="*/ 492443 h 492443"/>
              <a:gd name="connsiteX4" fmla="*/ 0 w 3657599"/>
              <a:gd name="connsiteY4" fmla="*/ 0 h 492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57599" h="492443">
                <a:moveTo>
                  <a:pt x="0" y="0"/>
                </a:moveTo>
                <a:lnTo>
                  <a:pt x="3657599" y="0"/>
                </a:lnTo>
                <a:lnTo>
                  <a:pt x="3657599" y="492443"/>
                </a:lnTo>
                <a:lnTo>
                  <a:pt x="488272" y="49244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rgbClr r="0" g="0" b="0"/>
          </a:lnRef>
          <a:fillRef idx="1001">
            <a:schemeClr val="dk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lvl="0" algn="r">
              <a:defRPr/>
            </a:pPr>
            <a:r>
              <a:rPr kumimoji="0" lang="ru-RU" sz="1300" b="1" i="0" u="none" strike="noStrike" kern="0" cap="none" spc="0" normalizeH="0" baseline="0" noProof="0" dirty="0">
                <a:ln w="0"/>
                <a:solidFill>
                  <a:srgbClr val="FFFF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Национальная цель </a:t>
            </a:r>
            <a:r>
              <a:rPr lang="ru-RU" sz="1300" b="1" kern="0" dirty="0" smtClean="0">
                <a:ln w="0"/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«Сохранение населения, здоровье и благополучие людей»</a:t>
            </a:r>
            <a:endParaRPr kumimoji="0" lang="ru-RU" sz="1300" b="1" i="0" u="none" strike="noStrike" kern="0" cap="none" spc="0" normalizeH="0" baseline="0" noProof="0" dirty="0">
              <a:ln w="0"/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" name="Picture 2" descr="C:\Users\Алан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244" y="113124"/>
            <a:ext cx="556181" cy="433631"/>
          </a:xfrm>
          <a:prstGeom prst="rect">
            <a:avLst/>
          </a:prstGeom>
          <a:noFill/>
        </p:spPr>
      </p:pic>
      <p:pic>
        <p:nvPicPr>
          <p:cNvPr id="18" name="Рисунок 17" descr="https://pic.rutubelist.ru/userappearance/ef/a6/efa62717288e7ae4b675ff4ac302d7c4.jpe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7942" y="104258"/>
            <a:ext cx="960243" cy="4047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2317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Рисунок 28" descr="Презентація на тему &quot;Спорт&quot;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82373" y="714489"/>
            <a:ext cx="3153521" cy="2364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2" descr="C:\Users\Алан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567267" cy="523632"/>
          </a:xfrm>
          <a:prstGeom prst="rect">
            <a:avLst/>
          </a:prstGeom>
          <a:noFill/>
        </p:spPr>
      </p:pic>
      <p:sp>
        <p:nvSpPr>
          <p:cNvPr id="37" name="Title 1"/>
          <p:cNvSpPr txBox="1">
            <a:spLocks/>
          </p:cNvSpPr>
          <p:nvPr/>
        </p:nvSpPr>
        <p:spPr>
          <a:xfrm>
            <a:off x="649812" y="0"/>
            <a:ext cx="8096255" cy="889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1400" b="1" i="1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84200" y="0"/>
            <a:ext cx="84412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Подпрограмма </a:t>
            </a:r>
            <a:r>
              <a:rPr lang="en-US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I</a:t>
            </a:r>
            <a:r>
              <a:rPr lang="ru-RU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 «Развитие массовой физической культуры </a:t>
            </a:r>
          </a:p>
          <a:p>
            <a:pPr algn="ctr"/>
            <a:r>
              <a:rPr lang="ru-RU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и спорта, школьного спорта»</a:t>
            </a:r>
            <a:endParaRPr lang="ru-RU" i="1" dirty="0">
              <a:solidFill>
                <a:srgbClr val="C00000"/>
              </a:solidFill>
              <a:latin typeface="Franklin Gothic Medium" panose="020B0603020102020204" pitchFamily="34" charset="0"/>
              <a:ea typeface="Vida 32 Pro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75731" y="780534"/>
            <a:ext cx="38184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Мероприятия Подпрограммы: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47023" y="1162702"/>
            <a:ext cx="8805333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1.1. Региональный проект «Спорт-норма жизни»</a:t>
            </a:r>
            <a:r>
              <a:rPr lang="en-US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;</a:t>
            </a:r>
            <a:endParaRPr lang="ru-RU" sz="1300" dirty="0" smtClean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1.2. Проект Нефтеюганского района «Крепкое здоровье-крепкий район.»;</a:t>
            </a:r>
          </a:p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1.3. Проект Нефтеюганского района «Лыжероллерная трасса </a:t>
            </a:r>
            <a:r>
              <a:rPr lang="ru-RU" sz="1300" dirty="0" err="1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сп.Каркатеевы</a:t>
            </a: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»;</a:t>
            </a:r>
          </a:p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1.4. </a:t>
            </a:r>
            <a:r>
              <a:rPr lang="ru-RU" sz="13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«Оказание поддержки автономным некоммерческим и иным некоммерческим организациям в развитии физической культуры и спорта»;</a:t>
            </a:r>
            <a:endParaRPr lang="ru-RU" sz="1300" dirty="0" smtClean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1.5. «Укрепление материально-технической базы учреждений спорта»</a:t>
            </a:r>
            <a:r>
              <a:rPr lang="en-US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;</a:t>
            </a:r>
            <a:endParaRPr lang="ru-RU" sz="1300" dirty="0" smtClean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1.6. «Обеспечение деятельности (оказание услуг) организация занятий физической культурой и спортом»;</a:t>
            </a:r>
          </a:p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1.7.  «Развитие сети шаговой доступности»;</a:t>
            </a:r>
          </a:p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1.8.  «Развитие инфраструктуры для занятий физической культурой и массовым спортом»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644291" y="3056960"/>
            <a:ext cx="44113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Целевые показатели Подпрограммы: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146649" y="3507352"/>
            <a:ext cx="8514273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1.  Доля граждан, систематически занимающегося физической культурой и спортом, в общей численности населения;</a:t>
            </a:r>
          </a:p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2.  Уровень обеспеченности населения спортивными сооружениями исходя из единовременной пропускной способности;</a:t>
            </a:r>
          </a:p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3. </a:t>
            </a:r>
            <a:r>
              <a:rPr lang="ru-RU" sz="13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Доля граждан в возрасте 3-29 лет,  систематически занимающихся физической культурой и спортом, в общей численности граждан данной возрастной категории</a:t>
            </a:r>
            <a:r>
              <a:rPr lang="en-US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;</a:t>
            </a:r>
            <a:endParaRPr lang="ru-RU" sz="1300" dirty="0" smtClean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4. </a:t>
            </a:r>
            <a:r>
              <a:rPr lang="ru-RU" sz="13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Доля граждан в возрасте от 30 до 54 лет включительно (женщины) и до 59 лет включительно (мужчины), систематически занимающихся физической культурой и спортом, в общей численности граждан данной возрастной категории</a:t>
            </a:r>
            <a:r>
              <a:rPr lang="en-US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;</a:t>
            </a:r>
            <a:endParaRPr lang="ru-RU" sz="1300" dirty="0" smtClean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5. </a:t>
            </a:r>
            <a:r>
              <a:rPr lang="ru-RU" sz="13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Доля граждан в возрасте от 55 лет (женщины) и от 60 лет (мужчины) до 79 лет включительно, систематически занимающихся физической культурой и спортом, в общей численности граждан данной возрастной категории</a:t>
            </a:r>
            <a:r>
              <a:rPr lang="en-US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;</a:t>
            </a:r>
            <a:endParaRPr lang="ru-RU" sz="1300" dirty="0" smtClean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6. </a:t>
            </a:r>
            <a:r>
              <a:rPr lang="ru-RU" sz="13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Доля лиц с ограниченными возможностями здоровья и инвалидов, систематически занимающихся физической культурой и спортом, в общей численности указанной категории  лиц, не имеющих противопоказаний для занятий физической культурой и спортом</a:t>
            </a: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;</a:t>
            </a:r>
          </a:p>
        </p:txBody>
      </p:sp>
      <p:grpSp>
        <p:nvGrpSpPr>
          <p:cNvPr id="33" name="Группа 32">
            <a:extLst>
              <a:ext uri="{FF2B5EF4-FFF2-40B4-BE49-F238E27FC236}">
                <a16:creationId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0" y="569145"/>
            <a:ext cx="9144000" cy="97306"/>
            <a:chOff x="947651" y="2746863"/>
            <a:chExt cx="7257566" cy="97306"/>
          </a:xfrm>
        </p:grpSpPr>
        <p:sp>
          <p:nvSpPr>
            <p:cNvPr id="34" name="Прямоугольник 33">
              <a:extLst>
                <a:ext uri="{FF2B5EF4-FFF2-40B4-BE49-F238E27FC236}">
                  <a16:creationId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46863"/>
              <a:ext cx="7257565" cy="52157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1001">
              <a:schemeClr val="dk2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8" name="Прямоугольник 37">
              <a:extLst>
                <a:ext uri="{FF2B5EF4-FFF2-40B4-BE49-F238E27FC236}">
                  <a16:creationId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1001">
              <a:schemeClr val="dk2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grpSp>
        <p:nvGrpSpPr>
          <p:cNvPr id="45" name="Группа 44"/>
          <p:cNvGrpSpPr/>
          <p:nvPr/>
        </p:nvGrpSpPr>
        <p:grpSpPr>
          <a:xfrm>
            <a:off x="214592" y="3051098"/>
            <a:ext cx="327239" cy="386598"/>
            <a:chOff x="4932863" y="1479525"/>
            <a:chExt cx="342385" cy="360000"/>
          </a:xfrm>
          <a:solidFill>
            <a:schemeClr val="accent1">
              <a:lumMod val="75000"/>
            </a:schemeClr>
          </a:solidFill>
        </p:grpSpPr>
        <p:grpSp>
          <p:nvGrpSpPr>
            <p:cNvPr id="46" name="Группа 42"/>
            <p:cNvGrpSpPr/>
            <p:nvPr/>
          </p:nvGrpSpPr>
          <p:grpSpPr>
            <a:xfrm>
              <a:off x="4932863" y="1535058"/>
              <a:ext cx="187542" cy="252000"/>
              <a:chOff x="2105597" y="6164265"/>
              <a:chExt cx="187542" cy="144000"/>
            </a:xfrm>
            <a:grpFill/>
          </p:grpSpPr>
          <p:sp>
            <p:nvSpPr>
              <p:cNvPr id="48" name="Нашивка 47"/>
              <p:cNvSpPr/>
              <p:nvPr/>
            </p:nvSpPr>
            <p:spPr>
              <a:xfrm>
                <a:off x="2105597" y="6164265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  <p:sp>
            <p:nvSpPr>
              <p:cNvPr id="49" name="Нашивка 48"/>
              <p:cNvSpPr/>
              <p:nvPr/>
            </p:nvSpPr>
            <p:spPr>
              <a:xfrm>
                <a:off x="2185139" y="6164266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</p:grpSp>
        <p:cxnSp>
          <p:nvCxnSpPr>
            <p:cNvPr id="47" name="Прямая соединительная линия 46">
              <a:extLst>
                <a:ext uri="{FF2B5EF4-FFF2-40B4-BE49-F238E27FC236}">
                  <a16:creationId xmlns:a16="http://schemas.microsoft.com/office/drawing/2014/main" id="{D5CE79A2-3306-4AD5-BA2A-E07A1EECEF30}"/>
                </a:ext>
              </a:extLst>
            </p:cNvPr>
            <p:cNvCxnSpPr>
              <a:cxnSpLocks/>
            </p:cNvCxnSpPr>
            <p:nvPr/>
          </p:nvCxnSpPr>
          <p:spPr>
            <a:xfrm>
              <a:off x="5275248" y="1479525"/>
              <a:ext cx="0" cy="360000"/>
            </a:xfrm>
            <a:prstGeom prst="lin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Группа 49"/>
          <p:cNvGrpSpPr/>
          <p:nvPr/>
        </p:nvGrpSpPr>
        <p:grpSpPr>
          <a:xfrm>
            <a:off x="274989" y="807133"/>
            <a:ext cx="327239" cy="360000"/>
            <a:chOff x="4932863" y="1479525"/>
            <a:chExt cx="342385" cy="360000"/>
          </a:xfrm>
          <a:solidFill>
            <a:schemeClr val="accent1">
              <a:lumMod val="75000"/>
            </a:schemeClr>
          </a:solidFill>
        </p:grpSpPr>
        <p:grpSp>
          <p:nvGrpSpPr>
            <p:cNvPr id="51" name="Группа 42"/>
            <p:cNvGrpSpPr/>
            <p:nvPr/>
          </p:nvGrpSpPr>
          <p:grpSpPr>
            <a:xfrm>
              <a:off x="4932863" y="1535058"/>
              <a:ext cx="187542" cy="252000"/>
              <a:chOff x="2105597" y="6164265"/>
              <a:chExt cx="187542" cy="144000"/>
            </a:xfrm>
            <a:grpFill/>
          </p:grpSpPr>
          <p:sp>
            <p:nvSpPr>
              <p:cNvPr id="53" name="Нашивка 52"/>
              <p:cNvSpPr/>
              <p:nvPr/>
            </p:nvSpPr>
            <p:spPr>
              <a:xfrm>
                <a:off x="2105597" y="6164265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  <p:sp>
            <p:nvSpPr>
              <p:cNvPr id="54" name="Нашивка 53"/>
              <p:cNvSpPr/>
              <p:nvPr/>
            </p:nvSpPr>
            <p:spPr>
              <a:xfrm>
                <a:off x="2185139" y="6164266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</p:grpSp>
        <p:cxnSp>
          <p:nvCxnSpPr>
            <p:cNvPr id="52" name="Прямая соединительная линия 51">
              <a:extLst>
                <a:ext uri="{FF2B5EF4-FFF2-40B4-BE49-F238E27FC236}">
                  <a16:creationId xmlns:a16="http://schemas.microsoft.com/office/drawing/2014/main" id="{D5CE79A2-3306-4AD5-BA2A-E07A1EECEF30}"/>
                </a:ext>
              </a:extLst>
            </p:cNvPr>
            <p:cNvCxnSpPr>
              <a:cxnSpLocks/>
            </p:cNvCxnSpPr>
            <p:nvPr/>
          </p:nvCxnSpPr>
          <p:spPr>
            <a:xfrm>
              <a:off x="5275248" y="1479525"/>
              <a:ext cx="0" cy="360000"/>
            </a:xfrm>
            <a:prstGeom prst="lin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5" name="Рисунок 24" descr="https://pic.rutubelist.ru/userappearance/ef/a6/efa62717288e7ae4b675ff4ac302d7c4.jpe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793" y="66551"/>
            <a:ext cx="1090930" cy="4089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8255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 descr="Тема Спорт на английском языке (топик, слова, лексика) - Английский язык,  грамматика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2919" y="749194"/>
            <a:ext cx="2512695" cy="1820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2" descr="C:\Users\Алан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567267" cy="523632"/>
          </a:xfrm>
          <a:prstGeom prst="rect">
            <a:avLst/>
          </a:prstGeom>
          <a:noFill/>
        </p:spPr>
      </p:pic>
      <p:sp>
        <p:nvSpPr>
          <p:cNvPr id="37" name="Title 1"/>
          <p:cNvSpPr txBox="1">
            <a:spLocks/>
          </p:cNvSpPr>
          <p:nvPr/>
        </p:nvSpPr>
        <p:spPr>
          <a:xfrm>
            <a:off x="649812" y="0"/>
            <a:ext cx="8096255" cy="5588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1400" b="1" i="1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94267" y="108635"/>
            <a:ext cx="82803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Подпрограмма </a:t>
            </a:r>
            <a:r>
              <a:rPr lang="en-US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II</a:t>
            </a:r>
            <a:r>
              <a:rPr lang="ru-RU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 «Развитие детско-юношеского спорта»</a:t>
            </a:r>
            <a:endParaRPr lang="ru-RU" i="1" dirty="0">
              <a:solidFill>
                <a:srgbClr val="C00000"/>
              </a:solidFill>
              <a:latin typeface="Franklin Gothic Medium" panose="020B0603020102020204" pitchFamily="34" charset="0"/>
              <a:ea typeface="Vida 32 Pro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853013" y="1198160"/>
            <a:ext cx="36022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Мероприятия Подпрограммы: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171141" y="1578551"/>
            <a:ext cx="61976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2</a:t>
            </a:r>
            <a:r>
              <a:rPr lang="ru-RU" sz="13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.1. Проект Нефтеюганского района Капитальный ремонт здания Нефтеюганского районного бюджетного учреждения </a:t>
            </a:r>
          </a:p>
          <a:p>
            <a:pPr>
              <a:defRPr/>
            </a:pPr>
            <a:r>
              <a:rPr lang="ru-RU" sz="13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дополнительного образования спортивная школа «Нептун</a:t>
            </a: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»;</a:t>
            </a:r>
          </a:p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2.2. «Обеспечение деятельности (оказание услуг)  по  организации дополнительного образования детей и спортивной подготовки»; </a:t>
            </a:r>
            <a:endParaRPr lang="en-US" sz="1300" dirty="0" smtClean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  <a:p>
            <a:pPr>
              <a:defRPr/>
            </a:pPr>
            <a:r>
              <a:rPr lang="en-US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2.</a:t>
            </a: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3</a:t>
            </a:r>
            <a:r>
              <a:rPr lang="en-US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.</a:t>
            </a: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 "Укрепление материально-технической базы учреждений спорта"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702387" y="3204976"/>
            <a:ext cx="44113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Целевые показатели Подпрограммы: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181542" y="3545250"/>
            <a:ext cx="8513154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1. Доля граждан, систематически занимающегося физической культурой и спортом, в общей численности населения; </a:t>
            </a:r>
          </a:p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2. Уровень обеспеченности населения спортивными сооружениями исходя из единовременной пропускной способности объектов спорта;</a:t>
            </a:r>
          </a:p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3. </a:t>
            </a:r>
            <a:r>
              <a:rPr lang="ru-RU" sz="13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Доля граждан в возрасте 3-29 лет,  систематически занимающихся физической культурой и спортом, в общей численности граждан данной возрастной категории ;</a:t>
            </a:r>
            <a:endParaRPr lang="ru-RU" sz="1300" dirty="0" smtClean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4. Доля граждан, выполнивших нормативы Всероссийского физкультурно-спортивного комплекса «Готов к труду и обороне» (ГТО), в общей численности населения, принявшего участие в сдаче нормативов ВФСК «ГТО»; из них учащихся. </a:t>
            </a:r>
          </a:p>
        </p:txBody>
      </p:sp>
      <p:grpSp>
        <p:nvGrpSpPr>
          <p:cNvPr id="33" name="Группа 32">
            <a:extLst>
              <a:ext uri="{FF2B5EF4-FFF2-40B4-BE49-F238E27FC236}">
                <a16:creationId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0" y="569145"/>
            <a:ext cx="9144000" cy="97306"/>
            <a:chOff x="947651" y="2746863"/>
            <a:chExt cx="7257566" cy="97306"/>
          </a:xfrm>
        </p:grpSpPr>
        <p:sp>
          <p:nvSpPr>
            <p:cNvPr id="34" name="Прямоугольник 33">
              <a:extLst>
                <a:ext uri="{FF2B5EF4-FFF2-40B4-BE49-F238E27FC236}">
                  <a16:creationId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46863"/>
              <a:ext cx="7257565" cy="52157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1001">
              <a:schemeClr val="dk2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8" name="Прямоугольник 37">
              <a:extLst>
                <a:ext uri="{FF2B5EF4-FFF2-40B4-BE49-F238E27FC236}">
                  <a16:creationId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1001">
              <a:schemeClr val="dk2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grpSp>
        <p:nvGrpSpPr>
          <p:cNvPr id="39" name="Группа 38"/>
          <p:cNvGrpSpPr/>
          <p:nvPr/>
        </p:nvGrpSpPr>
        <p:grpSpPr>
          <a:xfrm>
            <a:off x="384580" y="1230180"/>
            <a:ext cx="327239" cy="360000"/>
            <a:chOff x="4932863" y="1479525"/>
            <a:chExt cx="342385" cy="360000"/>
          </a:xfrm>
          <a:solidFill>
            <a:schemeClr val="accent1">
              <a:lumMod val="75000"/>
            </a:schemeClr>
          </a:solidFill>
        </p:grpSpPr>
        <p:grpSp>
          <p:nvGrpSpPr>
            <p:cNvPr id="40" name="Группа 42"/>
            <p:cNvGrpSpPr/>
            <p:nvPr/>
          </p:nvGrpSpPr>
          <p:grpSpPr>
            <a:xfrm>
              <a:off x="4932863" y="1535058"/>
              <a:ext cx="187542" cy="252000"/>
              <a:chOff x="2105597" y="6164265"/>
              <a:chExt cx="187542" cy="144000"/>
            </a:xfrm>
            <a:grpFill/>
          </p:grpSpPr>
          <p:sp>
            <p:nvSpPr>
              <p:cNvPr id="42" name="Нашивка 41"/>
              <p:cNvSpPr/>
              <p:nvPr/>
            </p:nvSpPr>
            <p:spPr>
              <a:xfrm>
                <a:off x="2105597" y="6164265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  <p:sp>
            <p:nvSpPr>
              <p:cNvPr id="44" name="Нашивка 43"/>
              <p:cNvSpPr/>
              <p:nvPr/>
            </p:nvSpPr>
            <p:spPr>
              <a:xfrm>
                <a:off x="2185139" y="6164266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</p:grpSp>
        <p:cxnSp>
          <p:nvCxnSpPr>
            <p:cNvPr id="41" name="Прямая соединительная линия 40">
              <a:extLst>
                <a:ext uri="{FF2B5EF4-FFF2-40B4-BE49-F238E27FC236}">
                  <a16:creationId xmlns:a16="http://schemas.microsoft.com/office/drawing/2014/main" id="{D5CE79A2-3306-4AD5-BA2A-E07A1EECEF30}"/>
                </a:ext>
              </a:extLst>
            </p:cNvPr>
            <p:cNvCxnSpPr>
              <a:cxnSpLocks/>
            </p:cNvCxnSpPr>
            <p:nvPr/>
          </p:nvCxnSpPr>
          <p:spPr>
            <a:xfrm>
              <a:off x="5275248" y="1479525"/>
              <a:ext cx="0" cy="360000"/>
            </a:xfrm>
            <a:prstGeom prst="lin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Группа 44"/>
          <p:cNvGrpSpPr/>
          <p:nvPr/>
        </p:nvGrpSpPr>
        <p:grpSpPr>
          <a:xfrm>
            <a:off x="299073" y="3246071"/>
            <a:ext cx="327239" cy="360000"/>
            <a:chOff x="4932863" y="1479525"/>
            <a:chExt cx="342385" cy="360000"/>
          </a:xfrm>
          <a:solidFill>
            <a:schemeClr val="accent1">
              <a:lumMod val="75000"/>
            </a:schemeClr>
          </a:solidFill>
        </p:grpSpPr>
        <p:grpSp>
          <p:nvGrpSpPr>
            <p:cNvPr id="46" name="Группа 42"/>
            <p:cNvGrpSpPr/>
            <p:nvPr/>
          </p:nvGrpSpPr>
          <p:grpSpPr>
            <a:xfrm>
              <a:off x="4932863" y="1535058"/>
              <a:ext cx="187542" cy="252000"/>
              <a:chOff x="2105597" y="6164265"/>
              <a:chExt cx="187542" cy="144000"/>
            </a:xfrm>
            <a:grpFill/>
          </p:grpSpPr>
          <p:sp>
            <p:nvSpPr>
              <p:cNvPr id="48" name="Нашивка 47"/>
              <p:cNvSpPr/>
              <p:nvPr/>
            </p:nvSpPr>
            <p:spPr>
              <a:xfrm>
                <a:off x="2105597" y="6164265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  <p:sp>
            <p:nvSpPr>
              <p:cNvPr id="49" name="Нашивка 48"/>
              <p:cNvSpPr/>
              <p:nvPr/>
            </p:nvSpPr>
            <p:spPr>
              <a:xfrm>
                <a:off x="2185139" y="6164266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</p:grpSp>
        <p:cxnSp>
          <p:nvCxnSpPr>
            <p:cNvPr id="47" name="Прямая соединительная линия 46">
              <a:extLst>
                <a:ext uri="{FF2B5EF4-FFF2-40B4-BE49-F238E27FC236}">
                  <a16:creationId xmlns:a16="http://schemas.microsoft.com/office/drawing/2014/main" id="{D5CE79A2-3306-4AD5-BA2A-E07A1EECEF30}"/>
                </a:ext>
              </a:extLst>
            </p:cNvPr>
            <p:cNvCxnSpPr>
              <a:cxnSpLocks/>
            </p:cNvCxnSpPr>
            <p:nvPr/>
          </p:nvCxnSpPr>
          <p:spPr>
            <a:xfrm>
              <a:off x="5275248" y="1479525"/>
              <a:ext cx="0" cy="360000"/>
            </a:xfrm>
            <a:prstGeom prst="lin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6" name="Рисунок 25" descr="https://pic.rutubelist.ru/userappearance/ef/a6/efa62717288e7ae4b675ff4ac302d7c4.jpe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2098" y="94831"/>
            <a:ext cx="1090930" cy="4089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8255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Трофейная лента чемпионат мира по футболу PNG , Кубок мира, трофей, футбол  PNG картинки и пнг PSD рисунок для бесплатной загрузк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70639" y="688919"/>
            <a:ext cx="1873361" cy="1873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2" descr="C:\Users\Алан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567267" cy="523632"/>
          </a:xfrm>
          <a:prstGeom prst="rect">
            <a:avLst/>
          </a:prstGeom>
          <a:noFill/>
        </p:spPr>
      </p:pic>
      <p:sp>
        <p:nvSpPr>
          <p:cNvPr id="37" name="Title 1"/>
          <p:cNvSpPr txBox="1">
            <a:spLocks/>
          </p:cNvSpPr>
          <p:nvPr/>
        </p:nvSpPr>
        <p:spPr>
          <a:xfrm>
            <a:off x="649812" y="0"/>
            <a:ext cx="8096255" cy="5588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Подпрограмма </a:t>
            </a:r>
            <a:r>
              <a:rPr lang="en-US" sz="1800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III</a:t>
            </a:r>
            <a:r>
              <a:rPr lang="ru-RU" sz="1800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 «Управление отраслью физической культуры </a:t>
            </a:r>
          </a:p>
          <a:p>
            <a:r>
              <a:rPr lang="ru-RU" sz="1800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и спорта»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598090" y="1235410"/>
            <a:ext cx="36022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Мероприятия Подпрограммы: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133564" y="1930630"/>
            <a:ext cx="6460067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3.1. «Единовременное денежное вознаграждение спортсменам (победителям и призерам), их личным тренерам, присвоение спортивных  разрядов, квалификационных категорий спортивных судей»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670360" y="3004513"/>
            <a:ext cx="44113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Целевые показатели Подпрограммы:</a:t>
            </a:r>
          </a:p>
        </p:txBody>
      </p: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id="{046A3631-639E-466D-8A77-3657DE9080D8}"/>
              </a:ext>
            </a:extLst>
          </p:cNvPr>
          <p:cNvSpPr/>
          <p:nvPr/>
        </p:nvSpPr>
        <p:spPr>
          <a:xfrm>
            <a:off x="1" y="567267"/>
            <a:ext cx="9143999" cy="72611"/>
          </a:xfrm>
          <a:prstGeom prst="rect">
            <a:avLst/>
          </a:prstGeom>
          <a:ln/>
        </p:spPr>
        <p:style>
          <a:lnRef idx="1">
            <a:schemeClr val="accent3"/>
          </a:lnRef>
          <a:fillRef idx="1001">
            <a:schemeClr val="dk2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33" name="Группа 32"/>
          <p:cNvGrpSpPr/>
          <p:nvPr/>
        </p:nvGrpSpPr>
        <p:grpSpPr>
          <a:xfrm>
            <a:off x="228715" y="1276013"/>
            <a:ext cx="327239" cy="360000"/>
            <a:chOff x="4932863" y="1479525"/>
            <a:chExt cx="342385" cy="360000"/>
          </a:xfrm>
          <a:solidFill>
            <a:schemeClr val="accent1">
              <a:lumMod val="75000"/>
            </a:schemeClr>
          </a:solidFill>
        </p:grpSpPr>
        <p:grpSp>
          <p:nvGrpSpPr>
            <p:cNvPr id="34" name="Группа 42"/>
            <p:cNvGrpSpPr/>
            <p:nvPr/>
          </p:nvGrpSpPr>
          <p:grpSpPr>
            <a:xfrm>
              <a:off x="4932863" y="1535058"/>
              <a:ext cx="187542" cy="252000"/>
              <a:chOff x="2105597" y="6164265"/>
              <a:chExt cx="187542" cy="144000"/>
            </a:xfrm>
            <a:grpFill/>
          </p:grpSpPr>
          <p:sp>
            <p:nvSpPr>
              <p:cNvPr id="39" name="Нашивка 38"/>
              <p:cNvSpPr/>
              <p:nvPr/>
            </p:nvSpPr>
            <p:spPr>
              <a:xfrm>
                <a:off x="2105597" y="6164265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  <p:sp>
            <p:nvSpPr>
              <p:cNvPr id="40" name="Нашивка 39"/>
              <p:cNvSpPr/>
              <p:nvPr/>
            </p:nvSpPr>
            <p:spPr>
              <a:xfrm>
                <a:off x="2185139" y="6164266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</p:grpSp>
        <p:cxnSp>
          <p:nvCxnSpPr>
            <p:cNvPr id="38" name="Прямая соединительная линия 37">
              <a:extLst>
                <a:ext uri="{FF2B5EF4-FFF2-40B4-BE49-F238E27FC236}">
                  <a16:creationId xmlns:a16="http://schemas.microsoft.com/office/drawing/2014/main" id="{D5CE79A2-3306-4AD5-BA2A-E07A1EECEF30}"/>
                </a:ext>
              </a:extLst>
            </p:cNvPr>
            <p:cNvCxnSpPr>
              <a:cxnSpLocks/>
            </p:cNvCxnSpPr>
            <p:nvPr/>
          </p:nvCxnSpPr>
          <p:spPr>
            <a:xfrm>
              <a:off x="5275248" y="1479525"/>
              <a:ext cx="0" cy="360000"/>
            </a:xfrm>
            <a:prstGeom prst="lin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Группа 40"/>
          <p:cNvGrpSpPr/>
          <p:nvPr/>
        </p:nvGrpSpPr>
        <p:grpSpPr>
          <a:xfrm>
            <a:off x="228715" y="3047774"/>
            <a:ext cx="327239" cy="360000"/>
            <a:chOff x="4932863" y="1479525"/>
            <a:chExt cx="342385" cy="360000"/>
          </a:xfrm>
          <a:solidFill>
            <a:schemeClr val="accent1">
              <a:lumMod val="75000"/>
            </a:schemeClr>
          </a:solidFill>
        </p:grpSpPr>
        <p:grpSp>
          <p:nvGrpSpPr>
            <p:cNvPr id="42" name="Группа 42"/>
            <p:cNvGrpSpPr/>
            <p:nvPr/>
          </p:nvGrpSpPr>
          <p:grpSpPr>
            <a:xfrm>
              <a:off x="4932863" y="1535058"/>
              <a:ext cx="187542" cy="252000"/>
              <a:chOff x="2105597" y="6164265"/>
              <a:chExt cx="187542" cy="144000"/>
            </a:xfrm>
            <a:grpFill/>
          </p:grpSpPr>
          <p:sp>
            <p:nvSpPr>
              <p:cNvPr id="45" name="Нашивка 44"/>
              <p:cNvSpPr/>
              <p:nvPr/>
            </p:nvSpPr>
            <p:spPr>
              <a:xfrm>
                <a:off x="2105597" y="6164265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  <p:sp>
            <p:nvSpPr>
              <p:cNvPr id="46" name="Нашивка 45"/>
              <p:cNvSpPr/>
              <p:nvPr/>
            </p:nvSpPr>
            <p:spPr>
              <a:xfrm>
                <a:off x="2185139" y="6164266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</p:grpSp>
        <p:cxnSp>
          <p:nvCxnSpPr>
            <p:cNvPr id="44" name="Прямая соединительная линия 43">
              <a:extLst>
                <a:ext uri="{FF2B5EF4-FFF2-40B4-BE49-F238E27FC236}">
                  <a16:creationId xmlns:a16="http://schemas.microsoft.com/office/drawing/2014/main" id="{D5CE79A2-3306-4AD5-BA2A-E07A1EECEF30}"/>
                </a:ext>
              </a:extLst>
            </p:cNvPr>
            <p:cNvCxnSpPr>
              <a:cxnSpLocks/>
            </p:cNvCxnSpPr>
            <p:nvPr/>
          </p:nvCxnSpPr>
          <p:spPr>
            <a:xfrm>
              <a:off x="5275248" y="1479525"/>
              <a:ext cx="0" cy="360000"/>
            </a:xfrm>
            <a:prstGeom prst="lin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Прямоугольник 19"/>
          <p:cNvSpPr/>
          <p:nvPr/>
        </p:nvSpPr>
        <p:spPr>
          <a:xfrm>
            <a:off x="135871" y="3638180"/>
            <a:ext cx="8700697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1. Доля граждан, систематически занимающегося физической культурой и спортом, в общей численности населения ; </a:t>
            </a:r>
          </a:p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2. </a:t>
            </a:r>
            <a:r>
              <a:rPr lang="ru-RU" sz="13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Доля граждан в возрасте 3-29 лет,  систематически занимающихся физической культурой и спортом, в общей численности граждан данной возрастной </a:t>
            </a: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категории;</a:t>
            </a:r>
          </a:p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3. </a:t>
            </a:r>
            <a:r>
              <a:rPr lang="ru-RU" sz="13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Доля граждан в возрасте от 30 до 54 лет включительно (женщины) и до 59 лет включительно (мужчины), систематически занимающихся физической культурой и спортом, в общей численности граждан данной возрастной </a:t>
            </a: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категории;</a:t>
            </a:r>
          </a:p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4. </a:t>
            </a:r>
            <a:r>
              <a:rPr lang="ru-RU" sz="13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Доля граждан в возрасте от 55 лет (женщины) и от 60 лет (мужчины) до 79 лет включительно, систематически занимающихся физической культурой и спортом, в общей численности граждан данной возрастной </a:t>
            </a: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категории;</a:t>
            </a:r>
          </a:p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5. </a:t>
            </a:r>
            <a:r>
              <a:rPr lang="ru-RU" sz="13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Доля лиц с ограниченными возможностями здоровья и инвалидов, систематически занимающихся физической культурой и спортом, в общей численности указанной категории  лиц, не имеющих противопоказаний для занятий физической культурой и спортом.</a:t>
            </a:r>
            <a:endParaRPr lang="ru-RU" sz="1300" dirty="0" smtClean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pic>
        <p:nvPicPr>
          <p:cNvPr id="21" name="Рисунок 20" descr="https://pic.rutubelist.ru/userappearance/ef/a6/efa62717288e7ae4b675ff4ac302d7c4.jpe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224" y="75978"/>
            <a:ext cx="1101646" cy="4424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8255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Картинки с надписью спорт ты жизнь (43 фото) » Юмор, позитив и много  смешных картинок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38887" y="827297"/>
            <a:ext cx="3095045" cy="2462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46A3631-639E-466D-8A77-3657DE9080D8}"/>
              </a:ext>
            </a:extLst>
          </p:cNvPr>
          <p:cNvSpPr/>
          <p:nvPr/>
        </p:nvSpPr>
        <p:spPr>
          <a:xfrm>
            <a:off x="1" y="694267"/>
            <a:ext cx="9143999" cy="72611"/>
          </a:xfrm>
          <a:prstGeom prst="rect">
            <a:avLst/>
          </a:prstGeom>
          <a:ln/>
        </p:spPr>
        <p:style>
          <a:lnRef idx="1">
            <a:schemeClr val="accent3"/>
          </a:lnRef>
          <a:fillRef idx="1001">
            <a:schemeClr val="dk2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3467" y="135467"/>
            <a:ext cx="83633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	</a:t>
            </a:r>
          </a:p>
          <a:p>
            <a:endParaRPr lang="en-US" b="1" i="1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72" name="Номер слайда 2"/>
          <p:cNvSpPr txBox="1">
            <a:spLocks/>
          </p:cNvSpPr>
          <p:nvPr/>
        </p:nvSpPr>
        <p:spPr>
          <a:xfrm>
            <a:off x="6962775" y="6370717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1606E65-FA19-4864-BD99-9BD52178F302}" type="slidenum">
              <a:rPr lang="ru-RU" sz="1200" smtClean="0">
                <a:solidFill>
                  <a:prstClr val="black">
                    <a:tint val="75000"/>
                  </a:prstClr>
                </a:solidFill>
              </a:rPr>
              <a:pPr algn="r"/>
              <a:t>6</a:t>
            </a:fld>
            <a:endParaRPr lang="en-US" sz="1200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4" name="Picture 2" descr="C:\Users\Алан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567267" cy="523632"/>
          </a:xfrm>
          <a:prstGeom prst="rect">
            <a:avLst/>
          </a:prstGeom>
          <a:noFill/>
        </p:spPr>
      </p:pic>
      <p:sp>
        <p:nvSpPr>
          <p:cNvPr id="26" name="Прямоугольник 25"/>
          <p:cNvSpPr/>
          <p:nvPr/>
        </p:nvSpPr>
        <p:spPr>
          <a:xfrm>
            <a:off x="999067" y="105601"/>
            <a:ext cx="7848600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«Реализация проектов, портфелей проектов на территории </a:t>
            </a:r>
          </a:p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Нефтеюганского района»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120771" y="2523428"/>
            <a:ext cx="8261374" cy="2539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Реализация данных проектов направлена на: </a:t>
            </a:r>
          </a:p>
          <a:p>
            <a:pPr indent="-514350">
              <a:buFont typeface="+mj-lt"/>
              <a:buAutoNum type="arabicPeriod"/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Увеличение количества населения систематически занимающихся физической культурой и спортом в Нефтеюганском районе;</a:t>
            </a:r>
          </a:p>
          <a:p>
            <a:pPr indent="-514350">
              <a:buFont typeface="+mj-lt"/>
              <a:buAutoNum type="arabicPeriod"/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Создание условий для ведения здорового образа жизни и обеспечения развития массового спорта;</a:t>
            </a:r>
          </a:p>
          <a:p>
            <a:pPr indent="-514350">
              <a:buFont typeface="+mj-lt"/>
              <a:buAutoNum type="arabicPeriod"/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Повышение конкурентоспособности спорта и престижа района;</a:t>
            </a:r>
          </a:p>
          <a:p>
            <a:pPr lvl="0" indent="-514350">
              <a:buFont typeface="+mj-lt"/>
              <a:buAutoNum type="arabicPeriod"/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Создание для всех категорий и групп населения условий для занятий физической культурой и спортом, массовым спортом, в том числе повышение уровня обеспеченности населения объектами спорта, а также подготовка спортивного резерва;</a:t>
            </a:r>
          </a:p>
          <a:p>
            <a:pPr indent="-514350">
              <a:buFont typeface="+mj-lt"/>
              <a:buAutoNum type="arabicPeriod"/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Подготовка высококвалифицированных кадров в области физической культуры и спорта, для оперативного преодоления низкого уровня обеспеченности отрасли тренерским составом, а также в целях создания предпосылок для появления конкурентоспособных специалистов.</a:t>
            </a:r>
          </a:p>
          <a:p>
            <a:pPr>
              <a:buNone/>
            </a:pPr>
            <a:r>
              <a:rPr lang="ru-RU" sz="1600" dirty="0" smtClean="0"/>
              <a:t> </a:t>
            </a:r>
            <a:endParaRPr lang="ru-RU" sz="1600" dirty="0"/>
          </a:p>
        </p:txBody>
      </p:sp>
      <p:grpSp>
        <p:nvGrpSpPr>
          <p:cNvPr id="29" name="Группа 28"/>
          <p:cNvGrpSpPr/>
          <p:nvPr/>
        </p:nvGrpSpPr>
        <p:grpSpPr>
          <a:xfrm>
            <a:off x="194733" y="1559156"/>
            <a:ext cx="327239" cy="360000"/>
            <a:chOff x="4932863" y="1479525"/>
            <a:chExt cx="342385" cy="360000"/>
          </a:xfrm>
          <a:solidFill>
            <a:schemeClr val="accent1">
              <a:lumMod val="75000"/>
            </a:schemeClr>
          </a:solidFill>
        </p:grpSpPr>
        <p:grpSp>
          <p:nvGrpSpPr>
            <p:cNvPr id="30" name="Группа 42"/>
            <p:cNvGrpSpPr/>
            <p:nvPr/>
          </p:nvGrpSpPr>
          <p:grpSpPr>
            <a:xfrm>
              <a:off x="4932863" y="1535058"/>
              <a:ext cx="187542" cy="252000"/>
              <a:chOff x="2105597" y="6164265"/>
              <a:chExt cx="187542" cy="144000"/>
            </a:xfrm>
            <a:grpFill/>
          </p:grpSpPr>
          <p:sp>
            <p:nvSpPr>
              <p:cNvPr id="32" name="Нашивка 31"/>
              <p:cNvSpPr/>
              <p:nvPr/>
            </p:nvSpPr>
            <p:spPr>
              <a:xfrm>
                <a:off x="2105597" y="6164265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  <p:sp>
            <p:nvSpPr>
              <p:cNvPr id="33" name="Нашивка 32"/>
              <p:cNvSpPr/>
              <p:nvPr/>
            </p:nvSpPr>
            <p:spPr>
              <a:xfrm>
                <a:off x="2185139" y="6164266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</p:grpSp>
        <p:cxnSp>
          <p:nvCxnSpPr>
            <p:cNvPr id="31" name="Прямая соединительная линия 30">
              <a:extLst>
                <a:ext uri="{FF2B5EF4-FFF2-40B4-BE49-F238E27FC236}">
                  <a16:creationId xmlns:a16="http://schemas.microsoft.com/office/drawing/2014/main" id="{D5CE79A2-3306-4AD5-BA2A-E07A1EECEF30}"/>
                </a:ext>
              </a:extLst>
            </p:cNvPr>
            <p:cNvCxnSpPr>
              <a:cxnSpLocks/>
            </p:cNvCxnSpPr>
            <p:nvPr/>
          </p:nvCxnSpPr>
          <p:spPr>
            <a:xfrm>
              <a:off x="5275248" y="1479525"/>
              <a:ext cx="0" cy="360000"/>
            </a:xfrm>
            <a:prstGeom prst="lin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Прямоугольник 13"/>
          <p:cNvSpPr/>
          <p:nvPr/>
        </p:nvSpPr>
        <p:spPr>
          <a:xfrm>
            <a:off x="521972" y="1559156"/>
            <a:ext cx="44149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«Крепкое здоровье – крепкий район»</a:t>
            </a:r>
          </a:p>
        </p:txBody>
      </p:sp>
      <p:pic>
        <p:nvPicPr>
          <p:cNvPr id="15" name="Рисунок 14" descr="https://pic.rutubelist.ru/userappearance/ef/a6/efa62717288e7ae4b675ff4ac302d7c4.jpe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7512" y="141965"/>
            <a:ext cx="1090930" cy="4089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65987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 descr="Лыжероллеры - две большие разницы - YouTube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15796" y="953716"/>
            <a:ext cx="3358871" cy="237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46A3631-639E-466D-8A77-3657DE9080D8}"/>
              </a:ext>
            </a:extLst>
          </p:cNvPr>
          <p:cNvSpPr/>
          <p:nvPr/>
        </p:nvSpPr>
        <p:spPr>
          <a:xfrm>
            <a:off x="1" y="694267"/>
            <a:ext cx="9143999" cy="72611"/>
          </a:xfrm>
          <a:prstGeom prst="rect">
            <a:avLst/>
          </a:prstGeom>
          <a:ln/>
        </p:spPr>
        <p:style>
          <a:lnRef idx="1">
            <a:schemeClr val="accent3"/>
          </a:lnRef>
          <a:fillRef idx="1001">
            <a:schemeClr val="dk2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3467" y="135467"/>
            <a:ext cx="83633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	</a:t>
            </a:r>
          </a:p>
          <a:p>
            <a:endParaRPr lang="en-US" b="1" i="1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72" name="Номер слайда 2"/>
          <p:cNvSpPr txBox="1">
            <a:spLocks/>
          </p:cNvSpPr>
          <p:nvPr/>
        </p:nvSpPr>
        <p:spPr>
          <a:xfrm>
            <a:off x="6962775" y="6370717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1606E65-FA19-4864-BD99-9BD52178F302}" type="slidenum">
              <a:rPr lang="ru-RU" sz="1200" smtClean="0">
                <a:solidFill>
                  <a:prstClr val="black">
                    <a:tint val="75000"/>
                  </a:prstClr>
                </a:solidFill>
              </a:rPr>
              <a:pPr algn="r"/>
              <a:t>7</a:t>
            </a:fld>
            <a:endParaRPr lang="en-US" sz="1200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4" name="Picture 2" descr="C:\Users\Алан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567267" cy="523632"/>
          </a:xfrm>
          <a:prstGeom prst="rect">
            <a:avLst/>
          </a:prstGeom>
          <a:noFill/>
        </p:spPr>
      </p:pic>
      <p:sp>
        <p:nvSpPr>
          <p:cNvPr id="26" name="Прямоугольник 25"/>
          <p:cNvSpPr/>
          <p:nvPr/>
        </p:nvSpPr>
        <p:spPr>
          <a:xfrm>
            <a:off x="999067" y="105601"/>
            <a:ext cx="7848600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«Реализация проектов, портфелей проектов на территории </a:t>
            </a:r>
          </a:p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Нефтеюганского района»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0" y="2332344"/>
            <a:ext cx="8008165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Реализация данных проектов направлена на: </a:t>
            </a:r>
          </a:p>
          <a:p>
            <a:pPr indent="-514350">
              <a:buFont typeface="+mj-lt"/>
              <a:buAutoNum type="arabicPeriod"/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Увеличение количества населения систематически занимающихся физической культурой и спортом в Нефтеюганском районе;</a:t>
            </a:r>
          </a:p>
          <a:p>
            <a:pPr indent="-514350">
              <a:buFont typeface="+mj-lt"/>
              <a:buAutoNum type="arabicPeriod"/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Создание условий для ведения здорового образа жизни и обеспечения развития массового спорта;</a:t>
            </a:r>
          </a:p>
          <a:p>
            <a:pPr indent="-514350">
              <a:buFont typeface="+mj-lt"/>
              <a:buAutoNum type="arabicPeriod"/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Повышение конкурентоспособности спорта и престижа района;</a:t>
            </a:r>
          </a:p>
          <a:p>
            <a:pPr lvl="0" indent="-514350">
              <a:buFont typeface="+mj-lt"/>
              <a:buAutoNum type="arabicPeriod"/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Создание для всех категорий и групп населения условий для занятий физической культурой и спортом, массовым спортом, в том числе повышение уровня обеспеченности населения объектами спорта, а также подготовка спортивного резерва;</a:t>
            </a:r>
            <a:r>
              <a:rPr lang="ru-RU" sz="1300" dirty="0" smtClean="0"/>
              <a:t> </a:t>
            </a:r>
          </a:p>
          <a:p>
            <a:pPr indent="-514350">
              <a:buFont typeface="+mj-lt"/>
              <a:buAutoNum type="arabicPeriod"/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Создание в Нефтеюганском районе </a:t>
            </a:r>
            <a:r>
              <a:rPr lang="ru-RU" sz="1300" dirty="0" err="1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лыжероллерной</a:t>
            </a: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 трассы на которой возможна организация тренировочных сборов для спортсменов проходящих спортивную подготовку по циклическим видам спорта.</a:t>
            </a:r>
          </a:p>
          <a:p>
            <a:pPr indent="-514350">
              <a:buFont typeface="+mj-lt"/>
              <a:buAutoNum type="arabicPeriod"/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Увеличение количества спортивно-массовых и физкультурно-оздоровительных мероприятий.</a:t>
            </a:r>
          </a:p>
          <a:p>
            <a:pPr indent="-514350">
              <a:defRPr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 </a:t>
            </a:r>
            <a:endParaRPr lang="ru-RU" sz="1600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grpSp>
        <p:nvGrpSpPr>
          <p:cNvPr id="2" name="Группа 28"/>
          <p:cNvGrpSpPr/>
          <p:nvPr/>
        </p:nvGrpSpPr>
        <p:grpSpPr>
          <a:xfrm>
            <a:off x="120013" y="1298217"/>
            <a:ext cx="327239" cy="360000"/>
            <a:chOff x="4932863" y="1479525"/>
            <a:chExt cx="342385" cy="360000"/>
          </a:xfrm>
          <a:solidFill>
            <a:schemeClr val="accent1">
              <a:lumMod val="75000"/>
            </a:schemeClr>
          </a:solidFill>
        </p:grpSpPr>
        <p:grpSp>
          <p:nvGrpSpPr>
            <p:cNvPr id="3" name="Группа 42"/>
            <p:cNvGrpSpPr/>
            <p:nvPr/>
          </p:nvGrpSpPr>
          <p:grpSpPr>
            <a:xfrm>
              <a:off x="4932863" y="1535058"/>
              <a:ext cx="187542" cy="252000"/>
              <a:chOff x="2105597" y="6164265"/>
              <a:chExt cx="187542" cy="144000"/>
            </a:xfrm>
            <a:grpFill/>
          </p:grpSpPr>
          <p:sp>
            <p:nvSpPr>
              <p:cNvPr id="32" name="Нашивка 31"/>
              <p:cNvSpPr/>
              <p:nvPr/>
            </p:nvSpPr>
            <p:spPr>
              <a:xfrm>
                <a:off x="2105597" y="6164265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  <p:sp>
            <p:nvSpPr>
              <p:cNvPr id="33" name="Нашивка 32"/>
              <p:cNvSpPr/>
              <p:nvPr/>
            </p:nvSpPr>
            <p:spPr>
              <a:xfrm>
                <a:off x="2185139" y="6164266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</p:grpSp>
        <p:cxnSp>
          <p:nvCxnSpPr>
            <p:cNvPr id="31" name="Прямая соединительная линия 30">
              <a:extLst>
                <a:ext uri="{FF2B5EF4-FFF2-40B4-BE49-F238E27FC236}">
                  <a16:creationId xmlns:a16="http://schemas.microsoft.com/office/drawing/2014/main" id="{D5CE79A2-3306-4AD5-BA2A-E07A1EECEF30}"/>
                </a:ext>
              </a:extLst>
            </p:cNvPr>
            <p:cNvCxnSpPr>
              <a:cxnSpLocks/>
            </p:cNvCxnSpPr>
            <p:nvPr/>
          </p:nvCxnSpPr>
          <p:spPr>
            <a:xfrm>
              <a:off x="5275248" y="1479525"/>
              <a:ext cx="0" cy="360000"/>
            </a:xfrm>
            <a:prstGeom prst="lin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Прямоугольник 13"/>
          <p:cNvSpPr/>
          <p:nvPr/>
        </p:nvSpPr>
        <p:spPr>
          <a:xfrm>
            <a:off x="399100" y="1260608"/>
            <a:ext cx="458753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Строительство </a:t>
            </a:r>
            <a:r>
              <a:rPr lang="ru-RU" sz="2000" b="1" dirty="0" err="1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лыжероллерной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 трассы </a:t>
            </a:r>
          </a:p>
          <a:p>
            <a:pPr>
              <a:defRPr/>
            </a:pPr>
            <a:r>
              <a:rPr lang="ru-RU" sz="2000" b="1" dirty="0" err="1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сп.Каркатеевы</a:t>
            </a:r>
            <a:endParaRPr lang="ru-RU" sz="2000" b="1" dirty="0" smtClean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pic>
        <p:nvPicPr>
          <p:cNvPr id="15" name="Рисунок 14" descr="https://pic.rutubelist.ru/userappearance/ef/a6/efa62717288e7ae4b675ff4ac302d7c4.jpe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7512" y="123112"/>
            <a:ext cx="1090930" cy="4089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65987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46A3631-639E-466D-8A77-3657DE9080D8}"/>
              </a:ext>
            </a:extLst>
          </p:cNvPr>
          <p:cNvSpPr/>
          <p:nvPr/>
        </p:nvSpPr>
        <p:spPr>
          <a:xfrm>
            <a:off x="1" y="694267"/>
            <a:ext cx="9143999" cy="72611"/>
          </a:xfrm>
          <a:prstGeom prst="rect">
            <a:avLst/>
          </a:prstGeom>
          <a:ln/>
        </p:spPr>
        <p:style>
          <a:lnRef idx="1">
            <a:schemeClr val="accent3"/>
          </a:lnRef>
          <a:fillRef idx="1001">
            <a:schemeClr val="dk2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3467" y="135467"/>
            <a:ext cx="83633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	</a:t>
            </a:r>
          </a:p>
          <a:p>
            <a:endParaRPr lang="en-US" b="1" i="1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72" name="Номер слайда 2"/>
          <p:cNvSpPr txBox="1">
            <a:spLocks/>
          </p:cNvSpPr>
          <p:nvPr/>
        </p:nvSpPr>
        <p:spPr>
          <a:xfrm>
            <a:off x="6962775" y="6370717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1606E65-FA19-4864-BD99-9BD52178F302}" type="slidenum">
              <a:rPr lang="ru-RU" sz="1200" smtClean="0">
                <a:solidFill>
                  <a:prstClr val="black">
                    <a:tint val="75000"/>
                  </a:prstClr>
                </a:solidFill>
              </a:rPr>
              <a:pPr algn="r"/>
              <a:t>8</a:t>
            </a:fld>
            <a:endParaRPr lang="en-US" sz="1200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4" name="Picture 2" descr="C:\Users\Алан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567267" cy="523632"/>
          </a:xfrm>
          <a:prstGeom prst="rect">
            <a:avLst/>
          </a:prstGeom>
          <a:noFill/>
        </p:spPr>
      </p:pic>
      <p:sp>
        <p:nvSpPr>
          <p:cNvPr id="26" name="Прямоугольник 25"/>
          <p:cNvSpPr/>
          <p:nvPr/>
        </p:nvSpPr>
        <p:spPr>
          <a:xfrm>
            <a:off x="999067" y="105601"/>
            <a:ext cx="7848600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«Реализация проектов, портфелей проектов на территории </a:t>
            </a:r>
          </a:p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Нефтеюганского района»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201168" y="3420480"/>
            <a:ext cx="8008165" cy="2139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Реализация данных проектов направлена на: </a:t>
            </a:r>
          </a:p>
          <a:p>
            <a:pPr indent="-514350">
              <a:buFont typeface="+mj-lt"/>
              <a:buAutoNum type="arabicPeriod"/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Увеличение количества населения систематически занимающихся физической культурой и спортом в Нефтеюганском районе;</a:t>
            </a:r>
          </a:p>
          <a:p>
            <a:pPr indent="-514350">
              <a:buFont typeface="+mj-lt"/>
              <a:buAutoNum type="arabicPeriod"/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Создание условий для ведения здорового образа жизни и обеспечения развития массового спорта;</a:t>
            </a:r>
          </a:p>
          <a:p>
            <a:pPr indent="-514350">
              <a:buFont typeface="+mj-lt"/>
              <a:buAutoNum type="arabicPeriod"/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Повышение конкурентоспособности спорта и престижа района;</a:t>
            </a:r>
          </a:p>
          <a:p>
            <a:pPr lvl="0" indent="-514350">
              <a:buFont typeface="+mj-lt"/>
              <a:buAutoNum type="arabicPeriod"/>
              <a:defRPr/>
            </a:pPr>
            <a:r>
              <a:rPr lang="ru-RU" sz="13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Создание комфортных </a:t>
            </a:r>
            <a:r>
              <a:rPr lang="ru-RU" sz="130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и </a:t>
            </a:r>
            <a:r>
              <a:rPr lang="ru-RU" sz="130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безопасных </a:t>
            </a:r>
            <a:r>
              <a:rPr lang="ru-RU" sz="13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условий для занятий физической культуры и спортом, а также, для привлечения наибольшего количества жителей систематически занимающихся физической культурой и </a:t>
            </a: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спортом;</a:t>
            </a: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pPr indent="-514350">
              <a:buFont typeface="+mj-lt"/>
              <a:buAutoNum type="arabicPeriod"/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Увеличение количества спортивно-массовых и физкультурно-оздоровительных мероприятий.</a:t>
            </a:r>
          </a:p>
          <a:p>
            <a:pPr indent="-514350">
              <a:defRPr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 </a:t>
            </a:r>
            <a:endParaRPr lang="ru-RU" sz="1600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grpSp>
        <p:nvGrpSpPr>
          <p:cNvPr id="2" name="Группа 28"/>
          <p:cNvGrpSpPr/>
          <p:nvPr/>
        </p:nvGrpSpPr>
        <p:grpSpPr>
          <a:xfrm>
            <a:off x="120013" y="1298217"/>
            <a:ext cx="327239" cy="360000"/>
            <a:chOff x="4932863" y="1479525"/>
            <a:chExt cx="342385" cy="360000"/>
          </a:xfrm>
          <a:solidFill>
            <a:schemeClr val="accent1">
              <a:lumMod val="75000"/>
            </a:schemeClr>
          </a:solidFill>
        </p:grpSpPr>
        <p:grpSp>
          <p:nvGrpSpPr>
            <p:cNvPr id="3" name="Группа 42"/>
            <p:cNvGrpSpPr/>
            <p:nvPr/>
          </p:nvGrpSpPr>
          <p:grpSpPr>
            <a:xfrm>
              <a:off x="4932863" y="1535058"/>
              <a:ext cx="187542" cy="252000"/>
              <a:chOff x="2105597" y="6164265"/>
              <a:chExt cx="187542" cy="144000"/>
            </a:xfrm>
            <a:grpFill/>
          </p:grpSpPr>
          <p:sp>
            <p:nvSpPr>
              <p:cNvPr id="32" name="Нашивка 31"/>
              <p:cNvSpPr/>
              <p:nvPr/>
            </p:nvSpPr>
            <p:spPr>
              <a:xfrm>
                <a:off x="2105597" y="6164265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  <p:sp>
            <p:nvSpPr>
              <p:cNvPr id="33" name="Нашивка 32"/>
              <p:cNvSpPr/>
              <p:nvPr/>
            </p:nvSpPr>
            <p:spPr>
              <a:xfrm>
                <a:off x="2185139" y="6164266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</p:grpSp>
        <p:cxnSp>
          <p:nvCxnSpPr>
            <p:cNvPr id="31" name="Прямая соединительная линия 30">
              <a:extLst>
                <a:ext uri="{FF2B5EF4-FFF2-40B4-BE49-F238E27FC236}">
                  <a16:creationId xmlns:a16="http://schemas.microsoft.com/office/drawing/2014/main" id="{D5CE79A2-3306-4AD5-BA2A-E07A1EECEF30}"/>
                </a:ext>
              </a:extLst>
            </p:cNvPr>
            <p:cNvCxnSpPr>
              <a:cxnSpLocks/>
            </p:cNvCxnSpPr>
            <p:nvPr/>
          </p:nvCxnSpPr>
          <p:spPr>
            <a:xfrm>
              <a:off x="5275248" y="1479525"/>
              <a:ext cx="0" cy="360000"/>
            </a:xfrm>
            <a:prstGeom prst="lin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Прямоугольник 13"/>
          <p:cNvSpPr/>
          <p:nvPr/>
        </p:nvSpPr>
        <p:spPr>
          <a:xfrm>
            <a:off x="399100" y="1260608"/>
            <a:ext cx="501414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Medium" pitchFamily="34" charset="0"/>
              </a:rPr>
              <a:t>Капитальный 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Medium" pitchFamily="34" charset="0"/>
              </a:rPr>
              <a:t>ремонт здания Нефтеюганского районного бюджетного учреждения </a:t>
            </a: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Medium" pitchFamily="34" charset="0"/>
              </a:rPr>
              <a:t>дополнительного 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Medium" pitchFamily="34" charset="0"/>
              </a:rPr>
              <a:t>образования спортивная школа «Нептун»</a:t>
            </a:r>
            <a:endParaRPr lang="ru-RU" sz="2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Franklin Gothic Medium" panose="020B0603020102020204" pitchFamily="34" charset="0"/>
            </a:endParaRPr>
          </a:p>
        </p:txBody>
      </p:sp>
      <p:pic>
        <p:nvPicPr>
          <p:cNvPr id="15" name="Рисунок 14" descr="https://pic.rutubelist.ru/userappearance/ef/a6/efa62717288e7ae4b675ff4ac302d7c4.jpe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7512" y="123112"/>
            <a:ext cx="1090930" cy="4089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0" name="Picture 6" descr="Picture backgroun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7255" y="864743"/>
            <a:ext cx="3514471" cy="2262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8957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https://www.zhukvesti.ru/wp-content/uploads/2022/11/1601.jpg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130000"/>
                    </a14:imgEffect>
                    <a14:imgEffect>
                      <a14:brightnessContrast bright="33000" contrast="-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6517" y="2294861"/>
            <a:ext cx="3687483" cy="3584731"/>
          </a:xfrm>
          <a:prstGeom prst="rect">
            <a:avLst/>
          </a:prstGeom>
          <a:ln>
            <a:noFill/>
          </a:ln>
          <a:effectLst>
            <a:glow>
              <a:schemeClr val="accent1"/>
            </a:glow>
            <a:outerShdw sx="1000" sy="1000" algn="ctr" rotWithShape="0">
              <a:srgbClr val="000000"/>
            </a:outerShdw>
            <a:reflection endPos="0" dir="5400000" sy="-100000" algn="bl" rotWithShape="0"/>
            <a:softEdge rad="1270000"/>
          </a:effectLst>
        </p:spPr>
      </p:pic>
      <p:sp>
        <p:nvSpPr>
          <p:cNvPr id="47" name="Title 1"/>
          <p:cNvSpPr txBox="1">
            <a:spLocks/>
          </p:cNvSpPr>
          <p:nvPr/>
        </p:nvSpPr>
        <p:spPr>
          <a:xfrm>
            <a:off x="632879" y="0"/>
            <a:ext cx="8096255" cy="62653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Финансирование муниципальной программы </a:t>
            </a:r>
          </a:p>
          <a:p>
            <a:r>
              <a:rPr lang="ru-RU" sz="1800" b="1" i="1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«Развитие физической культуры и спорта</a:t>
            </a: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»</a:t>
            </a:r>
            <a:endParaRPr lang="en-US" sz="1800" b="1" i="1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77" name="Номер слайда 2"/>
          <p:cNvSpPr txBox="1">
            <a:spLocks/>
          </p:cNvSpPr>
          <p:nvPr/>
        </p:nvSpPr>
        <p:spPr>
          <a:xfrm>
            <a:off x="6962775" y="6370717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sz="120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2" name="Номер слайда 2"/>
          <p:cNvSpPr txBox="1">
            <a:spLocks/>
          </p:cNvSpPr>
          <p:nvPr/>
        </p:nvSpPr>
        <p:spPr>
          <a:xfrm>
            <a:off x="6950096" y="6370717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1606E65-FA19-4864-BD99-9BD52178F302}" type="slidenum">
              <a:rPr lang="ru-RU" sz="1200" smtClean="0">
                <a:solidFill>
                  <a:prstClr val="black">
                    <a:tint val="75000"/>
                  </a:prstClr>
                </a:solidFill>
              </a:rPr>
              <a:pPr algn="r"/>
              <a:t>9</a:t>
            </a:fld>
            <a:endParaRPr lang="en-US" sz="1200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9" name="Picture 2" descr="C:\Users\Алан\Desktop\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"/>
            <a:ext cx="567267" cy="523632"/>
          </a:xfrm>
          <a:prstGeom prst="rect">
            <a:avLst/>
          </a:prstGeom>
          <a:noFill/>
        </p:spPr>
      </p:pic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046A3631-639E-466D-8A77-3657DE9080D8}"/>
              </a:ext>
            </a:extLst>
          </p:cNvPr>
          <p:cNvSpPr/>
          <p:nvPr/>
        </p:nvSpPr>
        <p:spPr>
          <a:xfrm>
            <a:off x="0" y="787400"/>
            <a:ext cx="9143999" cy="72611"/>
          </a:xfrm>
          <a:prstGeom prst="rect">
            <a:avLst/>
          </a:prstGeom>
          <a:ln/>
        </p:spPr>
        <p:style>
          <a:lnRef idx="1">
            <a:schemeClr val="accent3"/>
          </a:lnRef>
          <a:fillRef idx="1001">
            <a:schemeClr val="dk2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1745325597"/>
              </p:ext>
            </p:extLst>
          </p:nvPr>
        </p:nvGraphicFramePr>
        <p:xfrm>
          <a:off x="228600" y="1024129"/>
          <a:ext cx="5468112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10" name="Рисунок 9" descr="https://pic.rutubelist.ru/userappearance/ef/a6/efa62717288e7ae4b675ff4ac302d7c4.jpe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8147" y="160819"/>
            <a:ext cx="1090930" cy="4089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5961889" y="1316736"/>
            <a:ext cx="30906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Финансовое обеспечение муниципальной </a:t>
            </a:r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программы на 2024 </a:t>
            </a:r>
            <a:r>
              <a:rPr lang="ru-RU" sz="1200" b="1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год </a:t>
            </a:r>
          </a:p>
          <a:p>
            <a:r>
              <a:rPr lang="ru-RU" sz="1200" b="1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составляет  </a:t>
            </a:r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302 322,11747 </a:t>
            </a:r>
            <a:r>
              <a:rPr lang="ru-RU" sz="1200" b="1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тыс. руб. в том числе:</a:t>
            </a:r>
          </a:p>
          <a:p>
            <a:r>
              <a:rPr lang="ru-RU" sz="1200" b="1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- иные источники </a:t>
            </a:r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16 354,61600 </a:t>
            </a:r>
            <a:r>
              <a:rPr lang="ru-RU" sz="1200" b="1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тыс. руб</a:t>
            </a:r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.;</a:t>
            </a:r>
            <a:endParaRPr lang="ru-RU" sz="1200" b="1" dirty="0">
              <a:solidFill>
                <a:schemeClr val="accent2">
                  <a:lumMod val="75000"/>
                </a:schemeClr>
              </a:solidFill>
              <a:latin typeface="Franklin Gothic Book" panose="020B0503020102020204" pitchFamily="34" charset="0"/>
              <a:cs typeface="Arial" pitchFamily="34" charset="0"/>
            </a:endParaRPr>
          </a:p>
          <a:p>
            <a:pPr marL="171450" indent="-171450">
              <a:buFontTx/>
              <a:buChar char="-"/>
            </a:pPr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бюджет </a:t>
            </a:r>
            <a:r>
              <a:rPr lang="ru-RU" sz="1200" b="1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автономного округа </a:t>
            </a:r>
            <a:endParaRPr lang="ru-RU" sz="1200" b="1" dirty="0" smtClean="0">
              <a:solidFill>
                <a:schemeClr val="accent2">
                  <a:lumMod val="75000"/>
                </a:schemeClr>
              </a:solidFill>
              <a:latin typeface="Franklin Gothic Book" panose="020B0503020102020204" pitchFamily="34" charset="0"/>
              <a:cs typeface="Arial" pitchFamily="34" charset="0"/>
            </a:endParaRPr>
          </a:p>
          <a:p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11 152,60000 </a:t>
            </a:r>
            <a:r>
              <a:rPr lang="ru-RU" sz="1200" b="1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тыс. руб</a:t>
            </a:r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.;</a:t>
            </a:r>
            <a:endParaRPr lang="ru-RU" sz="1200" b="1" dirty="0">
              <a:solidFill>
                <a:schemeClr val="accent2">
                  <a:lumMod val="75000"/>
                </a:schemeClr>
              </a:solidFill>
              <a:latin typeface="Franklin Gothic Book" panose="020B0503020102020204" pitchFamily="34" charset="0"/>
              <a:cs typeface="Arial" pitchFamily="34" charset="0"/>
            </a:endParaRPr>
          </a:p>
          <a:p>
            <a:r>
              <a:rPr lang="ru-RU" sz="1200" b="1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- местный бюджет </a:t>
            </a:r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274 814,90147 </a:t>
            </a:r>
            <a:r>
              <a:rPr lang="ru-RU" sz="1200" b="1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тыс. руб.</a:t>
            </a:r>
          </a:p>
        </p:txBody>
      </p:sp>
    </p:spTree>
    <p:extLst>
      <p:ext uri="{BB962C8B-B14F-4D97-AF65-F5344CB8AC3E}">
        <p14:creationId xmlns:p14="http://schemas.microsoft.com/office/powerpoint/2010/main" val="2258432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18270</TotalTime>
  <Words>1176</Words>
  <Application>Microsoft Office PowerPoint</Application>
  <PresentationFormat>Экран (4:3)</PresentationFormat>
  <Paragraphs>108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20" baseType="lpstr">
      <vt:lpstr>Arial</vt:lpstr>
      <vt:lpstr>Calibri</vt:lpstr>
      <vt:lpstr>Cambria</vt:lpstr>
      <vt:lpstr>Century</vt:lpstr>
      <vt:lpstr>Franklin Gothic Book</vt:lpstr>
      <vt:lpstr>Franklin Gothic Medium</vt:lpstr>
      <vt:lpstr>Perpetua</vt:lpstr>
      <vt:lpstr>Times New Roman</vt:lpstr>
      <vt:lpstr>Vida 32 Pro</vt:lpstr>
      <vt:lpstr>Wingdings 2</vt:lpstr>
      <vt:lpstr>Справедливость</vt:lpstr>
      <vt:lpstr>Публичная декларация муниципальной программы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komkultur@mail.ru</cp:lastModifiedBy>
  <cp:revision>1000</cp:revision>
  <cp:lastPrinted>2023-12-04T10:24:51Z</cp:lastPrinted>
  <dcterms:created xsi:type="dcterms:W3CDTF">2018-09-04T12:10:47Z</dcterms:created>
  <dcterms:modified xsi:type="dcterms:W3CDTF">2024-12-16T07:28:50Z</dcterms:modified>
</cp:coreProperties>
</file>