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22" r:id="rId1"/>
  </p:sldMasterIdLst>
  <p:notesMasterIdLst>
    <p:notesMasterId r:id="rId10"/>
  </p:notesMasterIdLst>
  <p:sldIdLst>
    <p:sldId id="256" r:id="rId2"/>
    <p:sldId id="378" r:id="rId3"/>
    <p:sldId id="390" r:id="rId4"/>
    <p:sldId id="420" r:id="rId5"/>
    <p:sldId id="421" r:id="rId6"/>
    <p:sldId id="379" r:id="rId7"/>
    <p:sldId id="422" r:id="rId8"/>
    <p:sldId id="407" r:id="rId9"/>
  </p:sldIdLst>
  <p:sldSz cx="9144000" cy="6858000" type="screen4x3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E91"/>
    <a:srgbClr val="0070C0"/>
    <a:srgbClr val="CC99FF"/>
    <a:srgbClr val="00B050"/>
    <a:srgbClr val="2E75B6"/>
    <a:srgbClr val="43682B"/>
    <a:srgbClr val="727C7C"/>
    <a:srgbClr val="7CAFDD"/>
    <a:srgbClr val="26447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7126" autoAdjust="0"/>
  </p:normalViewPr>
  <p:slideViewPr>
    <p:cSldViewPr snapToGrid="0">
      <p:cViewPr varScale="1">
        <p:scale>
          <a:sx n="111" d="100"/>
          <a:sy n="111" d="100"/>
        </p:scale>
        <p:origin x="186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723520165012948E-2"/>
          <c:y val="0.14755404039188308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1769551.83605</c:v>
                </c:pt>
                <c:pt idx="1">
                  <c:v>25604.3</c:v>
                </c:pt>
                <c:pt idx="2">
                  <c:v>1242218.4959499999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8807500906639153E-3"/>
          <c:y val="2.7463069715253897E-3"/>
          <c:w val="0.43052656579154963"/>
          <c:h val="0.23464526100895791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948686741598591E-2"/>
          <c:y val="0.11725142813030724"/>
          <c:w val="0.83764768990274419"/>
          <c:h val="0.94729670183740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795-4D5B-813B-8B4FD0DC74E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795-4D5B-813B-8B4FD0DC74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795-4D5B-813B-8B4FD0DC74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иные источники</c:v>
                </c:pt>
                <c:pt idx="1">
                  <c:v>бюджет автономного округа</c:v>
                </c:pt>
                <c:pt idx="2">
                  <c:v>Местный бюджет</c:v>
                </c:pt>
              </c:strCache>
            </c:strRef>
          </c:cat>
          <c:val>
            <c:numRef>
              <c:f>Лист1!$B$2:$B$4</c:f>
              <c:numCache>
                <c:formatCode>0.00000</c:formatCode>
                <c:ptCount val="3"/>
                <c:pt idx="0">
                  <c:v>146181.42300000001</c:v>
                </c:pt>
                <c:pt idx="1">
                  <c:v>7480.1</c:v>
                </c:pt>
                <c:pt idx="2">
                  <c:v>220774.78562000001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795-4D5B-813B-8B4FD0DC74EC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897687406868378E-3"/>
          <c:y val="1.2547870307033419E-2"/>
          <c:w val="0.43006769996128086"/>
          <c:h val="0.21665299927440429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981" y="2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8EB18BAC-0001-41CA-B746-893DB5BDCA3A}" type="datetimeFigureOut">
              <a:rPr lang="ru-RU" smtClean="0"/>
              <a:pPr/>
              <a:t>13.11.2023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22499"/>
            <a:ext cx="5447666" cy="4472939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1813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981" y="9441813"/>
            <a:ext cx="2951217" cy="49752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A20BBCDB-F255-4550-BD41-8AB72C3657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777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BBCDB-F255-4550-BD41-8AB72C3657A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C2E86F-E636-4BE2-B9E2-D7049689BA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11/13/2023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23" r:id="rId1"/>
    <p:sldLayoutId id="2147484424" r:id="rId2"/>
    <p:sldLayoutId id="2147484425" r:id="rId3"/>
    <p:sldLayoutId id="2147484426" r:id="rId4"/>
    <p:sldLayoutId id="2147484427" r:id="rId5"/>
    <p:sldLayoutId id="2147484428" r:id="rId6"/>
    <p:sldLayoutId id="2147484429" r:id="rId7"/>
    <p:sldLayoutId id="2147484430" r:id="rId8"/>
    <p:sldLayoutId id="2147484431" r:id="rId9"/>
    <p:sldLayoutId id="2147484432" r:id="rId10"/>
    <p:sldLayoutId id="214748443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651" y="338668"/>
            <a:ext cx="7173422" cy="1896532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endParaRPr lang="en-US" sz="2400" b="1" dirty="0">
              <a:solidFill>
                <a:srgbClr val="C0000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947652" y="2480734"/>
            <a:ext cx="7208372" cy="206586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5400" b="1" i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физической культуры и </a:t>
            </a:r>
            <a:r>
              <a:rPr lang="ru-RU" sz="5400" b="1" i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спорта»</a:t>
            </a:r>
            <a:endParaRPr lang="en-US" sz="5400" b="1" i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334215" y="4859498"/>
            <a:ext cx="6486046" cy="9794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и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культуры и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спорта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 района</a:t>
            </a:r>
          </a:p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Franklin Gothic Medium" panose="020B0603020102020204" pitchFamily="34" charset="0"/>
              </a:rPr>
              <a:t>2023-2030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25414" y="5889798"/>
            <a:ext cx="5702039" cy="6955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endParaRPr lang="ru-RU" sz="2400" dirty="0">
              <a:solidFill>
                <a:schemeClr val="accent2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16098" cy="1879600"/>
          </a:xfrm>
          <a:prstGeom prst="rect">
            <a:avLst/>
          </a:prstGeom>
          <a:noFill/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1906878"/>
            <a:ext cx="9144000" cy="97306"/>
            <a:chOff x="947651" y="2746863"/>
            <a:chExt cx="7257566" cy="97306"/>
          </a:xfrm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589061" y="0"/>
            <a:ext cx="8646853" cy="554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Цели муниципальной программы «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физической культуры и спорта»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406" y="1456954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1419726" y="1261601"/>
            <a:ext cx="7602956" cy="93126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условий, обеспечивающих жителям Нефтеюганского района возможность для систематических занятий физической культурой и спортом; обеспечение конкурентоспособности спортсменов Нефтеюганского района на окружной, российской и международной спортивной арене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99614" y="2432799"/>
            <a:ext cx="875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ЗАДАЧИ: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525011" y="5645309"/>
            <a:ext cx="8204895" cy="103796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  <a:p>
            <a:pPr algn="just"/>
            <a:endParaRPr lang="ru-RU" sz="1800" b="1" dirty="0">
              <a:solidFill>
                <a:schemeClr val="tx2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31757" y="2387600"/>
            <a:ext cx="7579895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1.Пропаганда спортивного образа жизни для всех возрастных категорий и социальных групп граждан.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2.Обеспечение доступа жителям Нефтеюганского района к спортивной инфраструктуре.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3.Повышение доступности и качества спортивной подготовки детей и обеспечение прогресса спортивного резерва. Развитие детско-юношеского порта.</a:t>
            </a:r>
          </a:p>
          <a:p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4.Создание условий для успешного выступления спортсменов Нефтеюганского района на окружных, всероссийских и международных соревнованиях.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0868" y="4676720"/>
            <a:ext cx="2819400" cy="652631"/>
          </a:xfrm>
          <a:prstGeom prst="rect">
            <a:avLst/>
          </a:prstGeom>
          <a:solidFill>
            <a:schemeClr val="bg1">
              <a:lumMod val="6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  <a:cs typeface="Times New Roman" pitchFamily="18" charset="0"/>
              </a:rPr>
              <a:t>Ответственный исполнитель: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0867" y="5433372"/>
            <a:ext cx="3225799" cy="1077494"/>
          </a:xfrm>
          <a:prstGeom prst="rect">
            <a:avLst/>
          </a:prstGeom>
          <a:solidFill>
            <a:schemeClr val="bg1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rgbClr val="002060"/>
                </a:solidFill>
                <a:latin typeface="Franklin Gothic Book" pitchFamily="34" charset="0"/>
                <a:cs typeface="Times New Roman" pitchFamily="18" charset="0"/>
              </a:rPr>
              <a:t>Соисполнители: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439203" y="4859867"/>
            <a:ext cx="4791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Департамент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культуры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и 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  <a:cs typeface="Times New Roman" pitchFamily="18" charset="0"/>
              </a:rPr>
              <a:t>спорта Нефтеюганского района 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  <a:cs typeface="Times New Roman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5B9BD5"/>
                </a:solidFill>
                <a:latin typeface="Franklin Gothic Medium" pitchFamily="34" charset="0"/>
                <a:cs typeface="Times New Roman" pitchFamily="18" charset="0"/>
              </a:rPr>
              <a:t>  </a:t>
            </a:r>
            <a:endParaRPr lang="ru-RU" sz="1200" i="1" dirty="0">
              <a:solidFill>
                <a:srgbClr val="5B9BD5"/>
              </a:solidFill>
              <a:latin typeface="Franklin Gothic Medium" pitchFamily="34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54400" y="5753484"/>
            <a:ext cx="489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района.</a:t>
            </a:r>
          </a:p>
        </p:txBody>
      </p:sp>
      <p:sp>
        <p:nvSpPr>
          <p:cNvPr id="23" name="Прямоугольник 53">
            <a:extLst>
              <a:ext uri="{FF2B5EF4-FFF2-40B4-BE49-F238E27FC236}">
                <a16:creationId xmlns:a16="http://schemas.microsoft.com/office/drawing/2014/main" id="{BA32CFD1-160C-4E08-BB34-1F1F1B7C2713}"/>
              </a:ext>
            </a:extLst>
          </p:cNvPr>
          <p:cNvSpPr/>
          <p:nvPr/>
        </p:nvSpPr>
        <p:spPr>
          <a:xfrm>
            <a:off x="5136480" y="700265"/>
            <a:ext cx="3927125" cy="492443"/>
          </a:xfrm>
          <a:custGeom>
            <a:avLst/>
            <a:gdLst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0 w 3657599"/>
              <a:gd name="connsiteY3" fmla="*/ 492443 h 492443"/>
              <a:gd name="connsiteX4" fmla="*/ 0 w 3657599"/>
              <a:gd name="connsiteY4" fmla="*/ 0 h 492443"/>
              <a:gd name="connsiteX0" fmla="*/ 0 w 3657599"/>
              <a:gd name="connsiteY0" fmla="*/ 0 h 492443"/>
              <a:gd name="connsiteX1" fmla="*/ 3657599 w 3657599"/>
              <a:gd name="connsiteY1" fmla="*/ 0 h 492443"/>
              <a:gd name="connsiteX2" fmla="*/ 3657599 w 3657599"/>
              <a:gd name="connsiteY2" fmla="*/ 492443 h 492443"/>
              <a:gd name="connsiteX3" fmla="*/ 488272 w 3657599"/>
              <a:gd name="connsiteY3" fmla="*/ 492443 h 492443"/>
              <a:gd name="connsiteX4" fmla="*/ 0 w 3657599"/>
              <a:gd name="connsiteY4" fmla="*/ 0 h 492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599" h="492443">
                <a:moveTo>
                  <a:pt x="0" y="0"/>
                </a:moveTo>
                <a:lnTo>
                  <a:pt x="3657599" y="0"/>
                </a:lnTo>
                <a:lnTo>
                  <a:pt x="3657599" y="492443"/>
                </a:lnTo>
                <a:lnTo>
                  <a:pt x="488272" y="49244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lvl="0" algn="r">
              <a:defRPr/>
            </a:pPr>
            <a:r>
              <a:rPr kumimoji="0" lang="ru-RU" sz="1300" b="1" i="0" u="none" strike="noStrike" kern="0" cap="none" spc="0" normalizeH="0" baseline="0" noProof="0" dirty="0">
                <a:ln w="0"/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Национальная цель </a:t>
            </a:r>
            <a:r>
              <a:rPr lang="ru-RU" sz="1300" b="1" kern="0" dirty="0" smtClean="0">
                <a:ln w="0"/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«Сохранение населения, здоровье и благополучие людей»</a:t>
            </a:r>
            <a:endParaRPr kumimoji="0" lang="ru-RU" sz="1300" b="1" i="0" u="none" strike="noStrike" kern="0" cap="none" spc="0" normalizeH="0" baseline="0" noProof="0" dirty="0">
              <a:ln w="0"/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2" descr="C:\Users\Алан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605366" cy="558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317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Презентація на тему &quot;Спорт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2373" y="714489"/>
            <a:ext cx="3153521" cy="236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889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4200" y="0"/>
            <a:ext cx="84412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массовой физической культуры и спорта, </a:t>
            </a:r>
          </a:p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школьного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5731" y="780534"/>
            <a:ext cx="38184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7023" y="1162702"/>
            <a:ext cx="8805333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1.1. Региональный проект «Спорт-норма жизни»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1.2. Проект Нефтеюганского района «Крепкое здоровье-крепкий район.»;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1.3. Проект Нефтеюганского района «Лыжероллерная трасса </a:t>
            </a:r>
            <a:r>
              <a:rPr lang="ru-RU" sz="13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сп.Каркатеевы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«Оказание поддержки автономным некоммерческим и иным некоммерческим организациям в развитии физической культуры и спорта»;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1.5. «Укрепление материально-технической базы учреждений спорта»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1.6. «Обеспечение деятельности (оказание услуг) организация занятий физической культурой и спортом»;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1.7.  «Развитие сети шаговой доступности»;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1.8.  «Развитие инфраструктуры для занятий физической культурой и массовым спортом»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479032" y="3065106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405148" y="3507352"/>
            <a:ext cx="7255773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1.  Доля граждан, систематически занимающегося физической культурой и спортом, в общей численности населения;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 Уровень обеспеченности населения спортивными сооружениями исходя из единовременной пропускной способности;</a:t>
            </a: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категории</a:t>
            </a:r>
            <a:r>
              <a:rPr lang="en-US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  <a:endParaRPr lang="ru-RU" sz="13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6. </a:t>
            </a:r>
            <a:r>
              <a:rPr lang="ru-RU" sz="13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</a:t>
            </a: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;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4122450" y="3088141"/>
            <a:ext cx="327239" cy="386598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274989" y="80713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51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53" name="Нашивка 52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54" name="Нашивка 5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52" name="Прямая соединительная линия 51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Тема Спорт на английском языке (топик, слова, лексика) - Английский язык,  граммати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2919" y="749194"/>
            <a:ext cx="2512695" cy="1820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4267" y="108635"/>
            <a:ext cx="82803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</a:t>
            </a: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«Развитие детско-юношеского спорта»</a:t>
            </a:r>
            <a:endParaRPr lang="ru-RU" i="1" dirty="0">
              <a:solidFill>
                <a:srgbClr val="C0000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4109" y="797468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60867" y="1239504"/>
            <a:ext cx="6197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.1 «Обеспечение деятельности (оказание услуг)  по  организации дополнительного образования детей и спортивной подготовки»; </a:t>
            </a: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2.2.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"Укрепление материально-технической базы учреждений спорта"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015186" y="2355334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082801" y="2836333"/>
            <a:ext cx="666326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 Доля граждан, систематически занимающегося физической культурой и спортом, в общей численности населения;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Уровень обеспеченности населения спортивными сооружениями исходя из единовременной пропускной способности объектов спорта;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категории 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Доля граждан, выполнивших нормативы Всероссийского физкультурно-спортивного комплекса «Готов к труду и обороне» (ГТО), в общей численности населения, принявшего участие в сдаче нормативов ВФСК «ГТО»; из них учащихся. </a:t>
            </a:r>
          </a:p>
        </p:txBody>
      </p: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569145"/>
            <a:ext cx="9144000" cy="97306"/>
            <a:chOff x="947651" y="2746863"/>
            <a:chExt cx="7257566" cy="97306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8" name="Прямоугольник 37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1001">
              <a:schemeClr val="dk2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579789" y="79866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2" name="Нашивка 4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4" name="Нашивка 43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1" name="Прямая соединительная линия 4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>
            <a:off x="3712456" y="2339599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6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8" name="Нашивка 47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9" name="Нашивка 48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7" name="Прямая соединительная линия 46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Трофейная лента чемпионат мира по футболу PNG , Кубок мира, трофей, футбол  PNG картинки и пнг PSD рисунок для бесплатной загруз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0639" y="688919"/>
            <a:ext cx="1873361" cy="1873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37" name="Title 1"/>
          <p:cNvSpPr txBox="1">
            <a:spLocks/>
          </p:cNvSpPr>
          <p:nvPr/>
        </p:nvSpPr>
        <p:spPr>
          <a:xfrm>
            <a:off x="649812" y="0"/>
            <a:ext cx="8096255" cy="558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Подпрограмма </a:t>
            </a:r>
            <a:r>
              <a:rPr lang="en-US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III</a:t>
            </a:r>
            <a:r>
              <a:rPr lang="ru-RU" sz="1800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«Управление отраслью физической культуры и спорта»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67267" y="834718"/>
            <a:ext cx="36022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Мероприятия Подпрограммы: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0" y="1221713"/>
            <a:ext cx="64600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3.1. «Единовременное денежное вознаграждение спортсменам (победителям и призерам), их личным тренерам, присвоение спортивных  разрядов, квалификационных категорий спортивных судей»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642428" y="2098876"/>
            <a:ext cx="44113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Целевые показатели Подпрограммы: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567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238989" y="854773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4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9" name="Нашивка 38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0" name="Нашивка 39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3315189" y="2118931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42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45" name="Нашивка 44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46" name="Нашивка 45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44" name="Прямая соединительная линия 43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Прямоугольник 19"/>
          <p:cNvSpPr/>
          <p:nvPr/>
        </p:nvSpPr>
        <p:spPr>
          <a:xfrm>
            <a:off x="1989666" y="2450505"/>
            <a:ext cx="687493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3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1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. Доля граждан, систематически занимающегося физической культурой и спортом, в общей численности населения ; 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2.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3-29 лет, 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3.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30 до 54 лет включительно (женщины) и до 59 лет включительно (мужчины),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4.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граждан в возрасте от 55 лет (женщины) и от 60 лет (мужчины) до 79 лет включительно, систематически занимающихся физической культурой и спортом, в общей численности граждан данной возрастной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категории;</a:t>
            </a:r>
          </a:p>
          <a:p>
            <a:pPr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5. 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указанной категории  лиц, не имеющих противопоказаний для занятий физической культурой и спортом.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Картинки с надписью спорт ты жизнь (43 фото) » Юмор, позитив и много  смешных карти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8733" y="827297"/>
            <a:ext cx="3505199" cy="278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6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73979" y="2523428"/>
            <a:ext cx="80081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Подготовка высококвалифицированных кадров в области физической культуры и спорта, для оперативного преодоления низкого уровня обеспеченности отрасли тренерским составом, а также в целях создания предпосылок для появления конкурентоспособных специалистов.</a:t>
            </a:r>
          </a:p>
          <a:p>
            <a:pPr>
              <a:buNone/>
            </a:pPr>
            <a:r>
              <a:rPr lang="ru-RU" sz="1600" dirty="0" smtClean="0"/>
              <a:t> </a:t>
            </a:r>
            <a:endParaRPr lang="ru-RU" sz="1600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194733" y="1559156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0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521972" y="1559156"/>
            <a:ext cx="44149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«Крепкое здоровье – крепкий район»</a:t>
            </a: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Лыжероллеры - две большие разницы - YouTub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2333" y="953716"/>
            <a:ext cx="2582334" cy="173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1" y="694267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3467" y="135467"/>
            <a:ext cx="8363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	</a:t>
            </a:r>
          </a:p>
          <a:p>
            <a:endParaRPr lang="en-US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2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7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4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99067" y="105601"/>
            <a:ext cx="784860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i="1" dirty="0" smtClean="0">
                <a:solidFill>
                  <a:srgbClr val="C0000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«Реализация проектов, портфелей проектов на территории Нефтеюганского района»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0" y="2332344"/>
            <a:ext cx="80081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Реализация данных проектов направлена на: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населения систематически занимающихся физической культурой и спортом в Нефтеюганском районе;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условий для ведения здорового образа жизни и обеспечения развития массового спорта;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Повышение конкурентоспособности спорта и престижа района;</a:t>
            </a:r>
          </a:p>
          <a:p>
            <a:pPr lvl="0"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для всех категорий и групп населения условий для занятий физической культурой и спортом, массовым спортом, в том числе повышение уровня обеспеченности населения объектами спорта, а также подготовка спортивного резерва;</a:t>
            </a:r>
            <a:r>
              <a:rPr lang="ru-RU" sz="1600" dirty="0" smtClean="0"/>
              <a:t> 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Создание в Нефтеюганском районе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лыжероллерной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трассы на которой возможна организация тренировочных сборов для спортсменов проходящих спортивную подготовку по циклическим видам спорта.</a:t>
            </a:r>
          </a:p>
          <a:p>
            <a:pPr indent="-514350">
              <a:buFont typeface="+mj-lt"/>
              <a:buAutoNum type="arabicPeriod"/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Увеличение количества спортивно-массовых и физкультурно-оздоровительных мероприятий.</a:t>
            </a:r>
          </a:p>
          <a:p>
            <a:pPr indent="-514350">
              <a:defRPr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28"/>
          <p:cNvGrpSpPr/>
          <p:nvPr/>
        </p:nvGrpSpPr>
        <p:grpSpPr>
          <a:xfrm>
            <a:off x="120013" y="1298217"/>
            <a:ext cx="327239" cy="360000"/>
            <a:chOff x="4932863" y="1479525"/>
            <a:chExt cx="342385" cy="360000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42"/>
            <p:cNvGrpSpPr/>
            <p:nvPr/>
          </p:nvGrpSpPr>
          <p:grpSpPr>
            <a:xfrm>
              <a:off x="4932863" y="1535058"/>
              <a:ext cx="187542" cy="252000"/>
              <a:chOff x="2105597" y="6164265"/>
              <a:chExt cx="187542" cy="144000"/>
            </a:xfrm>
            <a:grpFill/>
          </p:grpSpPr>
          <p:sp>
            <p:nvSpPr>
              <p:cNvPr id="32" name="Нашивка 31"/>
              <p:cNvSpPr/>
              <p:nvPr/>
            </p:nvSpPr>
            <p:spPr>
              <a:xfrm>
                <a:off x="2105597" y="6164265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  <p:sp>
            <p:nvSpPr>
              <p:cNvPr id="33" name="Нашивка 32"/>
              <p:cNvSpPr/>
              <p:nvPr/>
            </p:nvSpPr>
            <p:spPr>
              <a:xfrm>
                <a:off x="2185139" y="6164266"/>
                <a:ext cx="108000" cy="143999"/>
              </a:xfrm>
              <a:prstGeom prst="chevron">
                <a:avLst/>
              </a:prstGeom>
              <a:grpFill/>
              <a:ln w="3175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4900" tIns="42450" rIns="84900" bIns="42450" rtlCol="0" anchor="ctr"/>
              <a:lstStyle/>
              <a:p>
                <a:pPr algn="ctr"/>
                <a:endParaRPr lang="ru-RU" dirty="0">
                  <a:solidFill>
                    <a:prstClr val="black"/>
                  </a:solidFill>
                  <a:latin typeface="Century" pitchFamily="18" charset="0"/>
                </a:endParaRPr>
              </a:p>
            </p:txBody>
          </p:sp>
        </p:grpSp>
        <p:cxnSp>
          <p:nvCxnSpPr>
            <p:cNvPr id="31" name="Прямая соединительная линия 30">
              <a:extLst>
                <a:ext uri="{FF2B5EF4-FFF2-40B4-BE49-F238E27FC236}">
                  <a16:creationId xmlns:a16="http://schemas.microsoft.com/office/drawing/2014/main" id="{D5CE79A2-3306-4AD5-BA2A-E07A1EECEF30}"/>
                </a:ext>
              </a:extLst>
            </p:cNvPr>
            <p:cNvCxnSpPr>
              <a:cxnSpLocks/>
            </p:cNvCxnSpPr>
            <p:nvPr/>
          </p:nvCxnSpPr>
          <p:spPr>
            <a:xfrm>
              <a:off x="5275248" y="1479525"/>
              <a:ext cx="0" cy="360000"/>
            </a:xfrm>
            <a:prstGeom prst="line">
              <a:avLst/>
            </a:prstGeom>
            <a:grp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399100" y="1260608"/>
            <a:ext cx="45875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Строительство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лыжероллерной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трассы </a:t>
            </a:r>
          </a:p>
          <a:p>
            <a:pPr>
              <a:defRPr/>
            </a:pP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сп.Каркатеевы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9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 txBox="1">
            <a:spLocks/>
          </p:cNvSpPr>
          <p:nvPr/>
        </p:nvSpPr>
        <p:spPr>
          <a:xfrm>
            <a:off x="632879" y="0"/>
            <a:ext cx="8096255" cy="6265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Book" panose="020B0503020102020204" pitchFamily="34" charset="0"/>
              </a:rPr>
              <a:t>Финансирование муниципальной программы </a:t>
            </a:r>
          </a:p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«Развитие физической культуры и спорта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Franklin Gothic Medium" pitchFamily="34" charset="0"/>
              </a:rPr>
              <a:t>»</a:t>
            </a:r>
            <a:endParaRPr lang="en-US" sz="1800" b="1" i="1" dirty="0">
              <a:solidFill>
                <a:schemeClr val="accent2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48" name="Диаграмма 47"/>
          <p:cNvGraphicFramePr/>
          <p:nvPr>
            <p:extLst>
              <p:ext uri="{D42A27DB-BD31-4B8C-83A1-F6EECF244321}">
                <p14:modId xmlns:p14="http://schemas.microsoft.com/office/powerpoint/2010/main" val="2970521581"/>
              </p:ext>
            </p:extLst>
          </p:nvPr>
        </p:nvGraphicFramePr>
        <p:xfrm>
          <a:off x="122536" y="2303681"/>
          <a:ext cx="4138913" cy="423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7" name="Номер слайда 2"/>
          <p:cNvSpPr txBox="1">
            <a:spLocks/>
          </p:cNvSpPr>
          <p:nvPr/>
        </p:nvSpPr>
        <p:spPr>
          <a:xfrm>
            <a:off x="6962775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2" name="Номер слайда 2"/>
          <p:cNvSpPr txBox="1">
            <a:spLocks/>
          </p:cNvSpPr>
          <p:nvPr/>
        </p:nvSpPr>
        <p:spPr>
          <a:xfrm>
            <a:off x="6950096" y="637071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1606E65-FA19-4864-BD99-9BD52178F302}" type="slidenum">
              <a:rPr lang="ru-RU" sz="1200" smtClean="0">
                <a:solidFill>
                  <a:prstClr val="black">
                    <a:tint val="75000"/>
                  </a:prstClr>
                </a:solidFill>
              </a:rPr>
              <a:pPr algn="r"/>
              <a:t>8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9" name="Picture 2" descr="C:\Users\Алан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67267" cy="523632"/>
          </a:xfrm>
          <a:prstGeom prst="rect">
            <a:avLst/>
          </a:prstGeom>
          <a:noFill/>
        </p:spPr>
      </p:pic>
      <p:sp>
        <p:nvSpPr>
          <p:cNvPr id="43" name="Прямоугольник 42"/>
          <p:cNvSpPr/>
          <p:nvPr/>
        </p:nvSpPr>
        <p:spPr>
          <a:xfrm>
            <a:off x="427890" y="1048061"/>
            <a:ext cx="3528204" cy="1107996"/>
          </a:xfrm>
          <a:prstGeom prst="rect">
            <a:avLst/>
          </a:prstGeom>
        </p:spPr>
        <p:style>
          <a:lnRef idx="2">
            <a:schemeClr val="accent1"/>
          </a:lnRef>
          <a:fillRef idx="1002">
            <a:schemeClr val="dk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программы 2023-2030 годы 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3 037 374,63200 тыс. руб., в том числе: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иные источники 1 769 551,83605 тыс. руб.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бюджет автономного округа 25 604,30000 тыс. руб.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бюджет 1 242 218,49595 тыс. руб.</a:t>
            </a:r>
            <a:endParaRPr lang="ru-RU" sz="1100" b="1" dirty="0">
              <a:solidFill>
                <a:schemeClr val="bg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46A3631-639E-466D-8A77-3657DE9080D8}"/>
              </a:ext>
            </a:extLst>
          </p:cNvPr>
          <p:cNvSpPr/>
          <p:nvPr/>
        </p:nvSpPr>
        <p:spPr>
          <a:xfrm>
            <a:off x="0" y="787400"/>
            <a:ext cx="9143999" cy="72611"/>
          </a:xfrm>
          <a:prstGeom prst="rect">
            <a:avLst/>
          </a:prstGeom>
          <a:ln/>
        </p:spPr>
        <p:style>
          <a:lnRef idx="1">
            <a:schemeClr val="accent3"/>
          </a:lnRef>
          <a:fillRef idx="1001">
            <a:schemeClr val="dk2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70408" y="1056687"/>
            <a:ext cx="3648974" cy="1107996"/>
          </a:xfrm>
          <a:prstGeom prst="rect">
            <a:avLst/>
          </a:prstGeom>
        </p:spPr>
        <p:style>
          <a:lnRef idx="2">
            <a:schemeClr val="accent1"/>
          </a:lnRef>
          <a:fillRef idx="1002">
            <a:schemeClr val="dk2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Финансовое обеспечение муниципальной 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программы 2023 год 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составляет  374 436,30862 тыс. руб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. в том числе: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иные 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источники </a:t>
            </a:r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146 181,42300 тыс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. руб.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бюджет 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автономного округа </a:t>
            </a:r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7 480,10000 тыс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. руб.</a:t>
            </a:r>
          </a:p>
          <a:p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- местный 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бюджет </a:t>
            </a:r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220 774,78562 тыс</a:t>
            </a:r>
            <a:r>
              <a:rPr lang="ru-RU" sz="1100" b="1" dirty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. руб</a:t>
            </a:r>
            <a:r>
              <a:rPr lang="ru-RU" sz="1100" b="1" dirty="0" smtClean="0">
                <a:solidFill>
                  <a:schemeClr val="bg1"/>
                </a:solidFill>
                <a:latin typeface="Franklin Gothic Book" panose="020B0503020102020204" pitchFamily="34" charset="0"/>
                <a:cs typeface="Arial" pitchFamily="34" charset="0"/>
              </a:rPr>
              <a:t>.</a:t>
            </a:r>
            <a:endParaRPr lang="ru-RU" sz="1100" b="1" dirty="0">
              <a:solidFill>
                <a:schemeClr val="bg1"/>
              </a:solidFill>
              <a:latin typeface="Franklin Gothic Book" panose="020B0503020102020204" pitchFamily="34" charset="0"/>
              <a:cs typeface="Arial" pitchFamily="34" charset="0"/>
            </a:endParaRPr>
          </a:p>
        </p:txBody>
      </p:sp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1330125146"/>
              </p:ext>
            </p:extLst>
          </p:nvPr>
        </p:nvGraphicFramePr>
        <p:xfrm>
          <a:off x="4537494" y="2303681"/>
          <a:ext cx="4261450" cy="4235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5843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18115</TotalTime>
  <Words>1104</Words>
  <Application>Microsoft Office PowerPoint</Application>
  <PresentationFormat>Экран (4:3)</PresentationFormat>
  <Paragraphs>95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Calibri</vt:lpstr>
      <vt:lpstr>Cambria</vt:lpstr>
      <vt:lpstr>Century</vt:lpstr>
      <vt:lpstr>Franklin Gothic Book</vt:lpstr>
      <vt:lpstr>Franklin Gothic Medium</vt:lpstr>
      <vt:lpstr>Perpetua</vt:lpstr>
      <vt:lpstr>Times New Roman</vt:lpstr>
      <vt:lpstr>Vida 32 Pro</vt:lpstr>
      <vt:lpstr>Wingdings 2</vt:lpstr>
      <vt:lpstr>Справедливость</vt:lpstr>
      <vt:lpstr>Публичная декларация муниципальной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komkultur@mail.ru</cp:lastModifiedBy>
  <cp:revision>964</cp:revision>
  <cp:lastPrinted>2022-10-07T04:26:00Z</cp:lastPrinted>
  <dcterms:created xsi:type="dcterms:W3CDTF">2018-09-04T12:10:47Z</dcterms:created>
  <dcterms:modified xsi:type="dcterms:W3CDTF">2023-11-13T04:57:09Z</dcterms:modified>
</cp:coreProperties>
</file>