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4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71" r:id="rId2"/>
    <p:sldId id="272" r:id="rId3"/>
    <p:sldId id="273" r:id="rId4"/>
    <p:sldId id="294" r:id="rId5"/>
    <p:sldId id="295" r:id="rId6"/>
    <p:sldId id="286" r:id="rId7"/>
    <p:sldId id="278" r:id="rId8"/>
    <p:sldId id="292" r:id="rId9"/>
    <p:sldId id="284" r:id="rId10"/>
    <p:sldId id="277" r:id="rId11"/>
    <p:sldId id="275" r:id="rId12"/>
    <p:sldId id="276" r:id="rId13"/>
    <p:sldId id="289" r:id="rId14"/>
    <p:sldId id="290" r:id="rId15"/>
    <p:sldId id="279" r:id="rId16"/>
    <p:sldId id="293" r:id="rId17"/>
    <p:sldId id="28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700"/>
    <a:srgbClr val="E16601"/>
    <a:srgbClr val="015B16"/>
    <a:srgbClr val="108101"/>
    <a:srgbClr val="F8F7EC"/>
    <a:srgbClr val="FFA3EB"/>
    <a:srgbClr val="FFE7FA"/>
    <a:srgbClr val="00B7D0"/>
    <a:srgbClr val="FFEFF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82" autoAdjust="0"/>
    <p:restoredTop sz="80805" autoAdjust="0"/>
  </p:normalViewPr>
  <p:slideViewPr>
    <p:cSldViewPr>
      <p:cViewPr varScale="1">
        <p:scale>
          <a:sx n="90" d="100"/>
          <a:sy n="90" d="100"/>
        </p:scale>
        <p:origin x="4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txPr>
        <a:bodyPr/>
        <a:lstStyle/>
        <a:p>
          <a:pPr>
            <a:defRPr sz="2200">
              <a:latin typeface="Bookman Old Style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'таблица 2'!$B$302</c:f>
              <c:strCache>
                <c:ptCount val="1"/>
                <c:pt idx="0">
                  <c:v>Сумма, тыс. рублей</c:v>
                </c:pt>
              </c:strCache>
            </c:strRef>
          </c:tx>
          <c:explosion val="25"/>
          <c:dPt>
            <c:idx val="3"/>
            <c:bubble3D val="0"/>
            <c:explosion val="14"/>
            <c:extLst>
              <c:ext xmlns:c16="http://schemas.microsoft.com/office/drawing/2014/chart" uri="{C3380CC4-5D6E-409C-BE32-E72D297353CC}">
                <c16:uniqueId val="{00000003-151C-46DA-A1DE-78034190F6DA}"/>
              </c:ext>
            </c:extLst>
          </c:dPt>
          <c:dLbls>
            <c:dLbl>
              <c:idx val="0"/>
              <c:layout>
                <c:manualLayout>
                  <c:x val="-7.7327904842856524E-2"/>
                  <c:y val="-3.271809954839325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68,49010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332719863591478"/>
                      <c:h val="7.655046125479235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151C-46DA-A1DE-78034190F6DA}"/>
                </c:ext>
              </c:extLst>
            </c:dLbl>
            <c:dLbl>
              <c:idx val="1"/>
              <c:layout>
                <c:manualLayout>
                  <c:x val="0.11129442409639713"/>
                  <c:y val="-1.446173532947621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1731,90900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51C-46DA-A1DE-78034190F6D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 488</a:t>
                    </a:r>
                    <a:r>
                      <a:rPr lang="en-US" baseline="0" dirty="0"/>
                      <a:t> 878,93513</a:t>
                    </a:r>
                    <a:r>
                      <a:rPr lang="en-US" dirty="0"/>
                      <a:t>  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51C-46DA-A1DE-78034190F6DA}"/>
                </c:ext>
              </c:extLst>
            </c:dLbl>
            <c:dLbl>
              <c:idx val="3"/>
              <c:layout>
                <c:manualLayout>
                  <c:x val="-6.9178001741528536E-2"/>
                  <c:y val="0.10126384592745055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5717,76000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60417100915188"/>
                      <c:h val="9.669369095441636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51C-46DA-A1DE-78034190F6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>
                    <a:latin typeface="Bookman Old Style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'таблица 2'!$A$303:$A$306</c:f>
              <c:strCache>
                <c:ptCount val="4"/>
                <c:pt idx="0">
                  <c:v>Федеральный бюджет </c:v>
                </c:pt>
                <c:pt idx="1">
                  <c:v>Бюджет Ханты-Мансийского автономного округа - Югры</c:v>
                </c:pt>
                <c:pt idx="2">
                  <c:v>Бюджет муниципального образования Нефтеюганский район</c:v>
                </c:pt>
                <c:pt idx="3">
                  <c:v>Иные источники</c:v>
                </c:pt>
              </c:strCache>
            </c:strRef>
          </c:cat>
          <c:val>
            <c:numRef>
              <c:f>'таблица 2'!$B$303:$B$306</c:f>
              <c:numCache>
                <c:formatCode>_-* #,##0.00000\ _₽_-;\-* #,##0.00000\ _₽_-;_-* "-"??\ _₽_-;_-@_-</c:formatCode>
                <c:ptCount val="4"/>
                <c:pt idx="0">
                  <c:v>68.490099999999998</c:v>
                </c:pt>
                <c:pt idx="1">
                  <c:v>1731.9099000000001</c:v>
                </c:pt>
                <c:pt idx="2">
                  <c:v>488878.93513</c:v>
                </c:pt>
                <c:pt idx="3">
                  <c:v>5171.76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C-46DA-A1DE-78034190F6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</dgm:pt>
    <dgm:pt modelId="{97507005-764C-4E33-B1C9-257F8A6F25D8}" type="pres">
      <dgm:prSet presAssocID="{93B97BCB-EC0E-41E6-A2D5-91E93DAF61C1}" presName="childTextHidden" presStyleLbl="bgAccFollowNode1" presStyleIdx="0" presStyleCnt="1"/>
      <dgm:spPr/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</dgm:pt>
  </dgm:ptLst>
  <dgm:cxnLst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>
        <dgm:presLayoutVars>
          <dgm:bulletEnabled val="1"/>
        </dgm:presLayoutVars>
      </dgm:prSet>
      <dgm:spPr/>
    </dgm:pt>
  </dgm:ptLst>
  <dgm:cxnLst>
    <dgm:cxn modelId="{2843AF1F-07B9-4584-A62D-B9802A991866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8419AC53-3E0A-44B5-A7F9-46D29C9BE791}" type="presOf" srcId="{BA02AD00-9682-4FE7-8803-4337FAFB4843}" destId="{6C4A07D5-6F8F-4381-9D50-3640D24D8B7F}" srcOrd="0" destOrd="0" presId="urn:microsoft.com/office/officeart/2005/8/layout/hierarchy3"/>
    <dgm:cxn modelId="{AA6E3387-ADC4-4811-B8FF-C54C7678DEFE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A454A1B4-AE49-40E5-A1F7-A3D7308F04D8}" type="presOf" srcId="{B4C74A82-B3F6-4AAC-9DED-BEFBCD538F6D}" destId="{14C4F992-61E4-4FE3-9502-A4015030C798}" srcOrd="1" destOrd="0" presId="urn:microsoft.com/office/officeart/2005/8/layout/hierarchy3"/>
    <dgm:cxn modelId="{7DB730FF-B6E9-4E3F-A9C2-FD7C64966353}" type="presOf" srcId="{B4C74A82-B3F6-4AAC-9DED-BEFBCD538F6D}" destId="{97BF3785-E205-48DC-97E9-9F50C8394618}" srcOrd="0" destOrd="0" presId="urn:microsoft.com/office/officeart/2005/8/layout/hierarchy3"/>
    <dgm:cxn modelId="{2934083E-D4E4-41C2-BE73-EBE5EFE6D166}" type="presParOf" srcId="{6C4A07D5-6F8F-4381-9D50-3640D24D8B7F}" destId="{2B09798B-88E3-4468-95C6-D0B0E92DCC03}" srcOrd="0" destOrd="0" presId="urn:microsoft.com/office/officeart/2005/8/layout/hierarchy3"/>
    <dgm:cxn modelId="{EA48EF0D-DE90-4E17-9AF0-8D007ABA457B}" type="presParOf" srcId="{2B09798B-88E3-4468-95C6-D0B0E92DCC03}" destId="{8A83A3B5-C338-4728-8BDB-E456503860BB}" srcOrd="0" destOrd="0" presId="urn:microsoft.com/office/officeart/2005/8/layout/hierarchy3"/>
    <dgm:cxn modelId="{D70F3522-723E-48D4-AC80-EBD44CB6C07C}" type="presParOf" srcId="{8A83A3B5-C338-4728-8BDB-E456503860BB}" destId="{97BF3785-E205-48DC-97E9-9F50C8394618}" srcOrd="0" destOrd="0" presId="urn:microsoft.com/office/officeart/2005/8/layout/hierarchy3"/>
    <dgm:cxn modelId="{F7B022EF-B9E6-41D2-AB7C-E3313F922F7C}" type="presParOf" srcId="{8A83A3B5-C338-4728-8BDB-E456503860BB}" destId="{14C4F992-61E4-4FE3-9502-A4015030C798}" srcOrd="1" destOrd="0" presId="urn:microsoft.com/office/officeart/2005/8/layout/hierarchy3"/>
    <dgm:cxn modelId="{ED598FED-9BAE-42C0-BE55-DA4DBF5FDE7A}" type="presParOf" srcId="{2B09798B-88E3-4468-95C6-D0B0E92DCC03}" destId="{A3F24835-6A61-4253-AB1D-203BFBBCE72D}" srcOrd="1" destOrd="0" presId="urn:microsoft.com/office/officeart/2005/8/layout/hierarchy3"/>
    <dgm:cxn modelId="{257DAB9A-B07A-492B-B08B-D07AF8DDF046}" type="presParOf" srcId="{A3F24835-6A61-4253-AB1D-203BFBBCE72D}" destId="{C251656B-826E-4089-8FB6-E8EC6380C15C}" srcOrd="0" destOrd="0" presId="urn:microsoft.com/office/officeart/2005/8/layout/hierarchy3"/>
    <dgm:cxn modelId="{2C92D087-F514-44B3-8F8D-E806F3FB0DB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000" b="1" u="sng" dirty="0">
              <a:solidFill>
                <a:srgbClr val="EE7700"/>
              </a:solidFill>
            </a:rPr>
            <a:t>Целевой показатель:</a:t>
          </a:r>
        </a:p>
        <a:p>
          <a:r>
            <a:rPr lang="ru-RU" sz="1000" b="1" u="sng" dirty="0">
              <a:solidFill>
                <a:srgbClr val="EE7700"/>
              </a:solidFill>
            </a:rPr>
            <a:t>5.  Количество некоммерческих организаций (в том числе социально ориентированных некоммерческих организаций),осуществляющих деятельность в сфере культуры, получивших поддержку в рамках реализации мероприятий муниципальной программы (единиц) (ежегодно)</a:t>
          </a:r>
          <a:endParaRPr lang="ru-RU" sz="1000" b="1" u="none" dirty="0">
            <a:solidFill>
              <a:srgbClr val="EE7700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8413" custScaleY="170511" custLinFactNeighborX="-7295" custLinFactNeighborY="-300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F4E4C745-B45E-48D4-B779-0F43E494919D}" type="presOf" srcId="{BA02AD00-9682-4FE7-8803-4337FAFB4843}" destId="{6C4A07D5-6F8F-4381-9D50-3640D24D8B7F}" srcOrd="0" destOrd="0" presId="urn:microsoft.com/office/officeart/2005/8/layout/hierarchy3"/>
    <dgm:cxn modelId="{D6F1E05A-7CD0-4361-89BD-EABF743756FC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64CCC0-93D5-4193-AC64-4A2B79110A1B}" type="presOf" srcId="{B4C74A82-B3F6-4AAC-9DED-BEFBCD538F6D}" destId="{14C4F992-61E4-4FE3-9502-A4015030C798}" srcOrd="1" destOrd="0" presId="urn:microsoft.com/office/officeart/2005/8/layout/hierarchy3"/>
    <dgm:cxn modelId="{943F06CE-0AEE-4350-9EF0-E8BBE1590657}" type="presOf" srcId="{B4C74A82-B3F6-4AAC-9DED-BEFBCD538F6D}" destId="{97BF3785-E205-48DC-97E9-9F50C8394618}" srcOrd="0" destOrd="0" presId="urn:microsoft.com/office/officeart/2005/8/layout/hierarchy3"/>
    <dgm:cxn modelId="{24FFFAF3-1FFA-4558-8086-AB08429F2E3D}" type="presOf" srcId="{21885994-604D-4E8E-BF5B-6C1EC58CFDD8}" destId="{C251656B-826E-4089-8FB6-E8EC6380C15C}" srcOrd="0" destOrd="0" presId="urn:microsoft.com/office/officeart/2005/8/layout/hierarchy3"/>
    <dgm:cxn modelId="{1762BB37-AA13-47BC-9287-02FEB23FA365}" type="presParOf" srcId="{6C4A07D5-6F8F-4381-9D50-3640D24D8B7F}" destId="{2B09798B-88E3-4468-95C6-D0B0E92DCC03}" srcOrd="0" destOrd="0" presId="urn:microsoft.com/office/officeart/2005/8/layout/hierarchy3"/>
    <dgm:cxn modelId="{627DF616-FCD9-4BB1-810C-2952F9557BBC}" type="presParOf" srcId="{2B09798B-88E3-4468-95C6-D0B0E92DCC03}" destId="{8A83A3B5-C338-4728-8BDB-E456503860BB}" srcOrd="0" destOrd="0" presId="urn:microsoft.com/office/officeart/2005/8/layout/hierarchy3"/>
    <dgm:cxn modelId="{09F4585A-724C-4621-9C0E-B7E3633A5D42}" type="presParOf" srcId="{8A83A3B5-C338-4728-8BDB-E456503860BB}" destId="{97BF3785-E205-48DC-97E9-9F50C8394618}" srcOrd="0" destOrd="0" presId="urn:microsoft.com/office/officeart/2005/8/layout/hierarchy3"/>
    <dgm:cxn modelId="{91DE7654-1935-45D1-8DB6-1507AA494346}" type="presParOf" srcId="{8A83A3B5-C338-4728-8BDB-E456503860BB}" destId="{14C4F992-61E4-4FE3-9502-A4015030C798}" srcOrd="1" destOrd="0" presId="urn:microsoft.com/office/officeart/2005/8/layout/hierarchy3"/>
    <dgm:cxn modelId="{4F427BA1-3B80-43DD-BD53-B1766AC101BB}" type="presParOf" srcId="{2B09798B-88E3-4468-95C6-D0B0E92DCC03}" destId="{A3F24835-6A61-4253-AB1D-203BFBBCE72D}" srcOrd="1" destOrd="0" presId="urn:microsoft.com/office/officeart/2005/8/layout/hierarchy3"/>
    <dgm:cxn modelId="{00229801-5628-4DFF-B2B8-9E651F7F3C1D}" type="presParOf" srcId="{A3F24835-6A61-4253-AB1D-203BFBBCE72D}" destId="{C251656B-826E-4089-8FB6-E8EC6380C15C}" srcOrd="0" destOrd="0" presId="urn:microsoft.com/office/officeart/2005/8/layout/hierarchy3"/>
    <dgm:cxn modelId="{7C2BD18D-F579-4710-AA76-AB898E7CAD1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4196" custLinFactNeighborX="2948" custLinFactNeighborY="-395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123542" custLinFactNeighborX="-2710" custLinFactNeighborY="-19530">
        <dgm:presLayoutVars>
          <dgm:bulletEnabled val="1"/>
        </dgm:presLayoutVars>
      </dgm:prSet>
      <dgm:spPr/>
    </dgm:pt>
  </dgm:ptLst>
  <dgm:cxnLst>
    <dgm:cxn modelId="{D7CF781F-A2F4-4EA9-96AE-53F2D4AAD4DE}" type="presOf" srcId="{C2457D74-611F-46F5-A1D7-20F6B5A65D13}" destId="{6EB630FA-BF1E-4BF9-AAAF-6A6580C9FE7F}" srcOrd="0" destOrd="0" presId="urn:microsoft.com/office/officeart/2005/8/layout/hierarchy3"/>
    <dgm:cxn modelId="{63949F3A-DC0E-4893-B1EF-9E2228BA8A4A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C077A578-11DB-4136-A531-783611DE8186}" type="presOf" srcId="{B4C74A82-B3F6-4AAC-9DED-BEFBCD538F6D}" destId="{97BF3785-E205-48DC-97E9-9F50C8394618}" srcOrd="0" destOrd="0" presId="urn:microsoft.com/office/officeart/2005/8/layout/hierarchy3"/>
    <dgm:cxn modelId="{53F665AD-5AC2-481C-94A1-3208755A970B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8DCEFFC9-C45F-4789-BA6E-77FE4D5DD973}" type="presOf" srcId="{BA02AD00-9682-4FE7-8803-4337FAFB4843}" destId="{6C4A07D5-6F8F-4381-9D50-3640D24D8B7F}" srcOrd="0" destOrd="0" presId="urn:microsoft.com/office/officeart/2005/8/layout/hierarchy3"/>
    <dgm:cxn modelId="{F4E52896-9E84-46DE-B58C-3C1FD828280A}" type="presParOf" srcId="{6C4A07D5-6F8F-4381-9D50-3640D24D8B7F}" destId="{2B09798B-88E3-4468-95C6-D0B0E92DCC03}" srcOrd="0" destOrd="0" presId="urn:microsoft.com/office/officeart/2005/8/layout/hierarchy3"/>
    <dgm:cxn modelId="{B3D9B892-A2B2-4FB0-B4CF-37074CEECEF8}" type="presParOf" srcId="{2B09798B-88E3-4468-95C6-D0B0E92DCC03}" destId="{8A83A3B5-C338-4728-8BDB-E456503860BB}" srcOrd="0" destOrd="0" presId="urn:microsoft.com/office/officeart/2005/8/layout/hierarchy3"/>
    <dgm:cxn modelId="{353AC730-E9CD-4830-8B22-35C73ACD9DED}" type="presParOf" srcId="{8A83A3B5-C338-4728-8BDB-E456503860BB}" destId="{97BF3785-E205-48DC-97E9-9F50C8394618}" srcOrd="0" destOrd="0" presId="urn:microsoft.com/office/officeart/2005/8/layout/hierarchy3"/>
    <dgm:cxn modelId="{91B05892-156A-4EB5-B4BE-8E2F1C21F964}" type="presParOf" srcId="{8A83A3B5-C338-4728-8BDB-E456503860BB}" destId="{14C4F992-61E4-4FE3-9502-A4015030C798}" srcOrd="1" destOrd="0" presId="urn:microsoft.com/office/officeart/2005/8/layout/hierarchy3"/>
    <dgm:cxn modelId="{85CD5E58-9E58-4025-A831-56F0AD087C41}" type="presParOf" srcId="{2B09798B-88E3-4468-95C6-D0B0E92DCC03}" destId="{A3F24835-6A61-4253-AB1D-203BFBBCE72D}" srcOrd="1" destOrd="0" presId="urn:microsoft.com/office/officeart/2005/8/layout/hierarchy3"/>
    <dgm:cxn modelId="{B09906AA-25A0-4FCD-B483-1402CF59AA0D}" type="presParOf" srcId="{A3F24835-6A61-4253-AB1D-203BFBBCE72D}" destId="{C251656B-826E-4089-8FB6-E8EC6380C15C}" srcOrd="0" destOrd="0" presId="urn:microsoft.com/office/officeart/2005/8/layout/hierarchy3"/>
    <dgm:cxn modelId="{3572C68C-9823-4F5F-BE8B-3F2D00C457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Целевые показатели:</a:t>
          </a:r>
        </a:p>
        <a:p>
          <a:r>
            <a:rPr lang="ru-RU" sz="1200" b="1" u="none" dirty="0">
              <a:solidFill>
                <a:srgbClr val="E16601"/>
              </a:solidFill>
            </a:rPr>
            <a:t>1. </a:t>
          </a:r>
          <a:r>
            <a:rPr lang="ru-RU" sz="1200" b="1" u="sng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r>
            <a:rPr lang="ru-RU" sz="1200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3579" custScaleY="123542" custLinFactNeighborX="1295" custLinFactNeighborY="-19575">
        <dgm:presLayoutVars>
          <dgm:bulletEnabled val="1"/>
        </dgm:presLayoutVars>
      </dgm:prSet>
      <dgm:spPr/>
    </dgm:pt>
  </dgm:ptLst>
  <dgm:cxnLst>
    <dgm:cxn modelId="{4AC43212-F6A1-41C1-AF79-D00025575DCF}" type="presOf" srcId="{C2457D74-611F-46F5-A1D7-20F6B5A65D13}" destId="{6EB630FA-BF1E-4BF9-AAAF-6A6580C9FE7F}" srcOrd="0" destOrd="0" presId="urn:microsoft.com/office/officeart/2005/8/layout/hierarchy3"/>
    <dgm:cxn modelId="{D0234B2C-2F32-4D75-87AC-01AF60B09821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61E146D-0E43-4535-BA75-CDC8E22F3182}" type="presOf" srcId="{BA02AD00-9682-4FE7-8803-4337FAFB4843}" destId="{6C4A07D5-6F8F-4381-9D50-3640D24D8B7F}" srcOrd="0" destOrd="0" presId="urn:microsoft.com/office/officeart/2005/8/layout/hierarchy3"/>
    <dgm:cxn modelId="{7E4B1188-194F-44D4-B058-DD39264F84B0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D03248BD-AF9F-4F2F-AACB-E8D6BAF4C935}" type="presOf" srcId="{21885994-604D-4E8E-BF5B-6C1EC58CFDD8}" destId="{C251656B-826E-4089-8FB6-E8EC6380C15C}" srcOrd="0" destOrd="0" presId="urn:microsoft.com/office/officeart/2005/8/layout/hierarchy3"/>
    <dgm:cxn modelId="{B39CFD2C-D6F8-410E-AC20-0B26A63783B3}" type="presParOf" srcId="{6C4A07D5-6F8F-4381-9D50-3640D24D8B7F}" destId="{2B09798B-88E3-4468-95C6-D0B0E92DCC03}" srcOrd="0" destOrd="0" presId="urn:microsoft.com/office/officeart/2005/8/layout/hierarchy3"/>
    <dgm:cxn modelId="{9A51A059-479F-44EA-8A65-2974D4BBE429}" type="presParOf" srcId="{2B09798B-88E3-4468-95C6-D0B0E92DCC03}" destId="{8A83A3B5-C338-4728-8BDB-E456503860BB}" srcOrd="0" destOrd="0" presId="urn:microsoft.com/office/officeart/2005/8/layout/hierarchy3"/>
    <dgm:cxn modelId="{6AB688F8-2FD4-4CFD-9C67-2FFAF9123AB5}" type="presParOf" srcId="{8A83A3B5-C338-4728-8BDB-E456503860BB}" destId="{97BF3785-E205-48DC-97E9-9F50C8394618}" srcOrd="0" destOrd="0" presId="urn:microsoft.com/office/officeart/2005/8/layout/hierarchy3"/>
    <dgm:cxn modelId="{047D3D14-53B6-4D97-B6EA-3CBC88068805}" type="presParOf" srcId="{8A83A3B5-C338-4728-8BDB-E456503860BB}" destId="{14C4F992-61E4-4FE3-9502-A4015030C798}" srcOrd="1" destOrd="0" presId="urn:microsoft.com/office/officeart/2005/8/layout/hierarchy3"/>
    <dgm:cxn modelId="{FF343A9F-0C2F-4F9F-8DC9-544E06F57CE9}" type="presParOf" srcId="{2B09798B-88E3-4468-95C6-D0B0E92DCC03}" destId="{A3F24835-6A61-4253-AB1D-203BFBBCE72D}" srcOrd="1" destOrd="0" presId="urn:microsoft.com/office/officeart/2005/8/layout/hierarchy3"/>
    <dgm:cxn modelId="{B9DAC150-85FD-4787-8561-112D5E00FDF1}" type="presParOf" srcId="{A3F24835-6A61-4253-AB1D-203BFBBCE72D}" destId="{C251656B-826E-4089-8FB6-E8EC6380C15C}" srcOrd="0" destOrd="0" presId="urn:microsoft.com/office/officeart/2005/8/layout/hierarchy3"/>
    <dgm:cxn modelId="{1068E0E1-488C-4FF8-B6C2-F1626CFC9AFD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sz="1200" b="1" u="none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84481" custLinFactNeighborX="-4022" custLinFactNeighborY="2614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29097677-B792-4764-8261-CAD6F45456FB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13F0AFC5-B07C-4D33-BBAE-44A562639EFE}" type="presOf" srcId="{B4C74A82-B3F6-4AAC-9DED-BEFBCD538F6D}" destId="{14C4F992-61E4-4FE3-9502-A4015030C798}" srcOrd="1" destOrd="0" presId="urn:microsoft.com/office/officeart/2005/8/layout/hierarchy3"/>
    <dgm:cxn modelId="{EFD9F2C9-80AA-41C9-B83A-446521EDCE7C}" type="presOf" srcId="{B4C74A82-B3F6-4AAC-9DED-BEFBCD538F6D}" destId="{97BF3785-E205-48DC-97E9-9F50C8394618}" srcOrd="0" destOrd="0" presId="urn:microsoft.com/office/officeart/2005/8/layout/hierarchy3"/>
    <dgm:cxn modelId="{923D4AD1-E8EA-461F-AC6A-1FF26A7DF837}" type="presOf" srcId="{C2457D74-611F-46F5-A1D7-20F6B5A65D13}" destId="{6EB630FA-BF1E-4BF9-AAAF-6A6580C9FE7F}" srcOrd="0" destOrd="0" presId="urn:microsoft.com/office/officeart/2005/8/layout/hierarchy3"/>
    <dgm:cxn modelId="{AF9852D1-A59E-4BE8-B944-FBD19647B1D0}" type="presOf" srcId="{21885994-604D-4E8E-BF5B-6C1EC58CFDD8}" destId="{C251656B-826E-4089-8FB6-E8EC6380C15C}" srcOrd="0" destOrd="0" presId="urn:microsoft.com/office/officeart/2005/8/layout/hierarchy3"/>
    <dgm:cxn modelId="{A5BE551D-BBDB-4784-8187-FB73DAD0B1B2}" type="presParOf" srcId="{6C4A07D5-6F8F-4381-9D50-3640D24D8B7F}" destId="{2B09798B-88E3-4468-95C6-D0B0E92DCC03}" srcOrd="0" destOrd="0" presId="urn:microsoft.com/office/officeart/2005/8/layout/hierarchy3"/>
    <dgm:cxn modelId="{FFCB9052-9932-4BCA-B1D8-4E5364FC94EE}" type="presParOf" srcId="{2B09798B-88E3-4468-95C6-D0B0E92DCC03}" destId="{8A83A3B5-C338-4728-8BDB-E456503860BB}" srcOrd="0" destOrd="0" presId="urn:microsoft.com/office/officeart/2005/8/layout/hierarchy3"/>
    <dgm:cxn modelId="{AA8F3089-5FD8-4DD8-9224-045C50641BAB}" type="presParOf" srcId="{8A83A3B5-C338-4728-8BDB-E456503860BB}" destId="{97BF3785-E205-48DC-97E9-9F50C8394618}" srcOrd="0" destOrd="0" presId="urn:microsoft.com/office/officeart/2005/8/layout/hierarchy3"/>
    <dgm:cxn modelId="{53BE4158-EDEA-45B7-BA48-A5CD51AEF568}" type="presParOf" srcId="{8A83A3B5-C338-4728-8BDB-E456503860BB}" destId="{14C4F992-61E4-4FE3-9502-A4015030C798}" srcOrd="1" destOrd="0" presId="urn:microsoft.com/office/officeart/2005/8/layout/hierarchy3"/>
    <dgm:cxn modelId="{78F5DC8D-5128-4E9C-97F9-62FA56130E39}" type="presParOf" srcId="{2B09798B-88E3-4468-95C6-D0B0E92DCC03}" destId="{A3F24835-6A61-4253-AB1D-203BFBBCE72D}" srcOrd="1" destOrd="0" presId="urn:microsoft.com/office/officeart/2005/8/layout/hierarchy3"/>
    <dgm:cxn modelId="{8510BC45-C0D0-461E-AD88-F29E30EBA37F}" type="presParOf" srcId="{A3F24835-6A61-4253-AB1D-203BFBBCE72D}" destId="{C251656B-826E-4089-8FB6-E8EC6380C15C}" srcOrd="0" destOrd="0" presId="urn:microsoft.com/office/officeart/2005/8/layout/hierarchy3"/>
    <dgm:cxn modelId="{424E4EEE-86E0-4C5F-B897-75C77E7CEC5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9064" custScaleY="93899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495" custScaleY="116610" custLinFactNeighborX="885" custLinFactNeighborY="171">
        <dgm:presLayoutVars>
          <dgm:bulletEnabled val="1"/>
        </dgm:presLayoutVars>
      </dgm:prSet>
      <dgm:spPr/>
    </dgm:pt>
  </dgm:ptLst>
  <dgm:cxnLst>
    <dgm:cxn modelId="{A26D7B0F-631E-47A6-AAFF-FADBC449A712}" type="presOf" srcId="{C2457D74-611F-46F5-A1D7-20F6B5A65D13}" destId="{6EB630FA-BF1E-4BF9-AAAF-6A6580C9FE7F}" srcOrd="0" destOrd="0" presId="urn:microsoft.com/office/officeart/2005/8/layout/hierarchy3"/>
    <dgm:cxn modelId="{1BF7E91F-2968-4AF6-B11C-253F7BC1EC50}" type="presOf" srcId="{B4C74A82-B3F6-4AAC-9DED-BEFBCD538F6D}" destId="{14C4F992-61E4-4FE3-9502-A4015030C798}" srcOrd="1" destOrd="0" presId="urn:microsoft.com/office/officeart/2005/8/layout/hierarchy3"/>
    <dgm:cxn modelId="{A7A0DD3A-42E0-4BE1-B66E-96B9C250AD03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E8140851-90FA-4F9F-A04E-C0B3649A9747}" type="presOf" srcId="{B4C74A82-B3F6-4AAC-9DED-BEFBCD538F6D}" destId="{97BF3785-E205-48DC-97E9-9F50C8394618}" srcOrd="0" destOrd="0" presId="urn:microsoft.com/office/officeart/2005/8/layout/hierarchy3"/>
    <dgm:cxn modelId="{D0589E92-639A-4E05-8BE1-31C6CF4BECB2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9E8EF8A7-93C2-4657-8AAB-3FBF7B93A12F}" type="presParOf" srcId="{6C4A07D5-6F8F-4381-9D50-3640D24D8B7F}" destId="{2B09798B-88E3-4468-95C6-D0B0E92DCC03}" srcOrd="0" destOrd="0" presId="urn:microsoft.com/office/officeart/2005/8/layout/hierarchy3"/>
    <dgm:cxn modelId="{3F859DDB-BBB7-456E-A909-BB36CBD3DFD3}" type="presParOf" srcId="{2B09798B-88E3-4468-95C6-D0B0E92DCC03}" destId="{8A83A3B5-C338-4728-8BDB-E456503860BB}" srcOrd="0" destOrd="0" presId="urn:microsoft.com/office/officeart/2005/8/layout/hierarchy3"/>
    <dgm:cxn modelId="{26FC1D14-F461-4911-B5EB-51C03EB77017}" type="presParOf" srcId="{8A83A3B5-C338-4728-8BDB-E456503860BB}" destId="{97BF3785-E205-48DC-97E9-9F50C8394618}" srcOrd="0" destOrd="0" presId="urn:microsoft.com/office/officeart/2005/8/layout/hierarchy3"/>
    <dgm:cxn modelId="{E9D7C120-2FFA-4B16-A2E8-976FEC9E3940}" type="presParOf" srcId="{8A83A3B5-C338-4728-8BDB-E456503860BB}" destId="{14C4F992-61E4-4FE3-9502-A4015030C798}" srcOrd="1" destOrd="0" presId="urn:microsoft.com/office/officeart/2005/8/layout/hierarchy3"/>
    <dgm:cxn modelId="{E9107520-5AAA-459F-9FCA-0CFD80B7FA7A}" type="presParOf" srcId="{2B09798B-88E3-4468-95C6-D0B0E92DCC03}" destId="{A3F24835-6A61-4253-AB1D-203BFBBCE72D}" srcOrd="1" destOrd="0" presId="urn:microsoft.com/office/officeart/2005/8/layout/hierarchy3"/>
    <dgm:cxn modelId="{E1E0588C-DFDD-4B6F-86CB-C76C51EF0A80}" type="presParOf" srcId="{A3F24835-6A61-4253-AB1D-203BFBBCE72D}" destId="{C251656B-826E-4089-8FB6-E8EC6380C15C}" srcOrd="0" destOrd="0" presId="urn:microsoft.com/office/officeart/2005/8/layout/hierarchy3"/>
    <dgm:cxn modelId="{CF3ACD63-33C2-400D-ADF0-D1C6E63ED23B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dirty="0"/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551E5D37-EF14-44CD-8BBA-BC1CDEBA7D1E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gm:t>
    </dgm:pt>
    <dgm:pt modelId="{F497CD83-6BA5-4FE1-97BC-33153AFB8E51}" type="parTrans" cxnId="{3AB23037-43A2-4F2D-B8C6-85689B8EFA4C}">
      <dgm:prSet/>
      <dgm:spPr/>
      <dgm:t>
        <a:bodyPr/>
        <a:lstStyle/>
        <a:p>
          <a:endParaRPr lang="ru-RU"/>
        </a:p>
      </dgm:t>
    </dgm:pt>
    <dgm:pt modelId="{BB0743DA-2469-48D2-A969-E7402CD253C8}" type="sibTrans" cxnId="{3AB23037-43A2-4F2D-B8C6-85689B8EFA4C}">
      <dgm:prSet/>
      <dgm:spPr/>
      <dgm:t>
        <a:bodyPr/>
        <a:lstStyle/>
        <a:p>
          <a:endParaRPr lang="ru-RU"/>
        </a:p>
      </dgm:t>
    </dgm:pt>
    <dgm:pt modelId="{A6309180-1E70-49A7-A232-3020C8CCA57D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dirty="0"/>
        </a:p>
      </dgm:t>
    </dgm:pt>
    <dgm:pt modelId="{A34D2B8C-441A-4294-B4A5-B90EC25B4DB7}" type="parTrans" cxnId="{9E7B6FB4-FCF3-4E06-A6CB-D8EEFE8DA6A4}">
      <dgm:prSet/>
      <dgm:spPr/>
      <dgm:t>
        <a:bodyPr/>
        <a:lstStyle/>
        <a:p>
          <a:endParaRPr lang="ru-RU"/>
        </a:p>
      </dgm:t>
    </dgm:pt>
    <dgm:pt modelId="{18F6182C-3552-4D94-A24A-95A28BA20D30}" type="sibTrans" cxnId="{9E7B6FB4-FCF3-4E06-A6CB-D8EEFE8DA6A4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dirty="0"/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417DBFEA-CF59-4BA0-88DD-FC061943E9AD}" type="pres">
      <dgm:prSet presAssocID="{09B9540E-9964-4091-A374-670FFA8D84EC}" presName="descendantText" presStyleLbl="alignAcc1" presStyleIdx="0" presStyleCnt="3" custLinFactNeighborY="-14209">
        <dgm:presLayoutVars>
          <dgm:bulletEnabled val="1"/>
        </dgm:presLayoutVars>
      </dgm:prSet>
      <dgm:spPr/>
    </dgm:pt>
    <dgm:pt modelId="{F1D97F97-B599-473A-8572-811349AA6E91}" type="pres">
      <dgm:prSet presAssocID="{A1E7E0B9-55A9-4166-9042-955FFFBC628C}" presName="sp" presStyleCnt="0"/>
      <dgm:spPr/>
    </dgm:pt>
    <dgm:pt modelId="{839C26FF-E9D4-4B2C-80FB-C41BBB692F4F}" type="pres">
      <dgm:prSet presAssocID="{551E5D37-EF14-44CD-8BBA-BC1CDEBA7D1E}" presName="composite" presStyleCnt="0"/>
      <dgm:spPr/>
    </dgm:pt>
    <dgm:pt modelId="{897DD0BF-6510-417B-A992-1E8686082A4D}" type="pres">
      <dgm:prSet presAssocID="{551E5D37-EF14-44CD-8BBA-BC1CDEBA7D1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4FDC1DA-7A8A-42EC-91FE-1BEAE7E5C7BB}" type="pres">
      <dgm:prSet presAssocID="{551E5D37-EF14-44CD-8BBA-BC1CDEBA7D1E}" presName="descendantText" presStyleLbl="alignAcc1" presStyleIdx="1" presStyleCnt="3">
        <dgm:presLayoutVars>
          <dgm:bulletEnabled val="1"/>
        </dgm:presLayoutVars>
      </dgm:prSet>
      <dgm:spPr/>
    </dgm:pt>
    <dgm:pt modelId="{0B01FCA9-B16A-4FEA-A89C-FA1209B766FE}" type="pres">
      <dgm:prSet presAssocID="{BB0743DA-2469-48D2-A969-E7402CD253C8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C57E42B-A082-490B-80AD-AC370FB4A099}" type="pres">
      <dgm:prSet presAssocID="{23A5A222-7027-4C16-AB59-AD69977A2F4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199CC82C-FEBE-42CE-A837-5CEF2794B40E}" srcId="{833B8E79-8271-4712-9AE7-629929827D66}" destId="{23A5A222-7027-4C16-AB59-AD69977A2F41}" srcOrd="2" destOrd="0" parTransId="{D15E07FB-B03C-43AF-B44D-893A0EF0EC2F}" sibTransId="{55DAC939-3317-4EF1-A612-ADFBDE4CCC49}"/>
    <dgm:cxn modelId="{3AB23037-43A2-4F2D-B8C6-85689B8EFA4C}" srcId="{833B8E79-8271-4712-9AE7-629929827D66}" destId="{551E5D37-EF14-44CD-8BBA-BC1CDEBA7D1E}" srcOrd="1" destOrd="0" parTransId="{F497CD83-6BA5-4FE1-97BC-33153AFB8E51}" sibTransId="{BB0743DA-2469-48D2-A969-E7402CD253C8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696F3680-7873-4FA7-A8E6-465A8142D0D9}" type="presOf" srcId="{551E5D37-EF14-44CD-8BBA-BC1CDEBA7D1E}" destId="{897DD0BF-6510-417B-A992-1E8686082A4D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9E7B6FB4-FCF3-4E06-A6CB-D8EEFE8DA6A4}" srcId="{551E5D37-EF14-44CD-8BBA-BC1CDEBA7D1E}" destId="{A6309180-1E70-49A7-A232-3020C8CCA57D}" srcOrd="0" destOrd="0" parTransId="{A34D2B8C-441A-4294-B4A5-B90EC25B4DB7}" sibTransId="{18F6182C-3552-4D94-A24A-95A28BA20D30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8798A1E1-E33B-466E-980E-122BA9A2531D}" type="presOf" srcId="{A6309180-1E70-49A7-A232-3020C8CCA57D}" destId="{F4FDC1DA-7A8A-42EC-91FE-1BEAE7E5C7BB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67FF3073-FFCF-4E60-B050-BD9ED97D47AA}" type="presParOf" srcId="{CE9873A7-E56D-4AD4-BEEA-64100DAE31B7}" destId="{839C26FF-E9D4-4B2C-80FB-C41BBB692F4F}" srcOrd="2" destOrd="0" presId="urn:microsoft.com/office/officeart/2005/8/layout/chevron2"/>
    <dgm:cxn modelId="{47D9375D-A2C5-498D-98ED-887E79748792}" type="presParOf" srcId="{839C26FF-E9D4-4B2C-80FB-C41BBB692F4F}" destId="{897DD0BF-6510-417B-A992-1E8686082A4D}" srcOrd="0" destOrd="0" presId="urn:microsoft.com/office/officeart/2005/8/layout/chevron2"/>
    <dgm:cxn modelId="{52C5B883-304B-4F2F-B661-2D49D07D355C}" type="presParOf" srcId="{839C26FF-E9D4-4B2C-80FB-C41BBB692F4F}" destId="{F4FDC1DA-7A8A-42EC-91FE-1BEAE7E5C7BB}" srcOrd="1" destOrd="0" presId="urn:microsoft.com/office/officeart/2005/8/layout/chevron2"/>
    <dgm:cxn modelId="{73132BA1-7A31-4C82-B296-0F00F61449A3}" type="presParOf" srcId="{CE9873A7-E56D-4AD4-BEEA-64100DAE31B7}" destId="{0B01FCA9-B16A-4FEA-A89C-FA1209B766FE}" srcOrd="3" destOrd="0" presId="urn:microsoft.com/office/officeart/2005/8/layout/chevron2"/>
    <dgm:cxn modelId="{F220B85E-6A10-4839-B700-D53D74A4A6DB}" type="presParOf" srcId="{CE9873A7-E56D-4AD4-BEEA-64100DAE31B7}" destId="{884E1E90-C4C7-4DA7-956C-DCDFC951D175}" srcOrd="4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</a:t>
          </a:r>
          <a:r>
            <a:rPr lang="ru-RU" sz="1100" b="1" u="sng" dirty="0">
              <a:solidFill>
                <a:srgbClr val="E16601"/>
              </a:solidFill>
            </a:rPr>
            <a:t> </a:t>
          </a:r>
          <a:r>
            <a:rPr lang="ru-RU" sz="1400" b="1" u="sng" dirty="0">
              <a:solidFill>
                <a:srgbClr val="E16601"/>
              </a:solidFill>
            </a:rPr>
            <a:t>показатель:</a:t>
          </a:r>
        </a:p>
        <a:p>
          <a:pPr algn="ctr"/>
          <a:r>
            <a:rPr lang="ru-RU" sz="1400" b="1" u="none" dirty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27439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 .Количество созданных (реконструированных) и отремонтированных объектов организаций культуры /единиц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55145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none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9866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216059" custScaleY="280612" custLinFactNeighborX="-11069" custLinFactNeighborY="-76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6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903" custScaleY="197220" custLinFactNeighborX="-8286" custLinFactNeighborY="2139">
        <dgm:presLayoutVars>
          <dgm:bulletEnabled val="1"/>
        </dgm:presLayoutVars>
      </dgm:prSet>
      <dgm:spPr/>
    </dgm:pt>
  </dgm:ptLst>
  <dgm:cxnLst>
    <dgm:cxn modelId="{67E6615B-6B7B-4C05-9007-2CC227AD0FCE}" type="presOf" srcId="{B4C74A82-B3F6-4AAC-9DED-BEFBCD538F6D}" destId="{97BF3785-E205-48DC-97E9-9F50C8394618}" srcOrd="0" destOrd="0" presId="urn:microsoft.com/office/officeart/2005/8/layout/hierarchy3"/>
    <dgm:cxn modelId="{4C6CD05D-A9EA-41FF-8873-80DB74DCADA9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44901EA0-5645-43C8-92D9-09AD72F95B43}" type="presOf" srcId="{B4C74A82-B3F6-4AAC-9DED-BEFBCD538F6D}" destId="{14C4F992-61E4-4FE3-9502-A4015030C798}" srcOrd="1" destOrd="0" presId="urn:microsoft.com/office/officeart/2005/8/layout/hierarchy3"/>
    <dgm:cxn modelId="{9F767AA0-84F3-427A-8519-91E5AC6BA6BF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2783D3-4284-4ACD-8543-400B2740D94A}" type="presOf" srcId="{BA02AD00-9682-4FE7-8803-4337FAFB4843}" destId="{6C4A07D5-6F8F-4381-9D50-3640D24D8B7F}" srcOrd="0" destOrd="0" presId="urn:microsoft.com/office/officeart/2005/8/layout/hierarchy3"/>
    <dgm:cxn modelId="{099B651A-A796-48FF-BBAD-DBC819E71BCC}" type="presParOf" srcId="{6C4A07D5-6F8F-4381-9D50-3640D24D8B7F}" destId="{2B09798B-88E3-4468-95C6-D0B0E92DCC03}" srcOrd="0" destOrd="0" presId="urn:microsoft.com/office/officeart/2005/8/layout/hierarchy3"/>
    <dgm:cxn modelId="{9A7B4558-DFFC-4BD9-8371-D550C4529988}" type="presParOf" srcId="{2B09798B-88E3-4468-95C6-D0B0E92DCC03}" destId="{8A83A3B5-C338-4728-8BDB-E456503860BB}" srcOrd="0" destOrd="0" presId="urn:microsoft.com/office/officeart/2005/8/layout/hierarchy3"/>
    <dgm:cxn modelId="{3DB55063-0CEE-4E46-AC89-9A1D4F96EC7B}" type="presParOf" srcId="{8A83A3B5-C338-4728-8BDB-E456503860BB}" destId="{97BF3785-E205-48DC-97E9-9F50C8394618}" srcOrd="0" destOrd="0" presId="urn:microsoft.com/office/officeart/2005/8/layout/hierarchy3"/>
    <dgm:cxn modelId="{337A655F-D5F3-481C-B3A2-0306D6C02C06}" type="presParOf" srcId="{8A83A3B5-C338-4728-8BDB-E456503860BB}" destId="{14C4F992-61E4-4FE3-9502-A4015030C798}" srcOrd="1" destOrd="0" presId="urn:microsoft.com/office/officeart/2005/8/layout/hierarchy3"/>
    <dgm:cxn modelId="{3D8508F7-BE0A-4820-AED9-544E80258914}" type="presParOf" srcId="{2B09798B-88E3-4468-95C6-D0B0E92DCC03}" destId="{A3F24835-6A61-4253-AB1D-203BFBBCE72D}" srcOrd="1" destOrd="0" presId="urn:microsoft.com/office/officeart/2005/8/layout/hierarchy3"/>
    <dgm:cxn modelId="{F35B086B-2CAE-4A05-AFDA-A6A35F89B4B2}" type="presParOf" srcId="{A3F24835-6A61-4253-AB1D-203BFBBCE72D}" destId="{C251656B-826E-4089-8FB6-E8EC6380C15C}" srcOrd="0" destOrd="0" presId="urn:microsoft.com/office/officeart/2005/8/layout/hierarchy3"/>
    <dgm:cxn modelId="{6BC0D2BD-3F25-4C90-B6FF-A25445A5E2E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(единиц)</a:t>
          </a:r>
          <a:endParaRPr lang="ru-RU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72979" custLinFactNeighborX="8853" custLinFactNeighborY="145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LinFactNeighborX="-6861" custLinFactNeighborY="-445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53A4801F-4B31-4CC3-AC40-5486CEDD1690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7DD496-B0B4-4B80-8D8A-60849ADFF238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39562EC7-E1E5-4213-B621-10A1B79DF072}" type="presOf" srcId="{BA02AD00-9682-4FE7-8803-4337FAFB4843}" destId="{6C4A07D5-6F8F-4381-9D50-3640D24D8B7F}" srcOrd="0" destOrd="0" presId="urn:microsoft.com/office/officeart/2005/8/layout/hierarchy3"/>
    <dgm:cxn modelId="{27F484F3-470C-4507-9D06-1B320080377A}" type="presOf" srcId="{21885994-604D-4E8E-BF5B-6C1EC58CFDD8}" destId="{C251656B-826E-4089-8FB6-E8EC6380C15C}" srcOrd="0" destOrd="0" presId="urn:microsoft.com/office/officeart/2005/8/layout/hierarchy3"/>
    <dgm:cxn modelId="{76D81DFA-8ED2-405D-9816-DF640A7E287E}" type="presOf" srcId="{B4C74A82-B3F6-4AAC-9DED-BEFBCD538F6D}" destId="{97BF3785-E205-48DC-97E9-9F50C8394618}" srcOrd="0" destOrd="0" presId="urn:microsoft.com/office/officeart/2005/8/layout/hierarchy3"/>
    <dgm:cxn modelId="{84582339-AC1F-4DAF-9921-1AB6304F475E}" type="presParOf" srcId="{6C4A07D5-6F8F-4381-9D50-3640D24D8B7F}" destId="{2B09798B-88E3-4468-95C6-D0B0E92DCC03}" srcOrd="0" destOrd="0" presId="urn:microsoft.com/office/officeart/2005/8/layout/hierarchy3"/>
    <dgm:cxn modelId="{27E903E3-FEF9-41A9-B795-AFE63EAF1CF7}" type="presParOf" srcId="{2B09798B-88E3-4468-95C6-D0B0E92DCC03}" destId="{8A83A3B5-C338-4728-8BDB-E456503860BB}" srcOrd="0" destOrd="0" presId="urn:microsoft.com/office/officeart/2005/8/layout/hierarchy3"/>
    <dgm:cxn modelId="{CD6D0999-D0DA-4B43-BD16-B8113F1FC93E}" type="presParOf" srcId="{8A83A3B5-C338-4728-8BDB-E456503860BB}" destId="{97BF3785-E205-48DC-97E9-9F50C8394618}" srcOrd="0" destOrd="0" presId="urn:microsoft.com/office/officeart/2005/8/layout/hierarchy3"/>
    <dgm:cxn modelId="{B196B22D-E043-46C0-89B8-6B50F80BCE59}" type="presParOf" srcId="{8A83A3B5-C338-4728-8BDB-E456503860BB}" destId="{14C4F992-61E4-4FE3-9502-A4015030C798}" srcOrd="1" destOrd="0" presId="urn:microsoft.com/office/officeart/2005/8/layout/hierarchy3"/>
    <dgm:cxn modelId="{8F2365DB-40D9-46EE-9915-BE46E0B20A5F}" type="presParOf" srcId="{2B09798B-88E3-4468-95C6-D0B0E92DCC03}" destId="{A3F24835-6A61-4253-AB1D-203BFBBCE72D}" srcOrd="1" destOrd="0" presId="urn:microsoft.com/office/officeart/2005/8/layout/hierarchy3"/>
    <dgm:cxn modelId="{C78EAB14-1CF1-464A-B429-AD6EA1545540}" type="presParOf" srcId="{A3F24835-6A61-4253-AB1D-203BFBBCE72D}" destId="{C251656B-826E-4089-8FB6-E8EC6380C15C}" srcOrd="0" destOrd="0" presId="urn:microsoft.com/office/officeart/2005/8/layout/hierarchy3"/>
    <dgm:cxn modelId="{ECDF70B3-3D11-49E7-B7C0-F6AFD35FBFA5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b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9492" custScaleY="11562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31034" custLinFactNeighborX="-9374" custLinFactNeighborY="-11800">
        <dgm:presLayoutVars>
          <dgm:bulletEnabled val="1"/>
        </dgm:presLayoutVars>
      </dgm:prSet>
      <dgm:spPr/>
    </dgm:pt>
  </dgm:ptLst>
  <dgm:cxnLst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860" tIns="37465" rIns="74930" bIns="37465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333960" y="385949"/>
        <a:ext cx="524244" cy="52424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25915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30677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85001"/>
          <a:ext cx="325168" cy="1219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9381"/>
              </a:lnTo>
              <a:lnTo>
                <a:pt x="325168" y="121938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50336" y="2291462"/>
          <a:ext cx="2601347" cy="16258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97955" y="2339081"/>
        <a:ext cx="2506109" cy="153060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824" y="110"/>
          <a:ext cx="2826454" cy="1413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216" y="41502"/>
        <a:ext cx="2743670" cy="1330443"/>
      </dsp:txXfrm>
    </dsp:sp>
    <dsp:sp modelId="{C251656B-826E-4089-8FB6-E8EC6380C15C}">
      <dsp:nvSpPr>
        <dsp:cNvPr id="0" name=""/>
        <dsp:cNvSpPr/>
      </dsp:nvSpPr>
      <dsp:spPr>
        <a:xfrm>
          <a:off x="286470" y="1413338"/>
          <a:ext cx="117693" cy="1553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921"/>
              </a:lnTo>
              <a:lnTo>
                <a:pt x="117693" y="155392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04163" y="1762405"/>
          <a:ext cx="2451395" cy="2409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E7700"/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E7700"/>
              </a:solidFill>
            </a:rPr>
            <a:t>5.  Количество некоммерческих организаций (в том числе социально ориентированных некоммерческих организаций),осуществляющих деятельность в сфере культуры, получивших поддержку в рамках реализации мероприятий муниципальной программы (единиц) (ежегодно)</a:t>
          </a:r>
          <a:endParaRPr lang="ru-RU" sz="1000" b="1" u="none" kern="1200" dirty="0">
            <a:solidFill>
              <a:srgbClr val="EE7700"/>
            </a:solidFill>
          </a:endParaRPr>
        </a:p>
      </dsp:txBody>
      <dsp:txXfrm>
        <a:off x="474741" y="1832983"/>
        <a:ext cx="2310239" cy="226855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14732" y="61359"/>
          <a:ext cx="3062956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2351" y="108978"/>
        <a:ext cx="2967718" cy="1530604"/>
      </dsp:txXfrm>
    </dsp:sp>
    <dsp:sp modelId="{C251656B-826E-4089-8FB6-E8EC6380C15C}">
      <dsp:nvSpPr>
        <dsp:cNvPr id="0" name=""/>
        <dsp:cNvSpPr/>
      </dsp:nvSpPr>
      <dsp:spPr>
        <a:xfrm>
          <a:off x="421028" y="1687201"/>
          <a:ext cx="139939" cy="1099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9654"/>
              </a:lnTo>
              <a:lnTo>
                <a:pt x="139939" y="109965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60967" y="1782557"/>
          <a:ext cx="2601347" cy="20085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19797" y="1841387"/>
        <a:ext cx="2483687" cy="189093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862" y="82223"/>
          <a:ext cx="2930961" cy="1465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8784" y="125145"/>
        <a:ext cx="2845117" cy="1379636"/>
      </dsp:txXfrm>
    </dsp:sp>
    <dsp:sp modelId="{C251656B-826E-4089-8FB6-E8EC6380C15C}">
      <dsp:nvSpPr>
        <dsp:cNvPr id="0" name=""/>
        <dsp:cNvSpPr/>
      </dsp:nvSpPr>
      <dsp:spPr>
        <a:xfrm>
          <a:off x="388958" y="1547704"/>
          <a:ext cx="199560" cy="1169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9585"/>
              </a:lnTo>
              <a:lnTo>
                <a:pt x="199560" y="116958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88518" y="1812047"/>
          <a:ext cx="2663165" cy="1810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Целевые показатели: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 </a:t>
          </a:r>
          <a:r>
            <a:rPr lang="ru-RU" sz="1200" b="1" u="sng" kern="1200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41545" y="1865074"/>
        <a:ext cx="2557111" cy="170443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18024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22786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06091"/>
          <a:ext cx="220542" cy="1340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791"/>
              </a:lnTo>
              <a:lnTo>
                <a:pt x="220542" y="13407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45710" y="2460118"/>
          <a:ext cx="2601347" cy="1373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sp:txBody>
      <dsp:txXfrm>
        <a:off x="585939" y="2500347"/>
        <a:ext cx="2520889" cy="129306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2906" y="163129"/>
          <a:ext cx="2466886" cy="1845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6968" y="217191"/>
        <a:ext cx="2358762" cy="1737699"/>
      </dsp:txXfrm>
    </dsp:sp>
    <dsp:sp modelId="{C251656B-826E-4089-8FB6-E8EC6380C15C}">
      <dsp:nvSpPr>
        <dsp:cNvPr id="0" name=""/>
        <dsp:cNvSpPr/>
      </dsp:nvSpPr>
      <dsp:spPr>
        <a:xfrm>
          <a:off x="339595" y="2008952"/>
          <a:ext cx="154846" cy="1156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371"/>
              </a:lnTo>
              <a:lnTo>
                <a:pt x="154846" y="115637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94442" y="2586228"/>
          <a:ext cx="2152388" cy="1158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sp:txBody>
      <dsp:txXfrm>
        <a:off x="528364" y="2620150"/>
        <a:ext cx="2084544" cy="109034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502" y="0"/>
          <a:ext cx="2562472" cy="1917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1659" y="56157"/>
        <a:ext cx="2450158" cy="1805030"/>
      </dsp:txXfrm>
    </dsp:sp>
    <dsp:sp modelId="{C251656B-826E-4089-8FB6-E8EC6380C15C}">
      <dsp:nvSpPr>
        <dsp:cNvPr id="0" name=""/>
        <dsp:cNvSpPr/>
      </dsp:nvSpPr>
      <dsp:spPr>
        <a:xfrm>
          <a:off x="351749" y="1917344"/>
          <a:ext cx="160948" cy="1291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1905"/>
              </a:lnTo>
              <a:lnTo>
                <a:pt x="160948" y="12919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12698" y="2462224"/>
          <a:ext cx="2367621" cy="14940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sp:txBody>
      <dsp:txXfrm>
        <a:off x="556457" y="2505983"/>
        <a:ext cx="2280103" cy="14065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183648" y="184213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sp:txBody>
      <dsp:txXfrm rot="-5400000">
        <a:off x="0" y="429077"/>
        <a:ext cx="857024" cy="367296"/>
      </dsp:txXfrm>
    </dsp:sp>
    <dsp:sp modelId="{417DBFEA-CF59-4BA0-88DD-FC061943E9AD}">
      <dsp:nvSpPr>
        <dsp:cNvPr id="0" name=""/>
        <dsp:cNvSpPr/>
      </dsp:nvSpPr>
      <dsp:spPr>
        <a:xfrm rot="5400000">
          <a:off x="4105532" y="-3248507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kern="1200" dirty="0"/>
        </a:p>
      </dsp:txBody>
      <dsp:txXfrm rot="-5400000">
        <a:off x="857025" y="38848"/>
        <a:ext cx="7253975" cy="718112"/>
      </dsp:txXfrm>
    </dsp:sp>
    <dsp:sp modelId="{897DD0BF-6510-417B-A992-1E8686082A4D}">
      <dsp:nvSpPr>
        <dsp:cNvPr id="0" name=""/>
        <dsp:cNvSpPr/>
      </dsp:nvSpPr>
      <dsp:spPr>
        <a:xfrm rot="5400000">
          <a:off x="-183648" y="1208176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sp:txBody>
      <dsp:txXfrm rot="-5400000">
        <a:off x="0" y="1453040"/>
        <a:ext cx="857024" cy="367296"/>
      </dsp:txXfrm>
    </dsp:sp>
    <dsp:sp modelId="{F4FDC1DA-7A8A-42EC-91FE-1BEAE7E5C7BB}">
      <dsp:nvSpPr>
        <dsp:cNvPr id="0" name=""/>
        <dsp:cNvSpPr/>
      </dsp:nvSpPr>
      <dsp:spPr>
        <a:xfrm rot="5400000">
          <a:off x="4105532" y="-2223978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kern="1200" dirty="0"/>
        </a:p>
      </dsp:txBody>
      <dsp:txXfrm rot="-5400000">
        <a:off x="857025" y="1063377"/>
        <a:ext cx="7253975" cy="718112"/>
      </dsp:txXfrm>
    </dsp:sp>
    <dsp:sp modelId="{9CC37EFE-E156-4F78-9251-505F1BFB1F01}">
      <dsp:nvSpPr>
        <dsp:cNvPr id="0" name=""/>
        <dsp:cNvSpPr/>
      </dsp:nvSpPr>
      <dsp:spPr>
        <a:xfrm rot="5400000">
          <a:off x="-183648" y="2232140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sp:txBody>
      <dsp:txXfrm rot="-5400000">
        <a:off x="0" y="2477004"/>
        <a:ext cx="857024" cy="367296"/>
      </dsp:txXfrm>
    </dsp:sp>
    <dsp:sp modelId="{0C57E42B-A082-490B-80AD-AC370FB4A099}">
      <dsp:nvSpPr>
        <dsp:cNvPr id="0" name=""/>
        <dsp:cNvSpPr/>
      </dsp:nvSpPr>
      <dsp:spPr>
        <a:xfrm rot="5400000">
          <a:off x="4105532" y="-1200015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kern="1200" dirty="0"/>
        </a:p>
      </dsp:txBody>
      <dsp:txXfrm rot="-5400000">
        <a:off x="857025" y="2087340"/>
        <a:ext cx="7253975" cy="718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17019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19692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1083142"/>
          <a:ext cx="226717" cy="1232434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23243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298646"/>
          <a:ext cx="2344479" cy="20338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</a:t>
          </a:r>
          <a:r>
            <a:rPr lang="ru-RU" sz="1100" b="1" u="sng" kern="1200" dirty="0">
              <a:solidFill>
                <a:srgbClr val="E16601"/>
              </a:solidFill>
            </a:rPr>
            <a:t> </a:t>
          </a:r>
          <a:r>
            <a:rPr lang="ru-RU" sz="1400" b="1" u="sng" kern="1200" dirty="0">
              <a:solidFill>
                <a:srgbClr val="E16601"/>
              </a:solidFill>
            </a:rPr>
            <a:t>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39276" y="1358216"/>
        <a:ext cx="2225339" cy="19147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4631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7304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959262"/>
          <a:ext cx="226717" cy="1356311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35631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174764"/>
          <a:ext cx="2344479" cy="22816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 .Количество созданных (реконструированных) и отремонтированных объектов организаций культуры /единиц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46532" y="1241590"/>
        <a:ext cx="2210827" cy="21479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470875" y="21221"/>
          <a:ext cx="1905018" cy="1361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3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510748" y="61094"/>
        <a:ext cx="1825272" cy="1281611"/>
      </dsp:txXfrm>
    </dsp:sp>
    <dsp:sp modelId="{C251656B-826E-4089-8FB6-E8EC6380C15C}">
      <dsp:nvSpPr>
        <dsp:cNvPr id="0" name=""/>
        <dsp:cNvSpPr/>
      </dsp:nvSpPr>
      <dsp:spPr>
        <a:xfrm>
          <a:off x="306584" y="1382579"/>
          <a:ext cx="354792" cy="1059602"/>
        </a:xfrm>
        <a:custGeom>
          <a:avLst/>
          <a:gdLst/>
          <a:ahLst/>
          <a:cxnLst/>
          <a:rect l="0" t="0" r="0" b="0"/>
          <a:pathLst>
            <a:path>
              <a:moveTo>
                <a:pt x="354792" y="0"/>
              </a:moveTo>
              <a:lnTo>
                <a:pt x="0" y="10596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06584" y="1480716"/>
          <a:ext cx="2368916" cy="1922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sp:txBody>
      <dsp:txXfrm>
        <a:off x="362905" y="1537037"/>
        <a:ext cx="2256274" cy="18102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39022" y="2457"/>
          <a:ext cx="2283164" cy="11415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72458" y="35893"/>
        <a:ext cx="2216292" cy="1074710"/>
      </dsp:txXfrm>
    </dsp:sp>
    <dsp:sp modelId="{C251656B-826E-4089-8FB6-E8EC6380C15C}">
      <dsp:nvSpPr>
        <dsp:cNvPr id="0" name=""/>
        <dsp:cNvSpPr/>
      </dsp:nvSpPr>
      <dsp:spPr>
        <a:xfrm>
          <a:off x="521619" y="1144039"/>
          <a:ext cx="91440" cy="14135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13567"/>
              </a:lnTo>
              <a:lnTo>
                <a:pt x="122690" y="14135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44309" y="1431892"/>
          <a:ext cx="2117005" cy="2251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kern="1200" dirty="0">
            <a:solidFill>
              <a:srgbClr val="E16601"/>
            </a:solidFill>
          </a:endParaRPr>
        </a:p>
      </dsp:txBody>
      <dsp:txXfrm>
        <a:off x="706314" y="1493897"/>
        <a:ext cx="1992995" cy="212741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280002" y="333882"/>
          <a:ext cx="2305841" cy="15797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5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5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5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5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6273" y="380153"/>
        <a:ext cx="2213299" cy="1487255"/>
      </dsp:txXfrm>
    </dsp:sp>
    <dsp:sp modelId="{C251656B-826E-4089-8FB6-E8EC6380C15C}">
      <dsp:nvSpPr>
        <dsp:cNvPr id="0" name=""/>
        <dsp:cNvSpPr/>
      </dsp:nvSpPr>
      <dsp:spPr>
        <a:xfrm>
          <a:off x="288028" y="1913680"/>
          <a:ext cx="222558" cy="1091592"/>
        </a:xfrm>
        <a:custGeom>
          <a:avLst/>
          <a:gdLst/>
          <a:ahLst/>
          <a:cxnLst/>
          <a:rect l="0" t="0" r="0" b="0"/>
          <a:pathLst>
            <a:path>
              <a:moveTo>
                <a:pt x="222558" y="0"/>
              </a:moveTo>
              <a:lnTo>
                <a:pt x="0" y="10915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288028" y="2215374"/>
          <a:ext cx="2789947" cy="1579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(единиц)</a:t>
          </a:r>
          <a:endParaRPr lang="ru-RU" sz="1100" b="0" u="none" kern="1200" dirty="0">
            <a:solidFill>
              <a:srgbClr val="E16601"/>
            </a:solidFill>
          </a:endParaRPr>
        </a:p>
      </dsp:txBody>
      <dsp:txXfrm>
        <a:off x="334299" y="2261645"/>
        <a:ext cx="2697405" cy="148725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kern="1200" dirty="0">
            <a:solidFill>
              <a:srgbClr val="E16601"/>
            </a:solidFill>
          </a:endParaRPr>
        </a:p>
      </dsp:txBody>
      <dsp:txXfrm>
        <a:off x="644995" y="2319729"/>
        <a:ext cx="2561857" cy="141251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673" y="100380"/>
          <a:ext cx="2912143" cy="1692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sz="1400" b="1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234" y="149941"/>
        <a:ext cx="2813021" cy="1593013"/>
      </dsp:txXfrm>
    </dsp:sp>
    <dsp:sp modelId="{C251656B-826E-4089-8FB6-E8EC6380C15C}">
      <dsp:nvSpPr>
        <dsp:cNvPr id="0" name=""/>
        <dsp:cNvSpPr/>
      </dsp:nvSpPr>
      <dsp:spPr>
        <a:xfrm>
          <a:off x="246168" y="1792515"/>
          <a:ext cx="91440" cy="11520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52028"/>
              </a:lnTo>
              <a:lnTo>
                <a:pt x="117431" y="11520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63600" y="1985698"/>
          <a:ext cx="2584575" cy="19176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419767" y="2041865"/>
        <a:ext cx="2472241" cy="1805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3FB13-03BC-484F-A441-4CFB148C97F6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AB44D-43D6-42BD-9EC2-BF144E988B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64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36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93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84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061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08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398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766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809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55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9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6272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494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1512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7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434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30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03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57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54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60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49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35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02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04.07.2024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30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63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13" Type="http://schemas.openxmlformats.org/officeDocument/2006/relationships/image" Target="../media/image13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0.xml"/><Relationship Id="rId12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0.xml"/><Relationship Id="rId11" Type="http://schemas.openxmlformats.org/officeDocument/2006/relationships/image" Target="../media/image3.png"/><Relationship Id="rId5" Type="http://schemas.openxmlformats.org/officeDocument/2006/relationships/diagramData" Target="../diagrams/data10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1.xml"/><Relationship Id="rId12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1.xml"/><Relationship Id="rId11" Type="http://schemas.openxmlformats.org/officeDocument/2006/relationships/image" Target="../media/image3.png"/><Relationship Id="rId5" Type="http://schemas.openxmlformats.org/officeDocument/2006/relationships/diagramData" Target="../diagrams/data11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13" Type="http://schemas.microsoft.com/office/2007/relationships/hdphoto" Target="../media/hdphoto1.wdp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2.xm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2.xml"/><Relationship Id="rId11" Type="http://schemas.openxmlformats.org/officeDocument/2006/relationships/image" Target="../media/image15.png"/><Relationship Id="rId5" Type="http://schemas.openxmlformats.org/officeDocument/2006/relationships/diagramData" Target="../diagrams/data12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13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3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3.xml"/><Relationship Id="rId11" Type="http://schemas.microsoft.com/office/2007/relationships/hdphoto" Target="../media/hdphoto1.wdp"/><Relationship Id="rId5" Type="http://schemas.openxmlformats.org/officeDocument/2006/relationships/diagramData" Target="../diagrams/data13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13" Type="http://schemas.openxmlformats.org/officeDocument/2006/relationships/image" Target="../media/image17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4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4.xml"/><Relationship Id="rId11" Type="http://schemas.microsoft.com/office/2007/relationships/hdphoto" Target="../media/hdphoto1.wdp"/><Relationship Id="rId5" Type="http://schemas.openxmlformats.org/officeDocument/2006/relationships/diagramData" Target="../diagrams/data14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13" Type="http://schemas.openxmlformats.org/officeDocument/2006/relationships/image" Target="../media/image18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5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5.xml"/><Relationship Id="rId11" Type="http://schemas.microsoft.com/office/2007/relationships/hdphoto" Target="../media/hdphoto1.wdp"/><Relationship Id="rId5" Type="http://schemas.openxmlformats.org/officeDocument/2006/relationships/diagramData" Target="../diagrams/data15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13" Type="http://schemas.openxmlformats.org/officeDocument/2006/relationships/image" Target="../media/image19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6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6.xml"/><Relationship Id="rId11" Type="http://schemas.microsoft.com/office/2007/relationships/hdphoto" Target="../media/hdphoto1.wdp"/><Relationship Id="rId5" Type="http://schemas.openxmlformats.org/officeDocument/2006/relationships/diagramData" Target="../diagrams/data16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jpe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3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7.jpe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4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8.jpe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5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13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6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6.xml"/><Relationship Id="rId11" Type="http://schemas.microsoft.com/office/2007/relationships/hdphoto" Target="../media/hdphoto1.wdp"/><Relationship Id="rId5" Type="http://schemas.openxmlformats.org/officeDocument/2006/relationships/diagramData" Target="../diagrams/data6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6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microsoft.com/office/2007/relationships/hdphoto" Target="../media/hdphoto2.wdp"/><Relationship Id="rId7" Type="http://schemas.openxmlformats.org/officeDocument/2006/relationships/diagramColors" Target="../diagrams/colors7.xml"/><Relationship Id="rId12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7.xml"/><Relationship Id="rId11" Type="http://schemas.microsoft.com/office/2007/relationships/hdphoto" Target="../media/hdphoto1.wdp"/><Relationship Id="rId5" Type="http://schemas.openxmlformats.org/officeDocument/2006/relationships/diagramLayout" Target="../diagrams/layout7.xml"/><Relationship Id="rId10" Type="http://schemas.openxmlformats.org/officeDocument/2006/relationships/image" Target="../media/image3.png"/><Relationship Id="rId4" Type="http://schemas.openxmlformats.org/officeDocument/2006/relationships/diagramData" Target="../diagrams/data7.xml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microsoft.com/office/2007/relationships/hdphoto" Target="../media/hdphoto2.wdp"/><Relationship Id="rId7" Type="http://schemas.openxmlformats.org/officeDocument/2006/relationships/diagramColors" Target="../diagrams/colors8.xml"/><Relationship Id="rId12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8.xml"/><Relationship Id="rId11" Type="http://schemas.microsoft.com/office/2007/relationships/hdphoto" Target="../media/hdphoto1.wdp"/><Relationship Id="rId5" Type="http://schemas.openxmlformats.org/officeDocument/2006/relationships/diagramLayout" Target="../diagrams/layout8.xml"/><Relationship Id="rId10" Type="http://schemas.openxmlformats.org/officeDocument/2006/relationships/image" Target="../media/image3.png"/><Relationship Id="rId4" Type="http://schemas.openxmlformats.org/officeDocument/2006/relationships/diagramData" Target="../diagrams/data8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9.xml"/><Relationship Id="rId11" Type="http://schemas.microsoft.com/office/2007/relationships/hdphoto" Target="../media/hdphoto1.wdp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7218" y="365365"/>
            <a:ext cx="7616435" cy="1357610"/>
          </a:xfrm>
        </p:spPr>
        <p:txBody>
          <a:bodyPr/>
          <a:lstStyle/>
          <a:p>
            <a:pPr algn="ctr"/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Публичная декларация Муниципальной программы 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</a:t>
            </a:r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0270" y="1918218"/>
            <a:ext cx="7272808" cy="1721961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Культурное пространство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</a:t>
            </a: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8" y="126752"/>
            <a:ext cx="576064" cy="733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03848" y="6309817"/>
            <a:ext cx="298488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2023-2030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636913"/>
            <a:ext cx="720080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58621" y="1627740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67075" y="1867084"/>
            <a:ext cx="2501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/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Администрация Нефтеюганского района (Управляющий делами Доронина Н.М.)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69564" y="3068960"/>
            <a:ext cx="51669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2.4. «Стимулирование культурного разнообразия в Нефтеюганском районе, в том числе популяризация народных художественных промыслов и ремесел»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75288" y="317802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80846615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508422"/>
              </p:ext>
            </p:extLst>
          </p:nvPr>
        </p:nvGraphicFramePr>
        <p:xfrm>
          <a:off x="1403648" y="4437112"/>
          <a:ext cx="7556112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42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74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 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2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1817 </a:t>
                      </a:r>
                      <a:r>
                        <a:rPr lang="ru-RU" sz="1100" b="1" kern="1200" dirty="0" err="1">
                          <a:effectLst/>
                        </a:rPr>
                        <a:t>тыс.ед</a:t>
                      </a:r>
                      <a:r>
                        <a:rPr lang="ru-RU" sz="11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81" y="4023067"/>
            <a:ext cx="576073" cy="91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192169"/>
              </p:ext>
            </p:extLst>
          </p:nvPr>
        </p:nvGraphicFramePr>
        <p:xfrm>
          <a:off x="1403648" y="5949280"/>
          <a:ext cx="7560840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177683,98971  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1 817 652,33588 </a:t>
                      </a:r>
                    </a:p>
                    <a:p>
                      <a:pPr algn="ctr" fontAlgn="ctr"/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269" y="391514"/>
            <a:ext cx="3174880" cy="274945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43487" y="981409"/>
            <a:ext cx="2285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72728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41700" y="69720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3140968"/>
            <a:ext cx="52565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u="sng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/>
            <a:r>
              <a:rPr lang="ru-RU" sz="1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2.5. «Оказание информационно-консультационной и имущественной поддержки (в части предоставления безвозмездно и на краткосрочной основе нежилых помещений), некоммерческим организациям (в том числе социально ориентированным некоммерческим организациям), осуществляющим деятельность в сфере культуры»</a:t>
            </a:r>
            <a:endParaRPr lang="ru-RU" sz="1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8536" y="3386320"/>
            <a:ext cx="562711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295036249"/>
              </p:ext>
            </p:extLst>
          </p:nvPr>
        </p:nvGraphicFramePr>
        <p:xfrm>
          <a:off x="323528" y="404664"/>
          <a:ext cx="302433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548157"/>
              </p:ext>
            </p:extLst>
          </p:nvPr>
        </p:nvGraphicFramePr>
        <p:xfrm>
          <a:off x="1403648" y="4725144"/>
          <a:ext cx="7560840" cy="1553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71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86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9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1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 руб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0</a:t>
                      </a:r>
                      <a:r>
                        <a:rPr lang="ru-RU" sz="11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,00000</a:t>
                      </a: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4293096"/>
            <a:ext cx="576065" cy="73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436097" y="368812"/>
            <a:ext cx="3600399" cy="29035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855" y="1158865"/>
            <a:ext cx="2304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0172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51920" y="3212976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2.6. «Развитие библиотечного дела»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56077" y="324877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103238472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395709"/>
              </p:ext>
            </p:extLst>
          </p:nvPr>
        </p:nvGraphicFramePr>
        <p:xfrm>
          <a:off x="1403648" y="4437112"/>
          <a:ext cx="7632848" cy="17229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4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0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0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514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9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8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1817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600860"/>
              </p:ext>
            </p:extLst>
          </p:nvPr>
        </p:nvGraphicFramePr>
        <p:xfrm>
          <a:off x="1403648" y="6165304"/>
          <a:ext cx="7632848" cy="518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937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99487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18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45 586,35039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449 077,66680 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48065" y="393015"/>
            <a:ext cx="3816423" cy="28081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19872" y="1123321"/>
            <a:ext cx="1972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3933056"/>
            <a:ext cx="57606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560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779912" y="3284984"/>
            <a:ext cx="45365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2.7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 Развитие музейного дела 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12360" y="3789040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19872" y="663079"/>
            <a:ext cx="1972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452844"/>
              </p:ext>
            </p:extLst>
          </p:nvPr>
        </p:nvGraphicFramePr>
        <p:xfrm>
          <a:off x="1397488" y="4221088"/>
          <a:ext cx="7567000" cy="1636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8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6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95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7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 </a:t>
                      </a:r>
                      <a:r>
                        <a:rPr lang="ru-RU" sz="1100" b="1" kern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</a:t>
                      </a:r>
                      <a:endParaRPr lang="ru-RU" sz="1100" b="1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1817 </a:t>
                      </a:r>
                      <a:r>
                        <a:rPr lang="ru-RU" sz="1100" b="1" kern="1200" dirty="0" err="1">
                          <a:effectLst/>
                        </a:rPr>
                        <a:t>тыс.ед</a:t>
                      </a:r>
                      <a:r>
                        <a:rPr lang="ru-RU" sz="11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922518"/>
              </p:ext>
            </p:extLst>
          </p:nvPr>
        </p:nvGraphicFramePr>
        <p:xfrm>
          <a:off x="1403648" y="5877272"/>
          <a:ext cx="7560840" cy="7200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55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104849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7200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510,50000 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3 837,55600  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5004048" y="620688"/>
            <a:ext cx="4032448" cy="2551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291975" y="112474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09440" y="3016525"/>
            <a:ext cx="45069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2.8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"Поддержка добровольческих (волонтерских) объединений в сельской местности, в том числе по реализации социокультурных проектов"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740350" y="3993564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35990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422658"/>
              </p:ext>
            </p:extLst>
          </p:nvPr>
        </p:nvGraphicFramePr>
        <p:xfrm>
          <a:off x="1403648" y="4509120"/>
          <a:ext cx="7560840" cy="18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1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6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81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979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0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5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73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 руб.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110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тыс.руб.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528392" cy="28214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19871" y="1124744"/>
            <a:ext cx="2016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390808" y="2993001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dirty="0"/>
              <a:t>3.1.«Реализация единой региональной  (государственной) и муниципальной политики в сфере культуры» </a:t>
            </a:r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52021" y="3104763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28253089"/>
              </p:ext>
            </p:extLst>
          </p:nvPr>
        </p:nvGraphicFramePr>
        <p:xfrm>
          <a:off x="179512" y="404664"/>
          <a:ext cx="2647895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476303"/>
              </p:ext>
            </p:extLst>
          </p:nvPr>
        </p:nvGraphicFramePr>
        <p:xfrm>
          <a:off x="1403649" y="4221088"/>
          <a:ext cx="7488831" cy="1918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05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4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24 833,18000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1817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304 698,26816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248131" y="59423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  <a:p>
            <a:r>
              <a:rPr lang="ru-RU" sz="1200" b="1" dirty="0">
                <a:solidFill>
                  <a:srgbClr val="C00000"/>
                </a:solidFill>
                <a:latin typeface="+mj-lt"/>
              </a:rPr>
              <a:t>Департамент культуры и спорта Нефтеюганского района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187893" y="398753"/>
            <a:ext cx="3943882" cy="2002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62816" y="3183624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u="sng" dirty="0"/>
              <a:t>3.2. «Развитие архивного дела»  </a:t>
            </a:r>
          </a:p>
          <a:p>
            <a:pPr lvl="0" algn="just"/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81460" y="307541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22460413"/>
              </p:ext>
            </p:extLst>
          </p:nvPr>
        </p:nvGraphicFramePr>
        <p:xfrm>
          <a:off x="179512" y="404664"/>
          <a:ext cx="288032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https://kudago.com/media/images/event/ba/ce/bace81fb9c1887c55c482382599a71f4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4860032" y="476672"/>
            <a:ext cx="4176464" cy="237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60919" y="871237"/>
            <a:ext cx="19871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  <a:p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Администрация Нефтеюганского района  (отдел по делам архивов)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88171"/>
              </p:ext>
            </p:extLst>
          </p:nvPr>
        </p:nvGraphicFramePr>
        <p:xfrm>
          <a:off x="1403648" y="4559236"/>
          <a:ext cx="7370508" cy="1714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5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5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1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579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524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1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6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1760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7 553,65900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1910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60 416,05071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630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7000">
              <a:schemeClr val="bg2">
                <a:tint val="90000"/>
                <a:satMod val="92000"/>
                <a:lumMod val="120000"/>
                <a:alpha val="45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123728" y="52201"/>
            <a:ext cx="5364596" cy="1055746"/>
            <a:chOff x="885" y="140024"/>
            <a:chExt cx="3000821" cy="1716709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140024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44339" y="1107947"/>
            <a:ext cx="3510136" cy="1219493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 (включая иные источники финансирования):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3 651 423,45894 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9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182231" y="665203"/>
            <a:ext cx="1296144" cy="255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4980680" y="1278190"/>
            <a:ext cx="1764195" cy="879006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2024 год –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 495 851,09513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1015" y="939460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3815916" y="1352248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1744874"/>
              </p:ext>
            </p:extLst>
          </p:nvPr>
        </p:nvGraphicFramePr>
        <p:xfrm>
          <a:off x="1839932" y="2590783"/>
          <a:ext cx="6836523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программы: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4958" y="1699597"/>
            <a:ext cx="6408712" cy="1224136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стратегической роли культуры, как важнейшего фактора и гаранта роста качества жизни и гармонизации общественных отношений, через укрепление единого культурного пространства, российской гражданской идентичности на основе духовно-нравственных и культурных ценностей народов, проживающих на территории Нефтеюганского района.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27395546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3275856" y="1052736"/>
            <a:ext cx="2232248" cy="741394"/>
            <a:chOff x="225385" y="277374"/>
            <a:chExt cx="741394" cy="741394"/>
          </a:xfrm>
        </p:grpSpPr>
        <p:sp>
          <p:nvSpPr>
            <p:cNvPr id="10" name="Овал 9"/>
            <p:cNvSpPr/>
            <p:nvPr/>
          </p:nvSpPr>
          <p:spPr>
            <a:xfrm>
              <a:off x="225385" y="277374"/>
              <a:ext cx="741394" cy="74139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333960" y="385949"/>
              <a:ext cx="524244" cy="524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Национальная цель</a:t>
              </a:r>
            </a:p>
          </p:txBody>
        </p:sp>
      </p:grpSp>
      <p:sp>
        <p:nvSpPr>
          <p:cNvPr id="12" name="Текст 2"/>
          <p:cNvSpPr txBox="1">
            <a:spLocks/>
          </p:cNvSpPr>
          <p:nvPr/>
        </p:nvSpPr>
        <p:spPr>
          <a:xfrm>
            <a:off x="5541357" y="1051983"/>
            <a:ext cx="3461198" cy="5841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b="1" dirty="0">
                <a:latin typeface="Bookman Old Style" pitchFamily="18" charset="0"/>
                <a:ea typeface="Times New Roman" panose="02020603050405020304" pitchFamily="18" charset="0"/>
              </a:rPr>
              <a:t>Возможность для самореализации и раскрытия талантов каждого человека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437870"/>
              </p:ext>
            </p:extLst>
          </p:nvPr>
        </p:nvGraphicFramePr>
        <p:xfrm>
          <a:off x="1475656" y="4149080"/>
          <a:ext cx="7488832" cy="20378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243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мероприятий  регионального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проекта «Культурная среда»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0,0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968,84211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015400854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6" y="2780928"/>
            <a:ext cx="57600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1.1.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«Региональный проект «Культурная среда» в составе национального проекта «Культура»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413474"/>
            <a:ext cx="360039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088993"/>
              </p:ext>
            </p:extLst>
          </p:nvPr>
        </p:nvGraphicFramePr>
        <p:xfrm>
          <a:off x="1397498" y="4013234"/>
          <a:ext cx="7488832" cy="1908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8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387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725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7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181 802,49503 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11 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381 802,49503 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01202453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688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1.2.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Нефтеюганского района «Культурно-образовательный комплекс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пгт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Пойковский (1 очередь)»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2081" y="607091"/>
            <a:ext cx="3600399" cy="1980219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FDB315-6D9B-47CA-B5B5-4A4A8781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419205"/>
              </p:ext>
            </p:extLst>
          </p:nvPr>
        </p:nvGraphicFramePr>
        <p:xfrm>
          <a:off x="1387080" y="5949280"/>
          <a:ext cx="7499250" cy="446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3780173704"/>
                    </a:ext>
                  </a:extLst>
                </a:gridCol>
                <a:gridCol w="2250285">
                  <a:extLst>
                    <a:ext uri="{9D8B030D-6E8A-4147-A177-3AD203B41FA5}">
                      <a16:colId xmlns:a16="http://schemas.microsoft.com/office/drawing/2014/main" val="742109182"/>
                    </a:ext>
                  </a:extLst>
                </a:gridCol>
                <a:gridCol w="1587184">
                  <a:extLst>
                    <a:ext uri="{9D8B030D-6E8A-4147-A177-3AD203B41FA5}">
                      <a16:colId xmlns:a16="http://schemas.microsoft.com/office/drawing/2014/main" val="24425698"/>
                    </a:ext>
                  </a:extLst>
                </a:gridCol>
                <a:gridCol w="2288877">
                  <a:extLst>
                    <a:ext uri="{9D8B030D-6E8A-4147-A177-3AD203B41FA5}">
                      <a16:colId xmlns:a16="http://schemas.microsoft.com/office/drawing/2014/main" val="3738877967"/>
                    </a:ext>
                  </a:extLst>
                </a:gridCol>
              </a:tblGrid>
              <a:tr h="4461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969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72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831248"/>
              </p:ext>
            </p:extLst>
          </p:nvPr>
        </p:nvGraphicFramePr>
        <p:xfrm>
          <a:off x="1475656" y="4149080"/>
          <a:ext cx="7488832" cy="1715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0,00000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0,00000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3" y="908720"/>
            <a:ext cx="2472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Департамент строительства и жилищно- коммунального комплекса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751945622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592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1.3. Проект Нефтеюганского района «Сельский Дом культуры/библиотека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Куть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-Ях»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691" y="413474"/>
            <a:ext cx="355117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BC36DFC-F14B-466F-8AB1-676CA3BBA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022108"/>
              </p:ext>
            </p:extLst>
          </p:nvPr>
        </p:nvGraphicFramePr>
        <p:xfrm>
          <a:off x="1475656" y="5864540"/>
          <a:ext cx="7488832" cy="530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4165531013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3284176009"/>
                    </a:ext>
                  </a:extLst>
                </a:gridCol>
                <a:gridCol w="1584979">
                  <a:extLst>
                    <a:ext uri="{9D8B030D-6E8A-4147-A177-3AD203B41FA5}">
                      <a16:colId xmlns:a16="http://schemas.microsoft.com/office/drawing/2014/main" val="252428100"/>
                    </a:ext>
                  </a:extLst>
                </a:gridCol>
                <a:gridCol w="2285697">
                  <a:extLst>
                    <a:ext uri="{9D8B030D-6E8A-4147-A177-3AD203B41FA5}">
                      <a16:colId xmlns:a16="http://schemas.microsoft.com/office/drawing/2014/main" val="842065942"/>
                    </a:ext>
                  </a:extLst>
                </a:gridCol>
              </a:tblGrid>
              <a:tr h="5308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1813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290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998895"/>
              </p:ext>
            </p:extLst>
          </p:nvPr>
        </p:nvGraphicFramePr>
        <p:xfrm>
          <a:off x="1475656" y="4221088"/>
          <a:ext cx="7483057" cy="16099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8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0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4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79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26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7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5 335,74300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11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11 429,20007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63605" y="462583"/>
            <a:ext cx="3118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63605" y="831681"/>
            <a:ext cx="3118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8086" y="2708921"/>
            <a:ext cx="5062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solidFill>
                  <a:srgbClr val="002060"/>
                </a:solidFill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1.4.«Укрепление материально-технической базы учреждений культуры»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72816" y="282523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67899117"/>
              </p:ext>
            </p:extLst>
          </p:nvPr>
        </p:nvGraphicFramePr>
        <p:xfrm>
          <a:off x="63548" y="462583"/>
          <a:ext cx="3251684" cy="368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95623" y="3612501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660867"/>
              </p:ext>
            </p:extLst>
          </p:nvPr>
        </p:nvGraphicFramePr>
        <p:xfrm>
          <a:off x="1481209" y="5831055"/>
          <a:ext cx="7488832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2679363479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4222596311"/>
                    </a:ext>
                  </a:extLst>
                </a:gridCol>
                <a:gridCol w="1584978">
                  <a:extLst>
                    <a:ext uri="{9D8B030D-6E8A-4147-A177-3AD203B41FA5}">
                      <a16:colId xmlns:a16="http://schemas.microsoft.com/office/drawing/2014/main" val="3578724947"/>
                    </a:ext>
                  </a:extLst>
                </a:gridCol>
                <a:gridCol w="2285698">
                  <a:extLst>
                    <a:ext uri="{9D8B030D-6E8A-4147-A177-3AD203B41FA5}">
                      <a16:colId xmlns:a16="http://schemas.microsoft.com/office/drawing/2014/main" val="144594673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3641689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717" y="428882"/>
            <a:ext cx="2562243" cy="228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68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987824" y="620689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3969" y="2996952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2.1.Региональный проект «Творческие люди»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5444" y="2931422"/>
            <a:ext cx="64807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69472139"/>
              </p:ext>
            </p:extLst>
          </p:nvPr>
        </p:nvGraphicFramePr>
        <p:xfrm>
          <a:off x="251520" y="332656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048820"/>
              </p:ext>
            </p:extLst>
          </p:nvPr>
        </p:nvGraphicFramePr>
        <p:xfrm>
          <a:off x="1403648" y="4675090"/>
          <a:ext cx="7488833" cy="1564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7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9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8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14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0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-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63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90" y="4221088"/>
            <a:ext cx="562711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arhlib.ru/wp-content/uploads/2020/07/xf5phqivjpg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5406"/>
            <a:ext cx="3240359" cy="229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987824" y="108235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9" y="690432"/>
            <a:ext cx="1929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2996952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/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.2. Проект Нефтеюганского района «Мультиформатный культурно-образовательный проект "Культурное наследие"»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8125" y="341539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868434316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985099"/>
              </p:ext>
            </p:extLst>
          </p:nvPr>
        </p:nvGraphicFramePr>
        <p:xfrm>
          <a:off x="1403648" y="4365104"/>
          <a:ext cx="7560840" cy="1843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0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 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</a:t>
                      </a:r>
                      <a:r>
                        <a:rPr lang="ru-RU" sz="1400" b="1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0,00000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</a:rPr>
                        <a:t>1817</a:t>
                      </a:r>
                      <a:r>
                        <a:rPr lang="ru-RU" sz="1200" b="1" kern="12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0,00000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44404" y="3861048"/>
            <a:ext cx="648073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364088" y="451430"/>
            <a:ext cx="3672407" cy="24953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31840" y="116099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3707904" y="2492896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 algn="just"/>
            <a:endParaRPr lang="ru-RU" sz="14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1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.«Поддержка одаренных детей и молодежи, развитие художественного образования»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56192587"/>
              </p:ext>
            </p:extLst>
          </p:nvPr>
        </p:nvGraphicFramePr>
        <p:xfrm>
          <a:off x="179512" y="404664"/>
          <a:ext cx="31683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106832"/>
              </p:ext>
            </p:extLst>
          </p:nvPr>
        </p:nvGraphicFramePr>
        <p:xfrm>
          <a:off x="1475656" y="4437113"/>
          <a:ext cx="7416824" cy="1385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007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Карта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езультатов реализации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99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Плановый</a:t>
                      </a:r>
                      <a:r>
                        <a:rPr lang="ru-RU" sz="105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показатель на 2030 год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Общий объем финансирования за весь период</a:t>
                      </a:r>
                      <a:endParaRPr lang="ru-RU" sz="105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05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effectLst/>
                        </a:rPr>
                        <a:t>объем финансирования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effectLst/>
                        </a:rPr>
                        <a:t> (включая иные источники)</a:t>
                      </a:r>
                      <a:endParaRPr lang="ru-RU" sz="105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1817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9" y="412293"/>
            <a:ext cx="3600400" cy="1987928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9684568" y="2204864"/>
            <a:ext cx="2164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2162">
            <a:off x="3359582" y="2630156"/>
            <a:ext cx="574404" cy="79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840761"/>
              </p:ext>
            </p:extLst>
          </p:nvPr>
        </p:nvGraphicFramePr>
        <p:xfrm>
          <a:off x="1475656" y="5805264"/>
          <a:ext cx="7416825" cy="5760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52 545,17800</a:t>
                      </a:r>
                    </a:p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руб. 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616 541,04418 </a:t>
                      </a:r>
                      <a:endParaRPr lang="ru-RU" sz="1200" b="1" kern="1200" baseline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 руб.</a:t>
                      </a:r>
                    </a:p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202548" y="1023503"/>
            <a:ext cx="230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398" y="4005064"/>
            <a:ext cx="50405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4575</TotalTime>
  <Words>1806</Words>
  <Application>Microsoft Office PowerPoint</Application>
  <PresentationFormat>Экран (4:3)</PresentationFormat>
  <Paragraphs>331</Paragraphs>
  <Slides>17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Bookman Old Style</vt:lpstr>
      <vt:lpstr>Calibri</vt:lpstr>
      <vt:lpstr>Century Gothic</vt:lpstr>
      <vt:lpstr>Times New Roman</vt:lpstr>
      <vt:lpstr>Wingdings 3</vt:lpstr>
      <vt:lpstr>Легкий дым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Admin</cp:lastModifiedBy>
  <cp:revision>633</cp:revision>
  <dcterms:created xsi:type="dcterms:W3CDTF">2017-02-16T04:13:57Z</dcterms:created>
  <dcterms:modified xsi:type="dcterms:W3CDTF">2024-07-04T10:45:41Z</dcterms:modified>
</cp:coreProperties>
</file>