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71" r:id="rId2"/>
    <p:sldId id="272" r:id="rId3"/>
    <p:sldId id="273" r:id="rId4"/>
    <p:sldId id="278" r:id="rId5"/>
    <p:sldId id="284" r:id="rId6"/>
    <p:sldId id="277" r:id="rId7"/>
    <p:sldId id="275" r:id="rId8"/>
    <p:sldId id="276" r:id="rId9"/>
    <p:sldId id="279" r:id="rId10"/>
    <p:sldId id="280" r:id="rId11"/>
    <p:sldId id="281" r:id="rId12"/>
    <p:sldId id="283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7EC"/>
    <a:srgbClr val="E16601"/>
    <a:srgbClr val="015B16"/>
    <a:srgbClr val="108101"/>
    <a:srgbClr val="EE7700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>
        <c:manualLayout>
          <c:xMode val="edge"/>
          <c:yMode val="edge"/>
          <c:x val="0.47533066005848695"/>
          <c:y val="0.7924197780841252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2342536328355227"/>
          <c:y val="7.1741441874220546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 руб.</c:v>
                </c:pt>
              </c:strCache>
            </c:strRef>
          </c:tx>
          <c:spPr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</c:spPr>
          <c:dPt>
            <c:idx val="2"/>
            <c:bubble3D val="0"/>
            <c:spPr>
              <a:solidFill>
                <a:srgbClr val="E16601"/>
              </a:solidFill>
              <a:effectLst>
                <a:outerShdw blurRad="50800" dist="38100" dir="2700000" sx="102000" sy="102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108101"/>
              </a:solidFill>
              <a:effectLst>
                <a:outerShdw blurRad="50800" dist="38100" dir="2700000" sx="102000" sy="102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474,6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946550194987751E-2"/>
                  <c:y val="-0.116751503354087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9786200779951004E-3"/>
                  <c:y val="-0.116751503354087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Организация планирования, исполнения бюджета Нефтеюганского района и формирование отчетности об исполнении бюджета Нефтеюганского района </c:v>
                </c:pt>
                <c:pt idx="1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2">
                  <c:v>Повышение качества управления муниципальными финансами Нефтеюганского района</c:v>
                </c:pt>
                <c:pt idx="3">
                  <c:v> Стимулирование развития практик инициативного бюджетирования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56.3</c:v>
                </c:pt>
                <c:pt idx="1">
                  <c:v>439.9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07005-764C-4E33-B1C9-257F8A6F25D8}" type="pres">
      <dgm:prSet presAssocID="{93B97BCB-EC0E-41E6-A2D5-91E93DAF61C1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none" dirty="0" smtClean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none" dirty="0" smtClean="0">
              <a:solidFill>
                <a:srgbClr val="E16601"/>
              </a:solidFill>
            </a:rPr>
            <a:t>Количество населенных пунктов Нефтеюганского района, подавших заявки на участие в конкурсе  проектов инициативного бюджетирования</a:t>
          </a:r>
          <a:endParaRPr lang="ru-RU" b="0" u="none" dirty="0" smtClean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1ED0B3-C1B2-4B41-884E-93D5E44C20CD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7743FB91-A1F1-4577-98C6-AC5FE7747709}" type="presOf" srcId="{B4C74A82-B3F6-4AAC-9DED-BEFBCD538F6D}" destId="{14C4F992-61E4-4FE3-9502-A4015030C798}" srcOrd="1" destOrd="0" presId="urn:microsoft.com/office/officeart/2005/8/layout/hierarchy3"/>
    <dgm:cxn modelId="{C6B58C07-4926-404D-85F3-829062475719}" type="presOf" srcId="{BA02AD00-9682-4FE7-8803-4337FAFB4843}" destId="{6C4A07D5-6F8F-4381-9D50-3640D24D8B7F}" srcOrd="0" destOrd="0" presId="urn:microsoft.com/office/officeart/2005/8/layout/hierarchy3"/>
    <dgm:cxn modelId="{7D6A43C3-92C4-4009-8A53-4495DFFD6484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446FDF8A-63EE-4EDE-A361-EC40115CB595}" type="presOf" srcId="{B4C74A82-B3F6-4AAC-9DED-BEFBCD538F6D}" destId="{97BF3785-E205-48DC-97E9-9F50C8394618}" srcOrd="0" destOrd="0" presId="urn:microsoft.com/office/officeart/2005/8/layout/hierarchy3"/>
    <dgm:cxn modelId="{4F00AE20-25EB-438C-B49E-526C5B64EF4F}" type="presParOf" srcId="{6C4A07D5-6F8F-4381-9D50-3640D24D8B7F}" destId="{2B09798B-88E3-4468-95C6-D0B0E92DCC03}" srcOrd="0" destOrd="0" presId="urn:microsoft.com/office/officeart/2005/8/layout/hierarchy3"/>
    <dgm:cxn modelId="{F73D9D1C-E2FC-4459-88BE-43847B2B0946}" type="presParOf" srcId="{2B09798B-88E3-4468-95C6-D0B0E92DCC03}" destId="{8A83A3B5-C338-4728-8BDB-E456503860BB}" srcOrd="0" destOrd="0" presId="urn:microsoft.com/office/officeart/2005/8/layout/hierarchy3"/>
    <dgm:cxn modelId="{6E3BC9A1-5C9A-4F9A-BBAB-6B4690AD4FF5}" type="presParOf" srcId="{8A83A3B5-C338-4728-8BDB-E456503860BB}" destId="{97BF3785-E205-48DC-97E9-9F50C8394618}" srcOrd="0" destOrd="0" presId="urn:microsoft.com/office/officeart/2005/8/layout/hierarchy3"/>
    <dgm:cxn modelId="{A46C3259-E0E4-4500-90BF-3634E137EC1C}" type="presParOf" srcId="{8A83A3B5-C338-4728-8BDB-E456503860BB}" destId="{14C4F992-61E4-4FE3-9502-A4015030C798}" srcOrd="1" destOrd="0" presId="urn:microsoft.com/office/officeart/2005/8/layout/hierarchy3"/>
    <dgm:cxn modelId="{AD602284-5586-4561-9006-0BBB8E35EBD7}" type="presParOf" srcId="{2B09798B-88E3-4468-95C6-D0B0E92DCC03}" destId="{A3F24835-6A61-4253-AB1D-203BFBBCE72D}" srcOrd="1" destOrd="0" presId="urn:microsoft.com/office/officeart/2005/8/layout/hierarchy3"/>
    <dgm:cxn modelId="{078ADC17-6E7B-4F17-A3B4-9E724B26DC2A}" type="presParOf" srcId="{A3F24835-6A61-4253-AB1D-203BFBBCE72D}" destId="{C251656B-826E-4089-8FB6-E8EC6380C15C}" srcOrd="0" destOrd="0" presId="urn:microsoft.com/office/officeart/2005/8/layout/hierarchy3"/>
    <dgm:cxn modelId="{5C209DF0-0883-4E7A-9912-CAE2F5A46003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/>
      <dgm:spPr/>
      <dgm:t>
        <a:bodyPr/>
        <a:lstStyle/>
        <a:p>
          <a:r>
            <a:rPr lang="ru-RU" dirty="0" smtClean="0"/>
            <a:t>Обеспечение условий для устойчивого исполнения расходных обязательств Нефтеюганского района</a:t>
          </a:r>
          <a:endParaRPr lang="ru-RU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/>
      <dgm:spPr/>
      <dgm:t>
        <a:bodyPr/>
        <a:lstStyle/>
        <a:p>
          <a:r>
            <a:rPr lang="ru-RU" dirty="0" smtClean="0"/>
            <a:t>Обеспечение открытости, прозрачности и доступности информации для граждан в сфере управления муниципальными финансами</a:t>
          </a:r>
          <a:endParaRPr lang="ru-RU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/>
      <dgm:spPr/>
      <dgm:t>
        <a:bodyPr/>
        <a:lstStyle/>
        <a:p>
          <a:r>
            <a:rPr lang="ru-RU" dirty="0" smtClean="0"/>
            <a:t>Совершенствование межбюджетных отношений </a:t>
          </a:r>
          <a:br>
            <a:rPr lang="ru-RU" dirty="0" smtClean="0"/>
          </a:br>
          <a:r>
            <a:rPr lang="ru-RU" dirty="0" smtClean="0"/>
            <a:t>в Нефтеюганском районе</a:t>
          </a:r>
          <a:endParaRPr lang="ru-RU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DBFEA-CF59-4BA0-88DD-FC061943E9AD}" type="pres">
      <dgm:prSet presAssocID="{09B9540E-9964-4091-A374-670FFA8D84E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 smtClean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none" dirty="0" smtClean="0">
              <a:solidFill>
                <a:srgbClr val="E16601"/>
              </a:solidFill>
            </a:rPr>
            <a:t>Доля главных распорядителей бюджетных средств Нефтеюганского района, имеющих итоговую оценку качества финансового менеджмента </a:t>
          </a:r>
          <a:endParaRPr lang="ru-RU" b="0" u="none" dirty="0" smtClean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none" dirty="0" smtClean="0">
              <a:solidFill>
                <a:srgbClr val="E16601"/>
              </a:solidFill>
            </a:rPr>
            <a:t>Исполнение плана по налоговым и неналоговым доходам утвержденного решением о бюджете Нефтеюганского района (без учета дополнительного норматива отчислений от налога на доходы физических лиц) </a:t>
          </a:r>
          <a:endParaRPr lang="ru-RU" b="0" u="none" dirty="0" smtClean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«Обеспечение открытости бюджета </a:t>
          </a:r>
          <a:b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none" dirty="0" smtClean="0">
              <a:solidFill>
                <a:srgbClr val="E16601"/>
              </a:solidFill>
            </a:rPr>
            <a:t>Доля размещенной в сети Интернет информации в общем объеме обязательной к размещению в соответствии с нормативными правовыми актами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«Обеспечение открытости бюджета </a:t>
          </a:r>
          <a:b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none" dirty="0" smtClean="0">
              <a:solidFill>
                <a:srgbClr val="E16601"/>
              </a:solidFill>
            </a:rPr>
            <a:t>Количество посетителей  портала  "Бюджет для граждан" действующего на официальном сайте органов местного самоуправления Нефтеюганского района  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«Обеспечение открытости бюджета </a:t>
          </a:r>
          <a:b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Нефтеюганском районе»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 smtClean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none" dirty="0" smtClean="0">
              <a:solidFill>
                <a:srgbClr val="E16601"/>
              </a:solidFill>
            </a:rPr>
            <a:t>Количество лиц, охваченных мероприятиями, направленными на повышение финансовой грамотности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rgbClr val="E16601"/>
              </a:solidFill>
            </a:rPr>
            <a:t>Целевые показатели:</a:t>
          </a:r>
        </a:p>
        <a:p>
          <a:pPr algn="just"/>
          <a:r>
            <a:rPr lang="ru-RU" b="1" u="none" dirty="0" smtClean="0">
              <a:solidFill>
                <a:srgbClr val="E16601"/>
              </a:solidFill>
            </a:rPr>
            <a:t>- отсутствие просроченной кредиторской задолженности в бюджете Нефтеюганского района (6);</a:t>
          </a:r>
        </a:p>
        <a:p>
          <a:pPr algn="just"/>
          <a:r>
            <a:rPr lang="ru-RU" b="1" u="none" dirty="0" smtClean="0">
              <a:solidFill>
                <a:srgbClr val="E16601"/>
              </a:solidFill>
            </a:rPr>
            <a:t>-   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 (11)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 custScaleY="144197" custLinFactNeighborX="-569" custLinFactNeighborY="-7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480" tIns="39370" rIns="7874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sz="6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E16601"/>
              </a:solidFill>
            </a:rPr>
            <a:t>Количество населенных пунктов Нефтеюганского района, подавших заявки на участие в конкурсе  проектов инициативного бюджетирования</a:t>
          </a:r>
          <a:endParaRPr lang="ru-RU" sz="1400" b="0" u="none" kern="1200" dirty="0" smtClean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7942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Обеспечение условий для устойчивого исполнения расходных обязательств Нефтеюганского района</a:t>
          </a:r>
          <a:endParaRPr lang="ru-RU" sz="1700" kern="1200" dirty="0"/>
        </a:p>
      </dsp:txBody>
      <dsp:txXfrm rot="-5400000">
        <a:off x="857025" y="39413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Обеспечение открытости, прозрачности и доступности информации для граждан в сфере управления муниципальными финансами</a:t>
          </a:r>
          <a:endParaRPr lang="ru-RU" sz="17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Совершенствование межбюджетных отношений </a:t>
          </a:r>
          <a:br>
            <a:rPr lang="ru-RU" sz="1700" kern="1200" dirty="0" smtClean="0"/>
          </a:br>
          <a:r>
            <a:rPr lang="ru-RU" sz="1700" kern="1200" dirty="0" smtClean="0"/>
            <a:t>в Нефтеюганском районе</a:t>
          </a:r>
          <a:endParaRPr lang="ru-RU" sz="17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u="none" kern="1200" dirty="0" smtClean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none" kern="1200" dirty="0" smtClean="0">
              <a:solidFill>
                <a:srgbClr val="E16601"/>
              </a:solidFill>
            </a:rPr>
            <a:t>Доля главных распорядителей бюджетных средств Нефтеюганского района, имеющих итоговую оценку качества финансового менеджмента </a:t>
          </a:r>
          <a:endParaRPr lang="ru-RU" sz="1300" b="0" u="none" kern="1200" dirty="0" smtClean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«Организация бюджетного процесса В Нефтеюганском районе»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u="none" kern="1200" dirty="0" smtClean="0">
              <a:solidFill>
                <a:srgbClr val="E16601"/>
              </a:solidFill>
            </a:rPr>
            <a:t>Исполнение плана по налоговым и неналоговым доходам утвержденного решением о бюджете Нефтеюганского района (без учета дополнительного норматива отчислений от налога на доходы физических лиц) </a:t>
          </a:r>
          <a:endParaRPr lang="ru-RU" sz="1100" b="0" u="none" kern="1200" dirty="0" smtClean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«Обеспечение открытости бюджета </a:t>
          </a:r>
          <a:b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Нефтеюганском районе»</a:t>
          </a:r>
          <a:endParaRPr lang="ru-RU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none" kern="1200" dirty="0" smtClean="0">
              <a:solidFill>
                <a:srgbClr val="E16601"/>
              </a:solidFill>
            </a:rPr>
            <a:t>Доля размещенной в сети Интернет информации в общем объеме обязательной к размещению в соответствии с нормативными правовыми актами</a:t>
          </a:r>
        </a:p>
      </dsp:txBody>
      <dsp:txXfrm>
        <a:off x="697955" y="2339081"/>
        <a:ext cx="2506109" cy="15306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«Обеспечение открытости бюджета </a:t>
          </a:r>
          <a:b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Нефтеюганском районе»</a:t>
          </a:r>
          <a:endParaRPr lang="ru-RU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none" kern="1200" dirty="0" smtClean="0">
              <a:solidFill>
                <a:srgbClr val="E16601"/>
              </a:solidFill>
            </a:rPr>
            <a:t>Количество посетителей  портала  "Бюджет для граждан" действующего на официальном сайте органов местного самоуправления Нефтеюганского района   </a:t>
          </a:r>
        </a:p>
      </dsp:txBody>
      <dsp:txXfrm>
        <a:off x="697955" y="2339081"/>
        <a:ext cx="2506109" cy="153060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«Обеспечение открытости бюджета </a:t>
          </a:r>
          <a:b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22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Нефтеюганском районе»</a:t>
          </a:r>
          <a:endParaRPr lang="ru-RU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u="sng" kern="1200" dirty="0" smtClean="0">
              <a:solidFill>
                <a:srgbClr val="E16601"/>
              </a:solidFill>
            </a:rPr>
            <a:t>Целевой показатель: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u="none" kern="1200" dirty="0" smtClean="0">
              <a:solidFill>
                <a:srgbClr val="E16601"/>
              </a:solidFill>
            </a:rPr>
            <a:t>Количество лиц, охваченных мероприятиями, направленными на повышение финансовой грамотности</a:t>
          </a:r>
        </a:p>
      </dsp:txBody>
      <dsp:txXfrm>
        <a:off x="697955" y="2339081"/>
        <a:ext cx="2506109" cy="15306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68701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7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112647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569112"/>
          <a:ext cx="286422" cy="1339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9004"/>
              </a:lnTo>
              <a:lnTo>
                <a:pt x="286422" y="133900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7389" y="1826342"/>
          <a:ext cx="2649749" cy="2163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>
              <a:solidFill>
                <a:srgbClr val="E16601"/>
              </a:solidFill>
            </a:rPr>
            <a:t>Целевые показатели:</a:t>
          </a: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none" kern="1200" dirty="0" smtClean="0">
              <a:solidFill>
                <a:srgbClr val="E16601"/>
              </a:solidFill>
            </a:rPr>
            <a:t>- отсутствие просроченной кредиторской задолженности в бюджете Нефтеюганского района (6);</a:t>
          </a: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none" kern="1200" dirty="0" smtClean="0">
              <a:solidFill>
                <a:srgbClr val="E16601"/>
              </a:solidFill>
            </a:rPr>
            <a:t>-   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 (11)</a:t>
          </a:r>
        </a:p>
      </dsp:txBody>
      <dsp:txXfrm>
        <a:off x="650757" y="1889710"/>
        <a:ext cx="2523013" cy="2036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5A2C0-03FA-420A-A431-61A5D5B1E08B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1FCD5-3CF9-491D-8DAE-7371B35D7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521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1FCD5-3CF9-491D-8DAE-7371B35D75F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5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10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10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10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10.xml"/><Relationship Id="rId1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13" Type="http://schemas.openxmlformats.org/officeDocument/2006/relationships/image" Target="../media/image9.png"/><Relationship Id="rId3" Type="http://schemas.microsoft.com/office/2007/relationships/hdphoto" Target="../media/hdphoto7.wdp"/><Relationship Id="rId7" Type="http://schemas.openxmlformats.org/officeDocument/2006/relationships/diagramLayout" Target="../diagrams/layout11.xml"/><Relationship Id="rId12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11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11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11.xml"/><Relationship Id="rId1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microsoft.com/office/2007/relationships/hdphoto" Target="../media/hdphoto7.wdp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diagramLayout" Target="../diagrams/layout4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4.xml"/><Relationship Id="rId11" Type="http://schemas.openxmlformats.org/officeDocument/2006/relationships/image" Target="../media/image9.png"/><Relationship Id="rId5" Type="http://schemas.microsoft.com/office/2007/relationships/hdphoto" Target="../media/hdphoto2.wdp"/><Relationship Id="rId10" Type="http://schemas.microsoft.com/office/2007/relationships/diagramDrawing" Target="../diagrams/drawing4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4.xml"/><Relationship Id="rId1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13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diagramLayout" Target="../diagrams/layout5.xml"/><Relationship Id="rId12" Type="http://schemas.openxmlformats.org/officeDocument/2006/relationships/image" Target="../media/image8.png"/><Relationship Id="rId17" Type="http://schemas.microsoft.com/office/2007/relationships/hdphoto" Target="../media/hdphoto4.wdp"/><Relationship Id="rId2" Type="http://schemas.openxmlformats.org/officeDocument/2006/relationships/image" Target="../media/image6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5.xml"/><Relationship Id="rId11" Type="http://schemas.openxmlformats.org/officeDocument/2006/relationships/image" Target="../media/image9.png"/><Relationship Id="rId5" Type="http://schemas.microsoft.com/office/2007/relationships/hdphoto" Target="../media/hdphoto2.wdp"/><Relationship Id="rId15" Type="http://schemas.openxmlformats.org/officeDocument/2006/relationships/image" Target="../media/image13.png"/><Relationship Id="rId10" Type="http://schemas.microsoft.com/office/2007/relationships/diagramDrawing" Target="../diagrams/drawing5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5.xml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openxmlformats.org/officeDocument/2006/relationships/diagramLayout" Target="../diagrams/layout6.xml"/><Relationship Id="rId12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6.xml"/><Relationship Id="rId11" Type="http://schemas.openxmlformats.org/officeDocument/2006/relationships/image" Target="../media/image9.png"/><Relationship Id="rId5" Type="http://schemas.microsoft.com/office/2007/relationships/hdphoto" Target="../media/hdphoto2.wdp"/><Relationship Id="rId15" Type="http://schemas.microsoft.com/office/2007/relationships/hdphoto" Target="../media/hdphoto3.wdp"/><Relationship Id="rId10" Type="http://schemas.microsoft.com/office/2007/relationships/diagramDrawing" Target="../diagrams/drawing6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6.xml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13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diagramLayout" Target="../diagrams/layout7.xml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7.xml"/><Relationship Id="rId11" Type="http://schemas.openxmlformats.org/officeDocument/2006/relationships/image" Target="../media/image9.png"/><Relationship Id="rId5" Type="http://schemas.microsoft.com/office/2007/relationships/hdphoto" Target="../media/hdphoto2.wdp"/><Relationship Id="rId10" Type="http://schemas.microsoft.com/office/2007/relationships/diagramDrawing" Target="../diagrams/drawing7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7.xml"/><Relationship Id="rId1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8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8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microsoft.com/office/2007/relationships/diagramDrawing" Target="../diagrams/drawing8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8.xml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9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9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9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9.xml"/><Relationship Id="rId1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981" y="-20935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декларация Муниципальной программы нефтеюганского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05372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муниципальными финансами в Нефтеюганском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районе на 2019-2024 годы и на период до 2030 года»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807"/>
            <a:ext cx="576064" cy="7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164877"/>
            <a:ext cx="29848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2019-2030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952" y="4892322"/>
            <a:ext cx="388843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3470423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 редакции от 14.03.2019 № 561-па-нпа, от 29.11.2019 № 2419-па-нпа, от 20.12.2019 № 2657-па-нпа, от 14.02.2020 № </a:t>
            </a:r>
            <a:r>
              <a:rPr lang="ru-RU" sz="1400" dirty="0" smtClean="0"/>
              <a:t>165-па-нпа, </a:t>
            </a:r>
          </a:p>
          <a:p>
            <a:pPr algn="ctr"/>
            <a:r>
              <a:rPr lang="ru-RU" sz="1400" dirty="0" smtClean="0"/>
              <a:t>от 28.12.2020 № 2038-па-нпа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940078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4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69"/>
            <a:ext cx="4782058" cy="1472944"/>
            <a:chOff x="4543178" y="3284984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270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73783034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509119"/>
            <a:ext cx="576070" cy="80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894398" y="2964169"/>
            <a:ext cx="4854066" cy="1477236"/>
            <a:chOff x="4543178" y="3284984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endParaRPr lang="ru-RU" sz="1400" b="1" dirty="0" smtClean="0"/>
            </a:p>
            <a:p>
              <a:pPr lvl="0" algn="just"/>
              <a:r>
                <a:rPr lang="ru-RU" sz="1400" b="1" dirty="0" smtClean="0"/>
                <a:t>Предоставление </a:t>
              </a:r>
              <a:r>
                <a:rPr lang="ru-RU" sz="1400" b="1" dirty="0"/>
                <a:t>дотации </a:t>
              </a:r>
              <a:r>
                <a:rPr lang="ru-RU" sz="1400" b="1" dirty="0" smtClean="0"/>
                <a:t>поселениям Нефтеюганского района за </a:t>
              </a:r>
              <a:r>
                <a:rPr lang="ru-RU" sz="1400" b="1" dirty="0"/>
                <a:t>достижения наиболее высоких показателей качества организации и осуществления бюджетного процесса</a:t>
              </a:r>
              <a:endParaRPr lang="ru-RU" sz="1400" dirty="0"/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63855"/>
              </p:ext>
            </p:extLst>
          </p:nvPr>
        </p:nvGraphicFramePr>
        <p:xfrm>
          <a:off x="2411760" y="4938837"/>
          <a:ext cx="6552728" cy="1730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656184"/>
                <a:gridCol w="1728192"/>
                <a:gridCol w="1872208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75 </a:t>
                      </a:r>
                      <a:r>
                        <a:rPr lang="ru-RU" sz="14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млн. руб.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 млн. руб.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221087"/>
            <a:ext cx="1872208" cy="26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20789" y="940078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400" dirty="0">
              <a:latin typeface="+mj-lt"/>
              <a:cs typeface="Times New Roman" pitchFamily="18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18273227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76650" y="4221087"/>
            <a:ext cx="562711" cy="78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4010394" y="2840174"/>
            <a:ext cx="4907384" cy="1380913"/>
            <a:chOff x="4560247" y="3251132"/>
            <a:chExt cx="3989262" cy="1355255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560247" y="3251132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572000" y="3356993"/>
              <a:ext cx="3888432" cy="12493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endParaRPr lang="ru-RU" sz="1400" dirty="0" smtClean="0">
                <a:solidFill>
                  <a:srgbClr val="FF0000"/>
                </a:solidFill>
              </a:endParaRPr>
            </a:p>
            <a:p>
              <a:pPr lvl="0" algn="just"/>
              <a:r>
                <a:rPr lang="ru-RU" sz="1400" dirty="0"/>
                <a:t>Предоставление дотации </a:t>
              </a:r>
              <a:r>
                <a:rPr lang="ru-RU" sz="1400" dirty="0" smtClean="0"/>
                <a:t>поселениям Нефтеюганского района в </a:t>
              </a:r>
              <a:r>
                <a:rPr lang="ru-RU" sz="1400" dirty="0"/>
                <a:t>целях стимулирования развития практик инициативного бюджетирования</a:t>
              </a:r>
              <a:endParaRPr lang="ru-RU" sz="1400" dirty="0">
                <a:solidFill>
                  <a:srgbClr val="FF0000"/>
                </a:solidFill>
              </a:endParaRPr>
            </a:p>
            <a:p>
              <a:pPr lvl="0" algn="just"/>
              <a:endParaRPr lang="ru-RU" sz="1400" dirty="0" smtClean="0">
                <a:solidFill>
                  <a:srgbClr val="FF0000"/>
                </a:solidFill>
              </a:endParaRPr>
            </a:p>
            <a:p>
              <a:pPr lvl="0" algn="just"/>
              <a:endParaRPr lang="ru-RU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37" y="368812"/>
            <a:ext cx="3350283" cy="226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994620"/>
              </p:ext>
            </p:extLst>
          </p:nvPr>
        </p:nvGraphicFramePr>
        <p:xfrm>
          <a:off x="2350592" y="4660699"/>
          <a:ext cx="6552728" cy="2077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656184"/>
                <a:gridCol w="1728192"/>
                <a:gridCol w="1872208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7E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≥ 8 </a:t>
                      </a:r>
                      <a:r>
                        <a:rPr lang="ru-RU" sz="1400" kern="1200" baseline="0" dirty="0" smtClean="0">
                          <a:solidFill>
                            <a:srgbClr val="F8F7E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населенных пунктов</a:t>
                      </a:r>
                      <a:endParaRPr lang="ru-RU" sz="14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млн. руб.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8</a:t>
                      </a:r>
                      <a:r>
                        <a:rPr lang="ru-RU" sz="1400" b="1" kern="1200" baseline="0" dirty="0" smtClean="0">
                          <a:effectLst/>
                        </a:rPr>
                        <a:t> </a:t>
                      </a:r>
                      <a:r>
                        <a:rPr lang="ru-RU" sz="1400" b="1" kern="1200" baseline="0" smtClean="0">
                          <a:effectLst/>
                        </a:rPr>
                        <a:t>населенных пунктов</a:t>
                      </a:r>
                      <a:endParaRPr lang="ru-RU" sz="1400" b="1" kern="1200" baseline="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</a:t>
                      </a:r>
                      <a:r>
                        <a:rPr lang="ru-RU" sz="1400" b="1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 руб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525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51520" y="2321094"/>
            <a:ext cx="8727168" cy="5112568"/>
            <a:chOff x="323528" y="1311441"/>
            <a:chExt cx="8727168" cy="5112568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52307776"/>
                </p:ext>
              </p:extLst>
            </p:nvPr>
          </p:nvGraphicFramePr>
          <p:xfrm>
            <a:off x="553752" y="1311441"/>
            <a:ext cx="8496944" cy="5112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827583" y="1340768"/>
              <a:ext cx="4176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/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27583" y="2492896"/>
              <a:ext cx="39604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 smtClean="0"/>
                <a:t>Выравнивание </a:t>
              </a:r>
              <a:r>
                <a:rPr lang="ru-RU" sz="1400" dirty="0"/>
                <a:t>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27583" y="4067780"/>
              <a:ext cx="381642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27583" y="5003884"/>
              <a:ext cx="27363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 smtClean="0"/>
                <a:t>Стимулирование </a:t>
              </a:r>
              <a:r>
                <a:rPr lang="ru-RU" sz="1400" dirty="0"/>
                <a:t>развития практик инициативного бюджетирования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323528" y="3005373"/>
              <a:ext cx="360040" cy="3600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5476" y="4257092"/>
              <a:ext cx="360040" cy="360040"/>
            </a:xfrm>
            <a:prstGeom prst="roundRect">
              <a:avLst/>
            </a:prstGeom>
            <a:solidFill>
              <a:srgbClr val="E16601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52103" y="5193196"/>
              <a:ext cx="360040" cy="360040"/>
            </a:xfrm>
            <a:prstGeom prst="roundRect">
              <a:avLst/>
            </a:prstGeom>
            <a:solidFill>
              <a:srgbClr val="015B16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3528" y="1637801"/>
              <a:ext cx="360040" cy="36004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588224" y="3170005"/>
              <a:ext cx="7553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u="sng" dirty="0" smtClean="0">
                  <a:solidFill>
                    <a:schemeClr val="bg2">
                      <a:lumMod val="10000"/>
                    </a:schemeClr>
                  </a:solidFill>
                </a:rPr>
                <a:t>2021</a:t>
              </a:r>
            </a:p>
            <a:p>
              <a:r>
                <a:rPr lang="ru-RU" sz="2000" b="1" u="sng" dirty="0" smtClean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год 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212247"/>
            <a:ext cx="5364596" cy="922726"/>
            <a:chOff x="885" y="400269"/>
            <a:chExt cx="3000821" cy="150041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400269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  <a:endParaRPr lang="ru-RU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3528" y="1253514"/>
            <a:ext cx="3528392" cy="879342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6 394,2 </a:t>
            </a:r>
            <a:r>
              <a:rPr lang="ru-RU" sz="1600" dirty="0" smtClean="0">
                <a:solidFill>
                  <a:schemeClr val="tx1"/>
                </a:solidFill>
              </a:rPr>
              <a:t>млн</a:t>
            </a:r>
            <a:r>
              <a:rPr lang="ru-RU" sz="1600" dirty="0">
                <a:solidFill>
                  <a:schemeClr val="tx1"/>
                </a:solidFill>
              </a:rPr>
              <a:t>. </a:t>
            </a:r>
            <a:r>
              <a:rPr lang="ru-RU" sz="1600" dirty="0" smtClean="0">
                <a:solidFill>
                  <a:schemeClr val="tx1"/>
                </a:solidFill>
              </a:rPr>
              <a:t>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018067" y="838917"/>
            <a:ext cx="1935684" cy="265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5292080" y="126876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2021 год – </a:t>
            </a:r>
            <a:r>
              <a:rPr lang="ru-RU" sz="1600" b="1" dirty="0" smtClean="0">
                <a:solidFill>
                  <a:schemeClr val="tx1"/>
                </a:solidFill>
              </a:rPr>
              <a:t>534,0</a:t>
            </a:r>
            <a:r>
              <a:rPr lang="ru-RU" sz="1600" dirty="0" smtClean="0">
                <a:solidFill>
                  <a:schemeClr val="tx1"/>
                </a:solidFill>
              </a:rPr>
              <a:t> млн.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067945" y="155679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</a:t>
            </a:r>
            <a:r>
              <a:rPr lang="ru-RU" sz="3200" b="1" dirty="0" smtClean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программы:</a:t>
            </a:r>
            <a:endParaRPr lang="ru-RU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84784"/>
            <a:ext cx="6264696" cy="1500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87871"/>
            <a:ext cx="8136904" cy="18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3167596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/>
              <a:t>Муниципальной программой не предусмотрена реализация </a:t>
            </a:r>
            <a:r>
              <a:rPr lang="ru-RU" u="sng" dirty="0" smtClean="0"/>
              <a:t>национальных проектов Российской Федерации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447125"/>
              </p:ext>
            </p:extLst>
          </p:nvPr>
        </p:nvGraphicFramePr>
        <p:xfrm>
          <a:off x="2339752" y="4869160"/>
          <a:ext cx="6552728" cy="1832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872208"/>
                <a:gridCol w="1512168"/>
                <a:gridCol w="1872208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56 340,4 тыс. руб. 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95%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Ежегодно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702 549,0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105273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4829" y="1514401"/>
            <a:ext cx="1887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Соисполнители</a:t>
            </a:r>
            <a:endParaRPr lang="ru-RU" sz="12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05145" y="1755973"/>
            <a:ext cx="22217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района, Администрация Нефтеюганского района (МКУ "Управление по делам администрации Нефтеюганского района") 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283968" y="3356993"/>
            <a:ext cx="4608512" cy="1296143"/>
            <a:chOff x="4543178" y="3284984"/>
            <a:chExt cx="3989262" cy="131850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2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958330777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84368" y="4656162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1430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1052736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4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111130" y="3008148"/>
            <a:ext cx="4781350" cy="1644987"/>
            <a:chOff x="4543178" y="3068146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40730"/>
              <a:ext cx="3888432" cy="144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</a:t>
              </a:r>
              <a:r>
                <a:rPr lang="ru-RU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района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9056467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817222"/>
              </p:ext>
            </p:extLst>
          </p:nvPr>
        </p:nvGraphicFramePr>
        <p:xfrm>
          <a:off x="2339752" y="4869160"/>
          <a:ext cx="6552728" cy="1832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656184"/>
                <a:gridCol w="1728192"/>
                <a:gridCol w="1872208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70%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80%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88089" y="468914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119675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1700808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4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111130" y="2996952"/>
            <a:ext cx="4781350" cy="1708160"/>
            <a:chOff x="4543178" y="3056858"/>
            <a:chExt cx="3989262" cy="17218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056858"/>
              <a:ext cx="3888432" cy="1721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300" b="1" dirty="0">
                  <a:solidFill>
                    <a:schemeClr val="accent4">
                      <a:lumMod val="75000"/>
                    </a:schemeClr>
                  </a:solidFill>
                </a:rPr>
                <a:t>Поддержание доли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 на уровне 58%</a:t>
              </a:r>
              <a:endParaRPr lang="ru-RU" sz="13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73575410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034"/>
              </p:ext>
            </p:extLst>
          </p:nvPr>
        </p:nvGraphicFramePr>
        <p:xfrm>
          <a:off x="2339752" y="4869160"/>
          <a:ext cx="6552728" cy="16156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656184"/>
                <a:gridCol w="1728192"/>
                <a:gridCol w="1872208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88089" y="468914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83118" y="357855"/>
            <a:ext cx="2788512" cy="2639097"/>
            <a:chOff x="5983118" y="357855"/>
            <a:chExt cx="2788512" cy="2639097"/>
          </a:xfrm>
        </p:grpSpPr>
        <p:pic>
          <p:nvPicPr>
            <p:cNvPr id="1027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</a:t>
              </a:r>
              <a:r>
                <a:rPr lang="ru-RU" b="1" dirty="0" smtClean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95%</a:t>
              </a:r>
              <a:endPara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1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105273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Отдел доходов и методологии Департамента финансов Нефтеюганского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1999873"/>
            <a:ext cx="1391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Соисполнители</a:t>
            </a:r>
            <a:endParaRPr lang="ru-RU" sz="12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4395" y="2237963"/>
            <a:ext cx="2221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Главные администраторы доходов, поступающих в бюджет Нефтеюганского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328986" y="3262478"/>
            <a:ext cx="4419478" cy="1296144"/>
            <a:chOff x="4543178" y="3284984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2"/>
              <a:ext cx="3888432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Обеспечение </a:t>
              </a:r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открытости и доступности для граждан и организаций информации о бюджетном процессе  Нефтеюганского района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35505941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C:\Users\RakovaE.A\Desktop\МП Презентация\iot-challenge-472x421.png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269" y="589566"/>
            <a:ext cx="2941211" cy="26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481377"/>
              </p:ext>
            </p:extLst>
          </p:nvPr>
        </p:nvGraphicFramePr>
        <p:xfrm>
          <a:off x="2339752" y="4869160"/>
          <a:ext cx="6552728" cy="1832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656184"/>
                <a:gridCol w="1728192"/>
                <a:gridCol w="1872208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на</a:t>
                      </a:r>
                      <a:r>
                        <a:rPr lang="ru-RU" sz="1400" b="1" kern="1200" baseline="0" dirty="0" smtClean="0">
                          <a:effectLst/>
                        </a:rPr>
                        <a:t> уровне 10</a:t>
                      </a:r>
                      <a:r>
                        <a:rPr lang="ru-RU" sz="1400" b="1" kern="1200" dirty="0" smtClean="0">
                          <a:effectLst/>
                        </a:rPr>
                        <a:t>0% ежегодно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96335" y="4595852"/>
            <a:ext cx="490702" cy="69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105273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+mj-lt"/>
                <a:cs typeface="Times New Roman" pitchFamily="18" charset="0"/>
              </a:rPr>
              <a:t>Отдел доходов и методологии Департамента финансов Нефтеюганского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103992" y="3393208"/>
            <a:ext cx="4680520" cy="1197008"/>
            <a:chOff x="4543178" y="3368300"/>
            <a:chExt cx="3989262" cy="161709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368301"/>
              <a:ext cx="3989262" cy="1617089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68300"/>
              <a:ext cx="388843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Информирование населения о портале "Бюджет для граждан", действующего на официальном сайте органов местного самоуправления  Нефтеюганского района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7106946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RakovaE.A\Desktop\МП Презентация\kqpoejlabuptkeqsrfmt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562860"/>
            <a:ext cx="3989262" cy="279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684953"/>
              </p:ext>
            </p:extLst>
          </p:nvPr>
        </p:nvGraphicFramePr>
        <p:xfrm>
          <a:off x="2231784" y="5038844"/>
          <a:ext cx="6552728" cy="1632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1260096"/>
                <a:gridCol w="1836248"/>
                <a:gridCol w="1872208"/>
              </a:tblGrid>
              <a:tr h="36694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317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69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561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</a:t>
                      </a: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1 100 человек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1 500</a:t>
                      </a:r>
                      <a:r>
                        <a:rPr lang="ru-RU" sz="1400" b="1" kern="1200" baseline="0" dirty="0" smtClean="0">
                          <a:effectLst/>
                        </a:rPr>
                        <a:t> человек</a:t>
                      </a:r>
                      <a:endParaRPr lang="ru-RU" sz="1400" b="1" kern="120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55159" y="4666861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4355976" y="3356994"/>
            <a:ext cx="4392488" cy="1224134"/>
            <a:chOff x="4543178" y="3368302"/>
            <a:chExt cx="4392488" cy="117294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368302"/>
              <a:ext cx="4392488" cy="1103946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437298"/>
              <a:ext cx="4291658" cy="11039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Проведение мероприятий, направленных на повышение финансовой грамотности жителей Нефтеюганского района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611645140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88323" y="462111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5019482" y="368812"/>
            <a:ext cx="4104456" cy="3037297"/>
            <a:chOff x="5019482" y="368812"/>
            <a:chExt cx="4104456" cy="3037297"/>
          </a:xfrm>
        </p:grpSpPr>
        <p:pic>
          <p:nvPicPr>
            <p:cNvPr id="5122" name="Picture 2" descr="C:\Users\RakovaE.A\Desktop\МП Презентация\5746745765757575754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482" y="368812"/>
              <a:ext cx="4104456" cy="3037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6804248" y="1628800"/>
              <a:ext cx="19442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799619" y="2132856"/>
              <a:ext cx="1944216" cy="108012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7864" y="105273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+mj-lt"/>
                <a:cs typeface="Times New Roman" pitchFamily="18" charset="0"/>
              </a:rPr>
              <a:t>Департамента финансов Нефтеюганского района</a:t>
            </a:r>
            <a:endParaRPr lang="ru-RU" sz="12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154746"/>
              </p:ext>
            </p:extLst>
          </p:nvPr>
        </p:nvGraphicFramePr>
        <p:xfrm>
          <a:off x="2225774" y="5013176"/>
          <a:ext cx="6450682" cy="16156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0122"/>
                <a:gridCol w="1584176"/>
                <a:gridCol w="1613332"/>
                <a:gridCol w="1843052"/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Текущий год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Плановый</a:t>
                      </a:r>
                      <a:r>
                        <a:rPr lang="ru-RU" sz="14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≥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00 человек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≥1 000</a:t>
                      </a:r>
                      <a:r>
                        <a:rPr lang="ru-RU" sz="1400" b="1" kern="1200" baseline="0" dirty="0" smtClean="0">
                          <a:effectLst/>
                        </a:rPr>
                        <a:t> человек</a:t>
                      </a:r>
                      <a:endParaRPr lang="ru-RU" sz="1400" b="1" kern="120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8" y="4175080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r>
              <a:rPr lang="ru-RU" sz="1200" b="1" dirty="0" smtClean="0">
                <a:latin typeface="+mj-lt"/>
              </a:rPr>
              <a:t>Ответственный 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1052736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+mj-lt"/>
              <a:cs typeface="Times New Roman" pitchFamily="18" charset="0"/>
            </a:endParaRPr>
          </a:p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  <a:endParaRPr lang="ru-RU" sz="1400" dirty="0">
              <a:latin typeface="+mj-lt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8845032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903050"/>
              </p:ext>
            </p:extLst>
          </p:nvPr>
        </p:nvGraphicFramePr>
        <p:xfrm>
          <a:off x="1691681" y="4922466"/>
          <a:ext cx="7039872" cy="18268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1804"/>
                <a:gridCol w="1209674"/>
                <a:gridCol w="1504494"/>
                <a:gridCol w="1441901"/>
                <a:gridCol w="1941999"/>
              </a:tblGrid>
              <a:tr h="191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Текущий год</a:t>
                      </a:r>
                      <a:endParaRPr lang="ru-RU" sz="11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effectLst/>
                        </a:rPr>
                        <a:t>Плановый</a:t>
                      </a:r>
                      <a:r>
                        <a:rPr lang="ru-RU" sz="1000" kern="1200" baseline="0" dirty="0" smtClean="0">
                          <a:effectLst/>
                        </a:rPr>
                        <a:t> показатель на 2030 год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effectLst/>
                        </a:rPr>
                        <a:t>Общий объем финансирования за весь период</a:t>
                      </a:r>
                      <a:endParaRPr lang="ru-RU" sz="10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8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Целевые показатели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</a:rPr>
                        <a:t>объем финансирования</a:t>
                      </a:r>
                      <a:endParaRPr lang="ru-RU" sz="10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78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Целевой показатель 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тыс. рублей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474 628,0 тыс. руб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effectLst/>
                        </a:rPr>
                        <a:t>0 тыс. рублей ежегодно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5 655 638,7 тыс. руб.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05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Целевой показатель 11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endParaRPr lang="ru-RU" sz="1000" dirty="0"/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effectLst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2707</TotalTime>
  <Words>1055</Words>
  <Application>Microsoft Office PowerPoint</Application>
  <PresentationFormat>Экран (4:3)</PresentationFormat>
  <Paragraphs>230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Шорина Наталья Владимировна</cp:lastModifiedBy>
  <cp:revision>358</cp:revision>
  <cp:lastPrinted>2020-12-08T10:48:24Z</cp:lastPrinted>
  <dcterms:created xsi:type="dcterms:W3CDTF">2017-02-16T04:13:57Z</dcterms:created>
  <dcterms:modified xsi:type="dcterms:W3CDTF">2021-02-24T05:05:30Z</dcterms:modified>
</cp:coreProperties>
</file>