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11"/>
  </p:notesMasterIdLst>
  <p:sldIdLst>
    <p:sldId id="256" r:id="rId2"/>
    <p:sldId id="378" r:id="rId3"/>
    <p:sldId id="390" r:id="rId4"/>
    <p:sldId id="420" r:id="rId5"/>
    <p:sldId id="422" r:id="rId6"/>
    <p:sldId id="426" r:id="rId7"/>
    <p:sldId id="428" r:id="rId8"/>
    <p:sldId id="407" r:id="rId9"/>
    <p:sldId id="425" r:id="rId10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478"/>
    <a:srgbClr val="255E91"/>
    <a:srgbClr val="CC99FF"/>
    <a:srgbClr val="7CAFDD"/>
    <a:srgbClr val="0070C0"/>
    <a:srgbClr val="00B050"/>
    <a:srgbClr val="2E75B6"/>
    <a:srgbClr val="43682B"/>
    <a:srgbClr val="727C7C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7126" autoAdjust="0"/>
  </p:normalViewPr>
  <p:slideViewPr>
    <p:cSldViewPr snapToGrid="0">
      <p:cViewPr varScale="1">
        <p:scale>
          <a:sx n="110" d="100"/>
          <a:sy n="110" d="100"/>
        </p:scale>
        <p:origin x="18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206556120284293E-2"/>
          <c:y val="7.097590073968027E-2"/>
          <c:w val="0.83764768990274419"/>
          <c:h val="0.9472967018374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9D1-465D-A520-72822046F5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9D1-465D-A520-72822046F5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9D1-465D-A520-72822046F5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иные источники</c:v>
                </c:pt>
                <c:pt idx="1">
                  <c:v>бюджет автономного округа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0.00000</c:formatCode>
                <c:ptCount val="3"/>
                <c:pt idx="0">
                  <c:v>14810</c:v>
                </c:pt>
                <c:pt idx="1">
                  <c:v>13649.2</c:v>
                </c:pt>
                <c:pt idx="2">
                  <c:v>208220.97213000001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9D1-465D-A520-72822046F54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2939427722035"/>
          <c:y val="0.68426509186351703"/>
          <c:w val="0.40423294182708758"/>
          <c:h val="0.30452576950608445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03.07.2025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07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chart" Target="../charts/char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338668"/>
            <a:ext cx="7173422" cy="18965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5400" b="1" i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«Развитие физической культуры и спорта»</a:t>
            </a:r>
            <a:endParaRPr lang="en-US" sz="5400" b="1" i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876" y="216816"/>
            <a:ext cx="1402682" cy="1451728"/>
          </a:xfrm>
          <a:prstGeom prst="rect">
            <a:avLst/>
          </a:prstGeom>
          <a:noFill/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187" y="189098"/>
            <a:ext cx="2475119" cy="1054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589061" y="0"/>
            <a:ext cx="8646853" cy="678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</a:p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«</a:t>
            </a:r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физической культуры и спорта»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966641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62782" y="1261545"/>
            <a:ext cx="7602956" cy="5234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условий, обеспечивающих жителям Нефтеюганского района возможность для систематических занятий физической культурой и спортом.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1734659"/>
            <a:ext cx="875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ЗАДАЧИ: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62782" y="791218"/>
            <a:ext cx="9002841" cy="94218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782" y="1992289"/>
            <a:ext cx="9002841" cy="49244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  «Развитие массовой физической культуры и спорта, школьного спорта».</a:t>
            </a:r>
          </a:p>
          <a:p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«Развитие спорта высших достижений, системы подготовки спортивного резерва и детско-юношеского спорта». 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1214" y="6212403"/>
            <a:ext cx="2819400" cy="429536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624675" y="2882747"/>
            <a:ext cx="610523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 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Сохранение населения, укрепление здоровья и повышение благополучия людей, поддержка семьи.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1.1. Показатель «Увеличение ожидаемой продолжительности жизни до 78 лет к 2030 году и до 81 года к 2036 году, в том числе опережающий рост показателей ожидаемой продолжительности здоровой жизни».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1.2. Показатель «Снижение к 2030 году суммарной продолжительности временной нетрудоспособности граждан в трудоспособном возрасте на основе формирования здорового образа жизни, создания условий для своевременной профилактики заболеваний и привлечения граждан к систематическим занятиям спортом».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1.3. Показатель «Повышение к 2030 году уровня удовлетворенности граждан условиями для занятий физической культурой и спортом».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2. Реализация потенциала каждого человека, развитие его талантов, воспитание патриотичной и социально ответственной личности: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2.1. Показатель «Обеспечение к 2030 году функционирования эффективной системы выявления, поддержки и развития способностей и талантов детей и молодежи, основанной на принципах ответственности, справедливости, всеобщности и направленной на самоопределение и профессиональную ориентацию 100 процентов обучающихся».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3. Государственная программа Ханты-Мансийского автономного округа – Югры «Развитие физической культуры и спорта».</a:t>
            </a:r>
          </a:p>
        </p:txBody>
      </p:sp>
      <p:pic>
        <p:nvPicPr>
          <p:cNvPr id="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244" y="113124"/>
            <a:ext cx="556181" cy="616341"/>
          </a:xfrm>
          <a:prstGeom prst="rect">
            <a:avLst/>
          </a:prstGeom>
          <a:noFill/>
        </p:spPr>
      </p:pic>
      <p:pic>
        <p:nvPicPr>
          <p:cNvPr id="18" name="Рисунок 17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42" y="104258"/>
            <a:ext cx="960243" cy="4047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3488" y="2519362"/>
            <a:ext cx="3488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Срок реализации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: 2025 - 2030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3488" y="2888694"/>
            <a:ext cx="2815119" cy="1017142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Связь с национальными целями развития Российской Федерации/ государственной программой Ханты-Мансийского автономного округа – Югры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4675" y="6147816"/>
            <a:ext cx="4791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(комитет по физической культуре и спорту) 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Презентація на тему &quot;Спор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8880" y="1063811"/>
            <a:ext cx="2737836" cy="225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88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4200" y="0"/>
            <a:ext cx="844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Структура муниципальной программы 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«Развитие физической культуры и спорта»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064774"/>
            <a:ext cx="88053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Региональный проект «Бизнес спринт (Я выбираю спорт)»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Муниципальный проект «Лыжероллерная трасса </a:t>
            </a:r>
            <a:r>
              <a:rPr lang="ru-RU" sz="1600" dirty="0" err="1">
                <a:solidFill>
                  <a:srgbClr val="264478"/>
                </a:solidFill>
                <a:latin typeface="Franklin Gothic Medium" pitchFamily="34" charset="0"/>
              </a:rPr>
              <a:t>сп.Каркатеевы</a:t>
            </a: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»;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- «Обеспечение деятельности (оказание услуг) организация занятий физической культурой и спортом»;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- «Развитие сети шаговой доступности»;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856822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13016" y="1043439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51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53" name="Нашивка 52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54" name="Нашивка 5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Рисунок 24" descr="https://pic.rutubelist.ru/userappearance/ef/a6/efa62717288e7ae4b675ff4ac302d7c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875" y="66551"/>
            <a:ext cx="836848" cy="4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31514" y="963875"/>
            <a:ext cx="61953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 Направление (подпрограмма) «Развитие массовой физической культуры и спорта, школьного спорта»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92468" y="3658436"/>
            <a:ext cx="327239" cy="386598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5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483397" y="3592822"/>
            <a:ext cx="8211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 Направление (подпрограмма) «Развитие спорта высших достижений, системы подготовки спортивного резерва и детско-юношеского спорта»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0" y="5061369"/>
            <a:ext cx="88053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Муниципальный проект «Капитальный ремонт здания Нефтеюганского районного бюджетного учреждения дополнительного образования спортивная школа «Нептун»»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 «Обеспечение деятельности (оказание услуг)  по  организации дополнительного образования детей и спортивной подготовки»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724015"/>
            <a:ext cx="61439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Структурные элементы: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600522"/>
            <a:ext cx="260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Структурные элементы: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ема Спорт на английском языке (топик, слова, лексика) - Английский язык,  грамма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0395" y="1417014"/>
            <a:ext cx="2226589" cy="182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18467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6" name="Рисунок 25" descr="https://pic.rutubelist.ru/userappearance/ef/a6/efa62717288e7ae4b675ff4ac302d7c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098" y="94831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181529" y="120990"/>
            <a:ext cx="6441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Показатели муниципальной программы</a:t>
            </a:r>
          </a:p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«Развитие физической культуры и спорта»</a:t>
            </a:r>
          </a:p>
          <a:p>
            <a:pPr algn="ctr">
              <a:defRPr/>
            </a:pPr>
            <a:endParaRPr lang="ru-RU" i="1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894" y="1740442"/>
            <a:ext cx="6208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граждан, систематически занимающегося физической культурой и спортом;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обучающихся, систематически занимающихся физической культурой и спортом, в общей численности обучающихся 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338" y="820699"/>
            <a:ext cx="2050920" cy="180948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786734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5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00450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региональных проектов в муниципальной программе «Развитие физической культуры и спорта»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i="1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" y="1621475"/>
            <a:ext cx="641908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45185" y="1366848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256392" y="2192475"/>
            <a:ext cx="24251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Внедрение новой модели создания общедоступной инфраструктуры для массового спорта, способствующей привлечению негосударственного сектора в решение задач развития массового спорта, формирование «активной среды»</a:t>
            </a:r>
          </a:p>
        </p:txBody>
      </p: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512" y="123112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12064" y="4080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4889" y="1208655"/>
            <a:ext cx="6524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Региональный проект «Бизнес спринт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 (Я выбираю спорт)»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2024-2027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45816" y="2201037"/>
            <a:ext cx="26118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33191" y="2219873"/>
            <a:ext cx="26118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культуры и спорта Нефтеюганского района (комитет по физической культуре и спорту)</a:t>
            </a: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Лыжероллеры - две большие разницы - YouTu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7523" y="1046184"/>
            <a:ext cx="1869897" cy="147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910025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6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90079" cy="636997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68245" y="218617"/>
            <a:ext cx="680929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муниципальных проектов в муниципальной программе «Развитие физической культуры и спорта»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621475"/>
            <a:ext cx="8517275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55459" y="140794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637768" y="1289376"/>
            <a:ext cx="53634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Муниципальный проект «Лыжероллерная 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трасса </a:t>
            </a:r>
            <a:r>
              <a:rPr lang="ru-RU" sz="2000" b="1" i="1" dirty="0" err="1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сп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. </a:t>
            </a:r>
            <a:r>
              <a:rPr lang="ru-RU" sz="2000" b="1" i="1" dirty="0" err="1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Каркатеевы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2022 - 2026</a:t>
            </a:r>
          </a:p>
        </p:txBody>
      </p: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512" y="123112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Прямоугольник 21"/>
          <p:cNvSpPr/>
          <p:nvPr/>
        </p:nvSpPr>
        <p:spPr>
          <a:xfrm>
            <a:off x="143376" y="2305491"/>
            <a:ext cx="20963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Пропаганда спортивного образа жизни для всех возрастных категорий и социальных групп граждан.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94446" y="2303778"/>
            <a:ext cx="30227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23610" y="2353437"/>
            <a:ext cx="26118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Соисполнитель: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строительства и жилищно-коммунального комплекса Нефтеюганского района </a:t>
            </a:r>
          </a:p>
        </p:txBody>
      </p:sp>
    </p:spTree>
    <p:extLst>
      <p:ext uri="{BB962C8B-B14F-4D97-AF65-F5344CB8AC3E}">
        <p14:creationId xmlns:p14="http://schemas.microsoft.com/office/powerpoint/2010/main" val="191801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868928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7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691203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муниципальных проектов в муниципальной программе «Развитие физической культуры и спорта»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621475"/>
            <a:ext cx="8517275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34912" y="1099720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512" y="123112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53160" y="1028799"/>
            <a:ext cx="5056529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Муниципальный проект «Капитальный ремонт здания Нефтеюганского районного бюджетного учреждения дополнительного образования спортивная школа «Нептун»»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2024 - 2027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2880844"/>
            <a:ext cx="244524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Обеспечение доступа жителям Нефтеюганского района к спортивной инфраструктуре.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381429" y="2897312"/>
            <a:ext cx="2550168" cy="3092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560" y="984839"/>
            <a:ext cx="3164440" cy="203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5225660" y="2928790"/>
            <a:ext cx="26118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Соисполнитель: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строительства и жилищно-коммунального комплекса Нефтеюганского района </a:t>
            </a:r>
          </a:p>
        </p:txBody>
      </p:sp>
    </p:spTree>
    <p:extLst>
      <p:ext uri="{BB962C8B-B14F-4D97-AF65-F5344CB8AC3E}">
        <p14:creationId xmlns:p14="http://schemas.microsoft.com/office/powerpoint/2010/main" val="116033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www.zhukvesti.ru/wp-content/uploads/2022/11/1601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0000"/>
                    </a14:imgEffect>
                    <a14:imgEffect>
                      <a14:brightnessContrast bright="33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517" y="2294861"/>
            <a:ext cx="3687483" cy="3584731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sx="1000" sy="1000" algn="ctr" rotWithShape="0">
              <a:srgbClr val="000000"/>
            </a:outerShdw>
            <a:reflection endPos="0" dir="5400000" sy="-100000" algn="bl" rotWithShape="0"/>
            <a:softEdge rad="1270000"/>
          </a:effectLst>
        </p:spPr>
      </p:pic>
      <p:sp>
        <p:nvSpPr>
          <p:cNvPr id="47" name="Title 1"/>
          <p:cNvSpPr txBox="1">
            <a:spLocks/>
          </p:cNvSpPr>
          <p:nvPr/>
        </p:nvSpPr>
        <p:spPr>
          <a:xfrm>
            <a:off x="632879" y="0"/>
            <a:ext cx="8096255" cy="6265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Финансирование муниципальной программы </a:t>
            </a:r>
          </a:p>
          <a:p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7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Номер слайда 2"/>
          <p:cNvSpPr txBox="1">
            <a:spLocks/>
          </p:cNvSpPr>
          <p:nvPr/>
        </p:nvSpPr>
        <p:spPr>
          <a:xfrm>
            <a:off x="6950096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9" name="Picture 2" descr="C:\Users\Алан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93294469"/>
              </p:ext>
            </p:extLst>
          </p:nvPr>
        </p:nvGraphicFramePr>
        <p:xfrm>
          <a:off x="228600" y="1024129"/>
          <a:ext cx="546811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https://pic.rutubelist.ru/userappearance/ef/a6/efa62717288e7ae4b675ff4ac302d7c4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147" y="160819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660136" y="1316736"/>
            <a:ext cx="34838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Финансовое обеспечение муниципальной программы на 2025 год 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составляет  236 680,17213 тыс. руб. в том числе: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- иные источники 14 810,00000 тыс. руб.;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бюджет автономного округа 13 649,20000тыс. руб.;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- местный бюджет 208 220,97213тыс.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258432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297431" y="516142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муниципальной программы </a:t>
            </a:r>
          </a:p>
          <a:p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endParaRPr lang="en-US" sz="36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0" y="1032174"/>
            <a:ext cx="8989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Общий объём финансирования до 2030 года 1 416 392,72109 тыс. руб., в том числе на 2025 год 236 680,17213 тыс. руб.</a:t>
            </a:r>
          </a:p>
        </p:txBody>
      </p:sp>
      <p:pic>
        <p:nvPicPr>
          <p:cNvPr id="22" name="Рисунок 21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135" y="140270"/>
            <a:ext cx="1090930" cy="40894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" descr="C:\Users\Алан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318522"/>
            <a:ext cx="8870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 граждан, систематически занимающегося физической культурой и спортом 61%, на 2025 год 61%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726300"/>
            <a:ext cx="882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Уровень обеспеченности населения спортивными сооружениями, исходя из единовременной пропускной способности объектов спорта 57,2%, на 2025 год 57,2%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998981"/>
            <a:ext cx="8366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Планируемые показатели муниципальной программы: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129630"/>
            <a:ext cx="8907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 42,5%, на 2025 год 42,5%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234958"/>
            <a:ext cx="8531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 42,5%, на 2025 год 42,5%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867948"/>
            <a:ext cx="843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обучающихся, систематически занимающихся физической культурой и спортом, в общей численности обучающихся 97,1%, на 2025 год 97,1%</a:t>
            </a:r>
          </a:p>
        </p:txBody>
      </p:sp>
    </p:spTree>
    <p:extLst>
      <p:ext uri="{BB962C8B-B14F-4D97-AF65-F5344CB8AC3E}">
        <p14:creationId xmlns:p14="http://schemas.microsoft.com/office/powerpoint/2010/main" val="35905829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18622</TotalTime>
  <Words>1046</Words>
  <Application>Microsoft Office PowerPoint</Application>
  <PresentationFormat>Экран (4:3)</PresentationFormat>
  <Paragraphs>101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Cambria</vt:lpstr>
      <vt:lpstr>Century</vt:lpstr>
      <vt:lpstr>Franklin Gothic Book</vt:lpstr>
      <vt:lpstr>Franklin Gothic Heavy</vt:lpstr>
      <vt:lpstr>Franklin Gothic Medium</vt:lpstr>
      <vt:lpstr>Perpetua</vt:lpstr>
      <vt:lpstr>Wingdings 2</vt:lpstr>
      <vt:lpstr>Справедливость</vt:lpstr>
      <vt:lpstr>Публичная декларация муниципальной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Шорина Наталья Владимировна</cp:lastModifiedBy>
  <cp:revision>1036</cp:revision>
  <cp:lastPrinted>2023-12-04T10:24:51Z</cp:lastPrinted>
  <dcterms:created xsi:type="dcterms:W3CDTF">2018-09-04T12:10:47Z</dcterms:created>
  <dcterms:modified xsi:type="dcterms:W3CDTF">2025-07-03T04:29:52Z</dcterms:modified>
</cp:coreProperties>
</file>