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98" r:id="rId4"/>
    <p:sldId id="347" r:id="rId5"/>
    <p:sldId id="334" r:id="rId6"/>
    <p:sldId id="302" r:id="rId7"/>
    <p:sldId id="323" r:id="rId8"/>
    <p:sldId id="324" r:id="rId9"/>
    <p:sldId id="327" r:id="rId10"/>
    <p:sldId id="344" r:id="rId11"/>
    <p:sldId id="332" r:id="rId12"/>
    <p:sldId id="348" r:id="rId13"/>
    <p:sldId id="342" r:id="rId14"/>
    <p:sldId id="290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12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2025-2030 год, тыс. руб.</a:t>
            </a:r>
          </a:p>
        </c:rich>
      </c:tx>
      <c:layout>
        <c:manualLayout>
          <c:xMode val="edge"/>
          <c:yMode val="edge"/>
          <c:x val="0.22094520604119292"/>
          <c:y val="5.101919645627457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44338216374028"/>
          <c:y val="0.11652433212660702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750C-4673-BC03-FD1BACE2E95A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750C-4673-BC03-FD1BACE2E95A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750C-4673-BC03-FD1BACE2E95A}"/>
              </c:ext>
            </c:extLst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6215277.7999999998</c:v>
                </c:pt>
                <c:pt idx="1">
                  <c:v>2922005.7382899998</c:v>
                </c:pt>
                <c:pt idx="2">
                  <c:v>302970.68400000001</c:v>
                </c:pt>
                <c:pt idx="3">
                  <c:v>271355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62160707162265"/>
          <c:y val="0.11952832525045184"/>
          <c:w val="0.74458957762141842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  <c:extLst>
              <c:ext xmlns:c16="http://schemas.microsoft.com/office/drawing/2014/chart" uri="{C3380CC4-5D6E-409C-BE32-E72D297353CC}">
                <c16:uniqueId val="{00000001-56A8-421F-B37F-D63C7101CE6C}"/>
              </c:ext>
            </c:extLst>
          </c:dPt>
          <c:dPt>
            <c:idx val="2"/>
            <c:bubble3D val="0"/>
            <c:explosion val="0"/>
            <c:extLst>
              <c:ext xmlns:c16="http://schemas.microsoft.com/office/drawing/2014/chart" uri="{C3380CC4-5D6E-409C-BE32-E72D297353CC}">
                <c16:uniqueId val="{00000002-56A8-421F-B37F-D63C7101CE6C}"/>
              </c:ext>
            </c:extLst>
          </c:dPt>
          <c:dPt>
            <c:idx val="3"/>
            <c:bubble3D val="0"/>
            <c:explosion val="1"/>
            <c:extLst>
              <c:ext xmlns:c16="http://schemas.microsoft.com/office/drawing/2014/chart" uri="{C3380CC4-5D6E-409C-BE32-E72D297353CC}">
                <c16:uniqueId val="{00000003-56A8-421F-B37F-D63C7101CE6C}"/>
              </c:ext>
            </c:extLst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3">
                  <c:v>федеральный бюджет 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2059502.2</c:v>
                </c:pt>
                <c:pt idx="1">
                  <c:v>502548.93800000002</c:v>
                </c:pt>
                <c:pt idx="2">
                  <c:v>50495.114000000001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40540712964219"/>
          <c:y val="0.12439994369191296"/>
          <c:w val="0.74458957762141864"/>
          <c:h val="0.85126811938771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explosion val="12"/>
          <c:dPt>
            <c:idx val="0"/>
            <c:bubble3D val="0"/>
            <c:explosion val="2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Pt>
            <c:idx val="1"/>
            <c:bubble3D val="0"/>
            <c:explosion val="0"/>
            <c:extLst>
              <c:ext xmlns:c16="http://schemas.microsoft.com/office/drawing/2014/chart" uri="{C3380CC4-5D6E-409C-BE32-E72D297353CC}">
                <c16:uniqueId val="{00000001-CA71-4A30-8A87-7B971267D1D0}"/>
              </c:ext>
            </c:extLst>
          </c:dPt>
          <c:dPt>
            <c:idx val="2"/>
            <c:bubble3D val="0"/>
            <c:explosion val="0"/>
            <c:extLst>
              <c:ext xmlns:c16="http://schemas.microsoft.com/office/drawing/2014/chart" uri="{C3380CC4-5D6E-409C-BE32-E72D297353CC}">
                <c16:uniqueId val="{00000002-CA71-4A30-8A87-7B971267D1D0}"/>
              </c:ext>
            </c:extLst>
          </c:dPt>
          <c:cat>
            <c:strRef>
              <c:f>Лист1!$A$2:$A$6</c:f>
              <c:strCache>
                <c:ptCount val="5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иные источники</c:v>
                </c:pt>
                <c:pt idx="4">
                  <c:v>в том числе инвестиции в объекты муниципальной собственности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9C21FD5-5457-4A92-B3D6-1F93CBFE926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D0A7E894-9848-4073-90BC-D201C1A1E8A1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468B8862-3016-4A41-89D5-12274772356A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EAB1CF22-36EB-4715-B683-64EEB4ABEBE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CD06569-7412-4E62-B08B-6C264D57DC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CD06569-7412-4E62-B08B-6C264D57DC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27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853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30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522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14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18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84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269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1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7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250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19" y="274058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00051" y="3275058"/>
            <a:ext cx="7721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  <a:ea typeface="+mj-ea"/>
              <a:cs typeface="+mj-cs"/>
            </a:endParaRPr>
          </a:p>
          <a:p>
            <a:pPr lvl="0" algn="ctr"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Образование 21 века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»  </a:t>
            </a:r>
            <a:endParaRPr kumimoji="0" lang="ru-RU" sz="3200" b="1" i="0" u="none" strike="noStrike" kern="0" normalizeH="0" baseline="0" noProof="0" dirty="0">
              <a:solidFill>
                <a:schemeClr val="accent5">
                  <a:lumMod val="75000"/>
                </a:schemeClr>
              </a:solidFill>
              <a:uLnTx/>
              <a:uFillTx/>
              <a:latin typeface="Franklin Gothic Medium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30480" y="5758882"/>
            <a:ext cx="2263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Куратор программы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49387" y="56203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Заместитель главы Нефтеюганского района В.Г. Михалев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 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3" y="22479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7. Обеспечение возможности детям получать качественное образование в условиях, отвечающих современным требованиям независимо от места проживания ребенка и организации безопасного образовательного процесса.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  <a:endParaRPr lang="ru-RU" sz="1400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3482" y="3273770"/>
            <a:ext cx="3103713" cy="342324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«Развитие инфраструктуры системы образования»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452876" y="3298582"/>
            <a:ext cx="3889418" cy="3398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Создание и развитие современной инфраструктуры в сфере образования. </a:t>
            </a:r>
          </a:p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Обеспечение соблюдения обязательных требований санитарно-эпидемиологической, пожарной, антитеррористической безопасности, комплексной безопасности и комфортных условий образовательного процесса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95504" y="3298582"/>
            <a:ext cx="1487481" cy="33984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Департамент строительства и ЖКК Нефтеюганского района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Заместитель директора Камышан И.И.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  <a:p>
            <a:pPr lvl="0" algn="ctr"/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446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276658" y="4132800"/>
            <a:ext cx="5026668" cy="15294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3483" y="4123995"/>
            <a:ext cx="1825362" cy="15474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8052" y="4197314"/>
            <a:ext cx="15692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деятельности органов местного самоуправления Нефтеюганского района</a:t>
            </a:r>
            <a:endParaRPr lang="ru-RU" sz="14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7464" y="2501225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8: </a:t>
            </a:r>
            <a:r>
              <a:rPr lang="ru-RU" sz="1600" b="1" dirty="0">
                <a:latin typeface="Franklin Gothic Medium" panose="020B0603020102020204" pitchFamily="34" charset="0"/>
              </a:rPr>
              <a:t>Обеспечение выполнения полномочий и функций департамента образования Нефтеюганского района.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67815" y="3934793"/>
            <a:ext cx="484435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3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endParaRPr lang="ru-RU" sz="13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департамента образования Нефтеюганского района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8" name="Скругленный прямоугольник 37"/>
          <p:cNvSpPr/>
          <p:nvPr/>
        </p:nvSpPr>
        <p:spPr>
          <a:xfrm>
            <a:off x="7451396" y="4123995"/>
            <a:ext cx="1485637" cy="15382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Долматова В.А.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585955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319935" y="3104698"/>
            <a:ext cx="5026668" cy="34789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3483" y="3101027"/>
            <a:ext cx="1825362" cy="34789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8052" y="4197314"/>
            <a:ext cx="15692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Финансовое обеспечение отдельных государственных полномочий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162518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7464" y="2501225"/>
            <a:ext cx="87040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9: </a:t>
            </a:r>
            <a:r>
              <a:rPr lang="ru-RU" sz="1600" b="1" dirty="0">
                <a:latin typeface="Franklin Gothic Medium" panose="020B0603020102020204" pitchFamily="34" charset="0"/>
              </a:rPr>
              <a:t>Обеспечение выполнения отдельных государственных полномочий.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411092" y="3037062"/>
            <a:ext cx="4844354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3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endParaRPr lang="ru-RU" sz="13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</a:rPr>
              <a:t>Обеспечение выплаты компенсации части родительской платы, компенсации расходов в связи с освобождением от взимания родительской платы за присмотр и уход за детьми в организациях, осуществляющих образовательную деятельность по реализации образовательной программы дошкольного образования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61" y="159908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8" name="Скругленный прямоугольник 37"/>
          <p:cNvSpPr/>
          <p:nvPr/>
        </p:nvSpPr>
        <p:spPr>
          <a:xfrm>
            <a:off x="7451396" y="3101027"/>
            <a:ext cx="1485637" cy="34789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Долматова В.А.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934620" y="1673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976750" y="16743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06471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400"/>
            <a:ext cx="8367623" cy="4255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муниципальной программы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258170"/>
              </p:ext>
            </p:extLst>
          </p:nvPr>
        </p:nvGraphicFramePr>
        <p:xfrm>
          <a:off x="2600209" y="2882372"/>
          <a:ext cx="2097668" cy="16896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7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4316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ХМАО-Югры</a:t>
                      </a:r>
                    </a:p>
                    <a:p>
                      <a:pPr algn="l" fontAlgn="ctr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</a:p>
                    <a:p>
                      <a:pPr algn="l" fontAlgn="ctr"/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9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41077" y="3344944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26667" y="3806505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31585" y="4299440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14413" y="3829490"/>
            <a:ext cx="1793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2 922 005,73829</a:t>
            </a:r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98121" y="2852130"/>
            <a:ext cx="1825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271 355,00000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02077" y="4264110"/>
            <a:ext cx="1780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302 970,68400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0" y="469591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5798497"/>
              </p:ext>
            </p:extLst>
          </p:nvPr>
        </p:nvGraphicFramePr>
        <p:xfrm>
          <a:off x="4520152" y="2139617"/>
          <a:ext cx="4121239" cy="2610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462788" y="3309614"/>
            <a:ext cx="26144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9 711 609,22229</a:t>
            </a: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256" y="95053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37449" y="2847344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14413" y="3363214"/>
            <a:ext cx="1793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6 215 277,80000</a:t>
            </a:r>
          </a:p>
        </p:txBody>
      </p:sp>
    </p:spTree>
    <p:extLst>
      <p:ext uri="{BB962C8B-B14F-4D97-AF65-F5344CB8AC3E}">
        <p14:creationId xmlns:p14="http://schemas.microsoft.com/office/powerpoint/2010/main" val="216617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3399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Финансовые ресурсы на 2025 год, тыс. рублей 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076230"/>
              </p:ext>
            </p:extLst>
          </p:nvPr>
        </p:nvGraphicFramePr>
        <p:xfrm>
          <a:off x="2685380" y="1303641"/>
          <a:ext cx="2000778" cy="21808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0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705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ХМАО-Югры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305">
                <a:tc>
                  <a:txBody>
                    <a:bodyPr/>
                    <a:lstStyle/>
                    <a:p>
                      <a:pPr algn="l" fontAlgn="ctr"/>
                      <a:endParaRPr lang="ru-RU" sz="1600" b="1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00728" y="1932331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15962" y="255900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09356" y="3150524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05047" y="3125204"/>
            <a:ext cx="17801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50 495,11400</a:t>
            </a:r>
          </a:p>
          <a:p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82709" y="1929298"/>
            <a:ext cx="1925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2 059 502,20000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05047" y="2566777"/>
            <a:ext cx="1768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502 548,93800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2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899509"/>
              </p:ext>
            </p:extLst>
          </p:nvPr>
        </p:nvGraphicFramePr>
        <p:xfrm>
          <a:off x="2854411" y="584411"/>
          <a:ext cx="6289589" cy="4227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5558273" y="2580486"/>
            <a:ext cx="20946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2 705 841,25200</a:t>
            </a:r>
          </a:p>
        </p:txBody>
      </p: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Диаграмма 21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413599"/>
              </p:ext>
            </p:extLst>
          </p:nvPr>
        </p:nvGraphicFramePr>
        <p:xfrm>
          <a:off x="5395782" y="3781168"/>
          <a:ext cx="4514336" cy="3225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7194711" y="5284569"/>
            <a:ext cx="153716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0,00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3821383"/>
            <a:ext cx="4596714" cy="5753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в том числе проектная часть, тыс. рублей  </a:t>
            </a: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092824"/>
              </p:ext>
            </p:extLst>
          </p:nvPr>
        </p:nvGraphicFramePr>
        <p:xfrm>
          <a:off x="2369713" y="4569922"/>
          <a:ext cx="2253802" cy="2245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538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743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бюджет</a:t>
                      </a:r>
                    </a:p>
                    <a:p>
                      <a:pPr algn="l" fontAlgn="ctr"/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</a:t>
                      </a:r>
                    </a:p>
                    <a:p>
                      <a:pPr algn="l" fontAlgn="ctr"/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ХМО-Югры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бюджет </a:t>
                      </a:r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района</a:t>
                      </a:r>
                      <a:endParaRPr lang="ru-RU" sz="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8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иные источники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Прямоугольник 25"/>
          <p:cNvSpPr/>
          <p:nvPr/>
        </p:nvSpPr>
        <p:spPr>
          <a:xfrm>
            <a:off x="213580" y="5039576"/>
            <a:ext cx="327804" cy="33400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09356" y="5652901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33216" y="6231136"/>
            <a:ext cx="319176" cy="33400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6353" y="6231136"/>
            <a:ext cx="171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18930" y="5059236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0,0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06353" y="5648143"/>
            <a:ext cx="1646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0,0</a:t>
            </a:r>
            <a:endParaRPr lang="ru-RU" b="1" dirty="0">
              <a:latin typeface="Franklin Gothic Medium" pitchFamily="34" charset="0"/>
              <a:cs typeface="Calibri" panose="020F0502020204030204" pitchFamily="34" charset="0"/>
            </a:endParaRPr>
          </a:p>
        </p:txBody>
      </p:sp>
      <p:pic>
        <p:nvPicPr>
          <p:cNvPr id="8196" name="Picture 4" descr="https://cdn.pixabay.com/photo/2013/07/13/11/33/arrow-158377__48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28986" flipH="1">
            <a:off x="7619689" y="3369052"/>
            <a:ext cx="1648571" cy="827735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203499" y="129502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7167" y="1283676"/>
            <a:ext cx="15453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93 295,00000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13580" y="4446611"/>
            <a:ext cx="327804" cy="3340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40359" y="4476397"/>
            <a:ext cx="1689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0,0</a:t>
            </a:r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55326" y="2356452"/>
            <a:ext cx="2295857" cy="1056631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71977" y="1354009"/>
            <a:ext cx="2262553" cy="1034646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36853" y="1488357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образования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064319" y="3220563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  <a:p>
            <a:pPr algn="just"/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826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3064319" y="2396687"/>
            <a:ext cx="5675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</a:endParaRPr>
          </a:p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653459" y="1344839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25520" y="1005264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62769" y="93662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05657" y="91895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50421" y="1689895"/>
            <a:ext cx="53930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67209" y="2432140"/>
            <a:ext cx="52251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3408" y="16629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8367" y="244508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2341552" y="1790131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711727" y="1634864"/>
            <a:ext cx="6189770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704571" y="2309276"/>
            <a:ext cx="6282811" cy="921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возможности профессионального развития и обучения на протяжении всей профессиональной деятельности для педагогических работников, внедрение системы моральных и материальных стимулов поддержки педагогических работников.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6133" y="634347"/>
            <a:ext cx="63012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>
              <a:solidFill>
                <a:srgbClr val="00B050"/>
              </a:solidFill>
            </a:endParaRPr>
          </a:p>
          <a:p>
            <a:r>
              <a:rPr lang="ru-RU" sz="1400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1400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696133" y="4638665"/>
            <a:ext cx="63801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обучающихся в муниципальных образовательных организациях горячим питанием.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341552" y="2528261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5" name="Овал 44"/>
          <p:cNvSpPr/>
          <p:nvPr/>
        </p:nvSpPr>
        <p:spPr>
          <a:xfrm>
            <a:off x="478226" y="320050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34573" y="3188556"/>
            <a:ext cx="1350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38" name="Овал 37">
            <a:extLst>
              <a:ext uri="{FF2B5EF4-FFF2-40B4-BE49-F238E27FC236}">
                <a16:creationId xmlns:a16="http://schemas.microsoft.com/office/drawing/2014/main" id="{7A40159B-CC96-4E78-89F7-26AFD13A6DDC}"/>
              </a:ext>
            </a:extLst>
          </p:cNvPr>
          <p:cNvSpPr/>
          <p:nvPr/>
        </p:nvSpPr>
        <p:spPr>
          <a:xfrm>
            <a:off x="488463" y="3888011"/>
            <a:ext cx="555228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7D6B55-8A21-41D5-9B8D-BAC679F399C4}"/>
              </a:ext>
            </a:extLst>
          </p:cNvPr>
          <p:cNvSpPr txBox="1"/>
          <p:nvPr/>
        </p:nvSpPr>
        <p:spPr>
          <a:xfrm>
            <a:off x="1037116" y="389405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12ACFA25-5E14-4FB4-8079-BC22D983AC7B}"/>
              </a:ext>
            </a:extLst>
          </p:cNvPr>
          <p:cNvSpPr/>
          <p:nvPr/>
        </p:nvSpPr>
        <p:spPr>
          <a:xfrm>
            <a:off x="2700888" y="3732580"/>
            <a:ext cx="620060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Организация обновленного содержания дошкольного, общего и дополнительного образования, новых методов обучения, обеспечивающих повышение качества дошкольного, общего и дополнительного образования.</a:t>
            </a:r>
          </a:p>
          <a:p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700E0959-53B2-4C95-BAF9-AA4430F8FEC9}"/>
              </a:ext>
            </a:extLst>
          </p:cNvPr>
          <p:cNvGrpSpPr/>
          <p:nvPr/>
        </p:nvGrpSpPr>
        <p:grpSpPr>
          <a:xfrm>
            <a:off x="2348801" y="325873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6" name="Нашивка 65">
              <a:extLst>
                <a:ext uri="{FF2B5EF4-FFF2-40B4-BE49-F238E27FC236}">
                  <a16:creationId xmlns:a16="http://schemas.microsoft.com/office/drawing/2014/main" id="{59BB4921-6AEA-4A89-9AC3-3C81FF3F07B8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7" name="Нашивка 66">
              <a:extLst>
                <a:ext uri="{FF2B5EF4-FFF2-40B4-BE49-F238E27FC236}">
                  <a16:creationId xmlns:a16="http://schemas.microsoft.com/office/drawing/2014/main" id="{90628E59-4DDA-41F7-B700-EFED003767BA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2C44689B-E9EB-4067-8DE2-0B4A69E26966}"/>
              </a:ext>
            </a:extLst>
          </p:cNvPr>
          <p:cNvGrpSpPr/>
          <p:nvPr/>
        </p:nvGrpSpPr>
        <p:grpSpPr>
          <a:xfrm>
            <a:off x="2348191" y="39960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>
              <a:extLst>
                <a:ext uri="{FF2B5EF4-FFF2-40B4-BE49-F238E27FC236}">
                  <a16:creationId xmlns:a16="http://schemas.microsoft.com/office/drawing/2014/main" id="{E6FC6EAE-E347-43EB-BC40-45F391AF8260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>
              <a:extLst>
                <a:ext uri="{FF2B5EF4-FFF2-40B4-BE49-F238E27FC236}">
                  <a16:creationId xmlns:a16="http://schemas.microsoft.com/office/drawing/2014/main" id="{C93C708E-4F51-47E0-9657-7837FD33B089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2" name="Овал 61">
            <a:extLst>
              <a:ext uri="{FF2B5EF4-FFF2-40B4-BE49-F238E27FC236}">
                <a16:creationId xmlns:a16="http://schemas.microsoft.com/office/drawing/2014/main" id="{56B7A4C4-C6C0-40BD-BF24-67D63376CF52}"/>
              </a:ext>
            </a:extLst>
          </p:cNvPr>
          <p:cNvSpPr/>
          <p:nvPr/>
        </p:nvSpPr>
        <p:spPr>
          <a:xfrm>
            <a:off x="500907" y="4602864"/>
            <a:ext cx="544599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A9EB982-6899-4083-BA5C-2BA976CFBA3A}"/>
              </a:ext>
            </a:extLst>
          </p:cNvPr>
          <p:cNvSpPr txBox="1"/>
          <p:nvPr/>
        </p:nvSpPr>
        <p:spPr>
          <a:xfrm>
            <a:off x="1043691" y="457443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095C2BA3-55BD-49C4-AD21-B00A21A8A585}"/>
              </a:ext>
            </a:extLst>
          </p:cNvPr>
          <p:cNvGrpSpPr/>
          <p:nvPr/>
        </p:nvGrpSpPr>
        <p:grpSpPr>
          <a:xfrm>
            <a:off x="2348191" y="468233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65" name="Нашивка 65">
              <a:extLst>
                <a:ext uri="{FF2B5EF4-FFF2-40B4-BE49-F238E27FC236}">
                  <a16:creationId xmlns:a16="http://schemas.microsoft.com/office/drawing/2014/main" id="{9F85EEE7-2A36-4BD6-A05A-818633C3C493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6" name="Нашивка 66">
              <a:extLst>
                <a:ext uri="{FF2B5EF4-FFF2-40B4-BE49-F238E27FC236}">
                  <a16:creationId xmlns:a16="http://schemas.microsoft.com/office/drawing/2014/main" id="{500A8FCE-1A4D-42FC-B49C-2F81C5575D3F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ADE878C6-BAB0-4B3C-8779-5F73BC853472}"/>
              </a:ext>
            </a:extLst>
          </p:cNvPr>
          <p:cNvSpPr/>
          <p:nvPr/>
        </p:nvSpPr>
        <p:spPr>
          <a:xfrm>
            <a:off x="2704570" y="3257382"/>
            <a:ext cx="6282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Создание и работа системы выявления, поддержки и развития способностей и талантов детей и молодежи.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id="{C8FC3550-9A76-4147-964D-347FCF5F2F2E}"/>
              </a:ext>
            </a:extLst>
          </p:cNvPr>
          <p:cNvSpPr/>
          <p:nvPr/>
        </p:nvSpPr>
        <p:spPr>
          <a:xfrm>
            <a:off x="517847" y="528191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6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42AEBEC-D8A4-4C05-B92D-62ED53A5C98A}"/>
              </a:ext>
            </a:extLst>
          </p:cNvPr>
          <p:cNvSpPr txBox="1"/>
          <p:nvPr/>
        </p:nvSpPr>
        <p:spPr>
          <a:xfrm>
            <a:off x="1060707" y="5294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A1903347-16AF-4C84-AC4A-D7C234E83C8C}"/>
              </a:ext>
            </a:extLst>
          </p:cNvPr>
          <p:cNvGrpSpPr/>
          <p:nvPr/>
        </p:nvGrpSpPr>
        <p:grpSpPr>
          <a:xfrm>
            <a:off x="2349750" y="535634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71" name="Нашивка 65">
              <a:extLst>
                <a:ext uri="{FF2B5EF4-FFF2-40B4-BE49-F238E27FC236}">
                  <a16:creationId xmlns:a16="http://schemas.microsoft.com/office/drawing/2014/main" id="{85174E59-30C4-4787-B5B2-F5EFEB832EB0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2" name="Нашивка 66">
              <a:extLst>
                <a:ext uri="{FF2B5EF4-FFF2-40B4-BE49-F238E27FC236}">
                  <a16:creationId xmlns:a16="http://schemas.microsoft.com/office/drawing/2014/main" id="{4BF5382F-3C02-4BF0-B026-262719296B90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AA7460E5-32F6-4255-969E-150DF22A6AF2}"/>
              </a:ext>
            </a:extLst>
          </p:cNvPr>
          <p:cNvSpPr/>
          <p:nvPr/>
        </p:nvSpPr>
        <p:spPr>
          <a:xfrm>
            <a:off x="2684683" y="5199508"/>
            <a:ext cx="62006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отдыха и оздоровления детей, в том числе находящихся в трудной жизненной ситуации.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4" name="Овал 73">
            <a:extLst>
              <a:ext uri="{FF2B5EF4-FFF2-40B4-BE49-F238E27FC236}">
                <a16:creationId xmlns:a16="http://schemas.microsoft.com/office/drawing/2014/main" id="{12277C77-69F5-4E1C-BCBD-E67C9087A956}"/>
              </a:ext>
            </a:extLst>
          </p:cNvPr>
          <p:cNvSpPr/>
          <p:nvPr/>
        </p:nvSpPr>
        <p:spPr>
          <a:xfrm>
            <a:off x="517847" y="597598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7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5DD48F3-4E10-4F7C-87E0-42CE7BFE989D}"/>
              </a:ext>
            </a:extLst>
          </p:cNvPr>
          <p:cNvSpPr txBox="1"/>
          <p:nvPr/>
        </p:nvSpPr>
        <p:spPr>
          <a:xfrm>
            <a:off x="1060707" y="5939045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76" name="Группа 75">
            <a:extLst>
              <a:ext uri="{FF2B5EF4-FFF2-40B4-BE49-F238E27FC236}">
                <a16:creationId xmlns:a16="http://schemas.microsoft.com/office/drawing/2014/main" id="{AEE8CD0D-F16A-4EE6-BC5C-420B7EDA996B}"/>
              </a:ext>
            </a:extLst>
          </p:cNvPr>
          <p:cNvGrpSpPr/>
          <p:nvPr/>
        </p:nvGrpSpPr>
        <p:grpSpPr>
          <a:xfrm>
            <a:off x="2365095" y="5980656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77" name="Нашивка 65">
              <a:extLst>
                <a:ext uri="{FF2B5EF4-FFF2-40B4-BE49-F238E27FC236}">
                  <a16:creationId xmlns:a16="http://schemas.microsoft.com/office/drawing/2014/main" id="{3F051890-D8E1-4F90-AFC3-8669921565B5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8" name="Нашивка 66">
              <a:extLst>
                <a:ext uri="{FF2B5EF4-FFF2-40B4-BE49-F238E27FC236}">
                  <a16:creationId xmlns:a16="http://schemas.microsoft.com/office/drawing/2014/main" id="{F0C461CB-4D1F-42AB-8542-1231B98B853A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47CC806A-033A-4E4F-A433-EC22B40AE860}"/>
              </a:ext>
            </a:extLst>
          </p:cNvPr>
          <p:cNvSpPr/>
          <p:nvPr/>
        </p:nvSpPr>
        <p:spPr>
          <a:xfrm>
            <a:off x="2711727" y="5843983"/>
            <a:ext cx="62006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возможности детям получать качественное образование в условиях, отвечающих современным требованиям независимо от места проживания ребенка и организации безопасного образовательного процесса.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1"/>
            <a:ext cx="8646853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653459" y="1344839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25520" y="1005264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62769" y="93662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05657" y="918955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146649" y="723108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50422" y="168989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8</a:t>
            </a:r>
          </a:p>
        </p:txBody>
      </p:sp>
      <p:sp>
        <p:nvSpPr>
          <p:cNvPr id="15" name="Овал 14"/>
          <p:cNvSpPr/>
          <p:nvPr/>
        </p:nvSpPr>
        <p:spPr>
          <a:xfrm>
            <a:off x="467208" y="2432140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3408" y="166296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8367" y="244508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2341552" y="1790131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696133" y="1693389"/>
            <a:ext cx="6189770" cy="861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выполнения полномочий и функций департамента образования Нефтеюганского района.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696133" y="2549977"/>
            <a:ext cx="6282811" cy="9210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anose="020B0603020102020204" pitchFamily="34" charset="0"/>
              </a:rPr>
              <a:t>Обеспечение выполнения отдельных государственных полномочий.</a:t>
            </a: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6133" y="634347"/>
            <a:ext cx="63012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>
              <a:solidFill>
                <a:srgbClr val="00B050"/>
              </a:solidFill>
            </a:endParaRPr>
          </a:p>
          <a:p>
            <a:r>
              <a:rPr lang="ru-RU" sz="1400" b="1" dirty="0">
                <a:solidFill>
                  <a:srgbClr val="00B050"/>
                </a:solidFill>
                <a:latin typeface="Franklin Gothic Medium" panose="020B0603020102020204" pitchFamily="34" charset="0"/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Нефтеюганского района</a:t>
            </a:r>
            <a:endParaRPr lang="ru-RU" sz="1400" b="1" dirty="0">
              <a:solidFill>
                <a:srgbClr val="00B050"/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341552" y="2528261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841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232081" y="3939252"/>
            <a:ext cx="8820998" cy="52725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/>
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организаций, 100%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района.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1603472"/>
            <a:ext cx="862625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B050"/>
                </a:solidFill>
              </a:rPr>
              <a:t>Показатели муниципальной программы: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224127" y="2916697"/>
            <a:ext cx="8765871" cy="44110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/>
              <a:t>Доступность дошкольного образования для детей в возрасте от 1,5 до 3 лет, 100%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ятиугольник 12"/>
          <p:cNvSpPr/>
          <p:nvPr/>
        </p:nvSpPr>
        <p:spPr>
          <a:xfrm>
            <a:off x="232081" y="3427974"/>
            <a:ext cx="8799225" cy="44110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/>
              <a:t>Доля детей в возрасте от 5 до 18 лет, охваченных дополнительным образованием, с 87,7% до 89,0%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224128" y="2023996"/>
            <a:ext cx="8799225" cy="787272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>
                <a:latin typeface="Calibri" panose="020F0502020204030204" pitchFamily="34" charset="0"/>
              </a:rPr>
              <a:t>Доля педагогических работников общеобразовательных организаций, прошедших повышение квалификации, в том числе в центрах непрерывного повышения профессионального мастерства, с 53,9% до 60%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224127" y="4568905"/>
            <a:ext cx="8820998" cy="76468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/>
              <a:t>Доля обучающихся, для которых созданы равные условия получения качественного образования вне зависимости от места их нахождения посредством предоставления доступа к федеральной информационно-сервисной платформе цифровой образовательной среды, 60%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1" name="Пятиугольник 15">
            <a:extLst>
              <a:ext uri="{FF2B5EF4-FFF2-40B4-BE49-F238E27FC236}">
                <a16:creationId xmlns:a16="http://schemas.microsoft.com/office/drawing/2014/main" id="{A41C396D-29A1-4C2B-B7A5-7F0BEBE03216}"/>
              </a:ext>
            </a:extLst>
          </p:cNvPr>
          <p:cNvSpPr/>
          <p:nvPr/>
        </p:nvSpPr>
        <p:spPr>
          <a:xfrm>
            <a:off x="213241" y="5443703"/>
            <a:ext cx="8820998" cy="78727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500" dirty="0"/>
              <a:t>Доля детей в возрасте от 5 до 18 лет, обучающихся по дополнительным общеразвивающим программам за счет социального сертификата на получение муниципальной услуги в социальной сфере, 30%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43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35922" y="3320648"/>
            <a:ext cx="1901972" cy="3362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Medium" panose="020B0603020102020204" pitchFamily="34" charset="0"/>
              </a:rPr>
              <a:t>Создание условий для реализации национальной системы профессионального роста педагогических работников, развитие наставничества, кадрового потенциала отрасли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665826" y="16860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979779" y="1700975"/>
            <a:ext cx="2015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471" y="167839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90752" y="2234103"/>
            <a:ext cx="8704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200" b="1" dirty="0">
                <a:latin typeface="Franklin Gothic Medium" panose="020B0603020102020204" pitchFamily="34" charset="0"/>
              </a:rPr>
              <a:t>Обеспечение возможности профессионального развития и обучения на протяжении всей профессиональной деятельности для педагогических работников, внедрение системы моральных и материальных стимулов поддержки педагогических работников.</a:t>
            </a:r>
          </a:p>
          <a:p>
            <a:pPr lvl="0" algn="just">
              <a:buClr>
                <a:srgbClr val="FF0000"/>
              </a:buClr>
            </a:pPr>
            <a:endParaRPr lang="ru-RU" sz="12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2" y="156138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63137" y="1643173"/>
            <a:ext cx="2493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85" y="159908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879587" y="3320648"/>
            <a:ext cx="2980896" cy="3362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2246116" y="3320648"/>
            <a:ext cx="3393967" cy="33623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Организация курсов повышение квалификации педагогических и руководящих работников, предоставление социальных льгот, гарантии и компенсации работникам образовательных организаций, предоставление меры социальной поддержки в виде стипендии, студентам, заключившим договор о целевом обучении, проведение конкурсов профессионального мастерства и поощрение лучших педагогов общего, дошкольного и дополнительного образования, проведение совещаний, конференций и мероприятий по актуальным вопросам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29488" y="2962906"/>
            <a:ext cx="1901972" cy="33879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Развитие системы дополнительного образования. Формирование эффективной системы выявления, поддержки и</a:t>
            </a:r>
          </a:p>
          <a:p>
            <a:pPr algn="ctr"/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развития способностей и талантов у детей и молодежи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76487" y="1709265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36655" y="2247930"/>
            <a:ext cx="8891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>
                <a:latin typeface="Franklin Gothic Medium" panose="020B0603020102020204" pitchFamily="34" charset="0"/>
              </a:rPr>
              <a:t>Создание и работа системы выявления, поддержки и развития способностей и талантов детей и молодежи.</a:t>
            </a: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</a:p>
        </p:txBody>
      </p:sp>
      <p:sp>
        <p:nvSpPr>
          <p:cNvPr id="30" name="Овал 29"/>
          <p:cNvSpPr/>
          <p:nvPr/>
        </p:nvSpPr>
        <p:spPr>
          <a:xfrm>
            <a:off x="3313991" y="148475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297" y="1550053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12248" y="2962906"/>
            <a:ext cx="1801585" cy="33879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Пайвина С.Д.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182432" y="2962906"/>
            <a:ext cx="4682007" cy="33879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Обеспечение доступности качественного дополнительного образования для разных социальных групп, включая детей, находящихся в трудной жизненной ситуации, вне зависимости от территории их проживания и вариативности дополнительных общеобразовательных программ, исходя из запросов, интересов и жизненного самоопределения детей (для осознанного выбора будущей профессии, понимания возможности реализации собственных жизненных планов, отношения к профессиональной деятельности как возможности участия в решении личных, общественных, государственных, общенациональных проблем).</a:t>
            </a:r>
          </a:p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Стимулирование роста конкурентной среды в сфере дополнительного образования, включение реального сектора экономики в программы и проекты дополнительного образования детей;</a:t>
            </a:r>
          </a:p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мероприятий по формированию у подрастающего поколения уважительного отношения ко всем национальностям, этносам и религиям</a:t>
            </a:r>
          </a:p>
        </p:txBody>
      </p:sp>
    </p:spTree>
    <p:extLst>
      <p:ext uri="{BB962C8B-B14F-4D97-AF65-F5344CB8AC3E}">
        <p14:creationId xmlns:p14="http://schemas.microsoft.com/office/powerpoint/2010/main" val="2552870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0930" y="3568592"/>
            <a:ext cx="1878722" cy="225744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0104" y="3674599"/>
            <a:ext cx="18507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реализации общедоступного и бесплатного дошкольного, общего и дополнительного образования детей</a:t>
            </a:r>
            <a:endParaRPr lang="ru-RU" sz="1500" b="1" dirty="0">
              <a:solidFill>
                <a:srgbClr val="00B05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4026412" y="16872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sz="1400" b="1" dirty="0">
                <a:solidFill>
                  <a:schemeClr val="bg1"/>
                </a:solidFill>
              </a:rPr>
              <a:t>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23992" y="2056544"/>
            <a:ext cx="8704015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lvl="0" algn="just">
              <a:buClr>
                <a:srgbClr val="FF0000"/>
              </a:buClr>
            </a:pPr>
            <a:r>
              <a:rPr lang="ru-RU" sz="13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1: Развитие вариативности воспитательных систем и технологий, направленных на формирование индивидуальной траектории развития личности ребенка с учетом его потребностей, интересов и способностей.</a:t>
            </a:r>
          </a:p>
          <a:p>
            <a:pPr lvl="0" algn="just">
              <a:buClr>
                <a:srgbClr val="FF0000"/>
              </a:buClr>
            </a:pPr>
            <a:r>
              <a:rPr lang="ru-RU" sz="13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300" b="1" dirty="0">
                <a:latin typeface="Franklin Gothic Medium" panose="020B0603020102020204" pitchFamily="34" charset="0"/>
              </a:rPr>
              <a:t>Организация обновленного содержания дошкольного, общего и дополнительного образования, новых методов обучения, обеспечивающих повышение качества дошкольного, общего и дополнительного образования.</a:t>
            </a:r>
          </a:p>
          <a:p>
            <a:pPr lvl="0" algn="just">
              <a:buClr>
                <a:srgbClr val="FF0000"/>
              </a:buClr>
            </a:pPr>
            <a:r>
              <a:rPr lang="ru-RU" sz="1300" b="1" dirty="0">
                <a:latin typeface="Franklin Gothic Medium" panose="020B0603020102020204" pitchFamily="34" charset="0"/>
              </a:rPr>
              <a:t>Задача 5: Обеспечение обучающихся в муниципальных образовательных организациях горячим питанием.</a:t>
            </a: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045771" y="1695499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59191" y="1509623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637" y="157530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50385" y="3574685"/>
            <a:ext cx="1932600" cy="30283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Начальник управления экономики, анализа и целевых программ</a:t>
            </a: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Долматова В.А.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Антоненко Н.А.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Заместитель директора </a:t>
            </a: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Камышан И.И.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V="1">
            <a:off x="297053" y="5957321"/>
            <a:ext cx="1932599" cy="738666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335204" y="6051524"/>
            <a:ext cx="1850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Региональный проект «Педагоги и наставники»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342698" y="5957321"/>
            <a:ext cx="4611911" cy="667133"/>
          </a:xfrm>
          <a:prstGeom prst="roundRect">
            <a:avLst>
              <a:gd name="adj" fmla="val 5445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</a:t>
            </a:r>
          </a:p>
        </p:txBody>
      </p:sp>
      <p:sp>
        <p:nvSpPr>
          <p:cNvPr id="45" name="Скругленный прямоугольник 35">
            <a:extLst>
              <a:ext uri="{FF2B5EF4-FFF2-40B4-BE49-F238E27FC236}">
                <a16:creationId xmlns:a16="http://schemas.microsoft.com/office/drawing/2014/main" id="{CB034B7A-EC4F-43F6-9AED-40561587D9E6}"/>
              </a:ext>
            </a:extLst>
          </p:cNvPr>
          <p:cNvSpPr/>
          <p:nvPr/>
        </p:nvSpPr>
        <p:spPr>
          <a:xfrm>
            <a:off x="2358167" y="3568083"/>
            <a:ext cx="4596443" cy="225795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accent5">
                    <a:lumMod val="75000"/>
                  </a:schemeClr>
                </a:solidFill>
              </a:rPr>
              <a:t>Обеспечение деятельности и создание условий для предоставления муниципальных услуг (работ), оказываемых муниципальными образовательными организациями дошкольного, общего и дополнительного образования, предоставления субсидий на возмещение затрат частных образовательных организаций, ежемесячное денежное вознаграждение советникам директоров по воспитанию и взаимодействию с детскими общественными объединениями муниципальных общеобразовательных организаций, ежемесячное денежное вознаграждение за классное руководство педагогическим работникам муниципальных общеобразовательных организациях.</a:t>
            </a:r>
          </a:p>
          <a:p>
            <a:pPr algn="ctr"/>
            <a:r>
              <a:rPr lang="ru-RU" sz="900" b="1" dirty="0">
                <a:solidFill>
                  <a:schemeClr val="accent5">
                    <a:lumMod val="75000"/>
                  </a:schemeClr>
                </a:solidFill>
              </a:rPr>
              <a:t>Обеспечение информационной поддержки и проведения мероприятий по основам финансовой грамотности.</a:t>
            </a:r>
          </a:p>
          <a:p>
            <a:pPr algn="ctr"/>
            <a:r>
              <a:rPr lang="ru-RU" sz="900" b="1" dirty="0">
                <a:solidFill>
                  <a:schemeClr val="accent5">
                    <a:lumMod val="75000"/>
                  </a:schemeClr>
                </a:solidFill>
              </a:rPr>
              <a:t>Организация и проведение государственной итоговой аттестации обучающихся, освоивших образовательные программы основного общего образования и среднего общего образования. </a:t>
            </a:r>
          </a:p>
          <a:p>
            <a:pPr algn="ctr"/>
            <a:r>
              <a:rPr lang="ru-RU" sz="900" b="1" dirty="0">
                <a:solidFill>
                  <a:schemeClr val="accent5">
                    <a:lumMod val="75000"/>
                  </a:schemeClr>
                </a:solidFill>
              </a:rPr>
              <a:t>Создание условий для воспитания у обучающихся культуры здорового питания, поддержания здоровья школьников, их физического и умственного развития, способности к эффективному обучению</a:t>
            </a:r>
          </a:p>
        </p:txBody>
      </p:sp>
    </p:spTree>
    <p:extLst>
      <p:ext uri="{BB962C8B-B14F-4D97-AF65-F5344CB8AC3E}">
        <p14:creationId xmlns:p14="http://schemas.microsoft.com/office/powerpoint/2010/main" val="597175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411890" y="3310445"/>
            <a:ext cx="1901972" cy="29677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Franklin Gothic Medium" pitchFamily="34" charset="0"/>
              </a:rPr>
              <a:t>Организация отдыха и оздоровления детей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</a:t>
            </a:r>
            <a:r>
              <a:rPr lang="ru-RU" sz="2000" b="1" dirty="0">
                <a:solidFill>
                  <a:srgbClr val="002060"/>
                </a:solidFill>
              </a:rPr>
              <a:t>Обеспечение доступности качественного образования, соответствующего требованиям инновационного развития экономики, современным потребностям общества и каждого жителя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Нефтеюганского района</a:t>
            </a:r>
            <a:endParaRPr lang="ru-RU" sz="2000" b="1" dirty="0">
              <a:solidFill>
                <a:srgbClr val="002060"/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58832" y="168566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 расходов</a:t>
            </a:r>
          </a:p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 структурного элемента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0097" y="165129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endParaRPr lang="ru-RU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14730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1561382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1890" y="2248805"/>
            <a:ext cx="87040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endParaRPr lang="ru-RU" sz="1600" b="1" dirty="0">
              <a:solidFill>
                <a:schemeClr val="tx2">
                  <a:lumMod val="50000"/>
                </a:scheme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Medium" panose="020B0603020102020204" pitchFamily="34" charset="0"/>
                <a:ea typeface="Times New Roman" panose="02020603050405020304" pitchFamily="18" charset="0"/>
              </a:rPr>
              <a:t>Задача 6: Обеспечение отдыха и оздоровления детей, в том числе находящихся в трудной жизненной ситуации.</a:t>
            </a:r>
          </a:p>
          <a:p>
            <a:pPr lvl="0" algn="just">
              <a:buClr>
                <a:srgbClr val="FF0000"/>
              </a:buClr>
            </a:pPr>
            <a:endParaRPr lang="ru-RU" sz="1600" dirty="0">
              <a:solidFill>
                <a:srgbClr val="44546A">
                  <a:lumMod val="50000"/>
                </a:srgbClr>
              </a:solidFill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43483" y="146247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715" y="25493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91314" y="1673598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Комплекс процессных мероприятий</a:t>
            </a:r>
            <a:endParaRPr lang="ru-RU" sz="1400" dirty="0"/>
          </a:p>
        </p:txBody>
      </p:sp>
      <p:sp>
        <p:nvSpPr>
          <p:cNvPr id="30" name="Овал 29"/>
          <p:cNvSpPr/>
          <p:nvPr/>
        </p:nvSpPr>
        <p:spPr>
          <a:xfrm>
            <a:off x="3275389" y="151269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021" y="152345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31321" y="146649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586079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7005815" y="3306743"/>
            <a:ext cx="1801585" cy="29677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Секретарь комиссии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Боднюк Е.В.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2489537" y="3306743"/>
            <a:ext cx="4340603" cy="29677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Обеспечение:</a:t>
            </a:r>
          </a:p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летнего и каникулярного отдыха и оздоровления, образования, воспитания, развития не менее 98% детей, подростков и молодежи Нефтеюганского района;</a:t>
            </a:r>
          </a:p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вариативности программ развивающего отдыха и многообразия форм отдыха и оздоровления (загородные лагеря, лагеря с дневным пребыванием,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этнолагеря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, палаточные лагеря, лагеря труда и отдыха, малозатратные формы: дворовые площадки, мероприятия, организуемые в дни летних каникул на разных площадках, тренинги, мастер-классы и др.)</a:t>
            </a:r>
          </a:p>
        </p:txBody>
      </p:sp>
    </p:spTree>
    <p:extLst>
      <p:ext uri="{BB962C8B-B14F-4D97-AF65-F5344CB8AC3E}">
        <p14:creationId xmlns:p14="http://schemas.microsoft.com/office/powerpoint/2010/main" val="392901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5435</TotalTime>
  <Words>1548</Words>
  <Application>Microsoft Office PowerPoint</Application>
  <PresentationFormat>Экран (4:3)</PresentationFormat>
  <Paragraphs>242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Долматова Вера Александровна</cp:lastModifiedBy>
  <cp:revision>583</cp:revision>
  <cp:lastPrinted>2021-04-30T10:37:50Z</cp:lastPrinted>
  <dcterms:created xsi:type="dcterms:W3CDTF">2018-09-04T12:10:47Z</dcterms:created>
  <dcterms:modified xsi:type="dcterms:W3CDTF">2024-11-29T12:30:51Z</dcterms:modified>
</cp:coreProperties>
</file>