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22" r:id="rId1"/>
  </p:sldMasterIdLst>
  <p:notesMasterIdLst>
    <p:notesMasterId r:id="rId11"/>
  </p:notesMasterIdLst>
  <p:sldIdLst>
    <p:sldId id="256" r:id="rId2"/>
    <p:sldId id="378" r:id="rId3"/>
    <p:sldId id="390" r:id="rId4"/>
    <p:sldId id="420" r:id="rId5"/>
    <p:sldId id="422" r:id="rId6"/>
    <p:sldId id="426" r:id="rId7"/>
    <p:sldId id="428" r:id="rId8"/>
    <p:sldId id="407" r:id="rId9"/>
    <p:sldId id="425" r:id="rId10"/>
  </p:sldIdLst>
  <p:sldSz cx="9144000" cy="6858000" type="screen4x3"/>
  <p:notesSz cx="6797675" cy="99250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478"/>
    <a:srgbClr val="255E91"/>
    <a:srgbClr val="CC99FF"/>
    <a:srgbClr val="7CAFDD"/>
    <a:srgbClr val="0070C0"/>
    <a:srgbClr val="00B050"/>
    <a:srgbClr val="2E75B6"/>
    <a:srgbClr val="43682B"/>
    <a:srgbClr val="727C7C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0" autoAdjust="0"/>
    <p:restoredTop sz="97126" autoAdjust="0"/>
  </p:normalViewPr>
  <p:slideViewPr>
    <p:cSldViewPr snapToGrid="0">
      <p:cViewPr varScale="1">
        <p:scale>
          <a:sx n="93" d="100"/>
          <a:sy n="93" d="100"/>
        </p:scale>
        <p:origin x="90" y="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206556120284293E-2"/>
          <c:y val="7.097590073968027E-2"/>
          <c:w val="0.83764768990274419"/>
          <c:h val="0.94729670183740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9D1-465D-A520-72822046F54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9D1-465D-A520-72822046F54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D9D1-465D-A520-72822046F54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иные источники</c:v>
                </c:pt>
                <c:pt idx="1">
                  <c:v>бюджет автономного округа</c:v>
                </c:pt>
                <c:pt idx="2">
                  <c:v>Местный бюджет</c:v>
                </c:pt>
              </c:strCache>
            </c:strRef>
          </c:cat>
          <c:val>
            <c:numRef>
              <c:f>Лист1!$B$2:$B$4</c:f>
              <c:numCache>
                <c:formatCode>0.00000</c:formatCode>
                <c:ptCount val="3"/>
                <c:pt idx="0">
                  <c:v>7105</c:v>
                </c:pt>
                <c:pt idx="1">
                  <c:v>10149.200000000001</c:v>
                </c:pt>
                <c:pt idx="2">
                  <c:v>229447.92882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9D1-465D-A520-72822046F54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.58992939427722035"/>
          <c:y val="0.68426509186351703"/>
          <c:w val="0.40423294182708758"/>
          <c:h val="0.30452576950608445"/>
        </c:manualLayout>
      </c:layout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400" cy="496729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2"/>
            <a:ext cx="2946400" cy="496729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r">
              <a:defRPr sz="1200"/>
            </a:lvl1pPr>
          </a:lstStyle>
          <a:p>
            <a:fld id="{8EB18BAC-0001-41CA-B746-893DB5BDCA3A}" type="datetimeFigureOut">
              <a:rPr lang="ru-RU" smtClean="0"/>
              <a:pPr/>
              <a:t>18.12.2024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1" tIns="45711" rIns="91421" bIns="4571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1" y="4714958"/>
            <a:ext cx="5438775" cy="4465796"/>
          </a:xfrm>
          <a:prstGeom prst="rect">
            <a:avLst/>
          </a:prstGeom>
        </p:spPr>
        <p:txBody>
          <a:bodyPr vert="horz" lIns="91421" tIns="45711" rIns="91421" bIns="45711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6735"/>
            <a:ext cx="2946400" cy="496729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6735"/>
            <a:ext cx="2946400" cy="496729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r">
              <a:defRPr sz="1200"/>
            </a:lvl1pPr>
          </a:lstStyle>
          <a:p>
            <a:fld id="{A20BBCDB-F255-4550-BD41-8AB72C365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777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0BBCDB-F255-4550-BD41-8AB72C3657A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435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807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12/18/2024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3" r:id="rId1"/>
    <p:sldLayoutId id="2147484424" r:id="rId2"/>
    <p:sldLayoutId id="2147484425" r:id="rId3"/>
    <p:sldLayoutId id="2147484426" r:id="rId4"/>
    <p:sldLayoutId id="2147484427" r:id="rId5"/>
    <p:sldLayoutId id="2147484428" r:id="rId6"/>
    <p:sldLayoutId id="2147484429" r:id="rId7"/>
    <p:sldLayoutId id="2147484430" r:id="rId8"/>
    <p:sldLayoutId id="2147484431" r:id="rId9"/>
    <p:sldLayoutId id="2147484432" r:id="rId10"/>
    <p:sldLayoutId id="214748443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chart" Target="../charts/chart1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7651" y="338668"/>
            <a:ext cx="7173422" cy="1896532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муниципальной программы</a:t>
            </a:r>
            <a:endParaRPr lang="en-US" sz="2400" b="1" dirty="0">
              <a:solidFill>
                <a:srgbClr val="C0000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947652" y="2480734"/>
            <a:ext cx="7208372" cy="20658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5400" b="1" i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«Развитие физической культуры и </a:t>
            </a:r>
            <a:r>
              <a:rPr lang="ru-RU" sz="5400" b="1" i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спорта»</a:t>
            </a:r>
            <a:endParaRPr lang="en-US" sz="5400" b="1" i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/>
            </a: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334215" y="4859498"/>
            <a:ext cx="6486046" cy="97949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Департамент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культуры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и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спорта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Нефтеюганского района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2025-2030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25414" y="5889798"/>
            <a:ext cx="5702039" cy="6955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ru-RU" sz="2400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4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876" y="216816"/>
            <a:ext cx="1402682" cy="1451728"/>
          </a:xfrm>
          <a:prstGeom prst="rect">
            <a:avLst/>
          </a:prstGeom>
          <a:noFill/>
        </p:spPr>
      </p:pic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1906878"/>
            <a:ext cx="9144000" cy="97306"/>
            <a:chOff x="947651" y="2746863"/>
            <a:chExt cx="7257566" cy="97306"/>
          </a:xfrm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pic>
        <p:nvPicPr>
          <p:cNvPr id="15" name="Рисунок 14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187" y="189098"/>
            <a:ext cx="2475119" cy="1054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589061" y="0"/>
            <a:ext cx="8646853" cy="67809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</a:p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 «</a:t>
            </a:r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Развитие физической культуры и спорта»</a:t>
            </a:r>
            <a:endParaRPr lang="ru-RU" sz="18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1220648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ЦЕЛЬ: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9" name="Объект 2"/>
          <p:cNvSpPr txBox="1">
            <a:spLocks/>
          </p:cNvSpPr>
          <p:nvPr/>
        </p:nvSpPr>
        <p:spPr>
          <a:xfrm>
            <a:off x="94360" y="1528730"/>
            <a:ext cx="7602956" cy="60829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условий, обеспечивающих жителям Нефтеюганского района возможность для систематических занятий физической культурой и спортом.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0" y="2576636"/>
            <a:ext cx="8758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ЗАДАЧИ: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37" name="Группа 36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826000"/>
            <a:ext cx="9144000" cy="97306"/>
            <a:chOff x="947651" y="2746863"/>
            <a:chExt cx="7257566" cy="97306"/>
          </a:xfrm>
        </p:grpSpPr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40" name="Title 1"/>
          <p:cNvSpPr txBox="1">
            <a:spLocks/>
          </p:cNvSpPr>
          <p:nvPr/>
        </p:nvSpPr>
        <p:spPr>
          <a:xfrm>
            <a:off x="525011" y="5645309"/>
            <a:ext cx="8204895" cy="10379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1800" b="1" dirty="0">
              <a:solidFill>
                <a:schemeClr val="tx2"/>
              </a:solidFill>
              <a:latin typeface="Franklin Gothic Medium" panose="020B0603020102020204" pitchFamily="34" charset="0"/>
            </a:endParaRPr>
          </a:p>
          <a:p>
            <a:pPr algn="just"/>
            <a:endParaRPr lang="ru-RU" sz="1800" b="1" dirty="0">
              <a:solidFill>
                <a:schemeClr val="tx2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5843" y="2870486"/>
            <a:ext cx="7579895" cy="95410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  «Развитие массовой физической культуры и спорта, школьного спорта».</a:t>
            </a:r>
          </a:p>
          <a:p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 «Развитие спорта высших достижений, системы подготовки спортивного резерва и детско-юношеского спорта». </a:t>
            </a:r>
          </a:p>
          <a:p>
            <a:endParaRPr lang="ru-RU" sz="14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40319" y="5272622"/>
            <a:ext cx="2819400" cy="429536"/>
          </a:xfrm>
          <a:prstGeom prst="rect">
            <a:avLst/>
          </a:prstGeom>
          <a:solidFill>
            <a:schemeClr val="bg1">
              <a:lumMod val="6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rgbClr val="002060"/>
                </a:solidFill>
                <a:latin typeface="Franklin Gothic Medium" pitchFamily="34" charset="0"/>
                <a:cs typeface="Times New Roman" pitchFamily="18" charset="0"/>
              </a:rPr>
              <a:t>Ответственный исполнитель: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60867" y="5989834"/>
            <a:ext cx="2828913" cy="521032"/>
          </a:xfrm>
          <a:prstGeom prst="rect">
            <a:avLst/>
          </a:prstGeom>
          <a:solidFill>
            <a:schemeClr val="bg1">
              <a:lumMod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Соисполнители: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151527" y="4253691"/>
            <a:ext cx="4791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Государственная </a:t>
            </a: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программа Ханты-Мансийского автономного округа – Югры «Развитие физической культуры и спорта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»</a:t>
            </a:r>
            <a:r>
              <a:rPr lang="ru-RU" sz="1200" i="1" dirty="0" smtClean="0">
                <a:solidFill>
                  <a:srgbClr val="5B9BD5"/>
                </a:solidFill>
                <a:latin typeface="Franklin Gothic Medium" pitchFamily="34" charset="0"/>
                <a:cs typeface="Times New Roman" pitchFamily="18" charset="0"/>
              </a:rPr>
              <a:t>  </a:t>
            </a:r>
            <a:endParaRPr lang="ru-RU" sz="1200" i="1" dirty="0">
              <a:solidFill>
                <a:srgbClr val="5B9BD5"/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176998" y="5979516"/>
            <a:ext cx="489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Департамент строительства и жилищно-коммунального комплекса Нефтеюганского района.</a:t>
            </a:r>
          </a:p>
        </p:txBody>
      </p:sp>
      <p:sp>
        <p:nvSpPr>
          <p:cNvPr id="23" name="Прямоугольник 53">
            <a:extLst>
              <a:ext uri="{FF2B5EF4-FFF2-40B4-BE49-F238E27FC236}">
                <a16:creationId xmlns:a16="http://schemas.microsoft.com/office/drawing/2014/main" id="{BA32CFD1-160C-4E08-BB34-1F1F1B7C2713}"/>
              </a:ext>
            </a:extLst>
          </p:cNvPr>
          <p:cNvSpPr/>
          <p:nvPr/>
        </p:nvSpPr>
        <p:spPr>
          <a:xfrm>
            <a:off x="5216875" y="1029038"/>
            <a:ext cx="3927125" cy="292388"/>
          </a:xfrm>
          <a:custGeom>
            <a:avLst/>
            <a:gdLst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0 w 3657599"/>
              <a:gd name="connsiteY3" fmla="*/ 492443 h 492443"/>
              <a:gd name="connsiteX4" fmla="*/ 0 w 3657599"/>
              <a:gd name="connsiteY4" fmla="*/ 0 h 492443"/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488272 w 3657599"/>
              <a:gd name="connsiteY3" fmla="*/ 492443 h 492443"/>
              <a:gd name="connsiteX4" fmla="*/ 0 w 3657599"/>
              <a:gd name="connsiteY4" fmla="*/ 0 h 4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99" h="492443">
                <a:moveTo>
                  <a:pt x="0" y="0"/>
                </a:moveTo>
                <a:lnTo>
                  <a:pt x="3657599" y="0"/>
                </a:lnTo>
                <a:lnTo>
                  <a:pt x="3657599" y="492443"/>
                </a:lnTo>
                <a:lnTo>
                  <a:pt x="488272" y="49244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 algn="r">
              <a:defRPr/>
            </a:pPr>
            <a:endParaRPr kumimoji="0" lang="ru-RU" sz="1300" b="1" i="0" u="none" strike="noStrike" kern="0" cap="none" spc="0" normalizeH="0" baseline="0" noProof="0" dirty="0">
              <a:ln w="0"/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Алан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244" y="113124"/>
            <a:ext cx="556181" cy="616341"/>
          </a:xfrm>
          <a:prstGeom prst="rect">
            <a:avLst/>
          </a:prstGeom>
          <a:noFill/>
        </p:spPr>
      </p:pic>
      <p:pic>
        <p:nvPicPr>
          <p:cNvPr id="18" name="Рисунок 17" descr="https://pic.rutubelist.ru/userappearance/ef/a6/efa62717288e7ae4b675ff4ac302d7c4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942" y="104258"/>
            <a:ext cx="960243" cy="40479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0" y="3809413"/>
            <a:ext cx="3488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Срок реализации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: 2025 - 2030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43838" y="4140485"/>
            <a:ext cx="2815119" cy="1017142"/>
          </a:xfrm>
          <a:prstGeom prst="rect">
            <a:avLst/>
          </a:prstGeom>
          <a:solidFill>
            <a:schemeClr val="bg1">
              <a:lumMod val="6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rgbClr val="002060"/>
                </a:solidFill>
                <a:latin typeface="Franklin Gothic Medium" pitchFamily="34" charset="0"/>
                <a:cs typeface="Times New Roman" pitchFamily="18" charset="0"/>
              </a:rPr>
              <a:t>Связь с национальными целями развития Российской Федерации/ государственной программой Ханты-Мансийского автономного округа – Югры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139540" y="5269120"/>
            <a:ext cx="4791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Департамент 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культуры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и 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спорта Нефтеюганского района </a:t>
            </a:r>
            <a:endParaRPr lang="ru-RU" sz="12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  <a:cs typeface="Times New Roman" pitchFamily="18" charset="0"/>
            </a:endParaRPr>
          </a:p>
          <a:p>
            <a:pPr algn="just"/>
            <a:r>
              <a:rPr lang="ru-RU" sz="1200" i="1" dirty="0" smtClean="0">
                <a:solidFill>
                  <a:srgbClr val="5B9BD5"/>
                </a:solidFill>
                <a:latin typeface="Franklin Gothic Medium" pitchFamily="34" charset="0"/>
                <a:cs typeface="Times New Roman" pitchFamily="18" charset="0"/>
              </a:rPr>
              <a:t>  </a:t>
            </a:r>
            <a:endParaRPr lang="ru-RU" sz="1200" i="1" dirty="0">
              <a:solidFill>
                <a:srgbClr val="5B9BD5"/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17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 descr="Презентація на тему &quot;Спорт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8880" y="1063811"/>
            <a:ext cx="2737836" cy="225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37" name="Title 1"/>
          <p:cNvSpPr txBox="1">
            <a:spLocks/>
          </p:cNvSpPr>
          <p:nvPr/>
        </p:nvSpPr>
        <p:spPr>
          <a:xfrm>
            <a:off x="649812" y="0"/>
            <a:ext cx="8096255" cy="889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4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84200" y="0"/>
            <a:ext cx="84412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Структура муниципальной программы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«Развитие физической культуры и спорта»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2064774"/>
            <a:ext cx="880533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264478"/>
                </a:solidFill>
                <a:latin typeface="Franklin Gothic Medium" pitchFamily="34" charset="0"/>
              </a:rPr>
              <a:t>Региональный проект «Бизнес спринт (Я выбираю спорт)»</a:t>
            </a:r>
          </a:p>
          <a:p>
            <a:pPr>
              <a:defRPr/>
            </a:pPr>
            <a:r>
              <a:rPr lang="ru-RU" sz="1600" dirty="0" smtClean="0">
                <a:solidFill>
                  <a:srgbClr val="264478"/>
                </a:solidFill>
                <a:latin typeface="Franklin Gothic Medium" pitchFamily="34" charset="0"/>
              </a:rPr>
              <a:t>Муниципальный проект «Лыжероллерная трасса </a:t>
            </a:r>
            <a:r>
              <a:rPr lang="ru-RU" sz="1600" dirty="0" err="1" smtClean="0">
                <a:solidFill>
                  <a:srgbClr val="264478"/>
                </a:solidFill>
                <a:latin typeface="Franklin Gothic Medium" pitchFamily="34" charset="0"/>
              </a:rPr>
              <a:t>сп.Каркатеевы</a:t>
            </a:r>
            <a:r>
              <a:rPr lang="ru-RU" sz="1600" dirty="0" smtClean="0">
                <a:solidFill>
                  <a:srgbClr val="264478"/>
                </a:solidFill>
                <a:latin typeface="Franklin Gothic Medium" pitchFamily="34" charset="0"/>
              </a:rPr>
              <a:t>»;</a:t>
            </a:r>
          </a:p>
          <a:p>
            <a:pPr>
              <a:defRPr/>
            </a:pPr>
            <a:r>
              <a:rPr lang="ru-RU" sz="1600" dirty="0" smtClean="0">
                <a:solidFill>
                  <a:srgbClr val="264478"/>
                </a:solidFill>
                <a:latin typeface="Franklin Gothic Medium" pitchFamily="34" charset="0"/>
              </a:rPr>
              <a:t>Комплекс процессных мероприятий - «Обеспечение деятельности (оказание услуг) организация занятий физической культурой и спортом»;</a:t>
            </a:r>
          </a:p>
          <a:p>
            <a:pPr>
              <a:defRPr/>
            </a:pPr>
            <a:r>
              <a:rPr lang="ru-RU" sz="1600" dirty="0" smtClean="0">
                <a:solidFill>
                  <a:srgbClr val="264478"/>
                </a:solidFill>
                <a:latin typeface="Franklin Gothic Medium" pitchFamily="34" charset="0"/>
              </a:rPr>
              <a:t>Комплекс процессных мероприятий - «Развитие сети шаговой доступности»;</a:t>
            </a:r>
          </a:p>
        </p:txBody>
      </p:sp>
      <p:grpSp>
        <p:nvGrpSpPr>
          <p:cNvPr id="33" name="Группа 32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856822"/>
            <a:ext cx="9144000" cy="97306"/>
            <a:chOff x="947651" y="2746863"/>
            <a:chExt cx="7257566" cy="97306"/>
          </a:xfrm>
        </p:grpSpPr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113016" y="1043439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51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53" name="Нашивка 52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54" name="Нашивка 53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52" name="Прямая соединительная линия 51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Рисунок 24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875" y="66551"/>
            <a:ext cx="836848" cy="41633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431514" y="963875"/>
            <a:ext cx="61953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 Направление (подпрограмма) «Развитие массовой физической культуры и спорта, школьного спорта»</a:t>
            </a:r>
          </a:p>
        </p:txBody>
      </p:sp>
      <p:grpSp>
        <p:nvGrpSpPr>
          <p:cNvPr id="26" name="Группа 25"/>
          <p:cNvGrpSpPr/>
          <p:nvPr/>
        </p:nvGrpSpPr>
        <p:grpSpPr>
          <a:xfrm>
            <a:off x="92468" y="3658436"/>
            <a:ext cx="327239" cy="386598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30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32" name="Нашивка 47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35" name="Нашивка 48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1" name="Прямая соединительная линия 30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Прямоугольник 3"/>
          <p:cNvSpPr/>
          <p:nvPr/>
        </p:nvSpPr>
        <p:spPr>
          <a:xfrm>
            <a:off x="483397" y="3592822"/>
            <a:ext cx="82113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 Направление (подпрограмма) «Развитие спорта высших достижений, системы подготовки спортивного резерва и детско-юношеского спорта» 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0" y="5061369"/>
            <a:ext cx="88053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264478"/>
                </a:solidFill>
                <a:latin typeface="Franklin Gothic Medium" pitchFamily="34" charset="0"/>
              </a:rPr>
              <a:t>Муниципальный проект «Капитальный ремонт здания Нефтеюганского районного бюджетного учреждения дополнительного образования спортивная школа «Нептун</a:t>
            </a:r>
            <a:r>
              <a:rPr lang="ru-RU" sz="1600" dirty="0" smtClean="0">
                <a:solidFill>
                  <a:srgbClr val="264478"/>
                </a:solidFill>
                <a:latin typeface="Franklin Gothic Medium" pitchFamily="34" charset="0"/>
              </a:rPr>
              <a:t>»»</a:t>
            </a:r>
          </a:p>
          <a:p>
            <a:pPr>
              <a:defRPr/>
            </a:pPr>
            <a:r>
              <a:rPr lang="ru-RU" sz="1600" dirty="0">
                <a:solidFill>
                  <a:srgbClr val="264478"/>
                </a:solidFill>
                <a:latin typeface="Franklin Gothic Medium" pitchFamily="34" charset="0"/>
              </a:rPr>
              <a:t>Комплекс процессных мероприятий  «Обеспечение деятельности (оказание услуг)  по  организации дополнительного образования детей и спортивной подготовки</a:t>
            </a:r>
            <a:r>
              <a:rPr lang="ru-RU" sz="1600" dirty="0" smtClean="0">
                <a:solidFill>
                  <a:srgbClr val="264478"/>
                </a:solidFill>
                <a:latin typeface="Franklin Gothic Medium" pitchFamily="34" charset="0"/>
              </a:rPr>
              <a:t>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0" y="1724015"/>
            <a:ext cx="61439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Структурные элементы: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4600522"/>
            <a:ext cx="2604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Структурные элементы:</a:t>
            </a:r>
          </a:p>
        </p:txBody>
      </p:sp>
    </p:spTree>
    <p:extLst>
      <p:ext uri="{BB962C8B-B14F-4D97-AF65-F5344CB8AC3E}">
        <p14:creationId xmlns:p14="http://schemas.microsoft.com/office/powerpoint/2010/main" val="41825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Тема Спорт на английском языке (топик, слова, лексика) - Английский язык,  граммати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0395" y="1417014"/>
            <a:ext cx="2226589" cy="1820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37" name="Title 1"/>
          <p:cNvSpPr txBox="1">
            <a:spLocks/>
          </p:cNvSpPr>
          <p:nvPr/>
        </p:nvSpPr>
        <p:spPr>
          <a:xfrm>
            <a:off x="649812" y="0"/>
            <a:ext cx="8096255" cy="55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4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33" name="Группа 32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18467"/>
            <a:ext cx="9144000" cy="97306"/>
            <a:chOff x="947651" y="2746863"/>
            <a:chExt cx="7257566" cy="97306"/>
          </a:xfrm>
        </p:grpSpPr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pic>
        <p:nvPicPr>
          <p:cNvPr id="26" name="Рисунок 25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098" y="94831"/>
            <a:ext cx="1090930" cy="4089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181529" y="120990"/>
            <a:ext cx="6441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Показатели муниципальной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программы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Развитие физической культуры и спорта»</a:t>
            </a:r>
          </a:p>
          <a:p>
            <a:pPr algn="ctr">
              <a:defRPr/>
            </a:pPr>
            <a:endParaRPr lang="ru-RU" i="1" dirty="0">
              <a:solidFill>
                <a:schemeClr val="accent2">
                  <a:lumMod val="75000"/>
                </a:schemeClr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894" y="1740442"/>
            <a:ext cx="62087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- Доля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граждан, систематически занимающегося физической культурой и спортом;</a:t>
            </a:r>
          </a:p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- Уровень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обеспеченности населения спортивными сооружениями исходя из единовременной пропускной способности объектов спорта;</a:t>
            </a:r>
          </a:p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- Доля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граждан, выполнивших нормативы Всероссийского физкультурно-спортивного комплекса «Готов к труду и обороне» (ГТО), в общей численности населения, принявшего участие в сдаче нормативов Всероссийского физкультурно-спортивного комплекса «Готов к труду и обороне»;</a:t>
            </a:r>
          </a:p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- Доля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обучающихся, систематически занимающихся физической культурой и спортом, в общей численности обучающихся </a:t>
            </a:r>
          </a:p>
        </p:txBody>
      </p:sp>
    </p:spTree>
    <p:extLst>
      <p:ext uri="{BB962C8B-B14F-4D97-AF65-F5344CB8AC3E}">
        <p14:creationId xmlns:p14="http://schemas.microsoft.com/office/powerpoint/2010/main" val="41825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0338" y="820699"/>
            <a:ext cx="2050920" cy="1809485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1" y="786734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3467" y="135467"/>
            <a:ext cx="8363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	</a:t>
            </a:r>
          </a:p>
          <a:p>
            <a:endParaRPr lang="en-US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2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5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4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999067" y="105601"/>
            <a:ext cx="7004502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Реализация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региональных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проектов в муниципальной программе «Развитие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физической культуры и спорта»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endParaRPr lang="ru-RU" i="1" dirty="0" smtClean="0">
              <a:solidFill>
                <a:schemeClr val="accent2">
                  <a:lumMod val="75000"/>
                </a:schemeClr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" y="1621475"/>
            <a:ext cx="6419088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514350"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 </a:t>
            </a:r>
            <a:endParaRPr lang="ru-RU" sz="13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2" name="Группа 28"/>
          <p:cNvGrpSpPr/>
          <p:nvPr/>
        </p:nvGrpSpPr>
        <p:grpSpPr>
          <a:xfrm>
            <a:off x="145185" y="1366848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3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32" name="Нашивка 31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33" name="Нашивка 32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1" name="Прямая соединительная линия 30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256392" y="2192475"/>
            <a:ext cx="24251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Задачи структурного элемента: </a:t>
            </a:r>
          </a:p>
          <a:p>
            <a:pPr>
              <a:defRPr/>
            </a:pPr>
            <a:r>
              <a:rPr lang="ru-RU" sz="1600" dirty="0" smtClean="0">
                <a:solidFill>
                  <a:srgbClr val="264478"/>
                </a:solidFill>
                <a:latin typeface="Franklin Gothic Medium" panose="020B0603020102020204" pitchFamily="34" charset="0"/>
              </a:rPr>
              <a:t>Внедрение </a:t>
            </a:r>
            <a:r>
              <a:rPr lang="ru-RU" sz="1600" dirty="0">
                <a:solidFill>
                  <a:srgbClr val="264478"/>
                </a:solidFill>
                <a:latin typeface="Franklin Gothic Medium" panose="020B0603020102020204" pitchFamily="34" charset="0"/>
              </a:rPr>
              <a:t>новой модели создания общедоступной инфраструктуры для массового спорта, способствующей привлечению негосударственного сектора в решение задач развития массового спорта, формирование «активной среды»</a:t>
            </a:r>
            <a:endParaRPr lang="ru-RU" sz="1600" dirty="0" smtClean="0">
              <a:solidFill>
                <a:srgbClr val="264478"/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5" name="Рисунок 14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512" y="123112"/>
            <a:ext cx="1090930" cy="4089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12064" y="408022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54889" y="1208655"/>
            <a:ext cx="65240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Региональный проект «Бизнес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спринт</a:t>
            </a:r>
          </a:p>
          <a:p>
            <a:pPr>
              <a:defRPr/>
            </a:pP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 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(Я выбираю спорт)» </a:t>
            </a:r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Срок </a:t>
            </a:r>
            <a:r>
              <a:rPr lang="ru-RU" sz="1400" b="1" i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реализации: 2024-2027</a:t>
            </a:r>
            <a:endParaRPr lang="ru-RU" sz="1400" b="1" i="1" dirty="0" smtClean="0">
              <a:solidFill>
                <a:schemeClr val="accent2">
                  <a:lumMod val="75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45816" y="2201037"/>
            <a:ext cx="261181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Связь с показателями: </a:t>
            </a:r>
            <a:endParaRPr lang="ru-RU" sz="1600" b="1" dirty="0" smtClean="0">
              <a:solidFill>
                <a:schemeClr val="accent2">
                  <a:lumMod val="75000"/>
                </a:schemeClr>
              </a:solidFill>
              <a:latin typeface="Franklin Gothic Medium" panose="020B0603020102020204" pitchFamily="34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rgbClr val="264478"/>
                </a:solidFill>
                <a:latin typeface="Franklin Gothic Medium" panose="020B0603020102020204" pitchFamily="34" charset="0"/>
              </a:rPr>
              <a:t>Доля </a:t>
            </a:r>
            <a:r>
              <a:rPr lang="ru-RU" sz="1600" dirty="0">
                <a:solidFill>
                  <a:srgbClr val="264478"/>
                </a:solidFill>
                <a:latin typeface="Franklin Gothic Medium" panose="020B0603020102020204" pitchFamily="34" charset="0"/>
              </a:rPr>
              <a:t>граждан, систематически занимающегося физической культурой и спортом.</a:t>
            </a:r>
          </a:p>
          <a:p>
            <a:pPr>
              <a:defRPr/>
            </a:pPr>
            <a:r>
              <a:rPr lang="ru-RU" sz="1600" dirty="0">
                <a:solidFill>
                  <a:srgbClr val="264478"/>
                </a:solidFill>
                <a:latin typeface="Franklin Gothic Medium" panose="020B0603020102020204" pitchFamily="34" charset="0"/>
              </a:rPr>
              <a:t>Уровень обеспеченности населения спортивными сооружениями исходя из единовременной пропускной способности объектов спорта.</a:t>
            </a:r>
            <a:endParaRPr lang="ru-RU" sz="1600" dirty="0" smtClean="0">
              <a:solidFill>
                <a:srgbClr val="264478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133191" y="2219873"/>
            <a:ext cx="261181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Исполнитель: </a:t>
            </a:r>
          </a:p>
          <a:p>
            <a:pPr>
              <a:defRPr/>
            </a:pPr>
            <a:r>
              <a:rPr lang="ru-RU" sz="1600" dirty="0" smtClean="0">
                <a:solidFill>
                  <a:srgbClr val="264478"/>
                </a:solidFill>
                <a:latin typeface="Franklin Gothic Medium" panose="020B0603020102020204" pitchFamily="34" charset="0"/>
              </a:rPr>
              <a:t>Департамент культуры и спорта </a:t>
            </a:r>
            <a:r>
              <a:rPr lang="ru-RU" sz="1600" dirty="0">
                <a:solidFill>
                  <a:srgbClr val="264478"/>
                </a:solidFill>
                <a:latin typeface="Franklin Gothic Medium" panose="020B0603020102020204" pitchFamily="34" charset="0"/>
              </a:rPr>
              <a:t>Нефтеюганского </a:t>
            </a:r>
            <a:r>
              <a:rPr lang="ru-RU" sz="1600" dirty="0" smtClean="0">
                <a:solidFill>
                  <a:srgbClr val="264478"/>
                </a:solidFill>
                <a:latin typeface="Franklin Gothic Medium" panose="020B0603020102020204" pitchFamily="34" charset="0"/>
              </a:rPr>
              <a:t>района (</a:t>
            </a:r>
            <a:r>
              <a:rPr lang="ru-RU" sz="1600" dirty="0">
                <a:solidFill>
                  <a:srgbClr val="264478"/>
                </a:solidFill>
                <a:latin typeface="Franklin Gothic Medium" panose="020B0603020102020204" pitchFamily="34" charset="0"/>
              </a:rPr>
              <a:t>комитет по физической культуре и спорту)</a:t>
            </a:r>
            <a:endParaRPr lang="ru-RU" sz="1600" dirty="0" smtClean="0">
              <a:solidFill>
                <a:srgbClr val="264478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9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Лыжероллеры - две большие разницы - YouTub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7523" y="1046184"/>
            <a:ext cx="1869897" cy="1470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0" y="910025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3467" y="135467"/>
            <a:ext cx="8363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	</a:t>
            </a:r>
          </a:p>
          <a:p>
            <a:endParaRPr lang="en-US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2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6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4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90079" cy="636997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968245" y="218617"/>
            <a:ext cx="680929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Реализация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муниципальных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проектов в муниципальной программе «Развитие физической культуры и спорта»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0" y="1621475"/>
            <a:ext cx="851727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514350"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 </a:t>
            </a:r>
            <a:endParaRPr lang="ru-RU" sz="13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2" name="Группа 28"/>
          <p:cNvGrpSpPr/>
          <p:nvPr/>
        </p:nvGrpSpPr>
        <p:grpSpPr>
          <a:xfrm>
            <a:off x="155459" y="1407944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3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32" name="Нашивка 31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33" name="Нашивка 32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1" name="Прямая соединительная линия 30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637768" y="1289376"/>
            <a:ext cx="53634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Муниципальный проект «Лыжероллерная </a:t>
            </a:r>
            <a:endParaRPr lang="ru-RU" sz="2000" b="1" i="1" dirty="0" smtClean="0">
              <a:solidFill>
                <a:schemeClr val="accent2">
                  <a:lumMod val="75000"/>
                </a:schemeClr>
              </a:solidFill>
              <a:latin typeface="Franklin Gothic Medium" panose="020B0603020102020204" pitchFamily="34" charset="0"/>
            </a:endParaRPr>
          </a:p>
          <a:p>
            <a:pPr>
              <a:defRPr/>
            </a:pP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трасса </a:t>
            </a:r>
            <a:r>
              <a:rPr lang="ru-RU" sz="2000" b="1" i="1" dirty="0" err="1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сп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. </a:t>
            </a:r>
            <a:r>
              <a:rPr lang="ru-RU" sz="2000" b="1" i="1" dirty="0" err="1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Каркатеевы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» </a:t>
            </a:r>
            <a:r>
              <a:rPr lang="ru-RU" sz="1400" b="1" i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Срок реализации: 2022 - 2026</a:t>
            </a:r>
            <a:endParaRPr lang="ru-RU" sz="1400" b="1" i="1" dirty="0" smtClean="0">
              <a:solidFill>
                <a:schemeClr val="accent2">
                  <a:lumMod val="75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5" name="Рисунок 14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512" y="123112"/>
            <a:ext cx="1090930" cy="40894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Прямоугольник 21"/>
          <p:cNvSpPr/>
          <p:nvPr/>
        </p:nvSpPr>
        <p:spPr>
          <a:xfrm>
            <a:off x="143376" y="2305491"/>
            <a:ext cx="20963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Задачи структурного элемента: </a:t>
            </a:r>
          </a:p>
          <a:p>
            <a:pPr>
              <a:defRPr/>
            </a:pPr>
            <a:r>
              <a:rPr lang="ru-RU" sz="1600" dirty="0">
                <a:solidFill>
                  <a:srgbClr val="264478"/>
                </a:solidFill>
                <a:latin typeface="Franklin Gothic Medium" panose="020B0603020102020204" pitchFamily="34" charset="0"/>
              </a:rPr>
              <a:t>Пропаганда спортивного образа жизни для всех возрастных категорий и социальных групп граждан.</a:t>
            </a:r>
            <a:endParaRPr lang="ru-RU" sz="1600" dirty="0" smtClean="0">
              <a:solidFill>
                <a:srgbClr val="264478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494446" y="2303778"/>
            <a:ext cx="302277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Связь с показателями: </a:t>
            </a:r>
            <a:endParaRPr lang="ru-RU" sz="1600" b="1" dirty="0" smtClean="0">
              <a:solidFill>
                <a:schemeClr val="accent2">
                  <a:lumMod val="75000"/>
                </a:schemeClr>
              </a:solidFill>
              <a:latin typeface="Franklin Gothic Medium" panose="020B0603020102020204" pitchFamily="34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rgbClr val="264478"/>
                </a:solidFill>
                <a:latin typeface="Franklin Gothic Medium" panose="020B0603020102020204" pitchFamily="34" charset="0"/>
              </a:rPr>
              <a:t>Доля </a:t>
            </a:r>
            <a:r>
              <a:rPr lang="ru-RU" sz="1600" dirty="0">
                <a:solidFill>
                  <a:srgbClr val="264478"/>
                </a:solidFill>
                <a:latin typeface="Franklin Gothic Medium" panose="020B0603020102020204" pitchFamily="34" charset="0"/>
              </a:rPr>
              <a:t>граждан, систематически занимающегося физической культурой и спортом.</a:t>
            </a:r>
          </a:p>
          <a:p>
            <a:pPr>
              <a:defRPr/>
            </a:pPr>
            <a:r>
              <a:rPr lang="ru-RU" sz="1600" dirty="0">
                <a:solidFill>
                  <a:srgbClr val="264478"/>
                </a:solidFill>
                <a:latin typeface="Franklin Gothic Medium" panose="020B0603020102020204" pitchFamily="34" charset="0"/>
              </a:rPr>
              <a:t>Уровень обеспеченности населения спортивными сооружениями исходя из единовременной пропускной способности объектов спорта.</a:t>
            </a:r>
            <a:endParaRPr lang="ru-RU" sz="1600" dirty="0" smtClean="0">
              <a:solidFill>
                <a:srgbClr val="264478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523610" y="2353437"/>
            <a:ext cx="26118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Соисполнитель: </a:t>
            </a:r>
          </a:p>
          <a:p>
            <a:pPr>
              <a:defRPr/>
            </a:pPr>
            <a:r>
              <a:rPr lang="ru-RU" sz="1600" dirty="0">
                <a:solidFill>
                  <a:srgbClr val="264478"/>
                </a:solidFill>
                <a:latin typeface="Franklin Gothic Medium" panose="020B0603020102020204" pitchFamily="34" charset="0"/>
              </a:rPr>
              <a:t>Департамент строительства и жилищно-коммунального комплекса Нефтеюганского района </a:t>
            </a:r>
            <a:endParaRPr lang="ru-RU" sz="1600" dirty="0" smtClean="0">
              <a:solidFill>
                <a:srgbClr val="264478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01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1" y="868928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3467" y="135467"/>
            <a:ext cx="8363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	</a:t>
            </a:r>
          </a:p>
          <a:p>
            <a:endParaRPr lang="en-US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2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7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4" name="Picture 2" descr="C:\Users\Алан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999067" y="105601"/>
            <a:ext cx="6912034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Реализация муниципальных проектов в муниципальной программе «Развитие физической культуры и спорта»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0" y="1621475"/>
            <a:ext cx="851727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514350"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 </a:t>
            </a:r>
            <a:endParaRPr lang="ru-RU" sz="13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2" name="Группа 28"/>
          <p:cNvGrpSpPr/>
          <p:nvPr/>
        </p:nvGrpSpPr>
        <p:grpSpPr>
          <a:xfrm>
            <a:off x="134912" y="1099720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3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32" name="Нашивка 31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33" name="Нашивка 32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1" name="Прямая соединительная линия 30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Рисунок 14" descr="https://pic.rutubelist.ru/userappearance/ef/a6/efa62717288e7ae4b675ff4ac302d7c4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512" y="123112"/>
            <a:ext cx="1090930" cy="4089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53160" y="1028799"/>
            <a:ext cx="5056529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/>
              <a:t>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Муниципальный 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проект «Капитальный ремонт здания Нефтеюганского районного бюджетного учреждения дополнительного образования спортивная школа «Нептун»» </a:t>
            </a:r>
            <a:r>
              <a:rPr lang="ru-RU" sz="1400" b="1" i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Срок реализации: 2024 - 2027</a:t>
            </a:r>
            <a:endParaRPr lang="ru-RU" sz="1400" b="1" i="1" dirty="0">
              <a:solidFill>
                <a:schemeClr val="accent2">
                  <a:lumMod val="75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2880844"/>
            <a:ext cx="244524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Задачи структурного элемента: </a:t>
            </a:r>
          </a:p>
          <a:p>
            <a:pPr>
              <a:defRPr/>
            </a:pPr>
            <a:r>
              <a:rPr lang="ru-RU" sz="1600" dirty="0">
                <a:solidFill>
                  <a:srgbClr val="264478"/>
                </a:solidFill>
                <a:latin typeface="Franklin Gothic Medium" panose="020B0603020102020204" pitchFamily="34" charset="0"/>
              </a:rPr>
              <a:t>Обеспечение доступа жителям Нефтеюганского района к спортивной инфраструктуре. </a:t>
            </a:r>
            <a:endParaRPr lang="ru-RU" sz="1600" dirty="0" smtClean="0">
              <a:solidFill>
                <a:srgbClr val="264478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381429" y="2897312"/>
            <a:ext cx="2550168" cy="3092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Связь с показателями: </a:t>
            </a:r>
            <a:endParaRPr lang="ru-RU" sz="1600" b="1" dirty="0" smtClean="0">
              <a:solidFill>
                <a:schemeClr val="accent2">
                  <a:lumMod val="75000"/>
                </a:schemeClr>
              </a:solidFill>
              <a:latin typeface="Franklin Gothic Medium" panose="020B0603020102020204" pitchFamily="34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rgbClr val="264478"/>
                </a:solidFill>
                <a:latin typeface="Franklin Gothic Medium" panose="020B0603020102020204" pitchFamily="34" charset="0"/>
              </a:rPr>
              <a:t>Доля </a:t>
            </a:r>
            <a:r>
              <a:rPr lang="ru-RU" sz="1600" dirty="0">
                <a:solidFill>
                  <a:srgbClr val="264478"/>
                </a:solidFill>
                <a:latin typeface="Franklin Gothic Medium" panose="020B0603020102020204" pitchFamily="34" charset="0"/>
              </a:rPr>
              <a:t>граждан, систематически занимающегося физической культурой и спортом.</a:t>
            </a:r>
          </a:p>
          <a:p>
            <a:pPr>
              <a:defRPr/>
            </a:pPr>
            <a:r>
              <a:rPr lang="ru-RU" sz="1600" dirty="0">
                <a:solidFill>
                  <a:srgbClr val="264478"/>
                </a:solidFill>
                <a:latin typeface="Franklin Gothic Medium" panose="020B0603020102020204" pitchFamily="34" charset="0"/>
              </a:rPr>
              <a:t>Уровень обеспеченности населения спортивными сооружениями исходя из единовременной пропускной способности объектов спорта.</a:t>
            </a:r>
            <a:endParaRPr lang="ru-RU" sz="1600" dirty="0" smtClean="0">
              <a:solidFill>
                <a:srgbClr val="264478"/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560" y="984839"/>
            <a:ext cx="3164440" cy="2037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5225660" y="2928790"/>
            <a:ext cx="26118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Соисполнитель: </a:t>
            </a:r>
          </a:p>
          <a:p>
            <a:pPr>
              <a:defRPr/>
            </a:pPr>
            <a:r>
              <a:rPr lang="ru-RU" sz="1600" dirty="0">
                <a:solidFill>
                  <a:srgbClr val="264478"/>
                </a:solidFill>
                <a:latin typeface="Franklin Gothic Medium" panose="020B0603020102020204" pitchFamily="34" charset="0"/>
              </a:rPr>
              <a:t>Департамент строительства и жилищно-коммунального комплекса Нефтеюганского района </a:t>
            </a:r>
            <a:endParaRPr lang="ru-RU" sz="1600" dirty="0" smtClean="0">
              <a:solidFill>
                <a:srgbClr val="264478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33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https://www.zhukvesti.ru/wp-content/uploads/2022/11/1601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30000"/>
                    </a14:imgEffect>
                    <a14:imgEffect>
                      <a14:brightnessContrast bright="33000" contrast="-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517" y="2294861"/>
            <a:ext cx="3687483" cy="3584731"/>
          </a:xfrm>
          <a:prstGeom prst="rect">
            <a:avLst/>
          </a:prstGeom>
          <a:ln>
            <a:noFill/>
          </a:ln>
          <a:effectLst>
            <a:glow>
              <a:schemeClr val="accent1"/>
            </a:glow>
            <a:outerShdw sx="1000" sy="1000" algn="ctr" rotWithShape="0">
              <a:srgbClr val="000000"/>
            </a:outerShdw>
            <a:reflection endPos="0" dir="5400000" sy="-100000" algn="bl" rotWithShape="0"/>
            <a:softEdge rad="1270000"/>
          </a:effectLst>
        </p:spPr>
      </p:pic>
      <p:sp>
        <p:nvSpPr>
          <p:cNvPr id="47" name="Title 1"/>
          <p:cNvSpPr txBox="1">
            <a:spLocks/>
          </p:cNvSpPr>
          <p:nvPr/>
        </p:nvSpPr>
        <p:spPr>
          <a:xfrm>
            <a:off x="632879" y="0"/>
            <a:ext cx="8096255" cy="6265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Финансирование муниципальной программы </a:t>
            </a:r>
          </a:p>
          <a:p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«Развитие физической культуры и спорта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»</a:t>
            </a:r>
            <a:endParaRPr lang="en-US" sz="18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7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2" name="Номер слайда 2"/>
          <p:cNvSpPr txBox="1">
            <a:spLocks/>
          </p:cNvSpPr>
          <p:nvPr/>
        </p:nvSpPr>
        <p:spPr>
          <a:xfrm>
            <a:off x="6950096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8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9" name="Picture 2" descr="C:\Users\Алан\Desktop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0" y="787400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374451320"/>
              </p:ext>
            </p:extLst>
          </p:nvPr>
        </p:nvGraphicFramePr>
        <p:xfrm>
          <a:off x="228600" y="1024129"/>
          <a:ext cx="5468112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0" name="Рисунок 9" descr="https://pic.rutubelist.ru/userappearance/ef/a6/efa62717288e7ae4b675ff4ac302d7c4.jpe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147" y="160819"/>
            <a:ext cx="1090930" cy="4089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660136" y="1316736"/>
            <a:ext cx="348386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Финансовое обеспечение муниципальной 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программы на 2025 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год </a:t>
            </a:r>
          </a:p>
          <a:p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составляет  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246 702,12882 тыс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. руб. в том числе:</a:t>
            </a:r>
          </a:p>
          <a:p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- иные источники 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7 105,00000 тыс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. руб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.;</a:t>
            </a:r>
            <a:endParaRPr lang="ru-RU" sz="1200" b="1" dirty="0">
              <a:solidFill>
                <a:schemeClr val="accent2">
                  <a:lumMod val="75000"/>
                </a:schemeClr>
              </a:solidFill>
              <a:latin typeface="Franklin Gothic Book" panose="020B0503020102020204" pitchFamily="34" charset="0"/>
              <a:cs typeface="Arial" pitchFamily="34" charset="0"/>
            </a:endParaRPr>
          </a:p>
          <a:p>
            <a:pPr marL="171450" indent="-171450">
              <a:buFontTx/>
              <a:buChar char="-"/>
            </a:pP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бюджет 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автономного округа 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10 149,20000тыс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. руб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.;</a:t>
            </a:r>
            <a:endParaRPr lang="ru-RU" sz="1200" b="1" dirty="0">
              <a:solidFill>
                <a:schemeClr val="accent2">
                  <a:lumMod val="75000"/>
                </a:schemeClr>
              </a:solidFill>
              <a:latin typeface="Franklin Gothic Book" panose="020B0503020102020204" pitchFamily="34" charset="0"/>
              <a:cs typeface="Arial" pitchFamily="34" charset="0"/>
            </a:endParaRPr>
          </a:p>
          <a:p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- местный бюджет 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229 447,92882тыс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. руб.</a:t>
            </a:r>
          </a:p>
        </p:txBody>
      </p:sp>
    </p:spTree>
    <p:extLst>
      <p:ext uri="{BB962C8B-B14F-4D97-AF65-F5344CB8AC3E}">
        <p14:creationId xmlns:p14="http://schemas.microsoft.com/office/powerpoint/2010/main" val="225843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297431" y="516142"/>
            <a:ext cx="8204895" cy="619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  <a:ea typeface="+mn-ea"/>
                <a:cs typeface="+mn-cs"/>
              </a:rPr>
              <a:t>Карта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  <a:ea typeface="+mn-ea"/>
                <a:cs typeface="+mn-cs"/>
              </a:rPr>
              <a:t>результатов 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муниципальной программы </a:t>
            </a:r>
          </a:p>
          <a:p>
            <a:r>
              <a:rPr lang="ru-RU" sz="1800" b="1" i="1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«Развитие физической культуры и спорта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»</a:t>
            </a:r>
            <a:endParaRPr lang="en-US" sz="18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endParaRPr lang="en-US" sz="36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0" y="1032174"/>
            <a:ext cx="8989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Общий объём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финансирования до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2030 года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1 426 414,67778тыс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. руб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., в том числе на 2025 год 246 702,12882тыс. руб.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2" name="Рисунок 21" descr="https://pic.rutubelist.ru/userappearance/ef/a6/efa62717288e7ae4b675ff4ac302d7c4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8135" y="140270"/>
            <a:ext cx="1090930" cy="40894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0" y="787400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4" name="Picture 2" descr="C:\Users\Алан\Desktop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318522"/>
            <a:ext cx="88708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Доля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 граждан, систематически занимающегося физической культурой и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спортом 61%, на 2025 год 61%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726300"/>
            <a:ext cx="88204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Уровень обеспеченности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населения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спортивными сооружениями, исходя из единовременной пропускной способности объектов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спорта 57,2%, на 2025 год 57,2%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998981"/>
            <a:ext cx="8366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Планируемые показатели муниципальной программы: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129630"/>
            <a:ext cx="89076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Доля граждан, выполнивших нормативы Всероссийского физкультурно-спортивного комплекса «Готов к труду и обороне» (ГТО), в общей численности населения, принявшего участие в сдаче нормативов Всероссийского физкультурно-спортивного комплекса «Готов к труду и обороне» 42,5%, на 2025 год 42,5%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234958"/>
            <a:ext cx="8531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Доля граждан, выполнивших нормативы Всероссийского физкультурно-спортивного комплекса «Готов к труду и обороне» (ГТО), в общей численности населения, принявшего участие в сдаче нормативов Всероссийского физкультурно-спортивного комплекса «Готов к труду и обороне» 42,5%, на 2025 год 42,5%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0" y="4867948"/>
            <a:ext cx="8439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Доля обучающихся, систематически занимающихся физической культурой и спортом, в общей численности обучающихся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96,4%, на 2025 год 96,4%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5829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18597</TotalTime>
  <Words>871</Words>
  <Application>Microsoft Office PowerPoint</Application>
  <PresentationFormat>Экран (4:3)</PresentationFormat>
  <Paragraphs>97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21" baseType="lpstr">
      <vt:lpstr>Arial</vt:lpstr>
      <vt:lpstr>Calibri</vt:lpstr>
      <vt:lpstr>Cambria</vt:lpstr>
      <vt:lpstr>Century</vt:lpstr>
      <vt:lpstr>Franklin Gothic Book</vt:lpstr>
      <vt:lpstr>Franklin Gothic Heavy</vt:lpstr>
      <vt:lpstr>Franklin Gothic Medium</vt:lpstr>
      <vt:lpstr>Perpetua</vt:lpstr>
      <vt:lpstr>Times New Roman</vt:lpstr>
      <vt:lpstr>Vida 32 Pro</vt:lpstr>
      <vt:lpstr>Wingdings 2</vt:lpstr>
      <vt:lpstr>Справедливость</vt:lpstr>
      <vt:lpstr>Публичная декларация муниципальной программы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komkultur@mail.ru</cp:lastModifiedBy>
  <cp:revision>1031</cp:revision>
  <cp:lastPrinted>2023-12-04T10:24:51Z</cp:lastPrinted>
  <dcterms:created xsi:type="dcterms:W3CDTF">2018-09-04T12:10:47Z</dcterms:created>
  <dcterms:modified xsi:type="dcterms:W3CDTF">2024-12-18T11:45:48Z</dcterms:modified>
</cp:coreProperties>
</file>