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3"/>
  </p:notesMasterIdLst>
  <p:handoutMasterIdLst>
    <p:handoutMasterId r:id="rId14"/>
  </p:handoutMasterIdLst>
  <p:sldIdLst>
    <p:sldId id="381" r:id="rId2"/>
    <p:sldId id="385" r:id="rId3"/>
    <p:sldId id="393" r:id="rId4"/>
    <p:sldId id="387" r:id="rId5"/>
    <p:sldId id="364" r:id="rId6"/>
    <p:sldId id="384" r:id="rId7"/>
    <p:sldId id="390" r:id="rId8"/>
    <p:sldId id="392" r:id="rId9"/>
    <p:sldId id="391" r:id="rId10"/>
    <p:sldId id="386" r:id="rId11"/>
    <p:sldId id="389" r:id="rId12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79C89"/>
    <a:srgbClr val="28AA78"/>
    <a:srgbClr val="00220F"/>
    <a:srgbClr val="279CA9"/>
    <a:srgbClr val="27AA78"/>
    <a:srgbClr val="74DEB6"/>
    <a:srgbClr val="4721EB"/>
    <a:srgbClr val="0033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4" autoAdjust="0"/>
    <p:restoredTop sz="94707" autoAdjust="0"/>
  </p:normalViewPr>
  <p:slideViewPr>
    <p:cSldViewPr snapToGrid="0">
      <p:cViewPr varScale="1">
        <p:scale>
          <a:sx n="131" d="100"/>
          <a:sy n="131" d="100"/>
        </p:scale>
        <p:origin x="96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2025 </a:t>
            </a:r>
            <a:r>
              <a:rPr lang="ru-RU" b="1" dirty="0"/>
              <a:t>год</a:t>
            </a:r>
          </a:p>
        </c:rich>
      </c:tx>
      <c:layout>
        <c:manualLayout>
          <c:xMode val="edge"/>
          <c:yMode val="edge"/>
          <c:x val="0.45720219734928313"/>
          <c:y val="3.50237099485261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55-48B6-9E14-47D5138395B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55-48B6-9E14-47D5138395B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455-48B6-9E14-47D5138395BC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455-48B6-9E14-47D5138395BC}"/>
              </c:ext>
            </c:extLst>
          </c:dPt>
          <c:dLbls>
            <c:dLbl>
              <c:idx val="0"/>
              <c:layout>
                <c:manualLayout>
                  <c:x val="-0.238243900380154"/>
                  <c:y val="3.764910930844719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121 165,2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215780998389698"/>
                      <c:h val="5.431593684517267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455-48B6-9E14-47D5138395BC}"/>
                </c:ext>
              </c:extLst>
            </c:dLbl>
            <c:dLbl>
              <c:idx val="1"/>
              <c:layout>
                <c:manualLayout>
                  <c:x val="8.1865384832970865E-3"/>
                  <c:y val="-0.2591572982838841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41 321,95770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30676962481139"/>
                      <c:h val="5.13972943494621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455-48B6-9E14-47D5138395BC}"/>
                </c:ext>
              </c:extLst>
            </c:dLbl>
            <c:dLbl>
              <c:idx val="2"/>
              <c:layout>
                <c:manualLayout>
                  <c:x val="0.18065431540182378"/>
                  <c:y val="5.640517928048792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121 165,2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8260869565217"/>
                      <c:h val="7.474643431514628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455-48B6-9E14-47D5138395B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455-48B6-9E14-47D5138395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Средства поселений,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121165.2</c:v>
                </c:pt>
                <c:pt idx="1">
                  <c:v>41321.957699999999</c:v>
                </c:pt>
                <c:pt idx="2">
                  <c:v>121165.2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455-48B6-9E14-47D5138395B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C816228-F822-4556-86B7-77DE9DBE82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A721FD2-0049-4228-9120-C5B84098D4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BCEDB4-7637-4A96-8969-A275117CBF1D}" type="datetimeFigureOut">
              <a:rPr lang="ru-RU"/>
              <a:pPr>
                <a:defRPr/>
              </a:pPr>
              <a:t>17.06.2025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EE43C75-F4B7-488D-8189-C1837050FD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59430D-9316-441E-BF2A-706F2C4DB94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672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EBAABE-2720-40C2-8751-DF9D3324CA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E0ABE45-0790-4F3B-AD84-6917642DF6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DA66645-3D4D-4F52-B632-1B61FBB7CC7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36B35C-C840-4790-B730-440CAD572A8A}" type="datetimeFigureOut">
              <a:rPr lang="ru-RU"/>
              <a:pPr>
                <a:defRPr/>
              </a:pPr>
              <a:t>17.06.2025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6D7948B1-1D39-4DB5-8F44-1C4D17F722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39236771-25C0-4C5C-A612-BBCE57F635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7553"/>
            <a:ext cx="5438775" cy="39074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DBA463-F159-47DE-AABE-BBCC096F59B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672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F72239-FDB8-4B5D-8212-8E77EB257B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672"/>
            <a:ext cx="2946400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1F76971-D740-4EBB-B08E-925538AFF9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086709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51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3880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935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4742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8864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0456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509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4980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1765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7572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F76971-D740-4EBB-B08E-925538AFF9A1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854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1" cy="4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2286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6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13985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42457" y="2568159"/>
            <a:ext cx="7972551" cy="228652"/>
          </a:xfrm>
        </p:spPr>
        <p:txBody>
          <a:bodyPr lIns="0" tIns="0" rIns="0" bIns="0"/>
          <a:lstStyle>
            <a:lvl1pPr>
              <a:defRPr sz="1486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243576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77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452096" y="1213025"/>
            <a:ext cx="4909533" cy="2006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4" b="0" i="0">
                <a:solidFill>
                  <a:srgbClr val="4D4D4D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61418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452560"/>
          </a:xfrm>
        </p:spPr>
        <p:txBody>
          <a:bodyPr lIns="0" tIns="0" rIns="0" bIns="0"/>
          <a:lstStyle>
            <a:lvl1pPr>
              <a:defRPr sz="2941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17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327317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Текст 30">
            <a:extLst>
              <a:ext uri="{FF2B5EF4-FFF2-40B4-BE49-F238E27FC236}">
                <a16:creationId xmlns:a16="http://schemas.microsoft.com/office/drawing/2014/main" id="{01E0D689-9648-64DA-3A49-0EB4DA248E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8834" y="1824372"/>
            <a:ext cx="3875088" cy="430858"/>
          </a:xfrm>
        </p:spPr>
        <p:txBody>
          <a:bodyPr/>
          <a:lstStyle>
            <a:lvl1pPr marL="0" indent="0" algn="l" defTabSz="914358" rtl="0" eaLnBrk="1" latinLnBrk="0" hangingPunct="1">
              <a:buFontTx/>
              <a:buNone/>
              <a:defRPr lang="ru-RU" sz="2800" b="1" kern="1200" dirty="0" smtClean="0">
                <a:solidFill>
                  <a:schemeClr val="tx1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  <a:lvl2pPr marL="457179" indent="0">
              <a:buNone/>
              <a:defRPr/>
            </a:lvl2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48B597A6-8AE1-9733-B225-508A885DEE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7183" y="1598914"/>
            <a:ext cx="3654643" cy="530170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1883120B-1643-6EA5-5A81-43E441209A12}"/>
              </a:ext>
            </a:extLst>
          </p:cNvPr>
          <p:cNvSpPr/>
          <p:nvPr userDrawn="1"/>
        </p:nvSpPr>
        <p:spPr>
          <a:xfrm>
            <a:off x="4750833" y="2299008"/>
            <a:ext cx="2257186" cy="48585"/>
          </a:xfrm>
          <a:prstGeom prst="rect">
            <a:avLst/>
          </a:prstGeom>
          <a:solidFill>
            <a:srgbClr val="1475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Montserrat" panose="00000500000000000000" pitchFamily="2" charset="-52"/>
            </a:endParaRPr>
          </a:p>
        </p:txBody>
      </p:sp>
      <p:sp>
        <p:nvSpPr>
          <p:cNvPr id="33" name="Текст 32">
            <a:extLst>
              <a:ext uri="{FF2B5EF4-FFF2-40B4-BE49-F238E27FC236}">
                <a16:creationId xmlns:a16="http://schemas.microsoft.com/office/drawing/2014/main" id="{82BB328C-A8C6-7E87-1D36-FBFD8B53B88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78834" y="2588973"/>
            <a:ext cx="7123112" cy="1200150"/>
          </a:xfrm>
        </p:spPr>
        <p:txBody>
          <a:bodyPr>
            <a:normAutofit/>
          </a:bodyPr>
          <a:lstStyle>
            <a:lvl1pPr marL="0" indent="0" algn="l" defTabSz="914358" rtl="0" eaLnBrk="1" latinLnBrk="0" hangingPunct="1">
              <a:lnSpc>
                <a:spcPct val="100000"/>
              </a:lnSpc>
              <a:buFontTx/>
              <a:buNone/>
              <a:defRPr lang="ru-RU" sz="3600" b="1" kern="1200" dirty="0">
                <a:solidFill>
                  <a:sysClr val="windowText" lastClr="000000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текста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1CC8EE47-4550-87AD-A0B2-7C13EDE9A8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8835" y="4030663"/>
            <a:ext cx="7051113" cy="914400"/>
          </a:xfrm>
        </p:spPr>
        <p:txBody>
          <a:bodyPr>
            <a:normAutofit/>
          </a:bodyPr>
          <a:lstStyle>
            <a:lvl1pPr marL="0" indent="0" algn="l" defTabSz="914358" rtl="0" eaLnBrk="1" latinLnBrk="0" hangingPunct="1">
              <a:buFontTx/>
              <a:buNone/>
              <a:defRPr lang="ru-RU" sz="2000" b="1" kern="1200" dirty="0" smtClean="0">
                <a:solidFill>
                  <a:sysClr val="windowText" lastClr="000000"/>
                </a:solidFill>
                <a:latin typeface="Montserrat" pitchFamily="2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639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188" y="340115"/>
            <a:ext cx="11388314" cy="7463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50" b="1" i="0">
                <a:solidFill>
                  <a:srgbClr val="1E6F65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42457" y="2568159"/>
            <a:ext cx="7972551" cy="377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50" b="0" i="0">
                <a:solidFill>
                  <a:srgbClr val="42424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1394" y="6320636"/>
            <a:ext cx="788283" cy="1540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1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3104">
              <a:spcBef>
                <a:spcPts val="33"/>
              </a:spcBef>
            </a:pPr>
            <a:fld id="{81D60167-4931-47E6-BA6A-407CBD079E47}" type="slidenum">
              <a:rPr lang="ru-RU" spc="24" smtClean="0"/>
              <a:pPr marL="23104">
                <a:spcBef>
                  <a:spcPts val="33"/>
                </a:spcBef>
              </a:pPr>
              <a:t>‹#›</a:t>
            </a:fld>
            <a:endParaRPr lang="ru-RU" spc="24" dirty="0"/>
          </a:p>
        </p:txBody>
      </p:sp>
    </p:spTree>
    <p:extLst>
      <p:ext uri="{BB962C8B-B14F-4D97-AF65-F5344CB8AC3E}">
        <p14:creationId xmlns:p14="http://schemas.microsoft.com/office/powerpoint/2010/main" val="224744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46">
        <a:defRPr>
          <a:latin typeface="+mn-lt"/>
          <a:ea typeface="+mn-ea"/>
          <a:cs typeface="+mn-cs"/>
        </a:defRPr>
      </a:lvl2pPr>
      <a:lvl3pPr marL="554492">
        <a:defRPr>
          <a:latin typeface="+mn-lt"/>
          <a:ea typeface="+mn-ea"/>
          <a:cs typeface="+mn-cs"/>
        </a:defRPr>
      </a:lvl3pPr>
      <a:lvl4pPr marL="831738">
        <a:defRPr>
          <a:latin typeface="+mn-lt"/>
          <a:ea typeface="+mn-ea"/>
          <a:cs typeface="+mn-cs"/>
        </a:defRPr>
      </a:lvl4pPr>
      <a:lvl5pPr marL="1108984">
        <a:defRPr>
          <a:latin typeface="+mn-lt"/>
          <a:ea typeface="+mn-ea"/>
          <a:cs typeface="+mn-cs"/>
        </a:defRPr>
      </a:lvl5pPr>
      <a:lvl6pPr marL="1386230">
        <a:defRPr>
          <a:latin typeface="+mn-lt"/>
          <a:ea typeface="+mn-ea"/>
          <a:cs typeface="+mn-cs"/>
        </a:defRPr>
      </a:lvl6pPr>
      <a:lvl7pPr marL="1663476">
        <a:defRPr>
          <a:latin typeface="+mn-lt"/>
          <a:ea typeface="+mn-ea"/>
          <a:cs typeface="+mn-cs"/>
        </a:defRPr>
      </a:lvl7pPr>
      <a:lvl8pPr marL="1940723">
        <a:defRPr>
          <a:latin typeface="+mn-lt"/>
          <a:ea typeface="+mn-ea"/>
          <a:cs typeface="+mn-cs"/>
        </a:defRPr>
      </a:lvl8pPr>
      <a:lvl9pPr marL="221796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07668" y="140332"/>
            <a:ext cx="11904819" cy="652864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3762" y="641583"/>
            <a:ext cx="5455877" cy="1197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 smtClean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b="1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endParaRPr lang="ru-RU" sz="3600" dirty="0">
              <a:solidFill>
                <a:srgbClr val="4721E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0026" y="1068627"/>
            <a:ext cx="11539042" cy="50198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F6410CB7-B932-DC48-82F5-3BEDB7AEA16D}"/>
              </a:ext>
            </a:extLst>
          </p:cNvPr>
          <p:cNvSpPr txBox="1"/>
          <p:nvPr/>
        </p:nvSpPr>
        <p:spPr>
          <a:xfrm>
            <a:off x="6147504" y="2642046"/>
            <a:ext cx="5918799" cy="936528"/>
          </a:xfrm>
          <a:prstGeom prst="rect">
            <a:avLst/>
          </a:prstGeom>
        </p:spPr>
        <p:txBody>
          <a:bodyPr vert="horz" wrap="square" lIns="0" tIns="14479" rIns="0" bIns="0" rtlCol="0">
            <a:noAutofit/>
          </a:bodyPr>
          <a:lstStyle/>
          <a:p>
            <a:pPr algn="ctr"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280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ПУБЛИЧНАЯ ДЕКЛАРАЦИЯ</a:t>
            </a:r>
          </a:p>
          <a:p>
            <a:pPr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319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муниципальной программы</a:t>
            </a:r>
            <a:endParaRPr lang="ru-RU" sz="3190" b="1" kern="0" dirty="0">
              <a:solidFill>
                <a:srgbClr val="279C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logica SemiBold" pitchFamily="2" charset="0"/>
              <a:cs typeface="Geologica Thin"/>
            </a:endParaRPr>
          </a:p>
          <a:p>
            <a:pPr algn="ctr" eaLnBrk="1" fontAlgn="auto" hangingPunct="1">
              <a:spcBef>
                <a:spcPts val="114"/>
              </a:spcBef>
              <a:spcAft>
                <a:spcPts val="0"/>
              </a:spcAft>
            </a:pPr>
            <a:r>
              <a:rPr lang="ru-RU" sz="3190" b="1" kern="0" dirty="0" smtClean="0">
                <a:solidFill>
                  <a:srgbClr val="279C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logica SemiBold" pitchFamily="2" charset="0"/>
                <a:cs typeface="Geologica Thin"/>
              </a:rPr>
              <a:t>«Развитие транспортной системы»</a:t>
            </a:r>
            <a:endParaRPr lang="ru-RU" sz="4101" b="1" kern="0" dirty="0">
              <a:solidFill>
                <a:srgbClr val="279C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logica SemiBold" pitchFamily="2" charset="0"/>
              <a:cs typeface="Geologica Thin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6A465956-1CC0-140A-709E-2CA5769781BA}"/>
              </a:ext>
            </a:extLst>
          </p:cNvPr>
          <p:cNvSpPr txBox="1"/>
          <p:nvPr/>
        </p:nvSpPr>
        <p:spPr>
          <a:xfrm>
            <a:off x="6209639" y="4575032"/>
            <a:ext cx="5240277" cy="1307978"/>
          </a:xfrm>
          <a:prstGeom prst="rect">
            <a:avLst/>
          </a:prstGeom>
        </p:spPr>
        <p:txBody>
          <a:bodyPr vert="horz" wrap="square" lIns="0" tIns="14479" rIns="0" bIns="0" rtlCol="0">
            <a:noAutofit/>
          </a:bodyPr>
          <a:lstStyle/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Ответственный исполнитель: </a:t>
            </a:r>
            <a:endParaRPr lang="ru-RU" sz="1710" b="1" i="1" dirty="0">
              <a:latin typeface="Geologica Thin" pitchFamily="2" charset="0"/>
            </a:endParaRP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Департамент строительства и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жилищно- коммунального комплекса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Нефтеюганского района </a:t>
            </a:r>
          </a:p>
          <a:p>
            <a:pPr algn="r">
              <a:spcBef>
                <a:spcPts val="114"/>
              </a:spcBef>
            </a:pPr>
            <a:r>
              <a:rPr lang="ru-RU" sz="1710" b="1" i="1" dirty="0" smtClean="0">
                <a:latin typeface="Geologica Thin" pitchFamily="2" charset="0"/>
              </a:rPr>
              <a:t>(отдел по транспорту и дорогам)</a:t>
            </a:r>
            <a:endParaRPr lang="ru-RU" sz="1710" b="1" i="1" dirty="0">
              <a:latin typeface="Geologica Thin" pitchFamily="2" charset="0"/>
            </a:endParaRPr>
          </a:p>
        </p:txBody>
      </p:sp>
      <p:sp>
        <p:nvSpPr>
          <p:cNvPr id="14" name="Прямоугольник с двумя скругленными противолежащими углами 13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270026" y="140332"/>
            <a:ext cx="8412273" cy="2355994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744427B6-DD12-4770-AFAB-6A0D17D8AE8F}"/>
              </a:ext>
            </a:extLst>
          </p:cNvPr>
          <p:cNvSpPr txBox="1"/>
          <p:nvPr/>
        </p:nvSpPr>
        <p:spPr>
          <a:xfrm>
            <a:off x="270026" y="651847"/>
            <a:ext cx="8142247" cy="2926727"/>
          </a:xfrm>
          <a:prstGeom prst="rect">
            <a:avLst/>
          </a:prstGeom>
        </p:spPr>
        <p:txBody>
          <a:bodyPr vert="horz" wrap="square" lIns="0" tIns="15966" rIns="0" bIns="0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cs typeface="Times New Roman" panose="02020603050405020304" pitchFamily="18" charset="0"/>
              </a:rPr>
              <a:t>Нефтеюганский район -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cs typeface="Times New Roman" panose="02020603050405020304" pitchFamily="18" charset="0"/>
              </a:rPr>
              <a:t>искусство открывать тепло Югры!</a:t>
            </a:r>
          </a:p>
          <a:p>
            <a:r>
              <a:rPr lang="ru-RU" sz="363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endParaRPr lang="ru-RU" sz="363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363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93" y="1864026"/>
            <a:ext cx="5725711" cy="344962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367" y="488176"/>
            <a:ext cx="2348359" cy="158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1" y="0"/>
            <a:ext cx="9749396" cy="184591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КАРТА РЕЗУЛЬТАТОВ И </a:t>
            </a:r>
          </a:p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ПЛАНИРУЕМЫЕ ЦЕЛЕВЫЕ ПОКАЗАТЕЛИ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10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57" name="Text 4"/>
          <p:cNvSpPr txBox="1"/>
          <p:nvPr/>
        </p:nvSpPr>
        <p:spPr>
          <a:xfrm>
            <a:off x="6277572" y="405151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4391649" y="2495052"/>
            <a:ext cx="3126174" cy="908136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ОБЩИЙ ОБЪЕМ ФИНАНСИРОВАНИЯ НА ПЕРИОД ДО 2030 ГОДА</a:t>
            </a:r>
            <a:endParaRPr lang="ru-RU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89581" y="2610978"/>
            <a:ext cx="3655089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0,07 = 0,05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план на 2025 год – 0,05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209203" y="4181972"/>
            <a:ext cx="3655089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3,8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Полилиния 39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416045" y="4343599"/>
            <a:ext cx="3126174" cy="12941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677 694,9577</a:t>
            </a:r>
          </a:p>
          <a:p>
            <a:pPr algn="ctr"/>
            <a:r>
              <a:rPr lang="ru-RU" sz="1400" b="1" dirty="0" smtClean="0">
                <a:solidFill>
                  <a:srgbClr val="28AA7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ИЗ НИХ:</a:t>
            </a:r>
          </a:p>
          <a:p>
            <a:pPr algn="ctr"/>
            <a:r>
              <a:rPr lang="ru-RU" sz="1400" b="1" dirty="0" smtClean="0">
                <a:solidFill>
                  <a:srgbClr val="28AA7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2025 ГОД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162 487,1577</a:t>
            </a:r>
            <a:endParaRPr lang="ru-RU" sz="14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Полилиния 40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8" y="2610979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182,5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182,8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182,8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59" y="328636"/>
            <a:ext cx="1817512" cy="164516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690" y="298860"/>
            <a:ext cx="1648199" cy="1112534"/>
          </a:xfrm>
          <a:prstGeom prst="rect">
            <a:avLst/>
          </a:prstGeom>
        </p:spPr>
      </p:pic>
      <p:sp>
        <p:nvSpPr>
          <p:cNvPr id="23" name="Управляющая кнопка: настраиваемая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4393494" y="3481751"/>
            <a:ext cx="3126174" cy="262033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ТЫС. РУБЛЕЙ</a:t>
            </a:r>
            <a:endParaRPr lang="ru-RU" sz="1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Управляющая кнопка: настраиваемая 2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169959" y="2022801"/>
            <a:ext cx="3694335" cy="53321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ранспортная подвижность населения, </a:t>
            </a:r>
            <a:r>
              <a:rPr lang="ru-RU" sz="1200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тыс.пасс</a:t>
            </a:r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.-км на 1 жителя</a:t>
            </a:r>
            <a:endParaRPr lang="ru-RU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169959" y="3014113"/>
            <a:ext cx="3694335" cy="1108597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</a:rPr>
              <a:t>П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ротяженность сети автомобильных дорог необщего пользования местного значения, %</a:t>
            </a:r>
            <a:endParaRPr lang="ru-RU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215065" y="4561018"/>
            <a:ext cx="3694335" cy="146853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Доля 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значения, %</a:t>
            </a:r>
          </a:p>
          <a:p>
            <a:pPr algn="ctr"/>
            <a:endParaRPr lang="ru-RU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69" y="1961842"/>
            <a:ext cx="3694335" cy="53321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Протяженность сети автомобильных дорог общего пользования местного значения, км</a:t>
            </a:r>
            <a:endParaRPr lang="ru-RU" sz="12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Управляющая кнопка: настраиваемая 3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68" y="3012535"/>
            <a:ext cx="3694335" cy="1115997"/>
          </a:xfrm>
          <a:prstGeom prst="actionButtonBlank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8" name="Управляющая кнопка: настраиваемая 3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8048871" y="4561018"/>
            <a:ext cx="3694335" cy="1468530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  <a:p>
            <a:pPr algn="ctr"/>
            <a:endParaRPr lang="ru-RU" sz="1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Полилиния 41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209205" y="6088810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94,8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96,7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96,7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Полилиния 4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9" y="6088811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8,77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2,479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</a:t>
            </a:r>
            <a:r>
              <a:rPr lang="ru-RU" sz="120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ru-RU" sz="120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1,397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Полилиния 4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048867" y="4187795"/>
            <a:ext cx="3694335" cy="32301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6,1 </a:t>
            </a:r>
            <a:r>
              <a:rPr lang="ru-RU" sz="1200" b="1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= </a:t>
            </a:r>
            <a:r>
              <a:rPr lang="ru-RU" sz="1200" b="1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6,0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ru-RU" sz="1200" dirty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план на 2025 год – </a:t>
            </a:r>
            <a:r>
              <a:rPr lang="ru-RU" sz="1200" dirty="0" smtClean="0">
                <a:solidFill>
                  <a:srgbClr val="279C89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6,0</a:t>
            </a:r>
            <a:endParaRPr lang="ru-RU" sz="1200" dirty="0">
              <a:solidFill>
                <a:srgbClr val="279C89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9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-3606"/>
            <a:ext cx="9087377" cy="184591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 smtClean="0">
              <a:latin typeface="Geologica" pitchFamily="2" charset="0"/>
            </a:endParaRPr>
          </a:p>
          <a:p>
            <a:pPr algn="ctr"/>
            <a:endParaRPr lang="ru-RU" sz="1824" dirty="0">
              <a:latin typeface="Geologica" pitchFamily="2" charset="0"/>
            </a:endParaRPr>
          </a:p>
          <a:p>
            <a:pPr algn="ctr"/>
            <a:endParaRPr lang="ru-RU" sz="1824" dirty="0">
              <a:latin typeface="Geologica" pitchFamily="2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11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57" name="Text 4"/>
          <p:cNvSpPr txBox="1"/>
          <p:nvPr/>
        </p:nvSpPr>
        <p:spPr>
          <a:xfrm>
            <a:off x="6277572" y="405151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40210" y="347296"/>
            <a:ext cx="5200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ФИНАНСИРОВАНИЕ МУНИЦИПАЛЬНОЙ ПРОГРАММЫ, 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77F8831-4E88-C9BB-62E4-C111DFC7E73D}"/>
              </a:ext>
            </a:extLst>
          </p:cNvPr>
          <p:cNvSpPr/>
          <p:nvPr/>
        </p:nvSpPr>
        <p:spPr>
          <a:xfrm>
            <a:off x="3238060" y="1904086"/>
            <a:ext cx="3827868" cy="492274"/>
          </a:xfrm>
          <a:prstGeom prst="actionButtonBlank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162 487,1577 </a:t>
            </a:r>
            <a:r>
              <a:rPr lang="ru-RU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тыс.рублей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59" y="328636"/>
            <a:ext cx="1817512" cy="164516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690" y="298860"/>
            <a:ext cx="1648199" cy="1112534"/>
          </a:xfrm>
          <a:prstGeom prst="rect">
            <a:avLst/>
          </a:prstGeom>
        </p:spPr>
      </p:pic>
      <p:graphicFrame>
        <p:nvGraphicFramePr>
          <p:cNvPr id="2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857006"/>
              </p:ext>
            </p:extLst>
          </p:nvPr>
        </p:nvGraphicFramePr>
        <p:xfrm>
          <a:off x="1078715" y="2306043"/>
          <a:ext cx="7866023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7410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347" y="160603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 4"/>
          <p:cNvSpPr txBox="1"/>
          <p:nvPr/>
        </p:nvSpPr>
        <p:spPr>
          <a:xfrm>
            <a:off x="447681" y="4305356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742750" y="1321054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2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29455"/>
            <a:ext cx="9087377" cy="1339161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2" y="152973"/>
            <a:ext cx="6055993" cy="11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СОИСПОЛНИТЕЛИ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ПРОГРАММЫ</a:t>
            </a:r>
            <a:endParaRPr lang="ru-RU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128904" y="2225987"/>
            <a:ext cx="493423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Муниципальное казенное учреждение «Управление капитального строительства и жилищно-коммунального комплекса Нефтеюганского района»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128904" y="4434598"/>
            <a:ext cx="4938243" cy="101609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Администрации поселений</a:t>
            </a:r>
          </a:p>
          <a:p>
            <a:pPr algn="ctr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Нефтеюганского района</a:t>
            </a: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27" y="22945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166" y="1970797"/>
            <a:ext cx="4825464" cy="4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171" y="218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3089" y="2064188"/>
            <a:ext cx="1034803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FF0000"/>
                </a:solidFill>
                <a:cs typeface="Arial" pitchFamily="34" charset="-120"/>
              </a:rPr>
              <a:t>Цель: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5276" y="4548900"/>
            <a:ext cx="1465551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rgbClr val="FF0000"/>
                </a:solidFill>
                <a:cs typeface="Arial" pitchFamily="34" charset="-120"/>
              </a:rPr>
              <a:t>Задача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 4"/>
          <p:cNvSpPr txBox="1"/>
          <p:nvPr/>
        </p:nvSpPr>
        <p:spPr>
          <a:xfrm>
            <a:off x="447681" y="4305356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742750" y="1321054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3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02730"/>
            <a:ext cx="9087377" cy="1339161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152973"/>
            <a:ext cx="6023968" cy="127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Цели и задачи 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603234" y="1795893"/>
            <a:ext cx="493423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598227" y="3889473"/>
            <a:ext cx="4938243" cy="186537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41819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166" y="1970797"/>
            <a:ext cx="4825464" cy="41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4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709" y="5057173"/>
            <a:ext cx="2492416" cy="1024508"/>
          </a:xfrm>
          <a:prstGeom prst="rect">
            <a:avLst/>
          </a:prstGeom>
        </p:spPr>
      </p:pic>
      <p:sp>
        <p:nvSpPr>
          <p:cNvPr id="37" name="Полилиния 36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6100427" y="2605402"/>
            <a:ext cx="5686132" cy="200428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106" y="5057173"/>
            <a:ext cx="2492416" cy="1024508"/>
          </a:xfrm>
          <a:prstGeom prst="rect">
            <a:avLst/>
          </a:prstGeom>
        </p:spPr>
      </p:pic>
      <p:sp>
        <p:nvSpPr>
          <p:cNvPr id="26" name="Полилиния 2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65646" y="2588100"/>
            <a:ext cx="5686132" cy="200428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5" name="Прямоугольник с двумя скругленными противолежащими углами 24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-9968"/>
            <a:ext cx="9275891" cy="174768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>
              <a:latin typeface="Geologica SemiBold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4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6335004" y="2855362"/>
            <a:ext cx="52036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8037979" y="1859201"/>
            <a:ext cx="2195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2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5962785" y="1607175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1761902" y="1891548"/>
            <a:ext cx="1988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1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11773242" y="1710005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178348" y="111516"/>
            <a:ext cx="6699153" cy="1125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ПОКАЗАТЕЛИ 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10" y="107683"/>
            <a:ext cx="1817512" cy="1645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04" y="107683"/>
            <a:ext cx="1897268" cy="1280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1168" y="5265879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96,7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% к 2030 году</a:t>
            </a:r>
            <a:endParaRPr lang="ru-RU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406881" y="2730382"/>
            <a:ext cx="52036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Доля автомобильных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дорог общего пользования местного значения, соответствующих нормативным требованиям к транспортно-эксплуатационным показателям, в общей протяженности автомобильных дорог общего пользования местного значения </a:t>
            </a:r>
            <a:endParaRPr lang="ru-RU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7894" y="5268249"/>
            <a:ext cx="2386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1,397 </a:t>
            </a:r>
            <a:r>
              <a:rPr lang="ru-RU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км в 2025 году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 27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792444" y="2502432"/>
            <a:ext cx="3211799" cy="226928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7" name="Полилиния 26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420622" y="2496779"/>
            <a:ext cx="3801663" cy="3099349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6" name="Полилиния 2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334136" y="2491672"/>
            <a:ext cx="3563223" cy="2280045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25" name="Прямоугольник с двумя скругленными противолежащими углами 24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0" y="0"/>
            <a:ext cx="9275891" cy="1747685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 dirty="0">
              <a:latin typeface="Geologica SemiBold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5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349597" y="2586530"/>
            <a:ext cx="3396226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Протяженность сети автомобильных дорог общего пользования местного значения</a:t>
            </a:r>
          </a:p>
          <a:p>
            <a:pPr algn="ctr"/>
            <a:r>
              <a:rPr lang="ru-RU" sz="23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182,8 км к 2030 году</a:t>
            </a:r>
            <a:endParaRPr lang="ru-RU" sz="2300" b="1" u="sng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5216578" y="1961438"/>
            <a:ext cx="20968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2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4165176" y="1648997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4404435" y="2496779"/>
            <a:ext cx="3676774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Общая протяженность автомобильных дорог общего пользования местного значения,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не отвечающих нормативным требованиям к </a:t>
            </a:r>
            <a:r>
              <a:rPr lang="ru-RU" sz="2000" b="1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транспортно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-</a:t>
            </a:r>
            <a:r>
              <a:rPr lang="ru-RU" sz="2000" b="1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эксплутационным</a:t>
            </a:r>
            <a:r>
              <a:rPr lang="ru-RU" sz="20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показателям </a:t>
            </a: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6,0 км к 2030 году</a:t>
            </a:r>
          </a:p>
          <a:p>
            <a:pPr algn="ctr"/>
            <a:endParaRPr lang="ru-RU" sz="2000" b="1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9359740" y="1961438"/>
            <a:ext cx="2103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3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0E384151-55E8-4BF1-018A-5003F17ECB1F}"/>
              </a:ext>
            </a:extLst>
          </p:cNvPr>
          <p:cNvSpPr/>
          <p:nvPr/>
        </p:nvSpPr>
        <p:spPr>
          <a:xfrm>
            <a:off x="1002207" y="1961439"/>
            <a:ext cx="20910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279C89"/>
                </a:solidFill>
                <a:latin typeface="Impact" panose="020B0806030902050204" pitchFamily="34" charset="0"/>
              </a:rPr>
              <a:t>ПОКАЗАТЕЛЬ 1</a:t>
            </a:r>
            <a:endParaRPr lang="ru-RU" sz="2400" u="sng" dirty="0">
              <a:solidFill>
                <a:srgbClr val="279C89"/>
              </a:solidFill>
              <a:latin typeface="Franklin Gothic Heavy" panose="020B0903020102020204" pitchFamily="34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8320468" y="1707940"/>
            <a:ext cx="26635" cy="4958967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408657" y="257717"/>
            <a:ext cx="60078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ПРОКСИ - ПОКАЗАТЕЛИ </a:t>
            </a:r>
            <a:r>
              <a:rPr lang="ru-RU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МУНИЦИПАЛЬНОЙ </a:t>
            </a: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9" y="280859"/>
            <a:ext cx="1817512" cy="16451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204" y="107683"/>
            <a:ext cx="1897268" cy="128065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94049BC-7A5E-9A75-2144-D186D16CB2C0}"/>
              </a:ext>
            </a:extLst>
          </p:cNvPr>
          <p:cNvSpPr txBox="1"/>
          <p:nvPr/>
        </p:nvSpPr>
        <p:spPr>
          <a:xfrm>
            <a:off x="8610511" y="2549011"/>
            <a:ext cx="3396226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Транспортная подвижность </a:t>
            </a:r>
          </a:p>
          <a:p>
            <a:pPr algn="ctr"/>
            <a:r>
              <a:rPr lang="ru-RU" sz="2300" b="1" dirty="0">
                <a:solidFill>
                  <a:srgbClr val="FF0000"/>
                </a:solidFill>
                <a:latin typeface="Franklin Gothic Medium" panose="020B0603020102020204" pitchFamily="34" charset="0"/>
              </a:rPr>
              <a:t>н</a:t>
            </a:r>
            <a:r>
              <a:rPr lang="ru-RU" sz="2300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аселения</a:t>
            </a:r>
          </a:p>
          <a:p>
            <a:pPr algn="ctr"/>
            <a:r>
              <a:rPr lang="ru-RU" sz="2300" b="1" u="sng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0,05 км в 2025 году</a:t>
            </a:r>
            <a:endParaRPr lang="ru-RU" sz="2300" b="1" u="sng" dirty="0">
              <a:solidFill>
                <a:srgbClr val="003300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04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с двумя скругленными противолежащими углами 21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15453" y="-28305"/>
            <a:ext cx="9087377" cy="1623702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421793" y="6320636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6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5782" y="1529457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7598" y="15448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305086" y="4110545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324459" y="41105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104141" y="1529457"/>
            <a:ext cx="5598108" cy="2192785"/>
          </a:xfrm>
          <a:prstGeom prst="rect">
            <a:avLst/>
          </a:prstGeom>
          <a:solidFill>
            <a:schemeClr val="bg1"/>
          </a:solidFill>
          <a:ln>
            <a:solidFill>
              <a:srgbClr val="002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17646" y="1544845"/>
            <a:ext cx="577049" cy="523270"/>
          </a:xfrm>
          <a:prstGeom prst="rect">
            <a:avLst/>
          </a:prstGeom>
          <a:solidFill>
            <a:srgbClr val="279C89"/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54" name="Text 4"/>
          <p:cNvSpPr txBox="1"/>
          <p:nvPr/>
        </p:nvSpPr>
        <p:spPr>
          <a:xfrm>
            <a:off x="391431" y="1569349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1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 4"/>
          <p:cNvSpPr txBox="1"/>
          <p:nvPr/>
        </p:nvSpPr>
        <p:spPr>
          <a:xfrm>
            <a:off x="6309352" y="1555084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2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 4"/>
          <p:cNvSpPr txBox="1"/>
          <p:nvPr/>
        </p:nvSpPr>
        <p:spPr>
          <a:xfrm>
            <a:off x="3494177" y="4110545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pitchFamily="34" charset="-122"/>
                <a:cs typeface="Arial" pitchFamily="34" charset="-120"/>
              </a:rPr>
              <a:t>3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олилиния 2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475368" y="2146124"/>
            <a:ext cx="5178935" cy="1259273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Комплекс 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процессных мероприятий </a:t>
            </a:r>
            <a:endParaRPr lang="ru-RU" sz="1600" dirty="0" smtClean="0">
              <a:solidFill>
                <a:schemeClr val="tx1"/>
              </a:solidFill>
              <a:latin typeface="Geologica" pitchFamily="2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Капитальный ремонт, ремонт и содержание  автомобильных дорог и искусственных дорожных сооружений общего пользования местного значения муниципального района»</a:t>
            </a:r>
          </a:p>
        </p:txBody>
      </p:sp>
      <p:sp>
        <p:nvSpPr>
          <p:cNvPr id="24" name="Полилиния 2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6309352" y="2146124"/>
            <a:ext cx="5178935" cy="1259273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Комплекс 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процессных мероприятий </a:t>
            </a:r>
            <a:endParaRPr lang="ru-RU" sz="1600" dirty="0" smtClean="0">
              <a:solidFill>
                <a:schemeClr val="tx1"/>
              </a:solidFill>
              <a:latin typeface="Geologica" pitchFamily="2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Строительство, реконструкция, капитальный ремонт, ремонт и содержание автомобильных дорог общего пользования местного значения поселений»</a:t>
            </a:r>
          </a:p>
        </p:txBody>
      </p:sp>
      <p:sp>
        <p:nvSpPr>
          <p:cNvPr id="25" name="Полилиния 24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3612983" y="4720332"/>
            <a:ext cx="5178935" cy="1329337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Комплекс процессных </a:t>
            </a:r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мероприятий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Geologica" pitchFamily="2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Geologica" pitchFamily="2" charset="0"/>
              </a:rPr>
              <a:t>Капитальный ремонт, ремонт и содержание  автомобильных дорог и искусственных дорожных сооружений необщего пользования местного значения муниципального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204731" y="206250"/>
            <a:ext cx="60649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МЕРОПРИЯТИЯ МУНИЦИПАЛЬНОЙ ПРОГРАММЫ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521" y="122266"/>
            <a:ext cx="1766341" cy="119228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36" y="223679"/>
            <a:ext cx="1817512" cy="164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5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291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7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29455"/>
            <a:ext cx="9863560" cy="146146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216999"/>
            <a:ext cx="64885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мероприятий «Капитальный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ремонт, ремонт и содержание  автомобильных дорог и искусственных дорожных сооружений общего пользования местного значения муниципального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района»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Капитальный ремонт, ремонт и содержание  автомобильных дорог и искусственных дорожных сооружений общего пользования местного значения муниципального района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отдел по транспорту и дорогам)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291801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8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0" y="229455"/>
            <a:ext cx="9794191" cy="146146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79913" y="216999"/>
            <a:ext cx="7310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мероприятий «Строительство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реконструкция, капитальный ремонт, ремонт и содержание автомобильных дорог общего пользования местного значения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поселений»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Строительство, реконструкция, капитальный ремонт, ремонт и содержание автомобильных дорог общего пользования местного значения поселений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(отдел по транспорту и дорогам) / Администрации городского и сельских поселений  Нефтеюганского района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291801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1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3" y="3569698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1029550" y="1389553"/>
            <a:ext cx="5178935" cy="581244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>
              <a:latin typeface="Geologica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7">
            <a:extLst>
              <a:ext uri="{FF2B5EF4-FFF2-40B4-BE49-F238E27FC236}">
                <a16:creationId xmlns:a16="http://schemas.microsoft.com/office/drawing/2014/main" id="{A7A9C5C2-A46B-1276-B3B6-FDE3C665E80F}"/>
              </a:ext>
            </a:extLst>
          </p:cNvPr>
          <p:cNvSpPr/>
          <p:nvPr/>
        </p:nvSpPr>
        <p:spPr>
          <a:xfrm rot="5400000">
            <a:off x="15475722" y="6377290"/>
            <a:ext cx="2670949" cy="2552113"/>
          </a:xfrm>
          <a:prstGeom prst="roundRect">
            <a:avLst>
              <a:gd name="adj" fmla="val 11973"/>
            </a:avLst>
          </a:prstGeom>
          <a:solidFill>
            <a:schemeClr val="accent3">
              <a:lumMod val="20000"/>
              <a:lumOff val="80000"/>
              <a:alpha val="80000"/>
            </a:schemeClr>
          </a:solidFill>
          <a:ln w="38100"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200" y="329752"/>
            <a:ext cx="11829599" cy="6420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ЭТАПЫ РЕАЛИЗАЦИИ МУНИЦИПАЛЬНОЙ  ПРОГРАММЫ</a:t>
            </a:r>
            <a:endParaRPr lang="ru-RU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 4"/>
          <p:cNvSpPr txBox="1"/>
          <p:nvPr/>
        </p:nvSpPr>
        <p:spPr>
          <a:xfrm>
            <a:off x="279109" y="1803492"/>
            <a:ext cx="183368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НАПРАВЛЕНИЕ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 4"/>
          <p:cNvSpPr txBox="1"/>
          <p:nvPr/>
        </p:nvSpPr>
        <p:spPr>
          <a:xfrm>
            <a:off x="447681" y="2935110"/>
            <a:ext cx="639099" cy="54652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1" name="Text 4"/>
          <p:cNvSpPr txBox="1"/>
          <p:nvPr/>
        </p:nvSpPr>
        <p:spPr>
          <a:xfrm>
            <a:off x="257095" y="3906661"/>
            <a:ext cx="4029612" cy="4308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buNone/>
            </a:pPr>
            <a:r>
              <a:rPr lang="ru-RU" b="1" dirty="0" smtClean="0">
                <a:solidFill>
                  <a:srgbClr val="FF0000"/>
                </a:solidFill>
                <a:cs typeface="Arial" pitchFamily="34" charset="-120"/>
              </a:rPr>
              <a:t>ОТВЕТСТВЕННЫЕ ИСПОЛНИТЕЛИ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7688674" y="1346756"/>
            <a:ext cx="12455" cy="5347918"/>
          </a:xfrm>
          <a:prstGeom prst="line">
            <a:avLst/>
          </a:prstGeom>
          <a:ln>
            <a:solidFill>
              <a:srgbClr val="279C89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bject 32">
            <a:extLst>
              <a:ext uri="{FF2B5EF4-FFF2-40B4-BE49-F238E27FC236}">
                <a16:creationId xmlns:a16="http://schemas.microsoft.com/office/drawing/2014/main" id="{0965D040-802F-B13D-A71A-33B6A1D4672E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396378" y="6401813"/>
            <a:ext cx="788227" cy="348336"/>
          </a:xfrm>
          <a:prstGeom prst="rect">
            <a:avLst/>
          </a:prstGeom>
        </p:spPr>
        <p:txBody>
          <a:bodyPr vert="horz" wrap="square" lIns="0" tIns="192440" rIns="0" bIns="0" rtlCol="0">
            <a:spAutoFit/>
          </a:bodyPr>
          <a:lstStyle/>
          <a:p>
            <a:pPr marL="23104" defTabSz="554492" eaLnBrk="1" fontAlgn="auto" hangingPunct="1">
              <a:spcBef>
                <a:spcPts val="33"/>
              </a:spcBef>
              <a:spcAft>
                <a:spcPts val="0"/>
              </a:spcAft>
            </a:pPr>
            <a:fld id="{81D60167-4931-47E6-BA6A-407CBD079E47}" type="slidenum">
              <a:rPr kern="0" spc="73" dirty="0">
                <a:solidFill>
                  <a:prstClr val="black"/>
                </a:solidFill>
              </a:rPr>
              <a:pPr marL="23104" defTabSz="554492" eaLnBrk="1" fontAlgn="auto" hangingPunct="1">
                <a:spcBef>
                  <a:spcPts val="33"/>
                </a:spcBef>
                <a:spcAft>
                  <a:spcPts val="0"/>
                </a:spcAft>
              </a:pPr>
              <a:t>9</a:t>
            </a:fld>
            <a:endParaRPr kern="0" spc="73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>
            <a:extLst>
              <a:ext uri="{FF2B5EF4-FFF2-40B4-BE49-F238E27FC236}">
                <a16:creationId xmlns:a16="http://schemas.microsoft.com/office/drawing/2014/main" id="{F946236E-4BD4-9359-78D8-FE72E7A84183}"/>
              </a:ext>
            </a:extLst>
          </p:cNvPr>
          <p:cNvSpPr/>
          <p:nvPr/>
        </p:nvSpPr>
        <p:spPr>
          <a:xfrm>
            <a:off x="93941" y="254434"/>
            <a:ext cx="9749428" cy="1409703"/>
          </a:xfrm>
          <a:prstGeom prst="round2DiagRect">
            <a:avLst>
              <a:gd name="adj1" fmla="val 49607"/>
              <a:gd name="adj2" fmla="val 0"/>
            </a:avLst>
          </a:prstGeom>
          <a:solidFill>
            <a:srgbClr val="279C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sz="1824">
              <a:latin typeface="Geologica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91872" y="169748"/>
            <a:ext cx="64885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3.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Комплекс процессных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мероприятий «Капитальный </a:t>
            </a:r>
            <a:r>
              <a:rPr lang="ru-RU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ремонт, ремонт и содержание  автомобильных дорог и искусственных дорожных сооружений необщего пользования местного значения муниципального </a:t>
            </a:r>
            <a:r>
              <a:rPr lang="ru-RU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района»</a:t>
            </a:r>
            <a:endParaRPr lang="ru-RU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Полилиния 33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2213691"/>
            <a:ext cx="5757455" cy="1155366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Капитальный ремонт, ремонт и содержание  автомобильных дорог и искусственных дорожных сооружений необщего пользования местного значения муниципального района.</a:t>
            </a:r>
          </a:p>
        </p:txBody>
      </p:sp>
      <p:sp>
        <p:nvSpPr>
          <p:cNvPr id="39" name="Полилиния 38">
            <a:extLst>
              <a:ext uri="{FF2B5EF4-FFF2-40B4-BE49-F238E27FC236}">
                <a16:creationId xmlns:a16="http://schemas.microsoft.com/office/drawing/2014/main" id="{D9560338-DED5-DB52-B418-AE49ECC6EDB9}"/>
              </a:ext>
            </a:extLst>
          </p:cNvPr>
          <p:cNvSpPr/>
          <p:nvPr/>
        </p:nvSpPr>
        <p:spPr>
          <a:xfrm>
            <a:off x="838086" y="4517534"/>
            <a:ext cx="5757455" cy="1298050"/>
          </a:xfrm>
          <a:custGeom>
            <a:avLst/>
            <a:gdLst>
              <a:gd name="connsiteX0" fmla="*/ 0 w 4925661"/>
              <a:gd name="connsiteY0" fmla="*/ 0 h 690428"/>
              <a:gd name="connsiteX1" fmla="*/ 4925661 w 4925661"/>
              <a:gd name="connsiteY1" fmla="*/ 0 h 690428"/>
              <a:gd name="connsiteX2" fmla="*/ 4925661 w 4925661"/>
              <a:gd name="connsiteY2" fmla="*/ 345214 h 690428"/>
              <a:gd name="connsiteX3" fmla="*/ 4580447 w 4925661"/>
              <a:gd name="connsiteY3" fmla="*/ 690428 h 690428"/>
              <a:gd name="connsiteX4" fmla="*/ 0 w 4925661"/>
              <a:gd name="connsiteY4" fmla="*/ 690427 h 6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5661" h="690428">
                <a:moveTo>
                  <a:pt x="0" y="0"/>
                </a:moveTo>
                <a:lnTo>
                  <a:pt x="4925661" y="0"/>
                </a:lnTo>
                <a:lnTo>
                  <a:pt x="4925661" y="345214"/>
                </a:lnTo>
                <a:cubicBezTo>
                  <a:pt x="4925661" y="535870"/>
                  <a:pt x="4771103" y="690428"/>
                  <a:pt x="4580447" y="690428"/>
                </a:cubicBezTo>
                <a:lnTo>
                  <a:pt x="0" y="690427"/>
                </a:lnTo>
                <a:close/>
              </a:path>
            </a:pathLst>
          </a:custGeom>
          <a:solidFill>
            <a:srgbClr val="EDEDED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Департамент строительства и жилищно-коммунального комплекса Нефтеюганского района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buClr>
                <a:srgbClr val="FF0000"/>
              </a:buClr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отдел по транспорту и дорогам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1" y="163325"/>
            <a:ext cx="1817512" cy="1645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570" y="329752"/>
            <a:ext cx="1624810" cy="10977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610" y="2064188"/>
            <a:ext cx="3692770" cy="314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14087</TotalTime>
  <Words>741</Words>
  <Application>Microsoft Office PowerPoint</Application>
  <PresentationFormat>Широкоэкранный</PresentationFormat>
  <Paragraphs>144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Calibri</vt:lpstr>
      <vt:lpstr>Franklin Gothic Book</vt:lpstr>
      <vt:lpstr>Franklin Gothic Heavy</vt:lpstr>
      <vt:lpstr>Franklin Gothic Medium</vt:lpstr>
      <vt:lpstr>Geologica</vt:lpstr>
      <vt:lpstr>Geologica SemiBold</vt:lpstr>
      <vt:lpstr>Geologica Thin</vt:lpstr>
      <vt:lpstr>Impact</vt:lpstr>
      <vt:lpstr>Montserrat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строительный штаб</dc:title>
  <dc:creator>Фоминых Алёна Валентиновна</dc:creator>
  <cp:lastModifiedBy>Коновалова Наталья Викторовна</cp:lastModifiedBy>
  <cp:revision>1066</cp:revision>
  <cp:lastPrinted>2022-06-08T10:54:43Z</cp:lastPrinted>
  <dcterms:created xsi:type="dcterms:W3CDTF">2022-02-04T09:41:46Z</dcterms:created>
  <dcterms:modified xsi:type="dcterms:W3CDTF">2025-06-17T07:28:19Z</dcterms:modified>
</cp:coreProperties>
</file>