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</p:sldMasterIdLst>
  <p:notesMasterIdLst>
    <p:notesMasterId r:id="rId13"/>
  </p:notesMasterIdLst>
  <p:handoutMasterIdLst>
    <p:handoutMasterId r:id="rId14"/>
  </p:handoutMasterIdLst>
  <p:sldIdLst>
    <p:sldId id="381" r:id="rId2"/>
    <p:sldId id="385" r:id="rId3"/>
    <p:sldId id="393" r:id="rId4"/>
    <p:sldId id="387" r:id="rId5"/>
    <p:sldId id="364" r:id="rId6"/>
    <p:sldId id="384" r:id="rId7"/>
    <p:sldId id="390" r:id="rId8"/>
    <p:sldId id="392" r:id="rId9"/>
    <p:sldId id="391" r:id="rId10"/>
    <p:sldId id="386" r:id="rId11"/>
    <p:sldId id="389" r:id="rId12"/>
  </p:sldIdLst>
  <p:sldSz cx="12192000" cy="6858000"/>
  <p:notesSz cx="6797675" cy="9926638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279C89"/>
    <a:srgbClr val="28AA78"/>
    <a:srgbClr val="00220F"/>
    <a:srgbClr val="279CA9"/>
    <a:srgbClr val="27AA78"/>
    <a:srgbClr val="74DEB6"/>
    <a:srgbClr val="4721EB"/>
    <a:srgbClr val="003300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8D230F3-CF80-4859-8CE7-A43EE81993B5}" styleName="Светлый стиль 1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414" autoAdjust="0"/>
    <p:restoredTop sz="94707" autoAdjust="0"/>
  </p:normalViewPr>
  <p:slideViewPr>
    <p:cSldViewPr snapToGrid="0">
      <p:cViewPr varScale="1">
        <p:scale>
          <a:sx n="152" d="100"/>
          <a:sy n="152" d="100"/>
        </p:scale>
        <p:origin x="108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b="1" dirty="0" smtClean="0"/>
              <a:t>2025 </a:t>
            </a:r>
            <a:r>
              <a:rPr lang="ru-RU" b="1" dirty="0"/>
              <a:t>год</a:t>
            </a:r>
          </a:p>
        </c:rich>
      </c:tx>
      <c:layout>
        <c:manualLayout>
          <c:xMode val="edge"/>
          <c:yMode val="edge"/>
          <c:x val="0.45720219734928313"/>
          <c:y val="3.502370994852617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2024 год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C455-48B6-9E14-47D5138395BC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C455-48B6-9E14-47D5138395BC}"/>
              </c:ext>
            </c:extLst>
          </c:dPt>
          <c:dPt>
            <c:idx val="2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C455-48B6-9E14-47D5138395BC}"/>
              </c:ext>
            </c:extLst>
          </c:dPt>
          <c:dPt>
            <c:idx val="3"/>
            <c:bubble3D val="0"/>
            <c:spPr>
              <a:solidFill>
                <a:schemeClr val="accent1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C455-48B6-9E14-47D5138395BC}"/>
              </c:ext>
            </c:extLst>
          </c:dPt>
          <c:dLbls>
            <c:dLbl>
              <c:idx val="0"/>
              <c:layout>
                <c:manualLayout>
                  <c:x val="-0.238243900380154"/>
                  <c:y val="3.7649109308447191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97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dirty="0" smtClean="0">
                        <a:solidFill>
                          <a:schemeClr val="bg1"/>
                        </a:solidFill>
                      </a:rPr>
                      <a:t>121 165,2</a:t>
                    </a:r>
                    <a:endParaRPr lang="en-US" dirty="0">
                      <a:solidFill>
                        <a:schemeClr val="bg1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6215780998389698"/>
                      <c:h val="5.4315936845172677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C455-48B6-9E14-47D5138395BC}"/>
                </c:ext>
              </c:extLst>
            </c:dLbl>
            <c:dLbl>
              <c:idx val="1"/>
              <c:layout>
                <c:manualLayout>
                  <c:x val="8.1865384832970865E-3"/>
                  <c:y val="-0.25915729828388417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>
                        <a:solidFill>
                          <a:schemeClr val="bg1"/>
                        </a:solidFill>
                      </a:rPr>
                      <a:t>41 321,95770</a:t>
                    </a:r>
                    <a:endParaRPr lang="en-US" dirty="0">
                      <a:solidFill>
                        <a:schemeClr val="bg1"/>
                      </a:solidFill>
                    </a:endParaRPr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330676962481139"/>
                      <c:h val="5.1397294349462164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C455-48B6-9E14-47D5138395BC}"/>
                </c:ext>
              </c:extLst>
            </c:dLbl>
            <c:dLbl>
              <c:idx val="2"/>
              <c:layout>
                <c:manualLayout>
                  <c:x val="0.18065431540182378"/>
                  <c:y val="5.6405179280487924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97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dirty="0" smtClean="0">
                        <a:solidFill>
                          <a:schemeClr val="bg1"/>
                        </a:solidFill>
                      </a:rPr>
                      <a:t>121 165,2</a:t>
                    </a:r>
                    <a:endParaRPr lang="en-US" dirty="0">
                      <a:solidFill>
                        <a:schemeClr val="bg1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3478260869565217"/>
                      <c:h val="7.4746434315146285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C455-48B6-9E14-47D5138395BC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0</a:t>
                    </a:r>
                    <a:endParaRPr lang="en-US" dirty="0"/>
                  </a:p>
                </c:rich>
              </c:tx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C455-48B6-9E14-47D5138395B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Бюджет автономного округа</c:v>
                </c:pt>
                <c:pt idx="1">
                  <c:v>Местный бюджет</c:v>
                </c:pt>
                <c:pt idx="2">
                  <c:v>Средства поселений,</c:v>
                </c:pt>
                <c:pt idx="3">
                  <c:v>Иные источники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121165.2</c:v>
                </c:pt>
                <c:pt idx="1">
                  <c:v>41321.957699999999</c:v>
                </c:pt>
                <c:pt idx="2">
                  <c:v>121165.2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455-48B6-9E14-47D5138395BC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6C816228-F822-4556-86B7-77DE9DBE829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96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CA721FD2-0049-4228-9120-C5B84098D42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96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DBCEDB4-7637-4A96-8969-A275117CBF1D}" type="datetimeFigureOut">
              <a:rPr lang="ru-RU"/>
              <a:pPr>
                <a:defRPr/>
              </a:pPr>
              <a:t>10.07.2025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CEE43C75-F4B7-488D-8189-C1837050FD2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9672"/>
            <a:ext cx="2946400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3A59430D-9316-441E-BF2A-706F2C4DB94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429672"/>
            <a:ext cx="2946400" cy="49696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2EBAABE-2720-40C2-8751-DF9D3324CAF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9E0ABE45-0790-4F3B-AD84-6917642DF68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96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6DA66645-3D4D-4F52-B632-1B61FBB7CC7E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96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036B35C-C840-4790-B730-440CAD572A8A}" type="datetimeFigureOut">
              <a:rPr lang="ru-RU"/>
              <a:pPr>
                <a:defRPr/>
              </a:pPr>
              <a:t>10.07.2025</a:t>
            </a:fld>
            <a:endParaRPr lang="ru-RU"/>
          </a:p>
        </p:txBody>
      </p:sp>
      <p:sp>
        <p:nvSpPr>
          <p:cNvPr id="4" name="Образ слайда 3">
            <a:extLst>
              <a:ext uri="{FF2B5EF4-FFF2-40B4-BE49-F238E27FC236}">
                <a16:creationId xmlns:a16="http://schemas.microsoft.com/office/drawing/2014/main" id="{6D7948B1-1D39-4DB5-8F44-1C4D17F7223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>
            <a:extLst>
              <a:ext uri="{FF2B5EF4-FFF2-40B4-BE49-F238E27FC236}">
                <a16:creationId xmlns:a16="http://schemas.microsoft.com/office/drawing/2014/main" id="{39236771-25C0-4C5C-A612-BBCE57F635C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9450" y="4777553"/>
            <a:ext cx="5438775" cy="390746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noProof="0"/>
              <a:t>Образец текста</a:t>
            </a:r>
          </a:p>
          <a:p>
            <a:pPr lvl="1"/>
            <a:r>
              <a:rPr lang="ru-RU" altLang="ru-RU" noProof="0"/>
              <a:t>Второй уровень</a:t>
            </a:r>
          </a:p>
          <a:p>
            <a:pPr lvl="2"/>
            <a:r>
              <a:rPr lang="ru-RU" altLang="ru-RU" noProof="0"/>
              <a:t>Третий уровень</a:t>
            </a:r>
          </a:p>
          <a:p>
            <a:pPr lvl="3"/>
            <a:r>
              <a:rPr lang="ru-RU" altLang="ru-RU" noProof="0"/>
              <a:t>Четвертый уровень</a:t>
            </a:r>
          </a:p>
          <a:p>
            <a:pPr lvl="4"/>
            <a:r>
              <a:rPr lang="ru-RU" altLang="ru-RU" noProof="0"/>
              <a:t>Пятый уровень</a:t>
            </a: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FDBA463-F159-47DE-AABE-BBCC096F59B4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29672"/>
            <a:ext cx="2946400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7F72239-FDB8-4B5D-8212-8E77EB257B4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49688" y="9429672"/>
            <a:ext cx="2946400" cy="49696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C1F76971-D740-4EBB-B08E-925538AFF9A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90867090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1F76971-D740-4EBB-B08E-925538AFF9A1}" type="slidenum">
              <a:rPr lang="ru-RU" altLang="ru-RU" smtClean="0"/>
              <a:pPr>
                <a:defRPr/>
              </a:pPr>
              <a:t>1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65518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1F76971-D740-4EBB-B08E-925538AFF9A1}" type="slidenum">
              <a:rPr lang="ru-RU" altLang="ru-RU" smtClean="0"/>
              <a:pPr>
                <a:defRPr/>
              </a:pPr>
              <a:t>10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138809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1F76971-D740-4EBB-B08E-925538AFF9A1}" type="slidenum">
              <a:rPr lang="ru-RU" altLang="ru-RU" smtClean="0"/>
              <a:pPr>
                <a:defRPr/>
              </a:pPr>
              <a:t>11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393519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1F76971-D740-4EBB-B08E-925538AFF9A1}" type="slidenum">
              <a:rPr lang="ru-RU" altLang="ru-RU" smtClean="0"/>
              <a:pPr>
                <a:defRPr/>
              </a:pPr>
              <a:t>2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447425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1F76971-D740-4EBB-B08E-925538AFF9A1}" type="slidenum">
              <a:rPr lang="ru-RU" altLang="ru-RU" smtClean="0"/>
              <a:pPr>
                <a:defRPr/>
              </a:pPr>
              <a:t>3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088646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1F76971-D740-4EBB-B08E-925538AFF9A1}" type="slidenum">
              <a:rPr lang="ru-RU" altLang="ru-RU" smtClean="0"/>
              <a:pPr>
                <a:defRPr/>
              </a:pPr>
              <a:t>4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104566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1F76971-D740-4EBB-B08E-925538AFF9A1}" type="slidenum">
              <a:rPr lang="ru-RU" altLang="ru-RU" smtClean="0"/>
              <a:pPr>
                <a:defRPr/>
              </a:pPr>
              <a:t>5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050922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1F76971-D740-4EBB-B08E-925538AFF9A1}" type="slidenum">
              <a:rPr lang="ru-RU" altLang="ru-RU" smtClean="0"/>
              <a:pPr>
                <a:defRPr/>
              </a:pPr>
              <a:t>6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449801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1F76971-D740-4EBB-B08E-925538AFF9A1}" type="slidenum">
              <a:rPr lang="ru-RU" altLang="ru-RU" smtClean="0"/>
              <a:pPr>
                <a:defRPr/>
              </a:pPr>
              <a:t>7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617657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1F76971-D740-4EBB-B08E-925538AFF9A1}" type="slidenum">
              <a:rPr lang="ru-RU" altLang="ru-RU" smtClean="0"/>
              <a:pPr>
                <a:defRPr/>
              </a:pPr>
              <a:t>8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375724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1F76971-D740-4EBB-B08E-925538AFF9A1}" type="slidenum">
              <a:rPr lang="ru-RU" altLang="ru-RU" smtClean="0"/>
              <a:pPr>
                <a:defRPr/>
              </a:pPr>
              <a:t>9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185408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1" cy="452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941" b="1" i="0">
                <a:solidFill>
                  <a:srgbClr val="1E6F65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22865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6" b="0" i="0">
                <a:solidFill>
                  <a:srgbClr val="424242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7/10/2025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1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3104">
              <a:spcBef>
                <a:spcPts val="33"/>
              </a:spcBef>
            </a:pPr>
            <a:fld id="{81D60167-4931-47E6-BA6A-407CBD079E47}" type="slidenum">
              <a:rPr lang="ru-RU" spc="24" smtClean="0"/>
              <a:pPr marL="23104">
                <a:spcBef>
                  <a:spcPts val="33"/>
                </a:spcBef>
              </a:pPr>
              <a:t>‹#›</a:t>
            </a:fld>
            <a:endParaRPr lang="ru-RU" spc="24" dirty="0"/>
          </a:p>
        </p:txBody>
      </p:sp>
    </p:spTree>
    <p:extLst>
      <p:ext uri="{BB962C8B-B14F-4D97-AF65-F5344CB8AC3E}">
        <p14:creationId xmlns:p14="http://schemas.microsoft.com/office/powerpoint/2010/main" val="3139855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33188" y="340115"/>
            <a:ext cx="11388314" cy="452560"/>
          </a:xfrm>
        </p:spPr>
        <p:txBody>
          <a:bodyPr lIns="0" tIns="0" rIns="0" bIns="0"/>
          <a:lstStyle>
            <a:lvl1pPr>
              <a:defRPr sz="2941" b="1" i="0">
                <a:solidFill>
                  <a:srgbClr val="1E6F65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642457" y="2568159"/>
            <a:ext cx="7972551" cy="228652"/>
          </a:xfrm>
        </p:spPr>
        <p:txBody>
          <a:bodyPr lIns="0" tIns="0" rIns="0" bIns="0"/>
          <a:lstStyle>
            <a:lvl1pPr>
              <a:defRPr sz="1486" b="0" i="0">
                <a:solidFill>
                  <a:srgbClr val="424242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7/10/2025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1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3104">
              <a:spcBef>
                <a:spcPts val="33"/>
              </a:spcBef>
            </a:pPr>
            <a:fld id="{81D60167-4931-47E6-BA6A-407CBD079E47}" type="slidenum">
              <a:rPr lang="ru-RU" spc="24" smtClean="0"/>
              <a:pPr marL="23104">
                <a:spcBef>
                  <a:spcPts val="33"/>
                </a:spcBef>
              </a:pPr>
              <a:t>‹#›</a:t>
            </a:fld>
            <a:endParaRPr lang="ru-RU" spc="24" dirty="0"/>
          </a:p>
        </p:txBody>
      </p:sp>
    </p:spTree>
    <p:extLst>
      <p:ext uri="{BB962C8B-B14F-4D97-AF65-F5344CB8AC3E}">
        <p14:creationId xmlns:p14="http://schemas.microsoft.com/office/powerpoint/2010/main" val="2435766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33188" y="340115"/>
            <a:ext cx="11388314" cy="452560"/>
          </a:xfrm>
        </p:spPr>
        <p:txBody>
          <a:bodyPr lIns="0" tIns="0" rIns="0" bIns="0"/>
          <a:lstStyle>
            <a:lvl1pPr>
              <a:defRPr sz="2941" b="1" i="0">
                <a:solidFill>
                  <a:srgbClr val="1E6F65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37702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452096" y="1213025"/>
            <a:ext cx="4909533" cy="2006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304" b="0" i="0">
                <a:solidFill>
                  <a:srgbClr val="4D4D4D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7/10/2025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1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3104">
              <a:spcBef>
                <a:spcPts val="33"/>
              </a:spcBef>
            </a:pPr>
            <a:fld id="{81D60167-4931-47E6-BA6A-407CBD079E47}" type="slidenum">
              <a:rPr lang="ru-RU" spc="24" smtClean="0"/>
              <a:pPr marL="23104">
                <a:spcBef>
                  <a:spcPts val="33"/>
                </a:spcBef>
              </a:pPr>
              <a:t>‹#›</a:t>
            </a:fld>
            <a:endParaRPr lang="ru-RU" spc="24" dirty="0"/>
          </a:p>
        </p:txBody>
      </p:sp>
    </p:spTree>
    <p:extLst>
      <p:ext uri="{BB962C8B-B14F-4D97-AF65-F5344CB8AC3E}">
        <p14:creationId xmlns:p14="http://schemas.microsoft.com/office/powerpoint/2010/main" val="3614187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33188" y="340115"/>
            <a:ext cx="11388314" cy="452560"/>
          </a:xfrm>
        </p:spPr>
        <p:txBody>
          <a:bodyPr lIns="0" tIns="0" rIns="0" bIns="0"/>
          <a:lstStyle>
            <a:lvl1pPr>
              <a:defRPr sz="2941" b="1" i="0">
                <a:solidFill>
                  <a:srgbClr val="1E6F65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7/10/2025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1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3104">
              <a:spcBef>
                <a:spcPts val="33"/>
              </a:spcBef>
            </a:pPr>
            <a:fld id="{81D60167-4931-47E6-BA6A-407CBD079E47}" type="slidenum">
              <a:rPr lang="ru-RU" spc="24" smtClean="0"/>
              <a:pPr marL="23104">
                <a:spcBef>
                  <a:spcPts val="33"/>
                </a:spcBef>
              </a:pPr>
              <a:t>‹#›</a:t>
            </a:fld>
            <a:endParaRPr lang="ru-RU" spc="24" dirty="0"/>
          </a:p>
        </p:txBody>
      </p:sp>
    </p:spTree>
    <p:extLst>
      <p:ext uri="{BB962C8B-B14F-4D97-AF65-F5344CB8AC3E}">
        <p14:creationId xmlns:p14="http://schemas.microsoft.com/office/powerpoint/2010/main" val="31771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7/10/2025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1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3104">
              <a:spcBef>
                <a:spcPts val="33"/>
              </a:spcBef>
            </a:pPr>
            <a:fld id="{81D60167-4931-47E6-BA6A-407CBD079E47}" type="slidenum">
              <a:rPr lang="ru-RU" spc="24" smtClean="0"/>
              <a:pPr marL="23104">
                <a:spcBef>
                  <a:spcPts val="33"/>
                </a:spcBef>
              </a:pPr>
              <a:t>‹#›</a:t>
            </a:fld>
            <a:endParaRPr lang="ru-RU" spc="24" dirty="0"/>
          </a:p>
        </p:txBody>
      </p:sp>
    </p:spTree>
    <p:extLst>
      <p:ext uri="{BB962C8B-B14F-4D97-AF65-F5344CB8AC3E}">
        <p14:creationId xmlns:p14="http://schemas.microsoft.com/office/powerpoint/2010/main" val="32731713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Текст 30">
            <a:extLst>
              <a:ext uri="{FF2B5EF4-FFF2-40B4-BE49-F238E27FC236}">
                <a16:creationId xmlns:a16="http://schemas.microsoft.com/office/drawing/2014/main" id="{01E0D689-9648-64DA-3A49-0EB4DA248E0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678834" y="1824372"/>
            <a:ext cx="3875088" cy="430858"/>
          </a:xfrm>
        </p:spPr>
        <p:txBody>
          <a:bodyPr/>
          <a:lstStyle>
            <a:lvl1pPr marL="0" indent="0" algn="l" defTabSz="914358" rtl="0" eaLnBrk="1" latinLnBrk="0" hangingPunct="1">
              <a:buFontTx/>
              <a:buNone/>
              <a:defRPr lang="ru-RU" sz="2800" b="1" kern="1200" dirty="0" smtClean="0">
                <a:solidFill>
                  <a:schemeClr val="tx1"/>
                </a:solidFill>
                <a:latin typeface="Montserrat" pitchFamily="2" charset="0"/>
                <a:ea typeface="+mn-ea"/>
                <a:cs typeface="Arial" panose="020B0604020202020204" pitchFamily="34" charset="0"/>
              </a:defRPr>
            </a:lvl1pPr>
            <a:lvl2pPr marL="457179" indent="0">
              <a:buNone/>
              <a:defRPr/>
            </a:lvl2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24" name="Рисунок 23">
            <a:extLst>
              <a:ext uri="{FF2B5EF4-FFF2-40B4-BE49-F238E27FC236}">
                <a16:creationId xmlns:a16="http://schemas.microsoft.com/office/drawing/2014/main" id="{48B597A6-8AE1-9733-B225-508A885DEED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7183" y="1598914"/>
            <a:ext cx="3654643" cy="530170"/>
          </a:xfrm>
          <a:prstGeom prst="ellipse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29" name="Прямоугольник 28">
            <a:extLst>
              <a:ext uri="{FF2B5EF4-FFF2-40B4-BE49-F238E27FC236}">
                <a16:creationId xmlns:a16="http://schemas.microsoft.com/office/drawing/2014/main" id="{1883120B-1643-6EA5-5A81-43E441209A12}"/>
              </a:ext>
            </a:extLst>
          </p:cNvPr>
          <p:cNvSpPr/>
          <p:nvPr userDrawn="1"/>
        </p:nvSpPr>
        <p:spPr>
          <a:xfrm>
            <a:off x="4750833" y="2299008"/>
            <a:ext cx="2257186" cy="48585"/>
          </a:xfrm>
          <a:prstGeom prst="rect">
            <a:avLst/>
          </a:prstGeom>
          <a:solidFill>
            <a:srgbClr val="14752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Montserrat" panose="00000500000000000000" pitchFamily="2" charset="-52"/>
            </a:endParaRPr>
          </a:p>
        </p:txBody>
      </p:sp>
      <p:sp>
        <p:nvSpPr>
          <p:cNvPr id="33" name="Текст 32">
            <a:extLst>
              <a:ext uri="{FF2B5EF4-FFF2-40B4-BE49-F238E27FC236}">
                <a16:creationId xmlns:a16="http://schemas.microsoft.com/office/drawing/2014/main" id="{82BB328C-A8C6-7E87-1D36-FBFD8B53B88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78834" y="2588973"/>
            <a:ext cx="7123112" cy="1200150"/>
          </a:xfrm>
        </p:spPr>
        <p:txBody>
          <a:bodyPr>
            <a:normAutofit/>
          </a:bodyPr>
          <a:lstStyle>
            <a:lvl1pPr marL="0" indent="0" algn="l" defTabSz="914358" rtl="0" eaLnBrk="1" latinLnBrk="0" hangingPunct="1">
              <a:lnSpc>
                <a:spcPct val="100000"/>
              </a:lnSpc>
              <a:buFontTx/>
              <a:buNone/>
              <a:defRPr lang="ru-RU" sz="3600" b="1" kern="1200" dirty="0">
                <a:solidFill>
                  <a:sysClr val="windowText" lastClr="000000"/>
                </a:solidFill>
                <a:latin typeface="Montserrat" pitchFamily="2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Образец </a:t>
            </a:r>
            <a:br>
              <a:rPr lang="ru-RU" dirty="0"/>
            </a:br>
            <a:r>
              <a:rPr lang="ru-RU" dirty="0"/>
              <a:t>текста</a:t>
            </a:r>
          </a:p>
        </p:txBody>
      </p:sp>
      <p:sp>
        <p:nvSpPr>
          <p:cNvPr id="35" name="Текст 34">
            <a:extLst>
              <a:ext uri="{FF2B5EF4-FFF2-40B4-BE49-F238E27FC236}">
                <a16:creationId xmlns:a16="http://schemas.microsoft.com/office/drawing/2014/main" id="{1CC8EE47-4550-87AD-A0B2-7C13EDE9A80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78835" y="4030663"/>
            <a:ext cx="7051113" cy="914400"/>
          </a:xfrm>
        </p:spPr>
        <p:txBody>
          <a:bodyPr>
            <a:normAutofit/>
          </a:bodyPr>
          <a:lstStyle>
            <a:lvl1pPr marL="0" indent="0" algn="l" defTabSz="914358" rtl="0" eaLnBrk="1" latinLnBrk="0" hangingPunct="1">
              <a:buFontTx/>
              <a:buNone/>
              <a:defRPr lang="ru-RU" sz="2000" b="1" kern="1200" dirty="0" smtClean="0">
                <a:solidFill>
                  <a:sysClr val="windowText" lastClr="000000"/>
                </a:solidFill>
                <a:latin typeface="Montserrat" pitchFamily="2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8363905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33188" y="340115"/>
            <a:ext cx="11388314" cy="74635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850" b="1" i="0">
                <a:solidFill>
                  <a:srgbClr val="1E6F65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642457" y="2568159"/>
            <a:ext cx="7972551" cy="37702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50" b="0" i="0">
                <a:solidFill>
                  <a:srgbClr val="424242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7/10/2025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421394" y="6320636"/>
            <a:ext cx="788283" cy="1540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01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3104">
              <a:spcBef>
                <a:spcPts val="33"/>
              </a:spcBef>
            </a:pPr>
            <a:fld id="{81D60167-4931-47E6-BA6A-407CBD079E47}" type="slidenum">
              <a:rPr lang="ru-RU" spc="24" smtClean="0"/>
              <a:pPr marL="23104">
                <a:spcBef>
                  <a:spcPts val="33"/>
                </a:spcBef>
              </a:pPr>
              <a:t>‹#›</a:t>
            </a:fld>
            <a:endParaRPr lang="ru-RU" spc="24" dirty="0"/>
          </a:p>
        </p:txBody>
      </p:sp>
    </p:spTree>
    <p:extLst>
      <p:ext uri="{BB962C8B-B14F-4D97-AF65-F5344CB8AC3E}">
        <p14:creationId xmlns:p14="http://schemas.microsoft.com/office/powerpoint/2010/main" val="2247443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277246">
        <a:defRPr>
          <a:latin typeface="+mn-lt"/>
          <a:ea typeface="+mn-ea"/>
          <a:cs typeface="+mn-cs"/>
        </a:defRPr>
      </a:lvl2pPr>
      <a:lvl3pPr marL="554492">
        <a:defRPr>
          <a:latin typeface="+mn-lt"/>
          <a:ea typeface="+mn-ea"/>
          <a:cs typeface="+mn-cs"/>
        </a:defRPr>
      </a:lvl3pPr>
      <a:lvl4pPr marL="831738">
        <a:defRPr>
          <a:latin typeface="+mn-lt"/>
          <a:ea typeface="+mn-ea"/>
          <a:cs typeface="+mn-cs"/>
        </a:defRPr>
      </a:lvl4pPr>
      <a:lvl5pPr marL="1108984">
        <a:defRPr>
          <a:latin typeface="+mn-lt"/>
          <a:ea typeface="+mn-ea"/>
          <a:cs typeface="+mn-cs"/>
        </a:defRPr>
      </a:lvl5pPr>
      <a:lvl6pPr marL="1386230">
        <a:defRPr>
          <a:latin typeface="+mn-lt"/>
          <a:ea typeface="+mn-ea"/>
          <a:cs typeface="+mn-cs"/>
        </a:defRPr>
      </a:lvl6pPr>
      <a:lvl7pPr marL="1663476">
        <a:defRPr>
          <a:latin typeface="+mn-lt"/>
          <a:ea typeface="+mn-ea"/>
          <a:cs typeface="+mn-cs"/>
        </a:defRPr>
      </a:lvl7pPr>
      <a:lvl8pPr marL="1940723">
        <a:defRPr>
          <a:latin typeface="+mn-lt"/>
          <a:ea typeface="+mn-ea"/>
          <a:cs typeface="+mn-cs"/>
        </a:defRPr>
      </a:lvl8pPr>
      <a:lvl9pPr marL="2217969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277246">
        <a:defRPr>
          <a:latin typeface="+mn-lt"/>
          <a:ea typeface="+mn-ea"/>
          <a:cs typeface="+mn-cs"/>
        </a:defRPr>
      </a:lvl2pPr>
      <a:lvl3pPr marL="554492">
        <a:defRPr>
          <a:latin typeface="+mn-lt"/>
          <a:ea typeface="+mn-ea"/>
          <a:cs typeface="+mn-cs"/>
        </a:defRPr>
      </a:lvl3pPr>
      <a:lvl4pPr marL="831738">
        <a:defRPr>
          <a:latin typeface="+mn-lt"/>
          <a:ea typeface="+mn-ea"/>
          <a:cs typeface="+mn-cs"/>
        </a:defRPr>
      </a:lvl4pPr>
      <a:lvl5pPr marL="1108984">
        <a:defRPr>
          <a:latin typeface="+mn-lt"/>
          <a:ea typeface="+mn-ea"/>
          <a:cs typeface="+mn-cs"/>
        </a:defRPr>
      </a:lvl5pPr>
      <a:lvl6pPr marL="1386230">
        <a:defRPr>
          <a:latin typeface="+mn-lt"/>
          <a:ea typeface="+mn-ea"/>
          <a:cs typeface="+mn-cs"/>
        </a:defRPr>
      </a:lvl6pPr>
      <a:lvl7pPr marL="1663476">
        <a:defRPr>
          <a:latin typeface="+mn-lt"/>
          <a:ea typeface="+mn-ea"/>
          <a:cs typeface="+mn-cs"/>
        </a:defRPr>
      </a:lvl7pPr>
      <a:lvl8pPr marL="1940723">
        <a:defRPr>
          <a:latin typeface="+mn-lt"/>
          <a:ea typeface="+mn-ea"/>
          <a:cs typeface="+mn-cs"/>
        </a:defRPr>
      </a:lvl8pPr>
      <a:lvl9pPr marL="2217969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107668" y="140332"/>
            <a:ext cx="11904819" cy="6528640"/>
          </a:xfrm>
          <a:prstGeom prst="rect">
            <a:avLst/>
          </a:prstGeom>
          <a:solidFill>
            <a:srgbClr val="279C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: скругленные углы 7">
            <a:extLst>
              <a:ext uri="{FF2B5EF4-FFF2-40B4-BE49-F238E27FC236}">
                <a16:creationId xmlns:a16="http://schemas.microsoft.com/office/drawing/2014/main" id="{A7A9C5C2-A46B-1276-B3B6-FDE3C665E80F}"/>
              </a:ext>
            </a:extLst>
          </p:cNvPr>
          <p:cNvSpPr/>
          <p:nvPr/>
        </p:nvSpPr>
        <p:spPr>
          <a:xfrm rot="5400000">
            <a:off x="15475722" y="6377290"/>
            <a:ext cx="2670949" cy="2552113"/>
          </a:xfrm>
          <a:prstGeom prst="roundRect">
            <a:avLst>
              <a:gd name="adj" fmla="val 11973"/>
            </a:avLst>
          </a:prstGeom>
          <a:solidFill>
            <a:schemeClr val="accent3">
              <a:lumMod val="20000"/>
              <a:lumOff val="80000"/>
              <a:alpha val="80000"/>
            </a:schemeClr>
          </a:solidFill>
          <a:ln w="38100"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object 32">
            <a:extLst>
              <a:ext uri="{FF2B5EF4-FFF2-40B4-BE49-F238E27FC236}">
                <a16:creationId xmlns:a16="http://schemas.microsoft.com/office/drawing/2014/main" id="{0965D040-802F-B13D-A71A-33B6A1D4672E}"/>
              </a:ext>
            </a:extLst>
          </p:cNvPr>
          <p:cNvSpPr txBox="1">
            <a:spLocks noGrp="1"/>
          </p:cNvSpPr>
          <p:nvPr>
            <p:ph type="sldNum" sz="quarter" idx="7"/>
          </p:nvPr>
        </p:nvSpPr>
        <p:spPr>
          <a:xfrm>
            <a:off x="421793" y="6320636"/>
            <a:ext cx="788227" cy="348336"/>
          </a:xfrm>
          <a:prstGeom prst="rect">
            <a:avLst/>
          </a:prstGeom>
        </p:spPr>
        <p:txBody>
          <a:bodyPr vert="horz" wrap="square" lIns="0" tIns="192440" rIns="0" bIns="0" rtlCol="0">
            <a:spAutoFit/>
          </a:bodyPr>
          <a:lstStyle/>
          <a:p>
            <a:pPr marL="23104" defTabSz="554492" eaLnBrk="1" fontAlgn="auto" hangingPunct="1">
              <a:spcBef>
                <a:spcPts val="33"/>
              </a:spcBef>
              <a:spcAft>
                <a:spcPts val="0"/>
              </a:spcAft>
            </a:pPr>
            <a:fld id="{81D60167-4931-47E6-BA6A-407CBD079E47}" type="slidenum">
              <a:rPr kern="0" spc="73" dirty="0">
                <a:solidFill>
                  <a:prstClr val="black"/>
                </a:solidFill>
              </a:rPr>
              <a:pPr marL="23104" defTabSz="554492" eaLnBrk="1" fontAlgn="auto" hangingPunct="1">
                <a:spcBef>
                  <a:spcPts val="33"/>
                </a:spcBef>
                <a:spcAft>
                  <a:spcPts val="0"/>
                </a:spcAft>
              </a:pPr>
              <a:t>1</a:t>
            </a:fld>
            <a:endParaRPr kern="0" spc="73" dirty="0">
              <a:solidFill>
                <a:prstClr val="black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53762" y="641583"/>
            <a:ext cx="5455877" cy="119725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endParaRPr lang="ru-RU" sz="3600" b="1" dirty="0" smtClean="0">
              <a:solidFill>
                <a:srgbClr val="4721EB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spcAft>
                <a:spcPts val="1200"/>
              </a:spcAft>
            </a:pPr>
            <a:endParaRPr lang="ru-RU" sz="3600" b="1" dirty="0">
              <a:solidFill>
                <a:srgbClr val="4721EB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spcAft>
                <a:spcPts val="1200"/>
              </a:spcAft>
            </a:pPr>
            <a:endParaRPr lang="ru-RU" sz="3600" b="1" dirty="0" smtClean="0">
              <a:solidFill>
                <a:srgbClr val="4721EB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spcAft>
                <a:spcPts val="1200"/>
              </a:spcAft>
            </a:pPr>
            <a:endParaRPr lang="ru-RU" sz="3600" b="1" dirty="0">
              <a:solidFill>
                <a:srgbClr val="4721EB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spcAft>
                <a:spcPts val="1200"/>
              </a:spcAft>
            </a:pPr>
            <a:endParaRPr lang="ru-RU" sz="3600" b="1" dirty="0" smtClean="0">
              <a:solidFill>
                <a:srgbClr val="4721EB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spcAft>
                <a:spcPts val="1200"/>
              </a:spcAft>
            </a:pPr>
            <a:endParaRPr lang="ru-RU" sz="3600" b="1" dirty="0">
              <a:solidFill>
                <a:srgbClr val="4721EB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spcAft>
                <a:spcPts val="1200"/>
              </a:spcAft>
            </a:pPr>
            <a:endParaRPr lang="ru-RU" sz="3600" b="1" dirty="0" smtClean="0">
              <a:solidFill>
                <a:srgbClr val="4721EB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spcAft>
                <a:spcPts val="1200"/>
              </a:spcAft>
            </a:pPr>
            <a:endParaRPr lang="ru-RU" sz="3600" b="1" dirty="0">
              <a:solidFill>
                <a:srgbClr val="4721EB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spcAft>
                <a:spcPts val="1200"/>
              </a:spcAft>
            </a:pPr>
            <a:endParaRPr lang="ru-RU" sz="3600" b="1" dirty="0" smtClean="0">
              <a:solidFill>
                <a:srgbClr val="4721EB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spcAft>
                <a:spcPts val="1200"/>
              </a:spcAft>
            </a:pPr>
            <a:endParaRPr lang="ru-RU" sz="3600" b="1" dirty="0">
              <a:solidFill>
                <a:srgbClr val="4721EB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spcAft>
                <a:spcPts val="1200"/>
              </a:spcAft>
            </a:pPr>
            <a:endParaRPr lang="ru-RU" sz="3600" b="1" dirty="0" smtClean="0">
              <a:solidFill>
                <a:srgbClr val="4721EB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spcAft>
                <a:spcPts val="1200"/>
              </a:spcAft>
            </a:pPr>
            <a:endParaRPr lang="ru-RU" sz="3600" b="1" dirty="0">
              <a:solidFill>
                <a:srgbClr val="4721EB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spcAft>
                <a:spcPts val="1200"/>
              </a:spcAft>
            </a:pPr>
            <a:endParaRPr lang="ru-RU" sz="3600" b="1" dirty="0" smtClean="0">
              <a:solidFill>
                <a:srgbClr val="4721EB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spcAft>
                <a:spcPts val="1200"/>
              </a:spcAft>
            </a:pPr>
            <a:endParaRPr lang="ru-RU" sz="3600" b="1" dirty="0">
              <a:solidFill>
                <a:srgbClr val="4721EB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spcAft>
                <a:spcPts val="1200"/>
              </a:spcAft>
            </a:pPr>
            <a:endParaRPr lang="ru-RU" sz="3600" b="1" dirty="0" smtClean="0">
              <a:solidFill>
                <a:srgbClr val="4721EB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spcAft>
                <a:spcPts val="1200"/>
              </a:spcAft>
            </a:pPr>
            <a:endParaRPr lang="ru-RU" sz="3600" b="1" dirty="0">
              <a:solidFill>
                <a:srgbClr val="4721EB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spcAft>
                <a:spcPts val="1200"/>
              </a:spcAft>
            </a:pPr>
            <a:endParaRPr lang="ru-RU" sz="3600" dirty="0">
              <a:solidFill>
                <a:srgbClr val="4721EB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70026" y="1068627"/>
            <a:ext cx="11539042" cy="50198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ru-RU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ЭТАПЫ РЕАЛИЗАЦИИ МУНИЦИПАЛЬНОЙ  ПРОГРАММЫ</a:t>
            </a:r>
            <a:endParaRPr lang="ru-RU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object 2">
            <a:extLst>
              <a:ext uri="{FF2B5EF4-FFF2-40B4-BE49-F238E27FC236}">
                <a16:creationId xmlns:a16="http://schemas.microsoft.com/office/drawing/2014/main" id="{F6410CB7-B932-DC48-82F5-3BEDB7AEA16D}"/>
              </a:ext>
            </a:extLst>
          </p:cNvPr>
          <p:cNvSpPr txBox="1"/>
          <p:nvPr/>
        </p:nvSpPr>
        <p:spPr>
          <a:xfrm>
            <a:off x="6147504" y="2642046"/>
            <a:ext cx="5918799" cy="936528"/>
          </a:xfrm>
          <a:prstGeom prst="rect">
            <a:avLst/>
          </a:prstGeom>
        </p:spPr>
        <p:txBody>
          <a:bodyPr vert="horz" wrap="square" lIns="0" tIns="14479" rIns="0" bIns="0" rtlCol="0">
            <a:noAutofit/>
          </a:bodyPr>
          <a:lstStyle/>
          <a:p>
            <a:pPr algn="ctr" eaLnBrk="1" fontAlgn="auto" hangingPunct="1">
              <a:spcBef>
                <a:spcPts val="114"/>
              </a:spcBef>
              <a:spcAft>
                <a:spcPts val="0"/>
              </a:spcAft>
            </a:pPr>
            <a:r>
              <a:rPr lang="ru-RU" sz="2800" b="1" kern="0" dirty="0" smtClean="0">
                <a:solidFill>
                  <a:srgbClr val="279C8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logica SemiBold" pitchFamily="2" charset="0"/>
                <a:cs typeface="Geologica Thin"/>
              </a:rPr>
              <a:t>ПУБЛИЧНАЯ ДЕКЛАРАЦИЯ</a:t>
            </a:r>
          </a:p>
          <a:p>
            <a:pPr eaLnBrk="1" fontAlgn="auto" hangingPunct="1">
              <a:spcBef>
                <a:spcPts val="114"/>
              </a:spcBef>
              <a:spcAft>
                <a:spcPts val="0"/>
              </a:spcAft>
            </a:pPr>
            <a:r>
              <a:rPr lang="ru-RU" sz="3190" b="1" kern="0" dirty="0" smtClean="0">
                <a:solidFill>
                  <a:srgbClr val="279C8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logica SemiBold" pitchFamily="2" charset="0"/>
                <a:cs typeface="Geologica Thin"/>
              </a:rPr>
              <a:t>муниципальной программы</a:t>
            </a:r>
            <a:endParaRPr lang="ru-RU" sz="3190" b="1" kern="0" dirty="0">
              <a:solidFill>
                <a:srgbClr val="279C8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logica SemiBold" pitchFamily="2" charset="0"/>
              <a:cs typeface="Geologica Thin"/>
            </a:endParaRPr>
          </a:p>
          <a:p>
            <a:pPr algn="ctr" eaLnBrk="1" fontAlgn="auto" hangingPunct="1">
              <a:spcBef>
                <a:spcPts val="114"/>
              </a:spcBef>
              <a:spcAft>
                <a:spcPts val="0"/>
              </a:spcAft>
            </a:pPr>
            <a:r>
              <a:rPr lang="ru-RU" sz="3190" b="1" kern="0" dirty="0" smtClean="0">
                <a:solidFill>
                  <a:srgbClr val="279C8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logica SemiBold" pitchFamily="2" charset="0"/>
                <a:cs typeface="Geologica Thin"/>
              </a:rPr>
              <a:t>«Развитие транспортной системы»</a:t>
            </a:r>
            <a:endParaRPr lang="ru-RU" sz="4101" b="1" kern="0" dirty="0">
              <a:solidFill>
                <a:srgbClr val="279C8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logica SemiBold" pitchFamily="2" charset="0"/>
              <a:cs typeface="Geologica Thin"/>
            </a:endParaRPr>
          </a:p>
        </p:txBody>
      </p:sp>
      <p:sp>
        <p:nvSpPr>
          <p:cNvPr id="12" name="object 2">
            <a:extLst>
              <a:ext uri="{FF2B5EF4-FFF2-40B4-BE49-F238E27FC236}">
                <a16:creationId xmlns:a16="http://schemas.microsoft.com/office/drawing/2014/main" id="{6A465956-1CC0-140A-709E-2CA5769781BA}"/>
              </a:ext>
            </a:extLst>
          </p:cNvPr>
          <p:cNvSpPr txBox="1"/>
          <p:nvPr/>
        </p:nvSpPr>
        <p:spPr>
          <a:xfrm>
            <a:off x="6209639" y="4575032"/>
            <a:ext cx="5240277" cy="1307978"/>
          </a:xfrm>
          <a:prstGeom prst="rect">
            <a:avLst/>
          </a:prstGeom>
        </p:spPr>
        <p:txBody>
          <a:bodyPr vert="horz" wrap="square" lIns="0" tIns="14479" rIns="0" bIns="0" rtlCol="0">
            <a:noAutofit/>
          </a:bodyPr>
          <a:lstStyle/>
          <a:p>
            <a:pPr algn="r">
              <a:spcBef>
                <a:spcPts val="114"/>
              </a:spcBef>
            </a:pPr>
            <a:r>
              <a:rPr lang="ru-RU" sz="1710" b="1" i="1" dirty="0" smtClean="0">
                <a:latin typeface="Geologica Thin" pitchFamily="2" charset="0"/>
              </a:rPr>
              <a:t>Ответственный исполнитель: </a:t>
            </a:r>
            <a:endParaRPr lang="ru-RU" sz="1710" b="1" i="1" dirty="0">
              <a:latin typeface="Geologica Thin" pitchFamily="2" charset="0"/>
            </a:endParaRPr>
          </a:p>
          <a:p>
            <a:pPr algn="r">
              <a:spcBef>
                <a:spcPts val="114"/>
              </a:spcBef>
            </a:pPr>
            <a:r>
              <a:rPr lang="ru-RU" sz="1710" b="1" i="1" dirty="0" smtClean="0">
                <a:latin typeface="Geologica Thin" pitchFamily="2" charset="0"/>
              </a:rPr>
              <a:t>Департамент строительства и </a:t>
            </a:r>
          </a:p>
          <a:p>
            <a:pPr algn="r">
              <a:spcBef>
                <a:spcPts val="114"/>
              </a:spcBef>
            </a:pPr>
            <a:r>
              <a:rPr lang="ru-RU" sz="1710" b="1" i="1" dirty="0" smtClean="0">
                <a:latin typeface="Geologica Thin" pitchFamily="2" charset="0"/>
              </a:rPr>
              <a:t>жилищно- коммунального комплекса </a:t>
            </a:r>
          </a:p>
          <a:p>
            <a:pPr algn="r">
              <a:spcBef>
                <a:spcPts val="114"/>
              </a:spcBef>
            </a:pPr>
            <a:r>
              <a:rPr lang="ru-RU" sz="1710" b="1" i="1" dirty="0" smtClean="0">
                <a:latin typeface="Geologica Thin" pitchFamily="2" charset="0"/>
              </a:rPr>
              <a:t>Нефтеюганского района </a:t>
            </a:r>
          </a:p>
          <a:p>
            <a:pPr algn="r">
              <a:spcBef>
                <a:spcPts val="114"/>
              </a:spcBef>
            </a:pPr>
            <a:r>
              <a:rPr lang="ru-RU" sz="1710" b="1" i="1" dirty="0" smtClean="0">
                <a:latin typeface="Geologica Thin" pitchFamily="2" charset="0"/>
              </a:rPr>
              <a:t>(отдел по транспорту и дорогам)</a:t>
            </a:r>
            <a:endParaRPr lang="ru-RU" sz="1710" b="1" i="1" dirty="0">
              <a:latin typeface="Geologica Thin" pitchFamily="2" charset="0"/>
            </a:endParaRPr>
          </a:p>
        </p:txBody>
      </p:sp>
      <p:sp>
        <p:nvSpPr>
          <p:cNvPr id="14" name="Прямоугольник с двумя скругленными противолежащими углами 13">
            <a:extLst>
              <a:ext uri="{FF2B5EF4-FFF2-40B4-BE49-F238E27FC236}">
                <a16:creationId xmlns:a16="http://schemas.microsoft.com/office/drawing/2014/main" id="{F946236E-4BD4-9359-78D8-FE72E7A84183}"/>
              </a:ext>
            </a:extLst>
          </p:cNvPr>
          <p:cNvSpPr/>
          <p:nvPr/>
        </p:nvSpPr>
        <p:spPr>
          <a:xfrm>
            <a:off x="270026" y="140332"/>
            <a:ext cx="8412273" cy="2355994"/>
          </a:xfrm>
          <a:prstGeom prst="round2DiagRect">
            <a:avLst>
              <a:gd name="adj1" fmla="val 49607"/>
              <a:gd name="adj2" fmla="val 0"/>
            </a:avLst>
          </a:prstGeom>
          <a:solidFill>
            <a:srgbClr val="279C8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sz="1824">
              <a:latin typeface="Geologica" pitchFamily="2" charset="0"/>
            </a:endParaRPr>
          </a:p>
        </p:txBody>
      </p:sp>
      <p:sp>
        <p:nvSpPr>
          <p:cNvPr id="15" name="object 3">
            <a:extLst>
              <a:ext uri="{FF2B5EF4-FFF2-40B4-BE49-F238E27FC236}">
                <a16:creationId xmlns:a16="http://schemas.microsoft.com/office/drawing/2014/main" id="{744427B6-DD12-4770-AFAB-6A0D17D8AE8F}"/>
              </a:ext>
            </a:extLst>
          </p:cNvPr>
          <p:cNvSpPr txBox="1"/>
          <p:nvPr/>
        </p:nvSpPr>
        <p:spPr>
          <a:xfrm>
            <a:off x="270026" y="651847"/>
            <a:ext cx="8142247" cy="2926727"/>
          </a:xfrm>
          <a:prstGeom prst="rect">
            <a:avLst/>
          </a:prstGeom>
        </p:spPr>
        <p:txBody>
          <a:bodyPr vert="horz" wrap="square" lIns="0" tIns="15966" rIns="0" bIns="0" rtlCol="0">
            <a:spAutoFit/>
          </a:bodyPr>
          <a:lstStyle/>
          <a:p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" panose="020B0603020102020204" pitchFamily="34" charset="0"/>
                <a:cs typeface="Times New Roman" panose="02020603050405020304" pitchFamily="18" charset="0"/>
              </a:rPr>
              <a:t>Нефтеюганский район - </a:t>
            </a:r>
          </a:p>
          <a:p>
            <a:pPr algn="ctr"/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" panose="020B0603020102020204" pitchFamily="34" charset="0"/>
                <a:cs typeface="Times New Roman" panose="02020603050405020304" pitchFamily="18" charset="0"/>
              </a:rPr>
              <a:t>искусство открывать тепло Югры!</a:t>
            </a:r>
          </a:p>
          <a:p>
            <a:r>
              <a:rPr lang="ru-RU" sz="3638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 pitchFamily="2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endParaRPr lang="ru-RU" sz="3638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tserrat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ru-RU" sz="3638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 pitchFamily="2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793" y="1864026"/>
            <a:ext cx="5725711" cy="3449623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8367" y="488176"/>
            <a:ext cx="2348359" cy="1585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577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с двумя скругленными противолежащими углами 21">
            <a:extLst>
              <a:ext uri="{FF2B5EF4-FFF2-40B4-BE49-F238E27FC236}">
                <a16:creationId xmlns:a16="http://schemas.microsoft.com/office/drawing/2014/main" id="{F946236E-4BD4-9359-78D8-FE72E7A84183}"/>
              </a:ext>
            </a:extLst>
          </p:cNvPr>
          <p:cNvSpPr/>
          <p:nvPr/>
        </p:nvSpPr>
        <p:spPr>
          <a:xfrm>
            <a:off x="1" y="0"/>
            <a:ext cx="9749396" cy="1845915"/>
          </a:xfrm>
          <a:prstGeom prst="round2DiagRect">
            <a:avLst>
              <a:gd name="adj1" fmla="val 49607"/>
              <a:gd name="adj2" fmla="val 0"/>
            </a:avLst>
          </a:prstGeom>
          <a:solidFill>
            <a:srgbClr val="279C8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ru-RU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КАРТА РЕЗУЛЬТАТОВ И </a:t>
            </a:r>
          </a:p>
          <a:p>
            <a:pPr algn="ctr"/>
            <a:r>
              <a:rPr lang="ru-RU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ПЛАНИРУЕМЫЕ ЦЕЛЕВЫЕ ПОКАЗАТЕЛИ</a:t>
            </a:r>
            <a:endParaRPr lang="ru-RU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8" name="Прямоугольник: скругленные углы 7">
            <a:extLst>
              <a:ext uri="{FF2B5EF4-FFF2-40B4-BE49-F238E27FC236}">
                <a16:creationId xmlns:a16="http://schemas.microsoft.com/office/drawing/2014/main" id="{A7A9C5C2-A46B-1276-B3B6-FDE3C665E80F}"/>
              </a:ext>
            </a:extLst>
          </p:cNvPr>
          <p:cNvSpPr/>
          <p:nvPr/>
        </p:nvSpPr>
        <p:spPr>
          <a:xfrm rot="5400000">
            <a:off x="15475722" y="6377290"/>
            <a:ext cx="2670949" cy="2552113"/>
          </a:xfrm>
          <a:prstGeom prst="roundRect">
            <a:avLst>
              <a:gd name="adj" fmla="val 11973"/>
            </a:avLst>
          </a:prstGeom>
          <a:solidFill>
            <a:schemeClr val="accent3">
              <a:lumMod val="20000"/>
              <a:lumOff val="80000"/>
              <a:alpha val="80000"/>
            </a:schemeClr>
          </a:solidFill>
          <a:ln w="38100"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object 32">
            <a:extLst>
              <a:ext uri="{FF2B5EF4-FFF2-40B4-BE49-F238E27FC236}">
                <a16:creationId xmlns:a16="http://schemas.microsoft.com/office/drawing/2014/main" id="{0965D040-802F-B13D-A71A-33B6A1D4672E}"/>
              </a:ext>
            </a:extLst>
          </p:cNvPr>
          <p:cNvSpPr txBox="1">
            <a:spLocks noGrp="1"/>
          </p:cNvSpPr>
          <p:nvPr>
            <p:ph type="sldNum" sz="quarter" idx="7"/>
          </p:nvPr>
        </p:nvSpPr>
        <p:spPr>
          <a:xfrm>
            <a:off x="421793" y="6320636"/>
            <a:ext cx="788227" cy="348336"/>
          </a:xfrm>
          <a:prstGeom prst="rect">
            <a:avLst/>
          </a:prstGeom>
        </p:spPr>
        <p:txBody>
          <a:bodyPr vert="horz" wrap="square" lIns="0" tIns="192440" rIns="0" bIns="0" rtlCol="0">
            <a:spAutoFit/>
          </a:bodyPr>
          <a:lstStyle/>
          <a:p>
            <a:pPr marL="23104" defTabSz="554492" eaLnBrk="1" fontAlgn="auto" hangingPunct="1">
              <a:spcBef>
                <a:spcPts val="33"/>
              </a:spcBef>
              <a:spcAft>
                <a:spcPts val="0"/>
              </a:spcAft>
            </a:pPr>
            <a:fld id="{81D60167-4931-47E6-BA6A-407CBD079E47}" type="slidenum">
              <a:rPr kern="0" spc="73" dirty="0">
                <a:solidFill>
                  <a:prstClr val="black"/>
                </a:solidFill>
              </a:rPr>
              <a:pPr marL="23104" defTabSz="554492" eaLnBrk="1" fontAlgn="auto" hangingPunct="1">
                <a:spcBef>
                  <a:spcPts val="33"/>
                </a:spcBef>
                <a:spcAft>
                  <a:spcPts val="0"/>
                </a:spcAft>
              </a:pPr>
              <a:t>10</a:t>
            </a:fld>
            <a:endParaRPr kern="0" spc="73" dirty="0">
              <a:solidFill>
                <a:prstClr val="black"/>
              </a:solidFill>
            </a:endParaRPr>
          </a:p>
        </p:txBody>
      </p:sp>
      <p:sp>
        <p:nvSpPr>
          <p:cNvPr id="57" name="Text 4"/>
          <p:cNvSpPr txBox="1"/>
          <p:nvPr/>
        </p:nvSpPr>
        <p:spPr>
          <a:xfrm>
            <a:off x="6277572" y="4051519"/>
            <a:ext cx="639099" cy="54652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30" name="Управляющая кнопка: настраиваемая 29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477F8831-4E88-C9BB-62E4-C111DFC7E73D}"/>
              </a:ext>
            </a:extLst>
          </p:cNvPr>
          <p:cNvSpPr/>
          <p:nvPr/>
        </p:nvSpPr>
        <p:spPr>
          <a:xfrm>
            <a:off x="4391649" y="2495052"/>
            <a:ext cx="3126174" cy="908136"/>
          </a:xfrm>
          <a:prstGeom prst="actionButtonBlank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ОБЩИЙ ОБЪЕМ ФИНАНСИРОВАНИЯ НА ПЕРИОД ДО 2030 ГОДА</a:t>
            </a:r>
            <a:endParaRPr lang="ru-RU" sz="16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6" name="Полилиния 35">
            <a:extLst>
              <a:ext uri="{FF2B5EF4-FFF2-40B4-BE49-F238E27FC236}">
                <a16:creationId xmlns:a16="http://schemas.microsoft.com/office/drawing/2014/main" id="{D9560338-DED5-DB52-B418-AE49ECC6EDB9}"/>
              </a:ext>
            </a:extLst>
          </p:cNvPr>
          <p:cNvSpPr/>
          <p:nvPr/>
        </p:nvSpPr>
        <p:spPr>
          <a:xfrm>
            <a:off x="189581" y="2610978"/>
            <a:ext cx="3655089" cy="323015"/>
          </a:xfrm>
          <a:custGeom>
            <a:avLst/>
            <a:gdLst>
              <a:gd name="connsiteX0" fmla="*/ 0 w 4925661"/>
              <a:gd name="connsiteY0" fmla="*/ 0 h 690428"/>
              <a:gd name="connsiteX1" fmla="*/ 4925661 w 4925661"/>
              <a:gd name="connsiteY1" fmla="*/ 0 h 690428"/>
              <a:gd name="connsiteX2" fmla="*/ 4925661 w 4925661"/>
              <a:gd name="connsiteY2" fmla="*/ 345214 h 690428"/>
              <a:gd name="connsiteX3" fmla="*/ 4580447 w 4925661"/>
              <a:gd name="connsiteY3" fmla="*/ 690428 h 690428"/>
              <a:gd name="connsiteX4" fmla="*/ 0 w 4925661"/>
              <a:gd name="connsiteY4" fmla="*/ 690427 h 69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25661" h="690428">
                <a:moveTo>
                  <a:pt x="0" y="0"/>
                </a:moveTo>
                <a:lnTo>
                  <a:pt x="4925661" y="0"/>
                </a:lnTo>
                <a:lnTo>
                  <a:pt x="4925661" y="345214"/>
                </a:lnTo>
                <a:cubicBezTo>
                  <a:pt x="4925661" y="535870"/>
                  <a:pt x="4771103" y="690428"/>
                  <a:pt x="4580447" y="690428"/>
                </a:cubicBezTo>
                <a:lnTo>
                  <a:pt x="0" y="690427"/>
                </a:lnTo>
                <a:close/>
              </a:path>
            </a:pathLst>
          </a:custGeom>
          <a:solidFill>
            <a:srgbClr val="EDEDED"/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ru-RU" sz="1200" b="1" dirty="0" smtClean="0">
                <a:solidFill>
                  <a:srgbClr val="279C89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0,07 = 0,05</a:t>
            </a:r>
            <a:r>
              <a:rPr lang="ru-RU" sz="1200" dirty="0" smtClean="0">
                <a:solidFill>
                  <a:srgbClr val="279C89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план на 2025 год – 0,05</a:t>
            </a:r>
            <a:endParaRPr lang="ru-RU" sz="1200" dirty="0">
              <a:solidFill>
                <a:srgbClr val="279C89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9" name="Полилиния 38">
            <a:extLst>
              <a:ext uri="{FF2B5EF4-FFF2-40B4-BE49-F238E27FC236}">
                <a16:creationId xmlns:a16="http://schemas.microsoft.com/office/drawing/2014/main" id="{D9560338-DED5-DB52-B418-AE49ECC6EDB9}"/>
              </a:ext>
            </a:extLst>
          </p:cNvPr>
          <p:cNvSpPr/>
          <p:nvPr/>
        </p:nvSpPr>
        <p:spPr>
          <a:xfrm>
            <a:off x="209203" y="4181972"/>
            <a:ext cx="3655089" cy="323015"/>
          </a:xfrm>
          <a:custGeom>
            <a:avLst/>
            <a:gdLst>
              <a:gd name="connsiteX0" fmla="*/ 0 w 4925661"/>
              <a:gd name="connsiteY0" fmla="*/ 0 h 690428"/>
              <a:gd name="connsiteX1" fmla="*/ 4925661 w 4925661"/>
              <a:gd name="connsiteY1" fmla="*/ 0 h 690428"/>
              <a:gd name="connsiteX2" fmla="*/ 4925661 w 4925661"/>
              <a:gd name="connsiteY2" fmla="*/ 345214 h 690428"/>
              <a:gd name="connsiteX3" fmla="*/ 4580447 w 4925661"/>
              <a:gd name="connsiteY3" fmla="*/ 690428 h 690428"/>
              <a:gd name="connsiteX4" fmla="*/ 0 w 4925661"/>
              <a:gd name="connsiteY4" fmla="*/ 690427 h 69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25661" h="690428">
                <a:moveTo>
                  <a:pt x="0" y="0"/>
                </a:moveTo>
                <a:lnTo>
                  <a:pt x="4925661" y="0"/>
                </a:lnTo>
                <a:lnTo>
                  <a:pt x="4925661" y="345214"/>
                </a:lnTo>
                <a:cubicBezTo>
                  <a:pt x="4925661" y="535870"/>
                  <a:pt x="4771103" y="690428"/>
                  <a:pt x="4580447" y="690428"/>
                </a:cubicBezTo>
                <a:lnTo>
                  <a:pt x="0" y="690427"/>
                </a:lnTo>
                <a:close/>
              </a:path>
            </a:pathLst>
          </a:custGeom>
          <a:solidFill>
            <a:srgbClr val="EDEDED"/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ru-RU" sz="1200" b="1" dirty="0" smtClean="0">
                <a:solidFill>
                  <a:srgbClr val="279C89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3,8 </a:t>
            </a:r>
            <a:r>
              <a:rPr lang="ru-RU" sz="1200" b="1" dirty="0">
                <a:solidFill>
                  <a:srgbClr val="279C89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= </a:t>
            </a:r>
            <a:r>
              <a:rPr lang="ru-RU" sz="1200" b="1" dirty="0" smtClean="0">
                <a:solidFill>
                  <a:srgbClr val="279C89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3,8</a:t>
            </a:r>
            <a:r>
              <a:rPr lang="ru-RU" sz="1200" dirty="0" smtClean="0">
                <a:solidFill>
                  <a:srgbClr val="279C89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</a:t>
            </a:r>
            <a:r>
              <a:rPr lang="ru-RU" sz="1200" dirty="0">
                <a:solidFill>
                  <a:srgbClr val="279C89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план на 2025 год – </a:t>
            </a:r>
            <a:r>
              <a:rPr lang="ru-RU" sz="1200" dirty="0" smtClean="0">
                <a:solidFill>
                  <a:srgbClr val="279C89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3,8</a:t>
            </a:r>
            <a:endParaRPr lang="ru-RU" sz="1200" dirty="0">
              <a:solidFill>
                <a:srgbClr val="279C89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0" name="Полилиния 39">
            <a:extLst>
              <a:ext uri="{FF2B5EF4-FFF2-40B4-BE49-F238E27FC236}">
                <a16:creationId xmlns:a16="http://schemas.microsoft.com/office/drawing/2014/main" id="{D9560338-DED5-DB52-B418-AE49ECC6EDB9}"/>
              </a:ext>
            </a:extLst>
          </p:cNvPr>
          <p:cNvSpPr/>
          <p:nvPr/>
        </p:nvSpPr>
        <p:spPr>
          <a:xfrm>
            <a:off x="4416045" y="4343599"/>
            <a:ext cx="3126174" cy="1294150"/>
          </a:xfrm>
          <a:custGeom>
            <a:avLst/>
            <a:gdLst>
              <a:gd name="connsiteX0" fmla="*/ 0 w 4925661"/>
              <a:gd name="connsiteY0" fmla="*/ 0 h 690428"/>
              <a:gd name="connsiteX1" fmla="*/ 4925661 w 4925661"/>
              <a:gd name="connsiteY1" fmla="*/ 0 h 690428"/>
              <a:gd name="connsiteX2" fmla="*/ 4925661 w 4925661"/>
              <a:gd name="connsiteY2" fmla="*/ 345214 h 690428"/>
              <a:gd name="connsiteX3" fmla="*/ 4580447 w 4925661"/>
              <a:gd name="connsiteY3" fmla="*/ 690428 h 690428"/>
              <a:gd name="connsiteX4" fmla="*/ 0 w 4925661"/>
              <a:gd name="connsiteY4" fmla="*/ 690427 h 69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25661" h="690428">
                <a:moveTo>
                  <a:pt x="0" y="0"/>
                </a:moveTo>
                <a:lnTo>
                  <a:pt x="4925661" y="0"/>
                </a:lnTo>
                <a:lnTo>
                  <a:pt x="4925661" y="345214"/>
                </a:lnTo>
                <a:cubicBezTo>
                  <a:pt x="4925661" y="535870"/>
                  <a:pt x="4771103" y="690428"/>
                  <a:pt x="4580447" y="690428"/>
                </a:cubicBezTo>
                <a:lnTo>
                  <a:pt x="0" y="690427"/>
                </a:lnTo>
                <a:close/>
              </a:path>
            </a:pathLst>
          </a:custGeom>
          <a:solidFill>
            <a:srgbClr val="EDEDED"/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677 694,9577</a:t>
            </a:r>
          </a:p>
          <a:p>
            <a:pPr algn="ctr"/>
            <a:r>
              <a:rPr lang="ru-RU" sz="1400" b="1" dirty="0" smtClean="0">
                <a:solidFill>
                  <a:srgbClr val="28AA78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ИЗ НИХ:</a:t>
            </a:r>
          </a:p>
          <a:p>
            <a:pPr algn="ctr"/>
            <a:r>
              <a:rPr lang="ru-RU" sz="1400" b="1" dirty="0" smtClean="0">
                <a:solidFill>
                  <a:srgbClr val="28AA78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2025 ГОД </a:t>
            </a:r>
          </a:p>
          <a:p>
            <a:pPr algn="ctr"/>
            <a:r>
              <a:rPr lang="ru-RU" sz="14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162 487,1577</a:t>
            </a:r>
            <a:endParaRPr lang="ru-RU" sz="1400" b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1" name="Полилиния 40">
            <a:extLst>
              <a:ext uri="{FF2B5EF4-FFF2-40B4-BE49-F238E27FC236}">
                <a16:creationId xmlns:a16="http://schemas.microsoft.com/office/drawing/2014/main" id="{D9560338-DED5-DB52-B418-AE49ECC6EDB9}"/>
              </a:ext>
            </a:extLst>
          </p:cNvPr>
          <p:cNvSpPr/>
          <p:nvPr/>
        </p:nvSpPr>
        <p:spPr>
          <a:xfrm>
            <a:off x="8048868" y="2610979"/>
            <a:ext cx="3694335" cy="323015"/>
          </a:xfrm>
          <a:custGeom>
            <a:avLst/>
            <a:gdLst>
              <a:gd name="connsiteX0" fmla="*/ 0 w 4925661"/>
              <a:gd name="connsiteY0" fmla="*/ 0 h 690428"/>
              <a:gd name="connsiteX1" fmla="*/ 4925661 w 4925661"/>
              <a:gd name="connsiteY1" fmla="*/ 0 h 690428"/>
              <a:gd name="connsiteX2" fmla="*/ 4925661 w 4925661"/>
              <a:gd name="connsiteY2" fmla="*/ 345214 h 690428"/>
              <a:gd name="connsiteX3" fmla="*/ 4580447 w 4925661"/>
              <a:gd name="connsiteY3" fmla="*/ 690428 h 690428"/>
              <a:gd name="connsiteX4" fmla="*/ 0 w 4925661"/>
              <a:gd name="connsiteY4" fmla="*/ 690427 h 69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25661" h="690428">
                <a:moveTo>
                  <a:pt x="0" y="0"/>
                </a:moveTo>
                <a:lnTo>
                  <a:pt x="4925661" y="0"/>
                </a:lnTo>
                <a:lnTo>
                  <a:pt x="4925661" y="345214"/>
                </a:lnTo>
                <a:cubicBezTo>
                  <a:pt x="4925661" y="535870"/>
                  <a:pt x="4771103" y="690428"/>
                  <a:pt x="4580447" y="690428"/>
                </a:cubicBezTo>
                <a:lnTo>
                  <a:pt x="0" y="690427"/>
                </a:lnTo>
                <a:close/>
              </a:path>
            </a:pathLst>
          </a:custGeom>
          <a:solidFill>
            <a:srgbClr val="EDEDED"/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ru-RU" sz="1200" b="1" dirty="0" smtClean="0">
                <a:solidFill>
                  <a:srgbClr val="279C89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182,5 </a:t>
            </a:r>
            <a:r>
              <a:rPr lang="ru-RU" sz="1200" b="1" dirty="0">
                <a:solidFill>
                  <a:srgbClr val="279C89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= </a:t>
            </a:r>
            <a:r>
              <a:rPr lang="ru-RU" sz="1200" b="1" dirty="0" smtClean="0">
                <a:solidFill>
                  <a:srgbClr val="279C89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182,8</a:t>
            </a:r>
            <a:r>
              <a:rPr lang="ru-RU" sz="1200" dirty="0" smtClean="0">
                <a:solidFill>
                  <a:srgbClr val="279C89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</a:t>
            </a:r>
            <a:r>
              <a:rPr lang="ru-RU" sz="1200" dirty="0">
                <a:solidFill>
                  <a:srgbClr val="279C89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план на 2025 год – </a:t>
            </a:r>
            <a:r>
              <a:rPr lang="ru-RU" sz="1200" dirty="0" smtClean="0">
                <a:solidFill>
                  <a:srgbClr val="279C89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182,8</a:t>
            </a:r>
            <a:endParaRPr lang="ru-RU" sz="1200" dirty="0">
              <a:solidFill>
                <a:srgbClr val="279C89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959" y="328636"/>
            <a:ext cx="1817512" cy="1645165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2690" y="298860"/>
            <a:ext cx="1648199" cy="1112534"/>
          </a:xfrm>
          <a:prstGeom prst="rect">
            <a:avLst/>
          </a:prstGeom>
        </p:spPr>
      </p:pic>
      <p:sp>
        <p:nvSpPr>
          <p:cNvPr id="23" name="Управляющая кнопка: настраиваемая 22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477F8831-4E88-C9BB-62E4-C111DFC7E73D}"/>
              </a:ext>
            </a:extLst>
          </p:cNvPr>
          <p:cNvSpPr/>
          <p:nvPr/>
        </p:nvSpPr>
        <p:spPr>
          <a:xfrm>
            <a:off x="4393494" y="3481751"/>
            <a:ext cx="3126174" cy="262033"/>
          </a:xfrm>
          <a:prstGeom prst="actionButtonBlank">
            <a:avLst/>
          </a:prstGeom>
          <a:solidFill>
            <a:srgbClr val="279C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ru-RU" sz="14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ТЫС. РУБЛЕЙ</a:t>
            </a:r>
            <a:endParaRPr lang="ru-RU" sz="14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Управляющая кнопка: настраиваемая 24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477F8831-4E88-C9BB-62E4-C111DFC7E73D}"/>
              </a:ext>
            </a:extLst>
          </p:cNvPr>
          <p:cNvSpPr/>
          <p:nvPr/>
        </p:nvSpPr>
        <p:spPr>
          <a:xfrm>
            <a:off x="169959" y="2022801"/>
            <a:ext cx="3694335" cy="533210"/>
          </a:xfrm>
          <a:prstGeom prst="actionButtonBlank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ru-RU" sz="12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Т</a:t>
            </a:r>
            <a:r>
              <a:rPr lang="ru-RU" sz="1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ранспортная подвижность населения, </a:t>
            </a:r>
            <a:r>
              <a:rPr lang="ru-RU" sz="1200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тыс.пасс</a:t>
            </a:r>
            <a:r>
              <a:rPr lang="ru-RU" sz="1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.-км на 1 жителя</a:t>
            </a:r>
            <a:endParaRPr lang="ru-RU" sz="1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Управляющая кнопка: настраиваемая 25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477F8831-4E88-C9BB-62E4-C111DFC7E73D}"/>
              </a:ext>
            </a:extLst>
          </p:cNvPr>
          <p:cNvSpPr/>
          <p:nvPr/>
        </p:nvSpPr>
        <p:spPr>
          <a:xfrm>
            <a:off x="169959" y="3014113"/>
            <a:ext cx="3694335" cy="1108597"/>
          </a:xfrm>
          <a:prstGeom prst="actionButtonBlank">
            <a:avLst/>
          </a:prstGeom>
          <a:solidFill>
            <a:srgbClr val="279C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ru-RU" sz="1200" dirty="0">
                <a:latin typeface="Verdana" panose="020B0604030504040204" pitchFamily="34" charset="0"/>
                <a:ea typeface="Verdana" panose="020B0604030504040204" pitchFamily="34" charset="0"/>
              </a:rPr>
              <a:t>П</a:t>
            </a:r>
            <a:r>
              <a:rPr lang="ru-RU" sz="1200" dirty="0" smtClean="0">
                <a:latin typeface="Verdana" panose="020B0604030504040204" pitchFamily="34" charset="0"/>
                <a:ea typeface="Verdana" panose="020B0604030504040204" pitchFamily="34" charset="0"/>
              </a:rPr>
              <a:t>ротяженность сети автомобильных дорог необщего пользования местного значения, %</a:t>
            </a:r>
            <a:endParaRPr lang="ru-RU" sz="1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Управляющая кнопка: настраиваемая 26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477F8831-4E88-C9BB-62E4-C111DFC7E73D}"/>
              </a:ext>
            </a:extLst>
          </p:cNvPr>
          <p:cNvSpPr/>
          <p:nvPr/>
        </p:nvSpPr>
        <p:spPr>
          <a:xfrm>
            <a:off x="215065" y="4561018"/>
            <a:ext cx="3694335" cy="1468530"/>
          </a:xfrm>
          <a:prstGeom prst="actionButtonBlank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sz="1200" dirty="0" smtClean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ru-RU" sz="1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Доля  автомобильных дорог общего пользования местного значения, соответствующих  нормативным требованиям к транспортно-эксплуатационным показателям, в общей протяженности автомобильных дорог общего пользования местного значения, %</a:t>
            </a:r>
          </a:p>
          <a:p>
            <a:pPr algn="ctr"/>
            <a:endParaRPr lang="ru-RU" sz="12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Управляющая кнопка: настраиваемая 27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477F8831-4E88-C9BB-62E4-C111DFC7E73D}"/>
              </a:ext>
            </a:extLst>
          </p:cNvPr>
          <p:cNvSpPr/>
          <p:nvPr/>
        </p:nvSpPr>
        <p:spPr>
          <a:xfrm>
            <a:off x="8048869" y="1961842"/>
            <a:ext cx="3694335" cy="533210"/>
          </a:xfrm>
          <a:prstGeom prst="actionButtonBlank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ru-RU" sz="1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Протяженность сети автомобильных дорог общего пользования местного значения, км</a:t>
            </a:r>
            <a:endParaRPr lang="ru-RU" sz="1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7" name="Управляющая кнопка: настраиваемая 36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477F8831-4E88-C9BB-62E4-C111DFC7E73D}"/>
              </a:ext>
            </a:extLst>
          </p:cNvPr>
          <p:cNvSpPr/>
          <p:nvPr/>
        </p:nvSpPr>
        <p:spPr>
          <a:xfrm>
            <a:off x="8048868" y="3012535"/>
            <a:ext cx="3694335" cy="1115997"/>
          </a:xfrm>
          <a:prstGeom prst="actionButtonBlank">
            <a:avLst/>
          </a:prstGeom>
          <a:solidFill>
            <a:srgbClr val="279C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ru-RU" sz="12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Общая протяженность автомобильных дорог общего пользования местного значения, не соответствующих нормативным требованиям к транспортно-эксплуатационным показателям на 31 декабря отчетного года, км</a:t>
            </a:r>
          </a:p>
        </p:txBody>
      </p:sp>
      <p:sp>
        <p:nvSpPr>
          <p:cNvPr id="38" name="Управляющая кнопка: настраиваемая 37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477F8831-4E88-C9BB-62E4-C111DFC7E73D}"/>
              </a:ext>
            </a:extLst>
          </p:cNvPr>
          <p:cNvSpPr/>
          <p:nvPr/>
        </p:nvSpPr>
        <p:spPr>
          <a:xfrm>
            <a:off x="8048871" y="4561018"/>
            <a:ext cx="3694335" cy="1468530"/>
          </a:xfrm>
          <a:prstGeom prst="actionButtonBlank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sz="1200" dirty="0" smtClean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Прирост протяженности автомобильных дорог общего пользования  местного значения, соответствующих нормативным требованиям к транспортно-эксплуатационным показателям, в результате капитального ремонта и ремонта автомобильных дорог, км</a:t>
            </a:r>
          </a:p>
          <a:p>
            <a:pPr algn="ctr"/>
            <a:endParaRPr lang="ru-RU" sz="12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2" name="Полилиния 41">
            <a:extLst>
              <a:ext uri="{FF2B5EF4-FFF2-40B4-BE49-F238E27FC236}">
                <a16:creationId xmlns:a16="http://schemas.microsoft.com/office/drawing/2014/main" id="{D9560338-DED5-DB52-B418-AE49ECC6EDB9}"/>
              </a:ext>
            </a:extLst>
          </p:cNvPr>
          <p:cNvSpPr/>
          <p:nvPr/>
        </p:nvSpPr>
        <p:spPr>
          <a:xfrm>
            <a:off x="209205" y="6088810"/>
            <a:ext cx="3694335" cy="323015"/>
          </a:xfrm>
          <a:custGeom>
            <a:avLst/>
            <a:gdLst>
              <a:gd name="connsiteX0" fmla="*/ 0 w 4925661"/>
              <a:gd name="connsiteY0" fmla="*/ 0 h 690428"/>
              <a:gd name="connsiteX1" fmla="*/ 4925661 w 4925661"/>
              <a:gd name="connsiteY1" fmla="*/ 0 h 690428"/>
              <a:gd name="connsiteX2" fmla="*/ 4925661 w 4925661"/>
              <a:gd name="connsiteY2" fmla="*/ 345214 h 690428"/>
              <a:gd name="connsiteX3" fmla="*/ 4580447 w 4925661"/>
              <a:gd name="connsiteY3" fmla="*/ 690428 h 690428"/>
              <a:gd name="connsiteX4" fmla="*/ 0 w 4925661"/>
              <a:gd name="connsiteY4" fmla="*/ 690427 h 69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25661" h="690428">
                <a:moveTo>
                  <a:pt x="0" y="0"/>
                </a:moveTo>
                <a:lnTo>
                  <a:pt x="4925661" y="0"/>
                </a:lnTo>
                <a:lnTo>
                  <a:pt x="4925661" y="345214"/>
                </a:lnTo>
                <a:cubicBezTo>
                  <a:pt x="4925661" y="535870"/>
                  <a:pt x="4771103" y="690428"/>
                  <a:pt x="4580447" y="690428"/>
                </a:cubicBezTo>
                <a:lnTo>
                  <a:pt x="0" y="690427"/>
                </a:lnTo>
                <a:close/>
              </a:path>
            </a:pathLst>
          </a:custGeom>
          <a:solidFill>
            <a:srgbClr val="EDEDED"/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ru-RU" sz="1200" b="1" dirty="0" smtClean="0">
                <a:solidFill>
                  <a:srgbClr val="279C89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94,8 </a:t>
            </a:r>
            <a:r>
              <a:rPr lang="ru-RU" sz="1200" b="1" dirty="0">
                <a:solidFill>
                  <a:srgbClr val="279C89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= </a:t>
            </a:r>
            <a:r>
              <a:rPr lang="ru-RU" sz="1200" b="1" dirty="0" smtClean="0">
                <a:solidFill>
                  <a:srgbClr val="279C89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96,7</a:t>
            </a:r>
            <a:r>
              <a:rPr lang="ru-RU" sz="1200" dirty="0" smtClean="0">
                <a:solidFill>
                  <a:srgbClr val="279C89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</a:t>
            </a:r>
            <a:r>
              <a:rPr lang="ru-RU" sz="1200" dirty="0">
                <a:solidFill>
                  <a:srgbClr val="279C89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план на 2025 год – </a:t>
            </a:r>
            <a:r>
              <a:rPr lang="ru-RU" sz="1200" dirty="0" smtClean="0">
                <a:solidFill>
                  <a:srgbClr val="279C89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96,7</a:t>
            </a:r>
            <a:endParaRPr lang="ru-RU" sz="1200" dirty="0">
              <a:solidFill>
                <a:srgbClr val="279C89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3" name="Полилиния 42">
            <a:extLst>
              <a:ext uri="{FF2B5EF4-FFF2-40B4-BE49-F238E27FC236}">
                <a16:creationId xmlns:a16="http://schemas.microsoft.com/office/drawing/2014/main" id="{D9560338-DED5-DB52-B418-AE49ECC6EDB9}"/>
              </a:ext>
            </a:extLst>
          </p:cNvPr>
          <p:cNvSpPr/>
          <p:nvPr/>
        </p:nvSpPr>
        <p:spPr>
          <a:xfrm>
            <a:off x="8048869" y="6088811"/>
            <a:ext cx="3694335" cy="323015"/>
          </a:xfrm>
          <a:custGeom>
            <a:avLst/>
            <a:gdLst>
              <a:gd name="connsiteX0" fmla="*/ 0 w 4925661"/>
              <a:gd name="connsiteY0" fmla="*/ 0 h 690428"/>
              <a:gd name="connsiteX1" fmla="*/ 4925661 w 4925661"/>
              <a:gd name="connsiteY1" fmla="*/ 0 h 690428"/>
              <a:gd name="connsiteX2" fmla="*/ 4925661 w 4925661"/>
              <a:gd name="connsiteY2" fmla="*/ 345214 h 690428"/>
              <a:gd name="connsiteX3" fmla="*/ 4580447 w 4925661"/>
              <a:gd name="connsiteY3" fmla="*/ 690428 h 690428"/>
              <a:gd name="connsiteX4" fmla="*/ 0 w 4925661"/>
              <a:gd name="connsiteY4" fmla="*/ 690427 h 69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25661" h="690428">
                <a:moveTo>
                  <a:pt x="0" y="0"/>
                </a:moveTo>
                <a:lnTo>
                  <a:pt x="4925661" y="0"/>
                </a:lnTo>
                <a:lnTo>
                  <a:pt x="4925661" y="345214"/>
                </a:lnTo>
                <a:cubicBezTo>
                  <a:pt x="4925661" y="535870"/>
                  <a:pt x="4771103" y="690428"/>
                  <a:pt x="4580447" y="690428"/>
                </a:cubicBezTo>
                <a:lnTo>
                  <a:pt x="0" y="690427"/>
                </a:lnTo>
                <a:close/>
              </a:path>
            </a:pathLst>
          </a:custGeom>
          <a:solidFill>
            <a:srgbClr val="EDEDED"/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ru-RU" sz="1200" b="1" dirty="0" smtClean="0">
                <a:solidFill>
                  <a:srgbClr val="279C89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8,77 </a:t>
            </a:r>
            <a:r>
              <a:rPr lang="ru-RU" sz="1200" b="1" dirty="0">
                <a:solidFill>
                  <a:srgbClr val="279C89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= </a:t>
            </a:r>
            <a:r>
              <a:rPr lang="ru-RU" sz="1200" b="1" dirty="0" smtClean="0">
                <a:solidFill>
                  <a:srgbClr val="279C89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2,479</a:t>
            </a:r>
            <a:r>
              <a:rPr lang="ru-RU" sz="1200" dirty="0" smtClean="0">
                <a:solidFill>
                  <a:srgbClr val="279C89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</a:t>
            </a:r>
            <a:r>
              <a:rPr lang="ru-RU" sz="1200" dirty="0">
                <a:solidFill>
                  <a:srgbClr val="279C89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план на 2025 год </a:t>
            </a:r>
            <a:r>
              <a:rPr lang="ru-RU" sz="1200">
                <a:solidFill>
                  <a:srgbClr val="279C89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– </a:t>
            </a:r>
            <a:r>
              <a:rPr lang="ru-RU" sz="1200" smtClean="0">
                <a:solidFill>
                  <a:srgbClr val="279C89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1,397</a:t>
            </a:r>
            <a:endParaRPr lang="ru-RU" sz="1200" dirty="0">
              <a:solidFill>
                <a:srgbClr val="279C89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4" name="Полилиния 43">
            <a:extLst>
              <a:ext uri="{FF2B5EF4-FFF2-40B4-BE49-F238E27FC236}">
                <a16:creationId xmlns:a16="http://schemas.microsoft.com/office/drawing/2014/main" id="{D9560338-DED5-DB52-B418-AE49ECC6EDB9}"/>
              </a:ext>
            </a:extLst>
          </p:cNvPr>
          <p:cNvSpPr/>
          <p:nvPr/>
        </p:nvSpPr>
        <p:spPr>
          <a:xfrm>
            <a:off x="8048867" y="4187795"/>
            <a:ext cx="3694335" cy="323015"/>
          </a:xfrm>
          <a:custGeom>
            <a:avLst/>
            <a:gdLst>
              <a:gd name="connsiteX0" fmla="*/ 0 w 4925661"/>
              <a:gd name="connsiteY0" fmla="*/ 0 h 690428"/>
              <a:gd name="connsiteX1" fmla="*/ 4925661 w 4925661"/>
              <a:gd name="connsiteY1" fmla="*/ 0 h 690428"/>
              <a:gd name="connsiteX2" fmla="*/ 4925661 w 4925661"/>
              <a:gd name="connsiteY2" fmla="*/ 345214 h 690428"/>
              <a:gd name="connsiteX3" fmla="*/ 4580447 w 4925661"/>
              <a:gd name="connsiteY3" fmla="*/ 690428 h 690428"/>
              <a:gd name="connsiteX4" fmla="*/ 0 w 4925661"/>
              <a:gd name="connsiteY4" fmla="*/ 690427 h 69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25661" h="690428">
                <a:moveTo>
                  <a:pt x="0" y="0"/>
                </a:moveTo>
                <a:lnTo>
                  <a:pt x="4925661" y="0"/>
                </a:lnTo>
                <a:lnTo>
                  <a:pt x="4925661" y="345214"/>
                </a:lnTo>
                <a:cubicBezTo>
                  <a:pt x="4925661" y="535870"/>
                  <a:pt x="4771103" y="690428"/>
                  <a:pt x="4580447" y="690428"/>
                </a:cubicBezTo>
                <a:lnTo>
                  <a:pt x="0" y="690427"/>
                </a:lnTo>
                <a:close/>
              </a:path>
            </a:pathLst>
          </a:custGeom>
          <a:solidFill>
            <a:srgbClr val="EDEDED"/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ru-RU" sz="1200" b="1" dirty="0" smtClean="0">
                <a:solidFill>
                  <a:srgbClr val="279C89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6,1 </a:t>
            </a:r>
            <a:r>
              <a:rPr lang="ru-RU" sz="1200" b="1" dirty="0">
                <a:solidFill>
                  <a:srgbClr val="279C89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= </a:t>
            </a:r>
            <a:r>
              <a:rPr lang="ru-RU" sz="1200" b="1" dirty="0" smtClean="0">
                <a:solidFill>
                  <a:srgbClr val="279C89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6,0</a:t>
            </a:r>
            <a:r>
              <a:rPr lang="ru-RU" sz="1200" dirty="0" smtClean="0">
                <a:solidFill>
                  <a:srgbClr val="279C89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</a:t>
            </a:r>
            <a:r>
              <a:rPr lang="ru-RU" sz="1200" dirty="0">
                <a:solidFill>
                  <a:srgbClr val="279C89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план на 2025 год – </a:t>
            </a:r>
            <a:r>
              <a:rPr lang="ru-RU" sz="1200" dirty="0" smtClean="0">
                <a:solidFill>
                  <a:srgbClr val="279C89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6,0</a:t>
            </a:r>
            <a:endParaRPr lang="ru-RU" sz="1200" dirty="0">
              <a:solidFill>
                <a:srgbClr val="279C89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193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с двумя скругленными противолежащими углами 21">
            <a:extLst>
              <a:ext uri="{FF2B5EF4-FFF2-40B4-BE49-F238E27FC236}">
                <a16:creationId xmlns:a16="http://schemas.microsoft.com/office/drawing/2014/main" id="{F946236E-4BD4-9359-78D8-FE72E7A84183}"/>
              </a:ext>
            </a:extLst>
          </p:cNvPr>
          <p:cNvSpPr/>
          <p:nvPr/>
        </p:nvSpPr>
        <p:spPr>
          <a:xfrm>
            <a:off x="0" y="-3606"/>
            <a:ext cx="9087377" cy="1845915"/>
          </a:xfrm>
          <a:prstGeom prst="round2DiagRect">
            <a:avLst>
              <a:gd name="adj1" fmla="val 49607"/>
              <a:gd name="adj2" fmla="val 0"/>
            </a:avLst>
          </a:prstGeom>
          <a:solidFill>
            <a:srgbClr val="279C8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sz="1824" dirty="0" smtClean="0">
              <a:latin typeface="Geologica" pitchFamily="2" charset="0"/>
            </a:endParaRPr>
          </a:p>
          <a:p>
            <a:pPr algn="ctr"/>
            <a:endParaRPr lang="ru-RU" sz="1824" dirty="0">
              <a:latin typeface="Geologica" pitchFamily="2" charset="0"/>
            </a:endParaRPr>
          </a:p>
          <a:p>
            <a:pPr algn="ctr"/>
            <a:endParaRPr lang="ru-RU" sz="1824" dirty="0">
              <a:latin typeface="Geologica" pitchFamily="2" charset="0"/>
            </a:endParaRPr>
          </a:p>
        </p:txBody>
      </p:sp>
      <p:sp>
        <p:nvSpPr>
          <p:cNvPr id="18" name="Прямоугольник: скругленные углы 7">
            <a:extLst>
              <a:ext uri="{FF2B5EF4-FFF2-40B4-BE49-F238E27FC236}">
                <a16:creationId xmlns:a16="http://schemas.microsoft.com/office/drawing/2014/main" id="{A7A9C5C2-A46B-1276-B3B6-FDE3C665E80F}"/>
              </a:ext>
            </a:extLst>
          </p:cNvPr>
          <p:cNvSpPr/>
          <p:nvPr/>
        </p:nvSpPr>
        <p:spPr>
          <a:xfrm rot="5400000">
            <a:off x="15475722" y="6377290"/>
            <a:ext cx="2670949" cy="2552113"/>
          </a:xfrm>
          <a:prstGeom prst="roundRect">
            <a:avLst>
              <a:gd name="adj" fmla="val 11973"/>
            </a:avLst>
          </a:prstGeom>
          <a:solidFill>
            <a:schemeClr val="accent3">
              <a:lumMod val="20000"/>
              <a:lumOff val="80000"/>
              <a:alpha val="80000"/>
            </a:schemeClr>
          </a:solidFill>
          <a:ln w="38100"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object 32">
            <a:extLst>
              <a:ext uri="{FF2B5EF4-FFF2-40B4-BE49-F238E27FC236}">
                <a16:creationId xmlns:a16="http://schemas.microsoft.com/office/drawing/2014/main" id="{0965D040-802F-B13D-A71A-33B6A1D4672E}"/>
              </a:ext>
            </a:extLst>
          </p:cNvPr>
          <p:cNvSpPr txBox="1">
            <a:spLocks noGrp="1"/>
          </p:cNvSpPr>
          <p:nvPr>
            <p:ph type="sldNum" sz="quarter" idx="7"/>
          </p:nvPr>
        </p:nvSpPr>
        <p:spPr>
          <a:xfrm>
            <a:off x="421793" y="6320636"/>
            <a:ext cx="788227" cy="348336"/>
          </a:xfrm>
          <a:prstGeom prst="rect">
            <a:avLst/>
          </a:prstGeom>
        </p:spPr>
        <p:txBody>
          <a:bodyPr vert="horz" wrap="square" lIns="0" tIns="192440" rIns="0" bIns="0" rtlCol="0">
            <a:spAutoFit/>
          </a:bodyPr>
          <a:lstStyle/>
          <a:p>
            <a:pPr marL="23104" defTabSz="554492" eaLnBrk="1" fontAlgn="auto" hangingPunct="1">
              <a:spcBef>
                <a:spcPts val="33"/>
              </a:spcBef>
              <a:spcAft>
                <a:spcPts val="0"/>
              </a:spcAft>
            </a:pPr>
            <a:fld id="{81D60167-4931-47E6-BA6A-407CBD079E47}" type="slidenum">
              <a:rPr kern="0" spc="73" dirty="0">
                <a:solidFill>
                  <a:prstClr val="black"/>
                </a:solidFill>
              </a:rPr>
              <a:pPr marL="23104" defTabSz="554492" eaLnBrk="1" fontAlgn="auto" hangingPunct="1">
                <a:spcBef>
                  <a:spcPts val="33"/>
                </a:spcBef>
                <a:spcAft>
                  <a:spcPts val="0"/>
                </a:spcAft>
              </a:pPr>
              <a:t>11</a:t>
            </a:fld>
            <a:endParaRPr kern="0" spc="73" dirty="0">
              <a:solidFill>
                <a:prstClr val="black"/>
              </a:solidFill>
            </a:endParaRPr>
          </a:p>
        </p:txBody>
      </p:sp>
      <p:sp>
        <p:nvSpPr>
          <p:cNvPr id="57" name="Text 4"/>
          <p:cNvSpPr txBox="1"/>
          <p:nvPr/>
        </p:nvSpPr>
        <p:spPr>
          <a:xfrm>
            <a:off x="6277572" y="4051519"/>
            <a:ext cx="639099" cy="54652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2840210" y="347296"/>
            <a:ext cx="52002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1200"/>
              </a:spcAft>
            </a:pPr>
            <a:r>
              <a:rPr lang="ru-RU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ФИНАНСИРОВАНИЕ МУНИЦИПАЛЬНОЙ </a:t>
            </a:r>
            <a:r>
              <a:rPr lang="ru-RU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ПРОГРАММЫ </a:t>
            </a:r>
            <a:endParaRPr lang="ru-RU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Управляющая кнопка: настраиваемая 29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477F8831-4E88-C9BB-62E4-C111DFC7E73D}"/>
              </a:ext>
            </a:extLst>
          </p:cNvPr>
          <p:cNvSpPr/>
          <p:nvPr/>
        </p:nvSpPr>
        <p:spPr>
          <a:xfrm>
            <a:off x="3238060" y="1904086"/>
            <a:ext cx="3827868" cy="492274"/>
          </a:xfrm>
          <a:prstGeom prst="actionButtonBlank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ru-RU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162 487,1577 </a:t>
            </a:r>
            <a:r>
              <a:rPr lang="ru-RU" b="1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тыс.рублей</a:t>
            </a:r>
            <a:endParaRPr lang="ru-RU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959" y="328636"/>
            <a:ext cx="1817512" cy="1645165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2690" y="298860"/>
            <a:ext cx="1648199" cy="1112534"/>
          </a:xfrm>
          <a:prstGeom prst="rect">
            <a:avLst/>
          </a:prstGeom>
        </p:spPr>
      </p:pic>
      <p:graphicFrame>
        <p:nvGraphicFramePr>
          <p:cNvPr id="25" name="Объект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95857006"/>
              </p:ext>
            </p:extLst>
          </p:nvPr>
        </p:nvGraphicFramePr>
        <p:xfrm>
          <a:off x="1078715" y="2306043"/>
          <a:ext cx="7866023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741002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Полилиния 35">
            <a:extLst>
              <a:ext uri="{FF2B5EF4-FFF2-40B4-BE49-F238E27FC236}">
                <a16:creationId xmlns:a16="http://schemas.microsoft.com/office/drawing/2014/main" id="{D9560338-DED5-DB52-B418-AE49ECC6EDB9}"/>
              </a:ext>
            </a:extLst>
          </p:cNvPr>
          <p:cNvSpPr/>
          <p:nvPr/>
        </p:nvSpPr>
        <p:spPr>
          <a:xfrm>
            <a:off x="1029553" y="3569698"/>
            <a:ext cx="5178935" cy="581244"/>
          </a:xfrm>
          <a:custGeom>
            <a:avLst/>
            <a:gdLst>
              <a:gd name="connsiteX0" fmla="*/ 0 w 4925661"/>
              <a:gd name="connsiteY0" fmla="*/ 0 h 690428"/>
              <a:gd name="connsiteX1" fmla="*/ 4925661 w 4925661"/>
              <a:gd name="connsiteY1" fmla="*/ 0 h 690428"/>
              <a:gd name="connsiteX2" fmla="*/ 4925661 w 4925661"/>
              <a:gd name="connsiteY2" fmla="*/ 345214 h 690428"/>
              <a:gd name="connsiteX3" fmla="*/ 4580447 w 4925661"/>
              <a:gd name="connsiteY3" fmla="*/ 690428 h 690428"/>
              <a:gd name="connsiteX4" fmla="*/ 0 w 4925661"/>
              <a:gd name="connsiteY4" fmla="*/ 690427 h 69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25661" h="690428">
                <a:moveTo>
                  <a:pt x="0" y="0"/>
                </a:moveTo>
                <a:lnTo>
                  <a:pt x="4925661" y="0"/>
                </a:lnTo>
                <a:lnTo>
                  <a:pt x="4925661" y="345214"/>
                </a:lnTo>
                <a:cubicBezTo>
                  <a:pt x="4925661" y="535870"/>
                  <a:pt x="4771103" y="690428"/>
                  <a:pt x="4580447" y="690428"/>
                </a:cubicBezTo>
                <a:lnTo>
                  <a:pt x="0" y="690427"/>
                </a:lnTo>
                <a:close/>
              </a:path>
            </a:pathLst>
          </a:custGeom>
          <a:solidFill>
            <a:srgbClr val="EDEDED"/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>
              <a:latin typeface="Geologica" pitchFamily="2" charset="0"/>
            </a:endParaRPr>
          </a:p>
        </p:txBody>
      </p:sp>
      <p:sp>
        <p:nvSpPr>
          <p:cNvPr id="33" name="Полилиния 32">
            <a:extLst>
              <a:ext uri="{FF2B5EF4-FFF2-40B4-BE49-F238E27FC236}">
                <a16:creationId xmlns:a16="http://schemas.microsoft.com/office/drawing/2014/main" id="{D9560338-DED5-DB52-B418-AE49ECC6EDB9}"/>
              </a:ext>
            </a:extLst>
          </p:cNvPr>
          <p:cNvSpPr/>
          <p:nvPr/>
        </p:nvSpPr>
        <p:spPr>
          <a:xfrm>
            <a:off x="1029550" y="1389553"/>
            <a:ext cx="5178935" cy="581244"/>
          </a:xfrm>
          <a:custGeom>
            <a:avLst/>
            <a:gdLst>
              <a:gd name="connsiteX0" fmla="*/ 0 w 4925661"/>
              <a:gd name="connsiteY0" fmla="*/ 0 h 690428"/>
              <a:gd name="connsiteX1" fmla="*/ 4925661 w 4925661"/>
              <a:gd name="connsiteY1" fmla="*/ 0 h 690428"/>
              <a:gd name="connsiteX2" fmla="*/ 4925661 w 4925661"/>
              <a:gd name="connsiteY2" fmla="*/ 345214 h 690428"/>
              <a:gd name="connsiteX3" fmla="*/ 4580447 w 4925661"/>
              <a:gd name="connsiteY3" fmla="*/ 690428 h 690428"/>
              <a:gd name="connsiteX4" fmla="*/ 0 w 4925661"/>
              <a:gd name="connsiteY4" fmla="*/ 690427 h 69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25661" h="690428">
                <a:moveTo>
                  <a:pt x="0" y="0"/>
                </a:moveTo>
                <a:lnTo>
                  <a:pt x="4925661" y="0"/>
                </a:lnTo>
                <a:lnTo>
                  <a:pt x="4925661" y="345214"/>
                </a:lnTo>
                <a:cubicBezTo>
                  <a:pt x="4925661" y="535870"/>
                  <a:pt x="4771103" y="690428"/>
                  <a:pt x="4580447" y="690428"/>
                </a:cubicBezTo>
                <a:lnTo>
                  <a:pt x="0" y="690427"/>
                </a:lnTo>
                <a:close/>
              </a:path>
            </a:pathLst>
          </a:custGeom>
          <a:solidFill>
            <a:srgbClr val="EDEDED"/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>
              <a:latin typeface="Geologica" pitchFamily="2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9C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: скругленные углы 7">
            <a:extLst>
              <a:ext uri="{FF2B5EF4-FFF2-40B4-BE49-F238E27FC236}">
                <a16:creationId xmlns:a16="http://schemas.microsoft.com/office/drawing/2014/main" id="{A7A9C5C2-A46B-1276-B3B6-FDE3C665E80F}"/>
              </a:ext>
            </a:extLst>
          </p:cNvPr>
          <p:cNvSpPr/>
          <p:nvPr/>
        </p:nvSpPr>
        <p:spPr>
          <a:xfrm rot="5400000">
            <a:off x="15475722" y="6377290"/>
            <a:ext cx="2670949" cy="2552113"/>
          </a:xfrm>
          <a:prstGeom prst="roundRect">
            <a:avLst>
              <a:gd name="adj" fmla="val 11973"/>
            </a:avLst>
          </a:prstGeom>
          <a:solidFill>
            <a:schemeClr val="accent3">
              <a:lumMod val="20000"/>
              <a:lumOff val="80000"/>
              <a:alpha val="80000"/>
            </a:schemeClr>
          </a:solidFill>
          <a:ln w="38100"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52347" y="160603"/>
            <a:ext cx="11829599" cy="64203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ru-RU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ЭТАПЫ РЕАЛИЗАЦИИ МУНИЦИПАЛЬНОЙ  ПРОГРАММЫ</a:t>
            </a:r>
            <a:endParaRPr lang="ru-RU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0" name="Text 4"/>
          <p:cNvSpPr txBox="1"/>
          <p:nvPr/>
        </p:nvSpPr>
        <p:spPr>
          <a:xfrm>
            <a:off x="447681" y="2935110"/>
            <a:ext cx="639099" cy="54652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22" name="Text 4"/>
          <p:cNvSpPr txBox="1"/>
          <p:nvPr/>
        </p:nvSpPr>
        <p:spPr>
          <a:xfrm>
            <a:off x="447681" y="4305356"/>
            <a:ext cx="639099" cy="54652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endParaRPr lang="en-US" sz="2800" dirty="0">
              <a:solidFill>
                <a:srgbClr val="FF0000"/>
              </a:solidFill>
            </a:endParaRPr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>
            <a:off x="6742750" y="1321054"/>
            <a:ext cx="12455" cy="5347918"/>
          </a:xfrm>
          <a:prstGeom prst="line">
            <a:avLst/>
          </a:prstGeom>
          <a:ln>
            <a:solidFill>
              <a:srgbClr val="279C89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" name="object 32">
            <a:extLst>
              <a:ext uri="{FF2B5EF4-FFF2-40B4-BE49-F238E27FC236}">
                <a16:creationId xmlns:a16="http://schemas.microsoft.com/office/drawing/2014/main" id="{0965D040-802F-B13D-A71A-33B6A1D4672E}"/>
              </a:ext>
            </a:extLst>
          </p:cNvPr>
          <p:cNvSpPr txBox="1">
            <a:spLocks noGrp="1"/>
          </p:cNvSpPr>
          <p:nvPr>
            <p:ph type="sldNum" sz="quarter" idx="7"/>
          </p:nvPr>
        </p:nvSpPr>
        <p:spPr>
          <a:xfrm>
            <a:off x="396378" y="6401813"/>
            <a:ext cx="788227" cy="348336"/>
          </a:xfrm>
          <a:prstGeom prst="rect">
            <a:avLst/>
          </a:prstGeom>
        </p:spPr>
        <p:txBody>
          <a:bodyPr vert="horz" wrap="square" lIns="0" tIns="192440" rIns="0" bIns="0" rtlCol="0">
            <a:spAutoFit/>
          </a:bodyPr>
          <a:lstStyle/>
          <a:p>
            <a:pPr marL="23104" defTabSz="554492" eaLnBrk="1" fontAlgn="auto" hangingPunct="1">
              <a:spcBef>
                <a:spcPts val="33"/>
              </a:spcBef>
              <a:spcAft>
                <a:spcPts val="0"/>
              </a:spcAft>
            </a:pPr>
            <a:fld id="{81D60167-4931-47E6-BA6A-407CBD079E47}" type="slidenum">
              <a:rPr kern="0" spc="73" dirty="0">
                <a:solidFill>
                  <a:prstClr val="black"/>
                </a:solidFill>
              </a:rPr>
              <a:pPr marL="23104" defTabSz="554492" eaLnBrk="1" fontAlgn="auto" hangingPunct="1">
                <a:spcBef>
                  <a:spcPts val="33"/>
                </a:spcBef>
                <a:spcAft>
                  <a:spcPts val="0"/>
                </a:spcAft>
              </a:pPr>
              <a:t>2</a:t>
            </a:fld>
            <a:endParaRPr kern="0" spc="73" dirty="0">
              <a:solidFill>
                <a:prstClr val="black"/>
              </a:solidFill>
            </a:endParaRPr>
          </a:p>
        </p:txBody>
      </p:sp>
      <p:sp>
        <p:nvSpPr>
          <p:cNvPr id="29" name="Прямоугольник с двумя скругленными противолежащими углами 28">
            <a:extLst>
              <a:ext uri="{FF2B5EF4-FFF2-40B4-BE49-F238E27FC236}">
                <a16:creationId xmlns:a16="http://schemas.microsoft.com/office/drawing/2014/main" id="{F946236E-4BD4-9359-78D8-FE72E7A84183}"/>
              </a:ext>
            </a:extLst>
          </p:cNvPr>
          <p:cNvSpPr/>
          <p:nvPr/>
        </p:nvSpPr>
        <p:spPr>
          <a:xfrm>
            <a:off x="93941" y="229455"/>
            <a:ext cx="9087377" cy="1339161"/>
          </a:xfrm>
          <a:prstGeom prst="round2DiagRect">
            <a:avLst>
              <a:gd name="adj1" fmla="val 49607"/>
              <a:gd name="adj2" fmla="val 0"/>
            </a:avLst>
          </a:prstGeom>
          <a:solidFill>
            <a:srgbClr val="279C8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sz="1824">
              <a:latin typeface="Geologica" pitchFamily="2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2179912" y="152973"/>
            <a:ext cx="6055993" cy="1107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1200"/>
              </a:spcAft>
            </a:pPr>
            <a:r>
              <a:rPr lang="ru-RU" sz="20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СОИСПОЛНИТЕЛИ</a:t>
            </a:r>
          </a:p>
          <a:p>
            <a:pPr algn="ctr">
              <a:lnSpc>
                <a:spcPct val="150000"/>
              </a:lnSpc>
              <a:spcAft>
                <a:spcPts val="1200"/>
              </a:spcAft>
            </a:pPr>
            <a:r>
              <a:rPr lang="ru-RU" sz="20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МУНИЦИПАЛЬНОЙ ПРОГРАММЫ</a:t>
            </a:r>
            <a:endParaRPr lang="ru-RU" sz="2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4" name="Полилиния 33">
            <a:extLst>
              <a:ext uri="{FF2B5EF4-FFF2-40B4-BE49-F238E27FC236}">
                <a16:creationId xmlns:a16="http://schemas.microsoft.com/office/drawing/2014/main" id="{D9560338-DED5-DB52-B418-AE49ECC6EDB9}"/>
              </a:ext>
            </a:extLst>
          </p:cNvPr>
          <p:cNvSpPr/>
          <p:nvPr/>
        </p:nvSpPr>
        <p:spPr>
          <a:xfrm>
            <a:off x="1128904" y="2225987"/>
            <a:ext cx="4934235" cy="1155366"/>
          </a:xfrm>
          <a:custGeom>
            <a:avLst/>
            <a:gdLst>
              <a:gd name="connsiteX0" fmla="*/ 0 w 4925661"/>
              <a:gd name="connsiteY0" fmla="*/ 0 h 690428"/>
              <a:gd name="connsiteX1" fmla="*/ 4925661 w 4925661"/>
              <a:gd name="connsiteY1" fmla="*/ 0 h 690428"/>
              <a:gd name="connsiteX2" fmla="*/ 4925661 w 4925661"/>
              <a:gd name="connsiteY2" fmla="*/ 345214 h 690428"/>
              <a:gd name="connsiteX3" fmla="*/ 4580447 w 4925661"/>
              <a:gd name="connsiteY3" fmla="*/ 690428 h 690428"/>
              <a:gd name="connsiteX4" fmla="*/ 0 w 4925661"/>
              <a:gd name="connsiteY4" fmla="*/ 690427 h 69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25661" h="690428">
                <a:moveTo>
                  <a:pt x="0" y="0"/>
                </a:moveTo>
                <a:lnTo>
                  <a:pt x="4925661" y="0"/>
                </a:lnTo>
                <a:lnTo>
                  <a:pt x="4925661" y="345214"/>
                </a:lnTo>
                <a:cubicBezTo>
                  <a:pt x="4925661" y="535870"/>
                  <a:pt x="4771103" y="690428"/>
                  <a:pt x="4580447" y="690428"/>
                </a:cubicBezTo>
                <a:lnTo>
                  <a:pt x="0" y="690427"/>
                </a:lnTo>
                <a:close/>
              </a:path>
            </a:pathLst>
          </a:custGeom>
          <a:solidFill>
            <a:srgbClr val="EDEDED"/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Муниципальное казенное учреждение «Управление капитального строительства и жилищно-коммунального комплекса Нефтеюганского района»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Franklin Gothic Book" pitchFamily="34" charset="0"/>
              <a:ea typeface="Times New Roman" panose="02020603050405020304" pitchFamily="18" charset="0"/>
            </a:endParaRPr>
          </a:p>
        </p:txBody>
      </p:sp>
      <p:sp>
        <p:nvSpPr>
          <p:cNvPr id="39" name="Полилиния 38">
            <a:extLst>
              <a:ext uri="{FF2B5EF4-FFF2-40B4-BE49-F238E27FC236}">
                <a16:creationId xmlns:a16="http://schemas.microsoft.com/office/drawing/2014/main" id="{D9560338-DED5-DB52-B418-AE49ECC6EDB9}"/>
              </a:ext>
            </a:extLst>
          </p:cNvPr>
          <p:cNvSpPr/>
          <p:nvPr/>
        </p:nvSpPr>
        <p:spPr>
          <a:xfrm>
            <a:off x="1128904" y="4434598"/>
            <a:ext cx="4938243" cy="1016090"/>
          </a:xfrm>
          <a:custGeom>
            <a:avLst/>
            <a:gdLst>
              <a:gd name="connsiteX0" fmla="*/ 0 w 4925661"/>
              <a:gd name="connsiteY0" fmla="*/ 0 h 690428"/>
              <a:gd name="connsiteX1" fmla="*/ 4925661 w 4925661"/>
              <a:gd name="connsiteY1" fmla="*/ 0 h 690428"/>
              <a:gd name="connsiteX2" fmla="*/ 4925661 w 4925661"/>
              <a:gd name="connsiteY2" fmla="*/ 345214 h 690428"/>
              <a:gd name="connsiteX3" fmla="*/ 4580447 w 4925661"/>
              <a:gd name="connsiteY3" fmla="*/ 690428 h 690428"/>
              <a:gd name="connsiteX4" fmla="*/ 0 w 4925661"/>
              <a:gd name="connsiteY4" fmla="*/ 690427 h 69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25661" h="690428">
                <a:moveTo>
                  <a:pt x="0" y="0"/>
                </a:moveTo>
                <a:lnTo>
                  <a:pt x="4925661" y="0"/>
                </a:lnTo>
                <a:lnTo>
                  <a:pt x="4925661" y="345214"/>
                </a:lnTo>
                <a:cubicBezTo>
                  <a:pt x="4925661" y="535870"/>
                  <a:pt x="4771103" y="690428"/>
                  <a:pt x="4580447" y="690428"/>
                </a:cubicBezTo>
                <a:lnTo>
                  <a:pt x="0" y="690427"/>
                </a:lnTo>
                <a:close/>
              </a:path>
            </a:pathLst>
          </a:custGeom>
          <a:solidFill>
            <a:srgbClr val="EDEDED"/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>
              <a:lnSpc>
                <a:spcPct val="100000"/>
              </a:lnSpc>
              <a:buClr>
                <a:srgbClr val="FF0000"/>
              </a:buClr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Администрации поселений</a:t>
            </a:r>
          </a:p>
          <a:p>
            <a:pPr algn="ctr">
              <a:buClr>
                <a:srgbClr val="FF0000"/>
              </a:buClr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Нефтеюганского района</a:t>
            </a:r>
          </a:p>
          <a:p>
            <a:pPr lvl="0" algn="ctr">
              <a:lnSpc>
                <a:spcPct val="100000"/>
              </a:lnSpc>
              <a:buClr>
                <a:srgbClr val="FF0000"/>
              </a:buClr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 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Franklin Gothic Book" pitchFamily="34" charset="0"/>
              <a:ea typeface="Times New Roman" panose="02020603050405020304" pitchFamily="18" charset="0"/>
            </a:endParaRPr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227" y="229455"/>
            <a:ext cx="1817512" cy="164516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4570" y="291801"/>
            <a:ext cx="1624810" cy="109775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41166" y="1970797"/>
            <a:ext cx="4825464" cy="4108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7179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Полилиния 35">
            <a:extLst>
              <a:ext uri="{FF2B5EF4-FFF2-40B4-BE49-F238E27FC236}">
                <a16:creationId xmlns:a16="http://schemas.microsoft.com/office/drawing/2014/main" id="{D9560338-DED5-DB52-B418-AE49ECC6EDB9}"/>
              </a:ext>
            </a:extLst>
          </p:cNvPr>
          <p:cNvSpPr/>
          <p:nvPr/>
        </p:nvSpPr>
        <p:spPr>
          <a:xfrm>
            <a:off x="1029553" y="3569698"/>
            <a:ext cx="5178935" cy="581244"/>
          </a:xfrm>
          <a:custGeom>
            <a:avLst/>
            <a:gdLst>
              <a:gd name="connsiteX0" fmla="*/ 0 w 4925661"/>
              <a:gd name="connsiteY0" fmla="*/ 0 h 690428"/>
              <a:gd name="connsiteX1" fmla="*/ 4925661 w 4925661"/>
              <a:gd name="connsiteY1" fmla="*/ 0 h 690428"/>
              <a:gd name="connsiteX2" fmla="*/ 4925661 w 4925661"/>
              <a:gd name="connsiteY2" fmla="*/ 345214 h 690428"/>
              <a:gd name="connsiteX3" fmla="*/ 4580447 w 4925661"/>
              <a:gd name="connsiteY3" fmla="*/ 690428 h 690428"/>
              <a:gd name="connsiteX4" fmla="*/ 0 w 4925661"/>
              <a:gd name="connsiteY4" fmla="*/ 690427 h 69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25661" h="690428">
                <a:moveTo>
                  <a:pt x="0" y="0"/>
                </a:moveTo>
                <a:lnTo>
                  <a:pt x="4925661" y="0"/>
                </a:lnTo>
                <a:lnTo>
                  <a:pt x="4925661" y="345214"/>
                </a:lnTo>
                <a:cubicBezTo>
                  <a:pt x="4925661" y="535870"/>
                  <a:pt x="4771103" y="690428"/>
                  <a:pt x="4580447" y="690428"/>
                </a:cubicBezTo>
                <a:lnTo>
                  <a:pt x="0" y="690427"/>
                </a:lnTo>
                <a:close/>
              </a:path>
            </a:pathLst>
          </a:custGeom>
          <a:solidFill>
            <a:srgbClr val="EDEDED"/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>
              <a:latin typeface="Geologica" pitchFamily="2" charset="0"/>
            </a:endParaRPr>
          </a:p>
        </p:txBody>
      </p:sp>
      <p:sp>
        <p:nvSpPr>
          <p:cNvPr id="33" name="Полилиния 32">
            <a:extLst>
              <a:ext uri="{FF2B5EF4-FFF2-40B4-BE49-F238E27FC236}">
                <a16:creationId xmlns:a16="http://schemas.microsoft.com/office/drawing/2014/main" id="{D9560338-DED5-DB52-B418-AE49ECC6EDB9}"/>
              </a:ext>
            </a:extLst>
          </p:cNvPr>
          <p:cNvSpPr/>
          <p:nvPr/>
        </p:nvSpPr>
        <p:spPr>
          <a:xfrm>
            <a:off x="1029550" y="1389553"/>
            <a:ext cx="5178935" cy="581244"/>
          </a:xfrm>
          <a:custGeom>
            <a:avLst/>
            <a:gdLst>
              <a:gd name="connsiteX0" fmla="*/ 0 w 4925661"/>
              <a:gd name="connsiteY0" fmla="*/ 0 h 690428"/>
              <a:gd name="connsiteX1" fmla="*/ 4925661 w 4925661"/>
              <a:gd name="connsiteY1" fmla="*/ 0 h 690428"/>
              <a:gd name="connsiteX2" fmla="*/ 4925661 w 4925661"/>
              <a:gd name="connsiteY2" fmla="*/ 345214 h 690428"/>
              <a:gd name="connsiteX3" fmla="*/ 4580447 w 4925661"/>
              <a:gd name="connsiteY3" fmla="*/ 690428 h 690428"/>
              <a:gd name="connsiteX4" fmla="*/ 0 w 4925661"/>
              <a:gd name="connsiteY4" fmla="*/ 690427 h 69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25661" h="690428">
                <a:moveTo>
                  <a:pt x="0" y="0"/>
                </a:moveTo>
                <a:lnTo>
                  <a:pt x="4925661" y="0"/>
                </a:lnTo>
                <a:lnTo>
                  <a:pt x="4925661" y="345214"/>
                </a:lnTo>
                <a:cubicBezTo>
                  <a:pt x="4925661" y="535870"/>
                  <a:pt x="4771103" y="690428"/>
                  <a:pt x="4580447" y="690428"/>
                </a:cubicBezTo>
                <a:lnTo>
                  <a:pt x="0" y="690427"/>
                </a:lnTo>
                <a:close/>
              </a:path>
            </a:pathLst>
          </a:custGeom>
          <a:solidFill>
            <a:srgbClr val="EDEDED"/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>
              <a:latin typeface="Geologica" pitchFamily="2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9C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: скругленные углы 7">
            <a:extLst>
              <a:ext uri="{FF2B5EF4-FFF2-40B4-BE49-F238E27FC236}">
                <a16:creationId xmlns:a16="http://schemas.microsoft.com/office/drawing/2014/main" id="{A7A9C5C2-A46B-1276-B3B6-FDE3C665E80F}"/>
              </a:ext>
            </a:extLst>
          </p:cNvPr>
          <p:cNvSpPr/>
          <p:nvPr/>
        </p:nvSpPr>
        <p:spPr>
          <a:xfrm rot="5400000">
            <a:off x="15475722" y="6377290"/>
            <a:ext cx="2670949" cy="2552113"/>
          </a:xfrm>
          <a:prstGeom prst="roundRect">
            <a:avLst>
              <a:gd name="adj" fmla="val 11973"/>
            </a:avLst>
          </a:prstGeom>
          <a:solidFill>
            <a:schemeClr val="accent3">
              <a:lumMod val="20000"/>
              <a:lumOff val="80000"/>
              <a:alpha val="80000"/>
            </a:schemeClr>
          </a:solidFill>
          <a:ln w="38100"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8171" y="218801"/>
            <a:ext cx="11829599" cy="64203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ru-RU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ЭТАПЫ РЕАЛИЗАЦИИ МУНИЦИПАЛЬНОЙ  ПРОГРАММЫ</a:t>
            </a:r>
            <a:endParaRPr lang="ru-RU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" name="Text 4"/>
          <p:cNvSpPr txBox="1"/>
          <p:nvPr/>
        </p:nvSpPr>
        <p:spPr>
          <a:xfrm>
            <a:off x="273089" y="2064188"/>
            <a:ext cx="1034803" cy="54652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r>
              <a:rPr lang="ru-RU" sz="2800" b="1" dirty="0" smtClean="0">
                <a:solidFill>
                  <a:srgbClr val="FF0000"/>
                </a:solidFill>
                <a:cs typeface="Arial" pitchFamily="34" charset="-120"/>
              </a:rPr>
              <a:t>Цель: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20" name="Text 4"/>
          <p:cNvSpPr txBox="1"/>
          <p:nvPr/>
        </p:nvSpPr>
        <p:spPr>
          <a:xfrm>
            <a:off x="447681" y="2935110"/>
            <a:ext cx="639099" cy="54652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21" name="Text 4"/>
          <p:cNvSpPr txBox="1"/>
          <p:nvPr/>
        </p:nvSpPr>
        <p:spPr>
          <a:xfrm>
            <a:off x="255276" y="4548900"/>
            <a:ext cx="1465551" cy="54652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r>
              <a:rPr lang="ru-RU" sz="2800" b="1" dirty="0" smtClean="0">
                <a:solidFill>
                  <a:srgbClr val="FF0000"/>
                </a:solidFill>
                <a:cs typeface="Arial" pitchFamily="34" charset="-120"/>
              </a:rPr>
              <a:t>Задача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22" name="Text 4"/>
          <p:cNvSpPr txBox="1"/>
          <p:nvPr/>
        </p:nvSpPr>
        <p:spPr>
          <a:xfrm>
            <a:off x="447681" y="4305356"/>
            <a:ext cx="639099" cy="54652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endParaRPr lang="en-US" sz="2800" dirty="0">
              <a:solidFill>
                <a:srgbClr val="FF0000"/>
              </a:solidFill>
            </a:endParaRPr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>
            <a:off x="6742750" y="1321054"/>
            <a:ext cx="12455" cy="5347918"/>
          </a:xfrm>
          <a:prstGeom prst="line">
            <a:avLst/>
          </a:prstGeom>
          <a:ln>
            <a:solidFill>
              <a:srgbClr val="279C89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" name="object 32">
            <a:extLst>
              <a:ext uri="{FF2B5EF4-FFF2-40B4-BE49-F238E27FC236}">
                <a16:creationId xmlns:a16="http://schemas.microsoft.com/office/drawing/2014/main" id="{0965D040-802F-B13D-A71A-33B6A1D4672E}"/>
              </a:ext>
            </a:extLst>
          </p:cNvPr>
          <p:cNvSpPr txBox="1">
            <a:spLocks noGrp="1"/>
          </p:cNvSpPr>
          <p:nvPr>
            <p:ph type="sldNum" sz="quarter" idx="7"/>
          </p:nvPr>
        </p:nvSpPr>
        <p:spPr>
          <a:xfrm>
            <a:off x="396378" y="6401813"/>
            <a:ext cx="788227" cy="348336"/>
          </a:xfrm>
          <a:prstGeom prst="rect">
            <a:avLst/>
          </a:prstGeom>
        </p:spPr>
        <p:txBody>
          <a:bodyPr vert="horz" wrap="square" lIns="0" tIns="192440" rIns="0" bIns="0" rtlCol="0">
            <a:spAutoFit/>
          </a:bodyPr>
          <a:lstStyle/>
          <a:p>
            <a:pPr marL="23104" defTabSz="554492" eaLnBrk="1" fontAlgn="auto" hangingPunct="1">
              <a:spcBef>
                <a:spcPts val="33"/>
              </a:spcBef>
              <a:spcAft>
                <a:spcPts val="0"/>
              </a:spcAft>
            </a:pPr>
            <a:fld id="{81D60167-4931-47E6-BA6A-407CBD079E47}" type="slidenum">
              <a:rPr kern="0" spc="73" dirty="0">
                <a:solidFill>
                  <a:prstClr val="black"/>
                </a:solidFill>
              </a:rPr>
              <a:pPr marL="23104" defTabSz="554492" eaLnBrk="1" fontAlgn="auto" hangingPunct="1">
                <a:spcBef>
                  <a:spcPts val="33"/>
                </a:spcBef>
                <a:spcAft>
                  <a:spcPts val="0"/>
                </a:spcAft>
              </a:pPr>
              <a:t>3</a:t>
            </a:fld>
            <a:endParaRPr kern="0" spc="73" dirty="0">
              <a:solidFill>
                <a:prstClr val="black"/>
              </a:solidFill>
            </a:endParaRPr>
          </a:p>
        </p:txBody>
      </p:sp>
      <p:sp>
        <p:nvSpPr>
          <p:cNvPr id="29" name="Прямоугольник с двумя скругленными противолежащими углами 28">
            <a:extLst>
              <a:ext uri="{FF2B5EF4-FFF2-40B4-BE49-F238E27FC236}">
                <a16:creationId xmlns:a16="http://schemas.microsoft.com/office/drawing/2014/main" id="{F946236E-4BD4-9359-78D8-FE72E7A84183}"/>
              </a:ext>
            </a:extLst>
          </p:cNvPr>
          <p:cNvSpPr/>
          <p:nvPr/>
        </p:nvSpPr>
        <p:spPr>
          <a:xfrm>
            <a:off x="93941" y="202730"/>
            <a:ext cx="9087377" cy="1339161"/>
          </a:xfrm>
          <a:prstGeom prst="round2DiagRect">
            <a:avLst>
              <a:gd name="adj1" fmla="val 49607"/>
              <a:gd name="adj2" fmla="val 0"/>
            </a:avLst>
          </a:prstGeom>
          <a:solidFill>
            <a:srgbClr val="279C8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sz="1824">
              <a:latin typeface="Geologica" pitchFamily="2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2179913" y="152973"/>
            <a:ext cx="6023968" cy="12795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1200"/>
              </a:spcAft>
            </a:pPr>
            <a:r>
              <a:rPr lang="ru-RU" sz="24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Цели и задачи </a:t>
            </a:r>
          </a:p>
          <a:p>
            <a:pPr algn="ctr">
              <a:lnSpc>
                <a:spcPct val="150000"/>
              </a:lnSpc>
              <a:spcAft>
                <a:spcPts val="1200"/>
              </a:spcAft>
            </a:pPr>
            <a:r>
              <a:rPr lang="ru-RU" sz="24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муниципальной программы</a:t>
            </a:r>
            <a:endParaRPr lang="ru-RU" sz="24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4" name="Полилиния 33">
            <a:extLst>
              <a:ext uri="{FF2B5EF4-FFF2-40B4-BE49-F238E27FC236}">
                <a16:creationId xmlns:a16="http://schemas.microsoft.com/office/drawing/2014/main" id="{D9560338-DED5-DB52-B418-AE49ECC6EDB9}"/>
              </a:ext>
            </a:extLst>
          </p:cNvPr>
          <p:cNvSpPr/>
          <p:nvPr/>
        </p:nvSpPr>
        <p:spPr>
          <a:xfrm>
            <a:off x="1603234" y="1795893"/>
            <a:ext cx="4934235" cy="1155366"/>
          </a:xfrm>
          <a:custGeom>
            <a:avLst/>
            <a:gdLst>
              <a:gd name="connsiteX0" fmla="*/ 0 w 4925661"/>
              <a:gd name="connsiteY0" fmla="*/ 0 h 690428"/>
              <a:gd name="connsiteX1" fmla="*/ 4925661 w 4925661"/>
              <a:gd name="connsiteY1" fmla="*/ 0 h 690428"/>
              <a:gd name="connsiteX2" fmla="*/ 4925661 w 4925661"/>
              <a:gd name="connsiteY2" fmla="*/ 345214 h 690428"/>
              <a:gd name="connsiteX3" fmla="*/ 4580447 w 4925661"/>
              <a:gd name="connsiteY3" fmla="*/ 690428 h 690428"/>
              <a:gd name="connsiteX4" fmla="*/ 0 w 4925661"/>
              <a:gd name="connsiteY4" fmla="*/ 690427 h 69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25661" h="690428">
                <a:moveTo>
                  <a:pt x="0" y="0"/>
                </a:moveTo>
                <a:lnTo>
                  <a:pt x="4925661" y="0"/>
                </a:lnTo>
                <a:lnTo>
                  <a:pt x="4925661" y="345214"/>
                </a:lnTo>
                <a:cubicBezTo>
                  <a:pt x="4925661" y="535870"/>
                  <a:pt x="4771103" y="690428"/>
                  <a:pt x="4580447" y="690428"/>
                </a:cubicBezTo>
                <a:lnTo>
                  <a:pt x="0" y="690427"/>
                </a:lnTo>
                <a:close/>
              </a:path>
            </a:pathLst>
          </a:custGeom>
          <a:solidFill>
            <a:srgbClr val="EDEDED"/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Развитие современной транспортной инфраструктуры, обеспечивающей повышение доступности и безопасности транспортных услуг для населения Нефтеюганского района</a:t>
            </a:r>
          </a:p>
        </p:txBody>
      </p:sp>
      <p:sp>
        <p:nvSpPr>
          <p:cNvPr id="39" name="Полилиния 38">
            <a:extLst>
              <a:ext uri="{FF2B5EF4-FFF2-40B4-BE49-F238E27FC236}">
                <a16:creationId xmlns:a16="http://schemas.microsoft.com/office/drawing/2014/main" id="{D9560338-DED5-DB52-B418-AE49ECC6EDB9}"/>
              </a:ext>
            </a:extLst>
          </p:cNvPr>
          <p:cNvSpPr/>
          <p:nvPr/>
        </p:nvSpPr>
        <p:spPr>
          <a:xfrm>
            <a:off x="1598227" y="3889473"/>
            <a:ext cx="4938243" cy="1865376"/>
          </a:xfrm>
          <a:custGeom>
            <a:avLst/>
            <a:gdLst>
              <a:gd name="connsiteX0" fmla="*/ 0 w 4925661"/>
              <a:gd name="connsiteY0" fmla="*/ 0 h 690428"/>
              <a:gd name="connsiteX1" fmla="*/ 4925661 w 4925661"/>
              <a:gd name="connsiteY1" fmla="*/ 0 h 690428"/>
              <a:gd name="connsiteX2" fmla="*/ 4925661 w 4925661"/>
              <a:gd name="connsiteY2" fmla="*/ 345214 h 690428"/>
              <a:gd name="connsiteX3" fmla="*/ 4580447 w 4925661"/>
              <a:gd name="connsiteY3" fmla="*/ 690428 h 690428"/>
              <a:gd name="connsiteX4" fmla="*/ 0 w 4925661"/>
              <a:gd name="connsiteY4" fmla="*/ 690427 h 69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25661" h="690428">
                <a:moveTo>
                  <a:pt x="0" y="0"/>
                </a:moveTo>
                <a:lnTo>
                  <a:pt x="4925661" y="0"/>
                </a:lnTo>
                <a:lnTo>
                  <a:pt x="4925661" y="345214"/>
                </a:lnTo>
                <a:cubicBezTo>
                  <a:pt x="4925661" y="535870"/>
                  <a:pt x="4771103" y="690428"/>
                  <a:pt x="4580447" y="690428"/>
                </a:cubicBezTo>
                <a:lnTo>
                  <a:pt x="0" y="690427"/>
                </a:lnTo>
                <a:close/>
              </a:path>
            </a:pathLst>
          </a:custGeom>
          <a:solidFill>
            <a:srgbClr val="EDEDED"/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>
              <a:lnSpc>
                <a:spcPct val="100000"/>
              </a:lnSpc>
              <a:buClr>
                <a:srgbClr val="FF0000"/>
              </a:buClr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Обеспечение функционирования сети автомобильных дорог общего и необщего пользования местного значения, в том числе автомобильных дорог, являющихся подъездными к сельским населённым пунктам</a:t>
            </a:r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171" y="141819"/>
            <a:ext cx="1817512" cy="164516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4570" y="291801"/>
            <a:ext cx="1624810" cy="109775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41166" y="1970797"/>
            <a:ext cx="4825464" cy="4108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2847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Рисунок 3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1709" y="5057173"/>
            <a:ext cx="2492416" cy="1024508"/>
          </a:xfrm>
          <a:prstGeom prst="rect">
            <a:avLst/>
          </a:prstGeom>
        </p:spPr>
      </p:pic>
      <p:sp>
        <p:nvSpPr>
          <p:cNvPr id="37" name="Полилиния 36">
            <a:extLst>
              <a:ext uri="{FF2B5EF4-FFF2-40B4-BE49-F238E27FC236}">
                <a16:creationId xmlns:a16="http://schemas.microsoft.com/office/drawing/2014/main" id="{D9560338-DED5-DB52-B418-AE49ECC6EDB9}"/>
              </a:ext>
            </a:extLst>
          </p:cNvPr>
          <p:cNvSpPr/>
          <p:nvPr/>
        </p:nvSpPr>
        <p:spPr>
          <a:xfrm>
            <a:off x="6100427" y="2605402"/>
            <a:ext cx="5686132" cy="2004286"/>
          </a:xfrm>
          <a:custGeom>
            <a:avLst/>
            <a:gdLst>
              <a:gd name="connsiteX0" fmla="*/ 0 w 4925661"/>
              <a:gd name="connsiteY0" fmla="*/ 0 h 690428"/>
              <a:gd name="connsiteX1" fmla="*/ 4925661 w 4925661"/>
              <a:gd name="connsiteY1" fmla="*/ 0 h 690428"/>
              <a:gd name="connsiteX2" fmla="*/ 4925661 w 4925661"/>
              <a:gd name="connsiteY2" fmla="*/ 345214 h 690428"/>
              <a:gd name="connsiteX3" fmla="*/ 4580447 w 4925661"/>
              <a:gd name="connsiteY3" fmla="*/ 690428 h 690428"/>
              <a:gd name="connsiteX4" fmla="*/ 0 w 4925661"/>
              <a:gd name="connsiteY4" fmla="*/ 690427 h 69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25661" h="690428">
                <a:moveTo>
                  <a:pt x="0" y="0"/>
                </a:moveTo>
                <a:lnTo>
                  <a:pt x="4925661" y="0"/>
                </a:lnTo>
                <a:lnTo>
                  <a:pt x="4925661" y="345214"/>
                </a:lnTo>
                <a:cubicBezTo>
                  <a:pt x="4925661" y="535870"/>
                  <a:pt x="4771103" y="690428"/>
                  <a:pt x="4580447" y="690428"/>
                </a:cubicBezTo>
                <a:lnTo>
                  <a:pt x="0" y="690427"/>
                </a:lnTo>
                <a:close/>
              </a:path>
            </a:pathLst>
          </a:custGeom>
          <a:solidFill>
            <a:srgbClr val="EDEDED"/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>
              <a:latin typeface="Geologica" pitchFamily="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0106" y="5057173"/>
            <a:ext cx="2492416" cy="1024508"/>
          </a:xfrm>
          <a:prstGeom prst="rect">
            <a:avLst/>
          </a:prstGeom>
        </p:spPr>
      </p:pic>
      <p:sp>
        <p:nvSpPr>
          <p:cNvPr id="26" name="Полилиния 25">
            <a:extLst>
              <a:ext uri="{FF2B5EF4-FFF2-40B4-BE49-F238E27FC236}">
                <a16:creationId xmlns:a16="http://schemas.microsoft.com/office/drawing/2014/main" id="{D9560338-DED5-DB52-B418-AE49ECC6EDB9}"/>
              </a:ext>
            </a:extLst>
          </p:cNvPr>
          <p:cNvSpPr/>
          <p:nvPr/>
        </p:nvSpPr>
        <p:spPr>
          <a:xfrm>
            <a:off x="165646" y="2588100"/>
            <a:ext cx="5686132" cy="2004286"/>
          </a:xfrm>
          <a:custGeom>
            <a:avLst/>
            <a:gdLst>
              <a:gd name="connsiteX0" fmla="*/ 0 w 4925661"/>
              <a:gd name="connsiteY0" fmla="*/ 0 h 690428"/>
              <a:gd name="connsiteX1" fmla="*/ 4925661 w 4925661"/>
              <a:gd name="connsiteY1" fmla="*/ 0 h 690428"/>
              <a:gd name="connsiteX2" fmla="*/ 4925661 w 4925661"/>
              <a:gd name="connsiteY2" fmla="*/ 345214 h 690428"/>
              <a:gd name="connsiteX3" fmla="*/ 4580447 w 4925661"/>
              <a:gd name="connsiteY3" fmla="*/ 690428 h 690428"/>
              <a:gd name="connsiteX4" fmla="*/ 0 w 4925661"/>
              <a:gd name="connsiteY4" fmla="*/ 690427 h 69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25661" h="690428">
                <a:moveTo>
                  <a:pt x="0" y="0"/>
                </a:moveTo>
                <a:lnTo>
                  <a:pt x="4925661" y="0"/>
                </a:lnTo>
                <a:lnTo>
                  <a:pt x="4925661" y="345214"/>
                </a:lnTo>
                <a:cubicBezTo>
                  <a:pt x="4925661" y="535870"/>
                  <a:pt x="4771103" y="690428"/>
                  <a:pt x="4580447" y="690428"/>
                </a:cubicBezTo>
                <a:lnTo>
                  <a:pt x="0" y="690427"/>
                </a:lnTo>
                <a:close/>
              </a:path>
            </a:pathLst>
          </a:custGeom>
          <a:solidFill>
            <a:srgbClr val="EDEDED"/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>
              <a:latin typeface="Geologica" pitchFamily="2" charset="0"/>
            </a:endParaRPr>
          </a:p>
        </p:txBody>
      </p:sp>
      <p:sp>
        <p:nvSpPr>
          <p:cNvPr id="25" name="Прямоугольник с двумя скругленными противолежащими углами 24">
            <a:extLst>
              <a:ext uri="{FF2B5EF4-FFF2-40B4-BE49-F238E27FC236}">
                <a16:creationId xmlns:a16="http://schemas.microsoft.com/office/drawing/2014/main" id="{F946236E-4BD4-9359-78D8-FE72E7A84183}"/>
              </a:ext>
            </a:extLst>
          </p:cNvPr>
          <p:cNvSpPr/>
          <p:nvPr/>
        </p:nvSpPr>
        <p:spPr>
          <a:xfrm>
            <a:off x="0" y="-9968"/>
            <a:ext cx="9275891" cy="1747685"/>
          </a:xfrm>
          <a:prstGeom prst="round2DiagRect">
            <a:avLst>
              <a:gd name="adj1" fmla="val 49607"/>
              <a:gd name="adj2" fmla="val 0"/>
            </a:avLst>
          </a:prstGeom>
          <a:solidFill>
            <a:srgbClr val="279C8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sz="1824" dirty="0">
              <a:latin typeface="Geologica SemiBold"/>
            </a:endParaRPr>
          </a:p>
        </p:txBody>
      </p:sp>
      <p:sp>
        <p:nvSpPr>
          <p:cNvPr id="18" name="Прямоугольник: скругленные углы 7">
            <a:extLst>
              <a:ext uri="{FF2B5EF4-FFF2-40B4-BE49-F238E27FC236}">
                <a16:creationId xmlns:a16="http://schemas.microsoft.com/office/drawing/2014/main" id="{A7A9C5C2-A46B-1276-B3B6-FDE3C665E80F}"/>
              </a:ext>
            </a:extLst>
          </p:cNvPr>
          <p:cNvSpPr/>
          <p:nvPr/>
        </p:nvSpPr>
        <p:spPr>
          <a:xfrm rot="5400000">
            <a:off x="15475722" y="6377290"/>
            <a:ext cx="2670949" cy="2552113"/>
          </a:xfrm>
          <a:prstGeom prst="roundRect">
            <a:avLst>
              <a:gd name="adj" fmla="val 11973"/>
            </a:avLst>
          </a:prstGeom>
          <a:solidFill>
            <a:schemeClr val="accent3">
              <a:lumMod val="20000"/>
              <a:lumOff val="80000"/>
              <a:alpha val="80000"/>
            </a:schemeClr>
          </a:solidFill>
          <a:ln w="38100"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object 32">
            <a:extLst>
              <a:ext uri="{FF2B5EF4-FFF2-40B4-BE49-F238E27FC236}">
                <a16:creationId xmlns:a16="http://schemas.microsoft.com/office/drawing/2014/main" id="{0965D040-802F-B13D-A71A-33B6A1D4672E}"/>
              </a:ext>
            </a:extLst>
          </p:cNvPr>
          <p:cNvSpPr txBox="1">
            <a:spLocks noGrp="1"/>
          </p:cNvSpPr>
          <p:nvPr>
            <p:ph type="sldNum" sz="quarter" idx="7"/>
          </p:nvPr>
        </p:nvSpPr>
        <p:spPr>
          <a:xfrm>
            <a:off x="421793" y="6320636"/>
            <a:ext cx="788227" cy="348336"/>
          </a:xfrm>
          <a:prstGeom prst="rect">
            <a:avLst/>
          </a:prstGeom>
        </p:spPr>
        <p:txBody>
          <a:bodyPr vert="horz" wrap="square" lIns="0" tIns="192440" rIns="0" bIns="0" rtlCol="0">
            <a:spAutoFit/>
          </a:bodyPr>
          <a:lstStyle/>
          <a:p>
            <a:pPr marL="23104" defTabSz="554492" eaLnBrk="1" fontAlgn="auto" hangingPunct="1">
              <a:spcBef>
                <a:spcPts val="33"/>
              </a:spcBef>
              <a:spcAft>
                <a:spcPts val="0"/>
              </a:spcAft>
            </a:pPr>
            <a:fld id="{81D60167-4931-47E6-BA6A-407CBD079E47}" type="slidenum">
              <a:rPr kern="0" spc="73" dirty="0">
                <a:solidFill>
                  <a:prstClr val="black"/>
                </a:solidFill>
              </a:rPr>
              <a:pPr marL="23104" defTabSz="554492" eaLnBrk="1" fontAlgn="auto" hangingPunct="1">
                <a:spcBef>
                  <a:spcPts val="33"/>
                </a:spcBef>
                <a:spcAft>
                  <a:spcPts val="0"/>
                </a:spcAft>
              </a:pPr>
              <a:t>4</a:t>
            </a:fld>
            <a:endParaRPr kern="0" spc="73" dirty="0">
              <a:solidFill>
                <a:prstClr val="black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94049BC-7A5E-9A75-2144-D186D16CB2C0}"/>
              </a:ext>
            </a:extLst>
          </p:cNvPr>
          <p:cNvSpPr txBox="1"/>
          <p:nvPr/>
        </p:nvSpPr>
        <p:spPr>
          <a:xfrm>
            <a:off x="6335004" y="2855362"/>
            <a:ext cx="5203662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rgbClr val="FF0000"/>
                </a:solidFill>
                <a:latin typeface="Franklin Gothic Medium" panose="020B0603020102020204" pitchFamily="34" charset="0"/>
              </a:rPr>
              <a:t>Прирост протяжённости автомобильных дорог общего пользования местного значения, соответствующих нормативным требованиям к транспортно-эксплуатационным показателям, в результате капитального ремонта и ремонта автомобильных дорог </a:t>
            </a: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0E384151-55E8-4BF1-018A-5003F17ECB1F}"/>
              </a:ext>
            </a:extLst>
          </p:cNvPr>
          <p:cNvSpPr/>
          <p:nvPr/>
        </p:nvSpPr>
        <p:spPr>
          <a:xfrm>
            <a:off x="8037979" y="1859201"/>
            <a:ext cx="21958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u="sng" dirty="0" smtClean="0">
                <a:solidFill>
                  <a:srgbClr val="279C89"/>
                </a:solidFill>
                <a:latin typeface="Impact" panose="020B0806030902050204" pitchFamily="34" charset="0"/>
              </a:rPr>
              <a:t>ПОКАЗАТЕЛЬ 2</a:t>
            </a:r>
            <a:endParaRPr lang="ru-RU" sz="2400" u="sng" dirty="0">
              <a:solidFill>
                <a:srgbClr val="279C89"/>
              </a:solidFill>
              <a:latin typeface="Franklin Gothic Heavy" panose="020B0903020102020204" pitchFamily="34" charset="0"/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flipH="1">
            <a:off x="5962785" y="1607175"/>
            <a:ext cx="26635" cy="4958967"/>
          </a:xfrm>
          <a:prstGeom prst="line">
            <a:avLst/>
          </a:prstGeom>
          <a:ln>
            <a:solidFill>
              <a:srgbClr val="279C89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35" name="Прямоугольник 34">
            <a:extLst>
              <a:ext uri="{FF2B5EF4-FFF2-40B4-BE49-F238E27FC236}">
                <a16:creationId xmlns:a16="http://schemas.microsoft.com/office/drawing/2014/main" id="{0E384151-55E8-4BF1-018A-5003F17ECB1F}"/>
              </a:ext>
            </a:extLst>
          </p:cNvPr>
          <p:cNvSpPr/>
          <p:nvPr/>
        </p:nvSpPr>
        <p:spPr>
          <a:xfrm>
            <a:off x="1761902" y="1891548"/>
            <a:ext cx="19889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u="sng" dirty="0" smtClean="0">
                <a:solidFill>
                  <a:srgbClr val="279C89"/>
                </a:solidFill>
                <a:latin typeface="Impact" panose="020B0806030902050204" pitchFamily="34" charset="0"/>
              </a:rPr>
              <a:t>ПОКАЗАТЕЛЬ 1</a:t>
            </a:r>
            <a:endParaRPr lang="ru-RU" sz="2400" u="sng" dirty="0">
              <a:solidFill>
                <a:srgbClr val="279C89"/>
              </a:solidFill>
              <a:latin typeface="Franklin Gothic Heavy" panose="020B0903020102020204" pitchFamily="34" charset="0"/>
            </a:endParaRPr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 flipH="1">
            <a:off x="11773242" y="1710005"/>
            <a:ext cx="26635" cy="4958967"/>
          </a:xfrm>
          <a:prstGeom prst="line">
            <a:avLst/>
          </a:prstGeom>
          <a:ln>
            <a:solidFill>
              <a:srgbClr val="279C89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30" name="Прямоугольник 29"/>
          <p:cNvSpPr/>
          <p:nvPr/>
        </p:nvSpPr>
        <p:spPr>
          <a:xfrm>
            <a:off x="2178348" y="111516"/>
            <a:ext cx="6699153" cy="1125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1200"/>
              </a:spcAft>
            </a:pPr>
            <a:r>
              <a:rPr lang="ru-RU" sz="24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ПОКАЗАТЕЛИ МУНИЦИПАЛЬНОЙ ПРОГРАММЫ</a:t>
            </a:r>
            <a:endParaRPr lang="ru-RU" sz="24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010" y="107683"/>
            <a:ext cx="1817512" cy="164516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7204" y="107683"/>
            <a:ext cx="1897268" cy="128065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521168" y="5265879"/>
            <a:ext cx="21980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ru-RU" b="1" dirty="0" smtClean="0">
                <a:solidFill>
                  <a:srgbClr val="FF0000"/>
                </a:solidFill>
                <a:latin typeface="Franklin Gothic Medium" panose="020B0603020102020204" pitchFamily="34" charset="0"/>
              </a:rPr>
              <a:t> 96,7 </a:t>
            </a:r>
            <a:r>
              <a:rPr lang="ru-RU" b="1" dirty="0">
                <a:solidFill>
                  <a:srgbClr val="FF0000"/>
                </a:solidFill>
                <a:latin typeface="Franklin Gothic Medium" panose="020B0603020102020204" pitchFamily="34" charset="0"/>
              </a:rPr>
              <a:t>% к 2030 году</a:t>
            </a:r>
            <a:endParaRPr lang="ru-RU" b="1" dirty="0">
              <a:solidFill>
                <a:srgbClr val="003300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94049BC-7A5E-9A75-2144-D186D16CB2C0}"/>
              </a:ext>
            </a:extLst>
          </p:cNvPr>
          <p:cNvSpPr txBox="1"/>
          <p:nvPr/>
        </p:nvSpPr>
        <p:spPr>
          <a:xfrm>
            <a:off x="406881" y="2730382"/>
            <a:ext cx="5203662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FF0000"/>
                </a:solidFill>
                <a:latin typeface="Franklin Gothic Medium" panose="020B0603020102020204" pitchFamily="34" charset="0"/>
              </a:rPr>
              <a:t>Доля автомобильных </a:t>
            </a:r>
            <a:r>
              <a:rPr lang="ru-RU" b="1" dirty="0">
                <a:solidFill>
                  <a:srgbClr val="FF0000"/>
                </a:solidFill>
                <a:latin typeface="Franklin Gothic Medium" panose="020B0603020102020204" pitchFamily="34" charset="0"/>
              </a:rPr>
              <a:t>дорог общего пользования местного значения, соответствующих нормативным требованиям к транспортно-эксплуатационным показателям, в общей протяженности автомобильных дорог общего пользования местного значения </a:t>
            </a:r>
            <a:endParaRPr lang="ru-RU" b="1" dirty="0">
              <a:solidFill>
                <a:srgbClr val="003300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627894" y="5268249"/>
            <a:ext cx="23862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Franklin Gothic Medium" panose="020B0603020102020204" pitchFamily="34" charset="0"/>
              </a:rPr>
              <a:t>1,397 </a:t>
            </a:r>
            <a:r>
              <a:rPr lang="ru-RU" b="1" dirty="0">
                <a:solidFill>
                  <a:srgbClr val="FF0000"/>
                </a:solidFill>
                <a:latin typeface="Franklin Gothic Medium" panose="020B0603020102020204" pitchFamily="34" charset="0"/>
              </a:rPr>
              <a:t>км в 2025 году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4869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олилиния 27">
            <a:extLst>
              <a:ext uri="{FF2B5EF4-FFF2-40B4-BE49-F238E27FC236}">
                <a16:creationId xmlns:a16="http://schemas.microsoft.com/office/drawing/2014/main" id="{D9560338-DED5-DB52-B418-AE49ECC6EDB9}"/>
              </a:ext>
            </a:extLst>
          </p:cNvPr>
          <p:cNvSpPr/>
          <p:nvPr/>
        </p:nvSpPr>
        <p:spPr>
          <a:xfrm>
            <a:off x="8792444" y="2502432"/>
            <a:ext cx="3211799" cy="2269285"/>
          </a:xfrm>
          <a:custGeom>
            <a:avLst/>
            <a:gdLst>
              <a:gd name="connsiteX0" fmla="*/ 0 w 4925661"/>
              <a:gd name="connsiteY0" fmla="*/ 0 h 690428"/>
              <a:gd name="connsiteX1" fmla="*/ 4925661 w 4925661"/>
              <a:gd name="connsiteY1" fmla="*/ 0 h 690428"/>
              <a:gd name="connsiteX2" fmla="*/ 4925661 w 4925661"/>
              <a:gd name="connsiteY2" fmla="*/ 345214 h 690428"/>
              <a:gd name="connsiteX3" fmla="*/ 4580447 w 4925661"/>
              <a:gd name="connsiteY3" fmla="*/ 690428 h 690428"/>
              <a:gd name="connsiteX4" fmla="*/ 0 w 4925661"/>
              <a:gd name="connsiteY4" fmla="*/ 690427 h 69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25661" h="690428">
                <a:moveTo>
                  <a:pt x="0" y="0"/>
                </a:moveTo>
                <a:lnTo>
                  <a:pt x="4925661" y="0"/>
                </a:lnTo>
                <a:lnTo>
                  <a:pt x="4925661" y="345214"/>
                </a:lnTo>
                <a:cubicBezTo>
                  <a:pt x="4925661" y="535870"/>
                  <a:pt x="4771103" y="690428"/>
                  <a:pt x="4580447" y="690428"/>
                </a:cubicBezTo>
                <a:lnTo>
                  <a:pt x="0" y="690427"/>
                </a:lnTo>
                <a:close/>
              </a:path>
            </a:pathLst>
          </a:custGeom>
          <a:solidFill>
            <a:srgbClr val="EDEDED"/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>
              <a:latin typeface="Geologica" pitchFamily="2" charset="0"/>
            </a:endParaRPr>
          </a:p>
        </p:txBody>
      </p:sp>
      <p:sp>
        <p:nvSpPr>
          <p:cNvPr id="27" name="Полилиния 26">
            <a:extLst>
              <a:ext uri="{FF2B5EF4-FFF2-40B4-BE49-F238E27FC236}">
                <a16:creationId xmlns:a16="http://schemas.microsoft.com/office/drawing/2014/main" id="{D9560338-DED5-DB52-B418-AE49ECC6EDB9}"/>
              </a:ext>
            </a:extLst>
          </p:cNvPr>
          <p:cNvSpPr/>
          <p:nvPr/>
        </p:nvSpPr>
        <p:spPr>
          <a:xfrm>
            <a:off x="4420622" y="2496779"/>
            <a:ext cx="3801663" cy="3099349"/>
          </a:xfrm>
          <a:custGeom>
            <a:avLst/>
            <a:gdLst>
              <a:gd name="connsiteX0" fmla="*/ 0 w 4925661"/>
              <a:gd name="connsiteY0" fmla="*/ 0 h 690428"/>
              <a:gd name="connsiteX1" fmla="*/ 4925661 w 4925661"/>
              <a:gd name="connsiteY1" fmla="*/ 0 h 690428"/>
              <a:gd name="connsiteX2" fmla="*/ 4925661 w 4925661"/>
              <a:gd name="connsiteY2" fmla="*/ 345214 h 690428"/>
              <a:gd name="connsiteX3" fmla="*/ 4580447 w 4925661"/>
              <a:gd name="connsiteY3" fmla="*/ 690428 h 690428"/>
              <a:gd name="connsiteX4" fmla="*/ 0 w 4925661"/>
              <a:gd name="connsiteY4" fmla="*/ 690427 h 69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25661" h="690428">
                <a:moveTo>
                  <a:pt x="0" y="0"/>
                </a:moveTo>
                <a:lnTo>
                  <a:pt x="4925661" y="0"/>
                </a:lnTo>
                <a:lnTo>
                  <a:pt x="4925661" y="345214"/>
                </a:lnTo>
                <a:cubicBezTo>
                  <a:pt x="4925661" y="535870"/>
                  <a:pt x="4771103" y="690428"/>
                  <a:pt x="4580447" y="690428"/>
                </a:cubicBezTo>
                <a:lnTo>
                  <a:pt x="0" y="690427"/>
                </a:lnTo>
                <a:close/>
              </a:path>
            </a:pathLst>
          </a:custGeom>
          <a:solidFill>
            <a:srgbClr val="EDEDED"/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>
              <a:latin typeface="Geologica" pitchFamily="2" charset="0"/>
            </a:endParaRPr>
          </a:p>
        </p:txBody>
      </p:sp>
      <p:sp>
        <p:nvSpPr>
          <p:cNvPr id="26" name="Полилиния 25">
            <a:extLst>
              <a:ext uri="{FF2B5EF4-FFF2-40B4-BE49-F238E27FC236}">
                <a16:creationId xmlns:a16="http://schemas.microsoft.com/office/drawing/2014/main" id="{D9560338-DED5-DB52-B418-AE49ECC6EDB9}"/>
              </a:ext>
            </a:extLst>
          </p:cNvPr>
          <p:cNvSpPr/>
          <p:nvPr/>
        </p:nvSpPr>
        <p:spPr>
          <a:xfrm>
            <a:off x="334136" y="2491672"/>
            <a:ext cx="3563223" cy="2280045"/>
          </a:xfrm>
          <a:custGeom>
            <a:avLst/>
            <a:gdLst>
              <a:gd name="connsiteX0" fmla="*/ 0 w 4925661"/>
              <a:gd name="connsiteY0" fmla="*/ 0 h 690428"/>
              <a:gd name="connsiteX1" fmla="*/ 4925661 w 4925661"/>
              <a:gd name="connsiteY1" fmla="*/ 0 h 690428"/>
              <a:gd name="connsiteX2" fmla="*/ 4925661 w 4925661"/>
              <a:gd name="connsiteY2" fmla="*/ 345214 h 690428"/>
              <a:gd name="connsiteX3" fmla="*/ 4580447 w 4925661"/>
              <a:gd name="connsiteY3" fmla="*/ 690428 h 690428"/>
              <a:gd name="connsiteX4" fmla="*/ 0 w 4925661"/>
              <a:gd name="connsiteY4" fmla="*/ 690427 h 69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25661" h="690428">
                <a:moveTo>
                  <a:pt x="0" y="0"/>
                </a:moveTo>
                <a:lnTo>
                  <a:pt x="4925661" y="0"/>
                </a:lnTo>
                <a:lnTo>
                  <a:pt x="4925661" y="345214"/>
                </a:lnTo>
                <a:cubicBezTo>
                  <a:pt x="4925661" y="535870"/>
                  <a:pt x="4771103" y="690428"/>
                  <a:pt x="4580447" y="690428"/>
                </a:cubicBezTo>
                <a:lnTo>
                  <a:pt x="0" y="690427"/>
                </a:lnTo>
                <a:close/>
              </a:path>
            </a:pathLst>
          </a:custGeom>
          <a:solidFill>
            <a:srgbClr val="EDEDED"/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>
              <a:latin typeface="Geologica" pitchFamily="2" charset="0"/>
            </a:endParaRPr>
          </a:p>
        </p:txBody>
      </p:sp>
      <p:sp>
        <p:nvSpPr>
          <p:cNvPr id="25" name="Прямоугольник с двумя скругленными противолежащими углами 24">
            <a:extLst>
              <a:ext uri="{FF2B5EF4-FFF2-40B4-BE49-F238E27FC236}">
                <a16:creationId xmlns:a16="http://schemas.microsoft.com/office/drawing/2014/main" id="{F946236E-4BD4-9359-78D8-FE72E7A84183}"/>
              </a:ext>
            </a:extLst>
          </p:cNvPr>
          <p:cNvSpPr/>
          <p:nvPr/>
        </p:nvSpPr>
        <p:spPr>
          <a:xfrm>
            <a:off x="0" y="0"/>
            <a:ext cx="9275891" cy="1747685"/>
          </a:xfrm>
          <a:prstGeom prst="round2DiagRect">
            <a:avLst>
              <a:gd name="adj1" fmla="val 49607"/>
              <a:gd name="adj2" fmla="val 0"/>
            </a:avLst>
          </a:prstGeom>
          <a:solidFill>
            <a:srgbClr val="279C8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sz="1824" dirty="0">
              <a:latin typeface="Geologica SemiBold"/>
            </a:endParaRPr>
          </a:p>
        </p:txBody>
      </p:sp>
      <p:sp>
        <p:nvSpPr>
          <p:cNvPr id="18" name="Прямоугольник: скругленные углы 7">
            <a:extLst>
              <a:ext uri="{FF2B5EF4-FFF2-40B4-BE49-F238E27FC236}">
                <a16:creationId xmlns:a16="http://schemas.microsoft.com/office/drawing/2014/main" id="{A7A9C5C2-A46B-1276-B3B6-FDE3C665E80F}"/>
              </a:ext>
            </a:extLst>
          </p:cNvPr>
          <p:cNvSpPr/>
          <p:nvPr/>
        </p:nvSpPr>
        <p:spPr>
          <a:xfrm rot="5400000">
            <a:off x="15475722" y="6377290"/>
            <a:ext cx="2670949" cy="2552113"/>
          </a:xfrm>
          <a:prstGeom prst="roundRect">
            <a:avLst>
              <a:gd name="adj" fmla="val 11973"/>
            </a:avLst>
          </a:prstGeom>
          <a:solidFill>
            <a:schemeClr val="accent3">
              <a:lumMod val="20000"/>
              <a:lumOff val="80000"/>
              <a:alpha val="80000"/>
            </a:schemeClr>
          </a:solidFill>
          <a:ln w="38100"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object 32">
            <a:extLst>
              <a:ext uri="{FF2B5EF4-FFF2-40B4-BE49-F238E27FC236}">
                <a16:creationId xmlns:a16="http://schemas.microsoft.com/office/drawing/2014/main" id="{0965D040-802F-B13D-A71A-33B6A1D4672E}"/>
              </a:ext>
            </a:extLst>
          </p:cNvPr>
          <p:cNvSpPr txBox="1">
            <a:spLocks noGrp="1"/>
          </p:cNvSpPr>
          <p:nvPr>
            <p:ph type="sldNum" sz="quarter" idx="7"/>
          </p:nvPr>
        </p:nvSpPr>
        <p:spPr>
          <a:xfrm>
            <a:off x="421793" y="6320636"/>
            <a:ext cx="788227" cy="348336"/>
          </a:xfrm>
          <a:prstGeom prst="rect">
            <a:avLst/>
          </a:prstGeom>
        </p:spPr>
        <p:txBody>
          <a:bodyPr vert="horz" wrap="square" lIns="0" tIns="192440" rIns="0" bIns="0" rtlCol="0">
            <a:spAutoFit/>
          </a:bodyPr>
          <a:lstStyle/>
          <a:p>
            <a:pPr marL="23104" defTabSz="554492" eaLnBrk="1" fontAlgn="auto" hangingPunct="1">
              <a:spcBef>
                <a:spcPts val="33"/>
              </a:spcBef>
              <a:spcAft>
                <a:spcPts val="0"/>
              </a:spcAft>
            </a:pPr>
            <a:fld id="{81D60167-4931-47E6-BA6A-407CBD079E47}" type="slidenum">
              <a:rPr kern="0" spc="73" dirty="0">
                <a:solidFill>
                  <a:prstClr val="black"/>
                </a:solidFill>
              </a:rPr>
              <a:pPr marL="23104" defTabSz="554492" eaLnBrk="1" fontAlgn="auto" hangingPunct="1">
                <a:spcBef>
                  <a:spcPts val="33"/>
                </a:spcBef>
                <a:spcAft>
                  <a:spcPts val="0"/>
                </a:spcAft>
              </a:pPr>
              <a:t>5</a:t>
            </a:fld>
            <a:endParaRPr kern="0" spc="73" dirty="0">
              <a:solidFill>
                <a:prstClr val="black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94049BC-7A5E-9A75-2144-D186D16CB2C0}"/>
              </a:ext>
            </a:extLst>
          </p:cNvPr>
          <p:cNvSpPr txBox="1"/>
          <p:nvPr/>
        </p:nvSpPr>
        <p:spPr>
          <a:xfrm>
            <a:off x="349597" y="2586530"/>
            <a:ext cx="3396226" cy="18620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300" b="1" dirty="0" smtClean="0">
                <a:solidFill>
                  <a:srgbClr val="FF0000"/>
                </a:solidFill>
                <a:latin typeface="Franklin Gothic Medium" panose="020B0603020102020204" pitchFamily="34" charset="0"/>
              </a:rPr>
              <a:t>Протяженность сети автомобильных дорог общего пользования местного значения</a:t>
            </a:r>
          </a:p>
          <a:p>
            <a:pPr algn="ctr"/>
            <a:r>
              <a:rPr lang="ru-RU" sz="2300" b="1" u="sng" dirty="0" smtClean="0">
                <a:solidFill>
                  <a:srgbClr val="FF0000"/>
                </a:solidFill>
                <a:latin typeface="Franklin Gothic Medium" panose="020B0603020102020204" pitchFamily="34" charset="0"/>
              </a:rPr>
              <a:t>182,8 км к 2030 году</a:t>
            </a:r>
            <a:endParaRPr lang="ru-RU" sz="2300" b="1" u="sng" dirty="0">
              <a:solidFill>
                <a:srgbClr val="003300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0E384151-55E8-4BF1-018A-5003F17ECB1F}"/>
              </a:ext>
            </a:extLst>
          </p:cNvPr>
          <p:cNvSpPr/>
          <p:nvPr/>
        </p:nvSpPr>
        <p:spPr>
          <a:xfrm>
            <a:off x="5216578" y="1961438"/>
            <a:ext cx="209681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u="sng" dirty="0" smtClean="0">
                <a:solidFill>
                  <a:srgbClr val="279C89"/>
                </a:solidFill>
                <a:latin typeface="Impact" panose="020B0806030902050204" pitchFamily="34" charset="0"/>
              </a:rPr>
              <a:t>ПОКАЗАТЕЛЬ 2</a:t>
            </a:r>
            <a:endParaRPr lang="ru-RU" sz="2400" u="sng" dirty="0">
              <a:solidFill>
                <a:srgbClr val="279C89"/>
              </a:solidFill>
              <a:latin typeface="Franklin Gothic Heavy" panose="020B0903020102020204" pitchFamily="34" charset="0"/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flipH="1">
            <a:off x="4165176" y="1648997"/>
            <a:ext cx="26635" cy="4958967"/>
          </a:xfrm>
          <a:prstGeom prst="line">
            <a:avLst/>
          </a:prstGeom>
          <a:ln>
            <a:solidFill>
              <a:srgbClr val="279C89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194049BC-7A5E-9A75-2144-D186D16CB2C0}"/>
              </a:ext>
            </a:extLst>
          </p:cNvPr>
          <p:cNvSpPr txBox="1"/>
          <p:nvPr/>
        </p:nvSpPr>
        <p:spPr>
          <a:xfrm>
            <a:off x="4404435" y="2496779"/>
            <a:ext cx="3676774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Franklin Gothic Medium" panose="020B0603020102020204" pitchFamily="34" charset="0"/>
              </a:rPr>
              <a:t>Общая протяженность автомобильных дорог общего пользования местного значения,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Franklin Gothic Medium" panose="020B0603020102020204" pitchFamily="34" charset="0"/>
              </a:rPr>
              <a:t>не отвечающих нормативным требованиям к </a:t>
            </a:r>
            <a:r>
              <a:rPr lang="ru-RU" sz="2000" b="1" dirty="0" err="1" smtClean="0">
                <a:solidFill>
                  <a:srgbClr val="FF0000"/>
                </a:solidFill>
                <a:latin typeface="Franklin Gothic Medium" panose="020B0603020102020204" pitchFamily="34" charset="0"/>
              </a:rPr>
              <a:t>транспортно</a:t>
            </a:r>
            <a:r>
              <a:rPr lang="ru-RU" sz="2000" b="1" dirty="0" smtClean="0">
                <a:solidFill>
                  <a:srgbClr val="FF0000"/>
                </a:solidFill>
                <a:latin typeface="Franklin Gothic Medium" panose="020B0603020102020204" pitchFamily="34" charset="0"/>
              </a:rPr>
              <a:t> -</a:t>
            </a:r>
            <a:r>
              <a:rPr lang="ru-RU" sz="2000" b="1" dirty="0" err="1" smtClean="0">
                <a:solidFill>
                  <a:srgbClr val="FF0000"/>
                </a:solidFill>
                <a:latin typeface="Franklin Gothic Medium" panose="020B0603020102020204" pitchFamily="34" charset="0"/>
              </a:rPr>
              <a:t>эксплутационным</a:t>
            </a:r>
            <a:r>
              <a:rPr lang="ru-RU" sz="2000" b="1" dirty="0" smtClean="0">
                <a:solidFill>
                  <a:srgbClr val="FF0000"/>
                </a:solidFill>
                <a:latin typeface="Franklin Gothic Medium" panose="020B0603020102020204" pitchFamily="34" charset="0"/>
              </a:rPr>
              <a:t> показателям </a:t>
            </a:r>
          </a:p>
          <a:p>
            <a:pPr algn="ctr"/>
            <a:r>
              <a:rPr lang="ru-RU" sz="2000" b="1" u="sng" dirty="0" smtClean="0">
                <a:solidFill>
                  <a:srgbClr val="FF0000"/>
                </a:solidFill>
                <a:latin typeface="Franklin Gothic Medium" panose="020B0603020102020204" pitchFamily="34" charset="0"/>
              </a:rPr>
              <a:t>6,0 км к 2030 году</a:t>
            </a:r>
          </a:p>
          <a:p>
            <a:pPr algn="ctr"/>
            <a:endParaRPr lang="ru-RU" sz="2000" b="1" dirty="0">
              <a:solidFill>
                <a:srgbClr val="003300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34" name="Прямоугольник 33">
            <a:extLst>
              <a:ext uri="{FF2B5EF4-FFF2-40B4-BE49-F238E27FC236}">
                <a16:creationId xmlns:a16="http://schemas.microsoft.com/office/drawing/2014/main" id="{0E384151-55E8-4BF1-018A-5003F17ECB1F}"/>
              </a:ext>
            </a:extLst>
          </p:cNvPr>
          <p:cNvSpPr/>
          <p:nvPr/>
        </p:nvSpPr>
        <p:spPr>
          <a:xfrm>
            <a:off x="9359740" y="1961438"/>
            <a:ext cx="21031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u="sng" dirty="0" smtClean="0">
                <a:solidFill>
                  <a:srgbClr val="279C89"/>
                </a:solidFill>
                <a:latin typeface="Impact" panose="020B0806030902050204" pitchFamily="34" charset="0"/>
              </a:rPr>
              <a:t>ПОКАЗАТЕЛЬ 3</a:t>
            </a:r>
            <a:endParaRPr lang="ru-RU" sz="2400" u="sng" dirty="0">
              <a:solidFill>
                <a:srgbClr val="279C89"/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35" name="Прямоугольник 34">
            <a:extLst>
              <a:ext uri="{FF2B5EF4-FFF2-40B4-BE49-F238E27FC236}">
                <a16:creationId xmlns:a16="http://schemas.microsoft.com/office/drawing/2014/main" id="{0E384151-55E8-4BF1-018A-5003F17ECB1F}"/>
              </a:ext>
            </a:extLst>
          </p:cNvPr>
          <p:cNvSpPr/>
          <p:nvPr/>
        </p:nvSpPr>
        <p:spPr>
          <a:xfrm>
            <a:off x="1002207" y="1961439"/>
            <a:ext cx="209100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u="sng" dirty="0" smtClean="0">
                <a:solidFill>
                  <a:srgbClr val="279C89"/>
                </a:solidFill>
                <a:latin typeface="Impact" panose="020B0806030902050204" pitchFamily="34" charset="0"/>
              </a:rPr>
              <a:t>ПОКАЗАТЕЛЬ 1</a:t>
            </a:r>
            <a:endParaRPr lang="ru-RU" sz="2400" u="sng" dirty="0">
              <a:solidFill>
                <a:srgbClr val="279C89"/>
              </a:solidFill>
              <a:latin typeface="Franklin Gothic Heavy" panose="020B0903020102020204" pitchFamily="34" charset="0"/>
            </a:endParaRPr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 flipH="1">
            <a:off x="8320468" y="1707940"/>
            <a:ext cx="26635" cy="4958967"/>
          </a:xfrm>
          <a:prstGeom prst="line">
            <a:avLst/>
          </a:prstGeom>
          <a:ln>
            <a:solidFill>
              <a:srgbClr val="279C89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30" name="Прямоугольник 29"/>
          <p:cNvSpPr/>
          <p:nvPr/>
        </p:nvSpPr>
        <p:spPr>
          <a:xfrm>
            <a:off x="2408657" y="257717"/>
            <a:ext cx="600781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1200"/>
              </a:spcAft>
            </a:pPr>
            <a:r>
              <a:rPr lang="ru-RU" sz="24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ПРОКСИ - ПОКАЗАТЕЛИ </a:t>
            </a:r>
            <a:r>
              <a:rPr lang="ru-RU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МУНИЦИПАЛЬНОЙ </a:t>
            </a:r>
            <a:r>
              <a:rPr lang="ru-RU" sz="24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ПРОГРАММЫ</a:t>
            </a:r>
            <a:endParaRPr lang="ru-RU" sz="24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329" y="280859"/>
            <a:ext cx="1817512" cy="164516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7204" y="107683"/>
            <a:ext cx="1897268" cy="1280656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194049BC-7A5E-9A75-2144-D186D16CB2C0}"/>
              </a:ext>
            </a:extLst>
          </p:cNvPr>
          <p:cNvSpPr txBox="1"/>
          <p:nvPr/>
        </p:nvSpPr>
        <p:spPr>
          <a:xfrm>
            <a:off x="8610511" y="2549011"/>
            <a:ext cx="3396226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300" b="1" dirty="0" smtClean="0">
                <a:solidFill>
                  <a:srgbClr val="FF0000"/>
                </a:solidFill>
                <a:latin typeface="Franklin Gothic Medium" panose="020B0603020102020204" pitchFamily="34" charset="0"/>
              </a:rPr>
              <a:t>Транспортная подвижность </a:t>
            </a:r>
          </a:p>
          <a:p>
            <a:pPr algn="ctr"/>
            <a:r>
              <a:rPr lang="ru-RU" sz="2300" b="1" dirty="0">
                <a:solidFill>
                  <a:srgbClr val="FF0000"/>
                </a:solidFill>
                <a:latin typeface="Franklin Gothic Medium" panose="020B0603020102020204" pitchFamily="34" charset="0"/>
              </a:rPr>
              <a:t>н</a:t>
            </a:r>
            <a:r>
              <a:rPr lang="ru-RU" sz="2300" b="1" dirty="0" smtClean="0">
                <a:solidFill>
                  <a:srgbClr val="FF0000"/>
                </a:solidFill>
                <a:latin typeface="Franklin Gothic Medium" panose="020B0603020102020204" pitchFamily="34" charset="0"/>
              </a:rPr>
              <a:t>аселения</a:t>
            </a:r>
          </a:p>
          <a:p>
            <a:pPr algn="ctr"/>
            <a:r>
              <a:rPr lang="ru-RU" sz="2300" b="1" u="sng" dirty="0" smtClean="0">
                <a:solidFill>
                  <a:srgbClr val="FF0000"/>
                </a:solidFill>
                <a:latin typeface="Franklin Gothic Medium" panose="020B0603020102020204" pitchFamily="34" charset="0"/>
              </a:rPr>
              <a:t>0,05 км в 2025 году</a:t>
            </a:r>
            <a:endParaRPr lang="ru-RU" sz="2300" b="1" u="sng" dirty="0">
              <a:solidFill>
                <a:srgbClr val="003300"/>
              </a:solidFill>
              <a:latin typeface="Franklin Gothic Medium" panose="020B06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2041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с двумя скругленными противолежащими углами 21">
            <a:extLst>
              <a:ext uri="{FF2B5EF4-FFF2-40B4-BE49-F238E27FC236}">
                <a16:creationId xmlns:a16="http://schemas.microsoft.com/office/drawing/2014/main" id="{F946236E-4BD4-9359-78D8-FE72E7A84183}"/>
              </a:ext>
            </a:extLst>
          </p:cNvPr>
          <p:cNvSpPr/>
          <p:nvPr/>
        </p:nvSpPr>
        <p:spPr>
          <a:xfrm>
            <a:off x="15453" y="-28305"/>
            <a:ext cx="9087377" cy="1623702"/>
          </a:xfrm>
          <a:prstGeom prst="round2DiagRect">
            <a:avLst>
              <a:gd name="adj1" fmla="val 49607"/>
              <a:gd name="adj2" fmla="val 0"/>
            </a:avLst>
          </a:prstGeom>
          <a:solidFill>
            <a:srgbClr val="279C8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sz="1824">
              <a:latin typeface="Geologica" pitchFamily="2" charset="0"/>
            </a:endParaRPr>
          </a:p>
        </p:txBody>
      </p:sp>
      <p:sp>
        <p:nvSpPr>
          <p:cNvPr id="18" name="Прямоугольник: скругленные углы 7">
            <a:extLst>
              <a:ext uri="{FF2B5EF4-FFF2-40B4-BE49-F238E27FC236}">
                <a16:creationId xmlns:a16="http://schemas.microsoft.com/office/drawing/2014/main" id="{A7A9C5C2-A46B-1276-B3B6-FDE3C665E80F}"/>
              </a:ext>
            </a:extLst>
          </p:cNvPr>
          <p:cNvSpPr/>
          <p:nvPr/>
        </p:nvSpPr>
        <p:spPr>
          <a:xfrm rot="5400000">
            <a:off x="15475722" y="6377290"/>
            <a:ext cx="2670949" cy="2552113"/>
          </a:xfrm>
          <a:prstGeom prst="roundRect">
            <a:avLst>
              <a:gd name="adj" fmla="val 11973"/>
            </a:avLst>
          </a:prstGeom>
          <a:solidFill>
            <a:schemeClr val="accent3">
              <a:lumMod val="20000"/>
              <a:lumOff val="80000"/>
              <a:alpha val="80000"/>
            </a:schemeClr>
          </a:solidFill>
          <a:ln w="38100"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object 32">
            <a:extLst>
              <a:ext uri="{FF2B5EF4-FFF2-40B4-BE49-F238E27FC236}">
                <a16:creationId xmlns:a16="http://schemas.microsoft.com/office/drawing/2014/main" id="{0965D040-802F-B13D-A71A-33B6A1D4672E}"/>
              </a:ext>
            </a:extLst>
          </p:cNvPr>
          <p:cNvSpPr txBox="1">
            <a:spLocks noGrp="1"/>
          </p:cNvSpPr>
          <p:nvPr>
            <p:ph type="sldNum" sz="quarter" idx="7"/>
          </p:nvPr>
        </p:nvSpPr>
        <p:spPr>
          <a:xfrm>
            <a:off x="421793" y="6320636"/>
            <a:ext cx="788227" cy="348336"/>
          </a:xfrm>
          <a:prstGeom prst="rect">
            <a:avLst/>
          </a:prstGeom>
        </p:spPr>
        <p:txBody>
          <a:bodyPr vert="horz" wrap="square" lIns="0" tIns="192440" rIns="0" bIns="0" rtlCol="0">
            <a:spAutoFit/>
          </a:bodyPr>
          <a:lstStyle/>
          <a:p>
            <a:pPr marL="23104" defTabSz="554492" eaLnBrk="1" fontAlgn="auto" hangingPunct="1">
              <a:spcBef>
                <a:spcPts val="33"/>
              </a:spcBef>
              <a:spcAft>
                <a:spcPts val="0"/>
              </a:spcAft>
            </a:pPr>
            <a:fld id="{81D60167-4931-47E6-BA6A-407CBD079E47}" type="slidenum">
              <a:rPr kern="0" spc="73" dirty="0">
                <a:solidFill>
                  <a:prstClr val="black"/>
                </a:solidFill>
              </a:rPr>
              <a:pPr marL="23104" defTabSz="554492" eaLnBrk="1" fontAlgn="auto" hangingPunct="1">
                <a:spcBef>
                  <a:spcPts val="33"/>
                </a:spcBef>
                <a:spcAft>
                  <a:spcPts val="0"/>
                </a:spcAft>
              </a:pPr>
              <a:t>6</a:t>
            </a:fld>
            <a:endParaRPr kern="0" spc="73" dirty="0">
              <a:solidFill>
                <a:prstClr val="black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5782" y="1529457"/>
            <a:ext cx="5598108" cy="2192785"/>
          </a:xfrm>
          <a:prstGeom prst="rect">
            <a:avLst/>
          </a:prstGeom>
          <a:solidFill>
            <a:schemeClr val="bg1"/>
          </a:solidFill>
          <a:ln>
            <a:solidFill>
              <a:srgbClr val="0022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67598" y="1544845"/>
            <a:ext cx="577049" cy="523270"/>
          </a:xfrm>
          <a:prstGeom prst="rect">
            <a:avLst/>
          </a:prstGeom>
          <a:solidFill>
            <a:srgbClr val="279C89"/>
          </a:soli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3305086" y="4110545"/>
            <a:ext cx="5598108" cy="2192785"/>
          </a:xfrm>
          <a:prstGeom prst="rect">
            <a:avLst/>
          </a:prstGeom>
          <a:solidFill>
            <a:schemeClr val="bg1"/>
          </a:solidFill>
          <a:ln>
            <a:solidFill>
              <a:srgbClr val="0022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3324459" y="4110545"/>
            <a:ext cx="577049" cy="523270"/>
          </a:xfrm>
          <a:prstGeom prst="rect">
            <a:avLst/>
          </a:prstGeom>
          <a:solidFill>
            <a:srgbClr val="279C89"/>
          </a:soli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6104141" y="1529457"/>
            <a:ext cx="5598108" cy="2192785"/>
          </a:xfrm>
          <a:prstGeom prst="rect">
            <a:avLst/>
          </a:prstGeom>
          <a:solidFill>
            <a:schemeClr val="bg1"/>
          </a:solidFill>
          <a:ln>
            <a:solidFill>
              <a:srgbClr val="0022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6117646" y="1544845"/>
            <a:ext cx="577049" cy="523270"/>
          </a:xfrm>
          <a:prstGeom prst="rect">
            <a:avLst/>
          </a:prstGeom>
          <a:solidFill>
            <a:srgbClr val="279C89"/>
          </a:soli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54" name="Text 4"/>
          <p:cNvSpPr txBox="1"/>
          <p:nvPr/>
        </p:nvSpPr>
        <p:spPr>
          <a:xfrm>
            <a:off x="391431" y="1569349"/>
            <a:ext cx="639099" cy="54652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rial" pitchFamily="34" charset="-122"/>
                <a:cs typeface="Arial" pitchFamily="34" charset="-120"/>
              </a:rPr>
              <a:t>1</a:t>
            </a:r>
            <a:endParaRPr lang="en-US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5" name="Text 4"/>
          <p:cNvSpPr txBox="1"/>
          <p:nvPr/>
        </p:nvSpPr>
        <p:spPr>
          <a:xfrm>
            <a:off x="6309352" y="1555084"/>
            <a:ext cx="639099" cy="54652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rial" pitchFamily="34" charset="-122"/>
                <a:cs typeface="Arial" pitchFamily="34" charset="-120"/>
              </a:rPr>
              <a:t>2</a:t>
            </a:r>
            <a:endParaRPr lang="en-US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6" name="Text 4"/>
          <p:cNvSpPr txBox="1"/>
          <p:nvPr/>
        </p:nvSpPr>
        <p:spPr>
          <a:xfrm>
            <a:off x="3494177" y="4110545"/>
            <a:ext cx="639099" cy="54652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rial" pitchFamily="34" charset="-122"/>
                <a:cs typeface="Arial" pitchFamily="34" charset="-120"/>
              </a:rPr>
              <a:t>3</a:t>
            </a:r>
            <a:endParaRPr lang="en-US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Полилиния 22">
            <a:extLst>
              <a:ext uri="{FF2B5EF4-FFF2-40B4-BE49-F238E27FC236}">
                <a16:creationId xmlns:a16="http://schemas.microsoft.com/office/drawing/2014/main" id="{D9560338-DED5-DB52-B418-AE49ECC6EDB9}"/>
              </a:ext>
            </a:extLst>
          </p:cNvPr>
          <p:cNvSpPr/>
          <p:nvPr/>
        </p:nvSpPr>
        <p:spPr>
          <a:xfrm>
            <a:off x="475368" y="2146124"/>
            <a:ext cx="5178935" cy="1259273"/>
          </a:xfrm>
          <a:custGeom>
            <a:avLst/>
            <a:gdLst>
              <a:gd name="connsiteX0" fmla="*/ 0 w 4925661"/>
              <a:gd name="connsiteY0" fmla="*/ 0 h 690428"/>
              <a:gd name="connsiteX1" fmla="*/ 4925661 w 4925661"/>
              <a:gd name="connsiteY1" fmla="*/ 0 h 690428"/>
              <a:gd name="connsiteX2" fmla="*/ 4925661 w 4925661"/>
              <a:gd name="connsiteY2" fmla="*/ 345214 h 690428"/>
              <a:gd name="connsiteX3" fmla="*/ 4580447 w 4925661"/>
              <a:gd name="connsiteY3" fmla="*/ 690428 h 690428"/>
              <a:gd name="connsiteX4" fmla="*/ 0 w 4925661"/>
              <a:gd name="connsiteY4" fmla="*/ 690427 h 69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25661" h="690428">
                <a:moveTo>
                  <a:pt x="0" y="0"/>
                </a:moveTo>
                <a:lnTo>
                  <a:pt x="4925661" y="0"/>
                </a:lnTo>
                <a:lnTo>
                  <a:pt x="4925661" y="345214"/>
                </a:lnTo>
                <a:cubicBezTo>
                  <a:pt x="4925661" y="535870"/>
                  <a:pt x="4771103" y="690428"/>
                  <a:pt x="4580447" y="690428"/>
                </a:cubicBezTo>
                <a:lnTo>
                  <a:pt x="0" y="690427"/>
                </a:lnTo>
                <a:close/>
              </a:path>
            </a:pathLst>
          </a:custGeom>
          <a:solidFill>
            <a:srgbClr val="EDEDED"/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Geologica" pitchFamily="2" charset="0"/>
              </a:rPr>
              <a:t>Комплекс </a:t>
            </a:r>
            <a:r>
              <a:rPr lang="ru-RU" sz="1600" dirty="0">
                <a:solidFill>
                  <a:schemeClr val="tx1"/>
                </a:solidFill>
                <a:latin typeface="Geologica" pitchFamily="2" charset="0"/>
              </a:rPr>
              <a:t>процессных мероприятий </a:t>
            </a:r>
            <a:endParaRPr lang="ru-RU" sz="1600" dirty="0" smtClean="0">
              <a:solidFill>
                <a:schemeClr val="tx1"/>
              </a:solidFill>
              <a:latin typeface="Geologica" pitchFamily="2" charset="0"/>
            </a:endParaRP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Geologica" pitchFamily="2" charset="0"/>
              </a:rPr>
              <a:t>«</a:t>
            </a:r>
            <a:r>
              <a:rPr lang="ru-RU" sz="1600" dirty="0">
                <a:solidFill>
                  <a:schemeClr val="tx1"/>
                </a:solidFill>
                <a:latin typeface="Geologica" pitchFamily="2" charset="0"/>
              </a:rPr>
              <a:t>Капитальный ремонт, ремонт и содержание  автомобильных дорог и искусственных дорожных сооружений общего пользования местного значения муниципального района»</a:t>
            </a:r>
          </a:p>
        </p:txBody>
      </p:sp>
      <p:sp>
        <p:nvSpPr>
          <p:cNvPr id="24" name="Полилиния 23">
            <a:extLst>
              <a:ext uri="{FF2B5EF4-FFF2-40B4-BE49-F238E27FC236}">
                <a16:creationId xmlns:a16="http://schemas.microsoft.com/office/drawing/2014/main" id="{D9560338-DED5-DB52-B418-AE49ECC6EDB9}"/>
              </a:ext>
            </a:extLst>
          </p:cNvPr>
          <p:cNvSpPr/>
          <p:nvPr/>
        </p:nvSpPr>
        <p:spPr>
          <a:xfrm>
            <a:off x="6309352" y="2146124"/>
            <a:ext cx="5178935" cy="1259273"/>
          </a:xfrm>
          <a:custGeom>
            <a:avLst/>
            <a:gdLst>
              <a:gd name="connsiteX0" fmla="*/ 0 w 4925661"/>
              <a:gd name="connsiteY0" fmla="*/ 0 h 690428"/>
              <a:gd name="connsiteX1" fmla="*/ 4925661 w 4925661"/>
              <a:gd name="connsiteY1" fmla="*/ 0 h 690428"/>
              <a:gd name="connsiteX2" fmla="*/ 4925661 w 4925661"/>
              <a:gd name="connsiteY2" fmla="*/ 345214 h 690428"/>
              <a:gd name="connsiteX3" fmla="*/ 4580447 w 4925661"/>
              <a:gd name="connsiteY3" fmla="*/ 690428 h 690428"/>
              <a:gd name="connsiteX4" fmla="*/ 0 w 4925661"/>
              <a:gd name="connsiteY4" fmla="*/ 690427 h 69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25661" h="690428">
                <a:moveTo>
                  <a:pt x="0" y="0"/>
                </a:moveTo>
                <a:lnTo>
                  <a:pt x="4925661" y="0"/>
                </a:lnTo>
                <a:lnTo>
                  <a:pt x="4925661" y="345214"/>
                </a:lnTo>
                <a:cubicBezTo>
                  <a:pt x="4925661" y="535870"/>
                  <a:pt x="4771103" y="690428"/>
                  <a:pt x="4580447" y="690428"/>
                </a:cubicBezTo>
                <a:lnTo>
                  <a:pt x="0" y="690427"/>
                </a:lnTo>
                <a:close/>
              </a:path>
            </a:pathLst>
          </a:custGeom>
          <a:solidFill>
            <a:srgbClr val="EDEDED"/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Geologica" pitchFamily="2" charset="0"/>
              </a:rPr>
              <a:t>Комплекс </a:t>
            </a:r>
            <a:r>
              <a:rPr lang="ru-RU" sz="1600" dirty="0">
                <a:solidFill>
                  <a:schemeClr val="tx1"/>
                </a:solidFill>
                <a:latin typeface="Geologica" pitchFamily="2" charset="0"/>
              </a:rPr>
              <a:t>процессных мероприятий </a:t>
            </a:r>
            <a:endParaRPr lang="ru-RU" sz="1600" dirty="0" smtClean="0">
              <a:solidFill>
                <a:schemeClr val="tx1"/>
              </a:solidFill>
              <a:latin typeface="Geologica" pitchFamily="2" charset="0"/>
            </a:endParaRP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Geologica" pitchFamily="2" charset="0"/>
              </a:rPr>
              <a:t>«</a:t>
            </a:r>
            <a:r>
              <a:rPr lang="ru-RU" sz="1600" dirty="0">
                <a:solidFill>
                  <a:schemeClr val="tx1"/>
                </a:solidFill>
                <a:latin typeface="Geologica" pitchFamily="2" charset="0"/>
              </a:rPr>
              <a:t>Строительство, реконструкция, капитальный ремонт, ремонт и содержание автомобильных дорог общего пользования местного значения поселений»</a:t>
            </a:r>
          </a:p>
        </p:txBody>
      </p:sp>
      <p:sp>
        <p:nvSpPr>
          <p:cNvPr id="25" name="Полилиния 24">
            <a:extLst>
              <a:ext uri="{FF2B5EF4-FFF2-40B4-BE49-F238E27FC236}">
                <a16:creationId xmlns:a16="http://schemas.microsoft.com/office/drawing/2014/main" id="{D9560338-DED5-DB52-B418-AE49ECC6EDB9}"/>
              </a:ext>
            </a:extLst>
          </p:cNvPr>
          <p:cNvSpPr/>
          <p:nvPr/>
        </p:nvSpPr>
        <p:spPr>
          <a:xfrm>
            <a:off x="3612983" y="4720332"/>
            <a:ext cx="5178935" cy="1329337"/>
          </a:xfrm>
          <a:custGeom>
            <a:avLst/>
            <a:gdLst>
              <a:gd name="connsiteX0" fmla="*/ 0 w 4925661"/>
              <a:gd name="connsiteY0" fmla="*/ 0 h 690428"/>
              <a:gd name="connsiteX1" fmla="*/ 4925661 w 4925661"/>
              <a:gd name="connsiteY1" fmla="*/ 0 h 690428"/>
              <a:gd name="connsiteX2" fmla="*/ 4925661 w 4925661"/>
              <a:gd name="connsiteY2" fmla="*/ 345214 h 690428"/>
              <a:gd name="connsiteX3" fmla="*/ 4580447 w 4925661"/>
              <a:gd name="connsiteY3" fmla="*/ 690428 h 690428"/>
              <a:gd name="connsiteX4" fmla="*/ 0 w 4925661"/>
              <a:gd name="connsiteY4" fmla="*/ 690427 h 69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25661" h="690428">
                <a:moveTo>
                  <a:pt x="0" y="0"/>
                </a:moveTo>
                <a:lnTo>
                  <a:pt x="4925661" y="0"/>
                </a:lnTo>
                <a:lnTo>
                  <a:pt x="4925661" y="345214"/>
                </a:lnTo>
                <a:cubicBezTo>
                  <a:pt x="4925661" y="535870"/>
                  <a:pt x="4771103" y="690428"/>
                  <a:pt x="4580447" y="690428"/>
                </a:cubicBezTo>
                <a:lnTo>
                  <a:pt x="0" y="690427"/>
                </a:lnTo>
                <a:close/>
              </a:path>
            </a:pathLst>
          </a:custGeom>
          <a:solidFill>
            <a:srgbClr val="EDEDED"/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ru-RU" sz="1600" dirty="0">
                <a:solidFill>
                  <a:schemeClr val="tx1"/>
                </a:solidFill>
                <a:latin typeface="Geologica" pitchFamily="2" charset="0"/>
              </a:rPr>
              <a:t>Комплекс процессных </a:t>
            </a:r>
            <a:r>
              <a:rPr lang="ru-RU" sz="1600" dirty="0" smtClean="0">
                <a:solidFill>
                  <a:schemeClr val="tx1"/>
                </a:solidFill>
                <a:latin typeface="Geologica" pitchFamily="2" charset="0"/>
              </a:rPr>
              <a:t>мероприятий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Geologica" pitchFamily="2" charset="0"/>
              </a:rPr>
              <a:t>«</a:t>
            </a:r>
            <a:r>
              <a:rPr lang="ru-RU" sz="1600" dirty="0">
                <a:solidFill>
                  <a:schemeClr val="tx1"/>
                </a:solidFill>
                <a:latin typeface="Geologica" pitchFamily="2" charset="0"/>
              </a:rPr>
              <a:t>Капитальный ремонт, ремонт и содержание  автомобильных дорог и искусственных дорожных сооружений необщего пользования местного значения муниципального района»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2204731" y="206250"/>
            <a:ext cx="606490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1200"/>
              </a:spcAft>
            </a:pPr>
            <a:r>
              <a:rPr lang="ru-RU" sz="24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МЕРОПРИЯТИЯ МУНИЦИПАЛЬНОЙ ПРОГРАММЫ</a:t>
            </a:r>
            <a:endParaRPr lang="ru-RU" sz="24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8" name="Рисунок 2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4521" y="122266"/>
            <a:ext cx="1766341" cy="1192280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336" y="223679"/>
            <a:ext cx="1817512" cy="1645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2514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Полилиния 35">
            <a:extLst>
              <a:ext uri="{FF2B5EF4-FFF2-40B4-BE49-F238E27FC236}">
                <a16:creationId xmlns:a16="http://schemas.microsoft.com/office/drawing/2014/main" id="{D9560338-DED5-DB52-B418-AE49ECC6EDB9}"/>
              </a:ext>
            </a:extLst>
          </p:cNvPr>
          <p:cNvSpPr/>
          <p:nvPr/>
        </p:nvSpPr>
        <p:spPr>
          <a:xfrm>
            <a:off x="1029553" y="3569698"/>
            <a:ext cx="5178935" cy="581244"/>
          </a:xfrm>
          <a:custGeom>
            <a:avLst/>
            <a:gdLst>
              <a:gd name="connsiteX0" fmla="*/ 0 w 4925661"/>
              <a:gd name="connsiteY0" fmla="*/ 0 h 690428"/>
              <a:gd name="connsiteX1" fmla="*/ 4925661 w 4925661"/>
              <a:gd name="connsiteY1" fmla="*/ 0 h 690428"/>
              <a:gd name="connsiteX2" fmla="*/ 4925661 w 4925661"/>
              <a:gd name="connsiteY2" fmla="*/ 345214 h 690428"/>
              <a:gd name="connsiteX3" fmla="*/ 4580447 w 4925661"/>
              <a:gd name="connsiteY3" fmla="*/ 690428 h 690428"/>
              <a:gd name="connsiteX4" fmla="*/ 0 w 4925661"/>
              <a:gd name="connsiteY4" fmla="*/ 690427 h 69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25661" h="690428">
                <a:moveTo>
                  <a:pt x="0" y="0"/>
                </a:moveTo>
                <a:lnTo>
                  <a:pt x="4925661" y="0"/>
                </a:lnTo>
                <a:lnTo>
                  <a:pt x="4925661" y="345214"/>
                </a:lnTo>
                <a:cubicBezTo>
                  <a:pt x="4925661" y="535870"/>
                  <a:pt x="4771103" y="690428"/>
                  <a:pt x="4580447" y="690428"/>
                </a:cubicBezTo>
                <a:lnTo>
                  <a:pt x="0" y="690427"/>
                </a:lnTo>
                <a:close/>
              </a:path>
            </a:pathLst>
          </a:custGeom>
          <a:solidFill>
            <a:srgbClr val="EDEDED"/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>
              <a:latin typeface="Geologica" pitchFamily="2" charset="0"/>
            </a:endParaRPr>
          </a:p>
        </p:txBody>
      </p:sp>
      <p:sp>
        <p:nvSpPr>
          <p:cNvPr id="33" name="Полилиния 32">
            <a:extLst>
              <a:ext uri="{FF2B5EF4-FFF2-40B4-BE49-F238E27FC236}">
                <a16:creationId xmlns:a16="http://schemas.microsoft.com/office/drawing/2014/main" id="{D9560338-DED5-DB52-B418-AE49ECC6EDB9}"/>
              </a:ext>
            </a:extLst>
          </p:cNvPr>
          <p:cNvSpPr/>
          <p:nvPr/>
        </p:nvSpPr>
        <p:spPr>
          <a:xfrm>
            <a:off x="1029550" y="1389553"/>
            <a:ext cx="5178935" cy="581244"/>
          </a:xfrm>
          <a:custGeom>
            <a:avLst/>
            <a:gdLst>
              <a:gd name="connsiteX0" fmla="*/ 0 w 4925661"/>
              <a:gd name="connsiteY0" fmla="*/ 0 h 690428"/>
              <a:gd name="connsiteX1" fmla="*/ 4925661 w 4925661"/>
              <a:gd name="connsiteY1" fmla="*/ 0 h 690428"/>
              <a:gd name="connsiteX2" fmla="*/ 4925661 w 4925661"/>
              <a:gd name="connsiteY2" fmla="*/ 345214 h 690428"/>
              <a:gd name="connsiteX3" fmla="*/ 4580447 w 4925661"/>
              <a:gd name="connsiteY3" fmla="*/ 690428 h 690428"/>
              <a:gd name="connsiteX4" fmla="*/ 0 w 4925661"/>
              <a:gd name="connsiteY4" fmla="*/ 690427 h 69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25661" h="690428">
                <a:moveTo>
                  <a:pt x="0" y="0"/>
                </a:moveTo>
                <a:lnTo>
                  <a:pt x="4925661" y="0"/>
                </a:lnTo>
                <a:lnTo>
                  <a:pt x="4925661" y="345214"/>
                </a:lnTo>
                <a:cubicBezTo>
                  <a:pt x="4925661" y="535870"/>
                  <a:pt x="4771103" y="690428"/>
                  <a:pt x="4580447" y="690428"/>
                </a:cubicBezTo>
                <a:lnTo>
                  <a:pt x="0" y="690427"/>
                </a:lnTo>
                <a:close/>
              </a:path>
            </a:pathLst>
          </a:custGeom>
          <a:solidFill>
            <a:srgbClr val="EDEDED"/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>
              <a:latin typeface="Geologica" pitchFamily="2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9C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: скругленные углы 7">
            <a:extLst>
              <a:ext uri="{FF2B5EF4-FFF2-40B4-BE49-F238E27FC236}">
                <a16:creationId xmlns:a16="http://schemas.microsoft.com/office/drawing/2014/main" id="{A7A9C5C2-A46B-1276-B3B6-FDE3C665E80F}"/>
              </a:ext>
            </a:extLst>
          </p:cNvPr>
          <p:cNvSpPr/>
          <p:nvPr/>
        </p:nvSpPr>
        <p:spPr>
          <a:xfrm rot="5400000">
            <a:off x="15475722" y="6377290"/>
            <a:ext cx="2670949" cy="2552113"/>
          </a:xfrm>
          <a:prstGeom prst="roundRect">
            <a:avLst>
              <a:gd name="adj" fmla="val 11973"/>
            </a:avLst>
          </a:prstGeom>
          <a:solidFill>
            <a:schemeClr val="accent3">
              <a:lumMod val="20000"/>
              <a:lumOff val="80000"/>
              <a:alpha val="80000"/>
            </a:schemeClr>
          </a:solidFill>
          <a:ln w="38100"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81200" y="291801"/>
            <a:ext cx="11829599" cy="64203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ru-RU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ЭТАПЫ РЕАЛИЗАЦИИ МУНИЦИПАЛЬНОЙ  ПРОГРАММЫ</a:t>
            </a:r>
            <a:endParaRPr lang="ru-RU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" name="Text 4"/>
          <p:cNvSpPr txBox="1"/>
          <p:nvPr/>
        </p:nvSpPr>
        <p:spPr>
          <a:xfrm>
            <a:off x="279109" y="1803492"/>
            <a:ext cx="1833689" cy="54652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r>
              <a:rPr lang="ru-RU" b="1" dirty="0" smtClean="0">
                <a:solidFill>
                  <a:srgbClr val="FF0000"/>
                </a:solidFill>
                <a:cs typeface="Arial" pitchFamily="34" charset="-120"/>
              </a:rPr>
              <a:t>НАПРАВЛЕНИЕ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0" name="Text 4"/>
          <p:cNvSpPr txBox="1"/>
          <p:nvPr/>
        </p:nvSpPr>
        <p:spPr>
          <a:xfrm>
            <a:off x="447681" y="2935110"/>
            <a:ext cx="639099" cy="54652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21" name="Text 4"/>
          <p:cNvSpPr txBox="1"/>
          <p:nvPr/>
        </p:nvSpPr>
        <p:spPr>
          <a:xfrm>
            <a:off x="257095" y="3906661"/>
            <a:ext cx="4029612" cy="43085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r>
              <a:rPr lang="ru-RU" b="1" dirty="0" smtClean="0">
                <a:solidFill>
                  <a:srgbClr val="FF0000"/>
                </a:solidFill>
                <a:cs typeface="Arial" pitchFamily="34" charset="-120"/>
              </a:rPr>
              <a:t>ОТВЕТСТВЕННЫЕ ИСПОЛНИТЕЛИ</a:t>
            </a:r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>
            <a:off x="7688674" y="1346756"/>
            <a:ext cx="12455" cy="5347918"/>
          </a:xfrm>
          <a:prstGeom prst="line">
            <a:avLst/>
          </a:prstGeom>
          <a:ln>
            <a:solidFill>
              <a:srgbClr val="279C89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" name="object 32">
            <a:extLst>
              <a:ext uri="{FF2B5EF4-FFF2-40B4-BE49-F238E27FC236}">
                <a16:creationId xmlns:a16="http://schemas.microsoft.com/office/drawing/2014/main" id="{0965D040-802F-B13D-A71A-33B6A1D4672E}"/>
              </a:ext>
            </a:extLst>
          </p:cNvPr>
          <p:cNvSpPr txBox="1">
            <a:spLocks noGrp="1"/>
          </p:cNvSpPr>
          <p:nvPr>
            <p:ph type="sldNum" sz="quarter" idx="7"/>
          </p:nvPr>
        </p:nvSpPr>
        <p:spPr>
          <a:xfrm>
            <a:off x="396378" y="6401813"/>
            <a:ext cx="788227" cy="348336"/>
          </a:xfrm>
          <a:prstGeom prst="rect">
            <a:avLst/>
          </a:prstGeom>
        </p:spPr>
        <p:txBody>
          <a:bodyPr vert="horz" wrap="square" lIns="0" tIns="192440" rIns="0" bIns="0" rtlCol="0">
            <a:spAutoFit/>
          </a:bodyPr>
          <a:lstStyle/>
          <a:p>
            <a:pPr marL="23104" defTabSz="554492" eaLnBrk="1" fontAlgn="auto" hangingPunct="1">
              <a:spcBef>
                <a:spcPts val="33"/>
              </a:spcBef>
              <a:spcAft>
                <a:spcPts val="0"/>
              </a:spcAft>
            </a:pPr>
            <a:fld id="{81D60167-4931-47E6-BA6A-407CBD079E47}" type="slidenum">
              <a:rPr kern="0" spc="73" dirty="0">
                <a:solidFill>
                  <a:prstClr val="black"/>
                </a:solidFill>
              </a:rPr>
              <a:pPr marL="23104" defTabSz="554492" eaLnBrk="1" fontAlgn="auto" hangingPunct="1">
                <a:spcBef>
                  <a:spcPts val="33"/>
                </a:spcBef>
                <a:spcAft>
                  <a:spcPts val="0"/>
                </a:spcAft>
              </a:pPr>
              <a:t>7</a:t>
            </a:fld>
            <a:endParaRPr kern="0" spc="73" dirty="0">
              <a:solidFill>
                <a:prstClr val="black"/>
              </a:solidFill>
            </a:endParaRPr>
          </a:p>
        </p:txBody>
      </p:sp>
      <p:sp>
        <p:nvSpPr>
          <p:cNvPr id="29" name="Прямоугольник с двумя скругленными противолежащими углами 28">
            <a:extLst>
              <a:ext uri="{FF2B5EF4-FFF2-40B4-BE49-F238E27FC236}">
                <a16:creationId xmlns:a16="http://schemas.microsoft.com/office/drawing/2014/main" id="{F946236E-4BD4-9359-78D8-FE72E7A84183}"/>
              </a:ext>
            </a:extLst>
          </p:cNvPr>
          <p:cNvSpPr/>
          <p:nvPr/>
        </p:nvSpPr>
        <p:spPr>
          <a:xfrm>
            <a:off x="93941" y="229455"/>
            <a:ext cx="9863560" cy="1461463"/>
          </a:xfrm>
          <a:prstGeom prst="round2DiagRect">
            <a:avLst>
              <a:gd name="adj1" fmla="val 49607"/>
              <a:gd name="adj2" fmla="val 0"/>
            </a:avLst>
          </a:prstGeom>
          <a:solidFill>
            <a:srgbClr val="279C8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sz="1824">
              <a:latin typeface="Geologica" pitchFamily="2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2179913" y="216999"/>
            <a:ext cx="648859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ru-RU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1. </a:t>
            </a:r>
            <a:r>
              <a:rPr lang="ru-RU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Комплекс процессных мероприятий «Капитальный </a:t>
            </a:r>
            <a:r>
              <a:rPr lang="ru-RU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ремонт, ремонт и содержание  автомобильных дорог и искусственных дорожных сооружений общего пользования местного значения муниципального </a:t>
            </a:r>
            <a:r>
              <a:rPr lang="ru-RU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района»</a:t>
            </a:r>
            <a:endParaRPr lang="ru-RU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4" name="Полилиния 33">
            <a:extLst>
              <a:ext uri="{FF2B5EF4-FFF2-40B4-BE49-F238E27FC236}">
                <a16:creationId xmlns:a16="http://schemas.microsoft.com/office/drawing/2014/main" id="{D9560338-DED5-DB52-B418-AE49ECC6EDB9}"/>
              </a:ext>
            </a:extLst>
          </p:cNvPr>
          <p:cNvSpPr/>
          <p:nvPr/>
        </p:nvSpPr>
        <p:spPr>
          <a:xfrm>
            <a:off x="838086" y="2213691"/>
            <a:ext cx="5757455" cy="1155366"/>
          </a:xfrm>
          <a:custGeom>
            <a:avLst/>
            <a:gdLst>
              <a:gd name="connsiteX0" fmla="*/ 0 w 4925661"/>
              <a:gd name="connsiteY0" fmla="*/ 0 h 690428"/>
              <a:gd name="connsiteX1" fmla="*/ 4925661 w 4925661"/>
              <a:gd name="connsiteY1" fmla="*/ 0 h 690428"/>
              <a:gd name="connsiteX2" fmla="*/ 4925661 w 4925661"/>
              <a:gd name="connsiteY2" fmla="*/ 345214 h 690428"/>
              <a:gd name="connsiteX3" fmla="*/ 4580447 w 4925661"/>
              <a:gd name="connsiteY3" fmla="*/ 690428 h 690428"/>
              <a:gd name="connsiteX4" fmla="*/ 0 w 4925661"/>
              <a:gd name="connsiteY4" fmla="*/ 690427 h 69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25661" h="690428">
                <a:moveTo>
                  <a:pt x="0" y="0"/>
                </a:moveTo>
                <a:lnTo>
                  <a:pt x="4925661" y="0"/>
                </a:lnTo>
                <a:lnTo>
                  <a:pt x="4925661" y="345214"/>
                </a:lnTo>
                <a:cubicBezTo>
                  <a:pt x="4925661" y="535870"/>
                  <a:pt x="4771103" y="690428"/>
                  <a:pt x="4580447" y="690428"/>
                </a:cubicBezTo>
                <a:lnTo>
                  <a:pt x="0" y="690427"/>
                </a:lnTo>
                <a:close/>
              </a:path>
            </a:pathLst>
          </a:custGeom>
          <a:solidFill>
            <a:srgbClr val="EDEDED"/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Капитальный ремонт, ремонт и содержание  автомобильных дорог и искусственных дорожных сооружений общего пользования местного значения муниципального района</a:t>
            </a:r>
          </a:p>
        </p:txBody>
      </p:sp>
      <p:sp>
        <p:nvSpPr>
          <p:cNvPr id="39" name="Полилиния 38">
            <a:extLst>
              <a:ext uri="{FF2B5EF4-FFF2-40B4-BE49-F238E27FC236}">
                <a16:creationId xmlns:a16="http://schemas.microsoft.com/office/drawing/2014/main" id="{D9560338-DED5-DB52-B418-AE49ECC6EDB9}"/>
              </a:ext>
            </a:extLst>
          </p:cNvPr>
          <p:cNvSpPr/>
          <p:nvPr/>
        </p:nvSpPr>
        <p:spPr>
          <a:xfrm>
            <a:off x="838086" y="4517534"/>
            <a:ext cx="5757455" cy="1298050"/>
          </a:xfrm>
          <a:custGeom>
            <a:avLst/>
            <a:gdLst>
              <a:gd name="connsiteX0" fmla="*/ 0 w 4925661"/>
              <a:gd name="connsiteY0" fmla="*/ 0 h 690428"/>
              <a:gd name="connsiteX1" fmla="*/ 4925661 w 4925661"/>
              <a:gd name="connsiteY1" fmla="*/ 0 h 690428"/>
              <a:gd name="connsiteX2" fmla="*/ 4925661 w 4925661"/>
              <a:gd name="connsiteY2" fmla="*/ 345214 h 690428"/>
              <a:gd name="connsiteX3" fmla="*/ 4580447 w 4925661"/>
              <a:gd name="connsiteY3" fmla="*/ 690428 h 690428"/>
              <a:gd name="connsiteX4" fmla="*/ 0 w 4925661"/>
              <a:gd name="connsiteY4" fmla="*/ 690427 h 69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25661" h="690428">
                <a:moveTo>
                  <a:pt x="0" y="0"/>
                </a:moveTo>
                <a:lnTo>
                  <a:pt x="4925661" y="0"/>
                </a:lnTo>
                <a:lnTo>
                  <a:pt x="4925661" y="345214"/>
                </a:lnTo>
                <a:cubicBezTo>
                  <a:pt x="4925661" y="535870"/>
                  <a:pt x="4771103" y="690428"/>
                  <a:pt x="4580447" y="690428"/>
                </a:cubicBezTo>
                <a:lnTo>
                  <a:pt x="0" y="690427"/>
                </a:lnTo>
                <a:close/>
              </a:path>
            </a:pathLst>
          </a:custGeom>
          <a:solidFill>
            <a:srgbClr val="EDEDED"/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>
              <a:lnSpc>
                <a:spcPct val="100000"/>
              </a:lnSpc>
              <a:buClr>
                <a:srgbClr val="FF0000"/>
              </a:buClr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Департамент строительства и жилищно-коммунального комплекса Нефтеюганского района </a:t>
            </a:r>
            <a:endParaRPr lang="ru-RU" b="1" dirty="0" smtClean="0">
              <a:solidFill>
                <a:schemeClr val="tx2">
                  <a:lumMod val="50000"/>
                </a:schemeClr>
              </a:solidFill>
              <a:latin typeface="Franklin Gothic Book" pitchFamily="34" charset="0"/>
              <a:ea typeface="Times New Roman" panose="02020603050405020304" pitchFamily="18" charset="0"/>
            </a:endParaRPr>
          </a:p>
          <a:p>
            <a:pPr lvl="0" algn="ctr">
              <a:lnSpc>
                <a:spcPct val="100000"/>
              </a:lnSpc>
              <a:buClr>
                <a:srgbClr val="FF0000"/>
              </a:buClr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(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отдел по транспорту и дорогам)</a:t>
            </a:r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171" y="163325"/>
            <a:ext cx="1817512" cy="164516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4570" y="291801"/>
            <a:ext cx="1624810" cy="109775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56610" y="2064188"/>
            <a:ext cx="3692770" cy="3143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0493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Полилиния 35">
            <a:extLst>
              <a:ext uri="{FF2B5EF4-FFF2-40B4-BE49-F238E27FC236}">
                <a16:creationId xmlns:a16="http://schemas.microsoft.com/office/drawing/2014/main" id="{D9560338-DED5-DB52-B418-AE49ECC6EDB9}"/>
              </a:ext>
            </a:extLst>
          </p:cNvPr>
          <p:cNvSpPr/>
          <p:nvPr/>
        </p:nvSpPr>
        <p:spPr>
          <a:xfrm>
            <a:off x="1029553" y="3569698"/>
            <a:ext cx="5178935" cy="581244"/>
          </a:xfrm>
          <a:custGeom>
            <a:avLst/>
            <a:gdLst>
              <a:gd name="connsiteX0" fmla="*/ 0 w 4925661"/>
              <a:gd name="connsiteY0" fmla="*/ 0 h 690428"/>
              <a:gd name="connsiteX1" fmla="*/ 4925661 w 4925661"/>
              <a:gd name="connsiteY1" fmla="*/ 0 h 690428"/>
              <a:gd name="connsiteX2" fmla="*/ 4925661 w 4925661"/>
              <a:gd name="connsiteY2" fmla="*/ 345214 h 690428"/>
              <a:gd name="connsiteX3" fmla="*/ 4580447 w 4925661"/>
              <a:gd name="connsiteY3" fmla="*/ 690428 h 690428"/>
              <a:gd name="connsiteX4" fmla="*/ 0 w 4925661"/>
              <a:gd name="connsiteY4" fmla="*/ 690427 h 69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25661" h="690428">
                <a:moveTo>
                  <a:pt x="0" y="0"/>
                </a:moveTo>
                <a:lnTo>
                  <a:pt x="4925661" y="0"/>
                </a:lnTo>
                <a:lnTo>
                  <a:pt x="4925661" y="345214"/>
                </a:lnTo>
                <a:cubicBezTo>
                  <a:pt x="4925661" y="535870"/>
                  <a:pt x="4771103" y="690428"/>
                  <a:pt x="4580447" y="690428"/>
                </a:cubicBezTo>
                <a:lnTo>
                  <a:pt x="0" y="690427"/>
                </a:lnTo>
                <a:close/>
              </a:path>
            </a:pathLst>
          </a:custGeom>
          <a:solidFill>
            <a:srgbClr val="EDEDED"/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>
              <a:latin typeface="Geologica" pitchFamily="2" charset="0"/>
            </a:endParaRPr>
          </a:p>
        </p:txBody>
      </p:sp>
      <p:sp>
        <p:nvSpPr>
          <p:cNvPr id="33" name="Полилиния 32">
            <a:extLst>
              <a:ext uri="{FF2B5EF4-FFF2-40B4-BE49-F238E27FC236}">
                <a16:creationId xmlns:a16="http://schemas.microsoft.com/office/drawing/2014/main" id="{D9560338-DED5-DB52-B418-AE49ECC6EDB9}"/>
              </a:ext>
            </a:extLst>
          </p:cNvPr>
          <p:cNvSpPr/>
          <p:nvPr/>
        </p:nvSpPr>
        <p:spPr>
          <a:xfrm>
            <a:off x="1029550" y="1389553"/>
            <a:ext cx="5178935" cy="581244"/>
          </a:xfrm>
          <a:custGeom>
            <a:avLst/>
            <a:gdLst>
              <a:gd name="connsiteX0" fmla="*/ 0 w 4925661"/>
              <a:gd name="connsiteY0" fmla="*/ 0 h 690428"/>
              <a:gd name="connsiteX1" fmla="*/ 4925661 w 4925661"/>
              <a:gd name="connsiteY1" fmla="*/ 0 h 690428"/>
              <a:gd name="connsiteX2" fmla="*/ 4925661 w 4925661"/>
              <a:gd name="connsiteY2" fmla="*/ 345214 h 690428"/>
              <a:gd name="connsiteX3" fmla="*/ 4580447 w 4925661"/>
              <a:gd name="connsiteY3" fmla="*/ 690428 h 690428"/>
              <a:gd name="connsiteX4" fmla="*/ 0 w 4925661"/>
              <a:gd name="connsiteY4" fmla="*/ 690427 h 69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25661" h="690428">
                <a:moveTo>
                  <a:pt x="0" y="0"/>
                </a:moveTo>
                <a:lnTo>
                  <a:pt x="4925661" y="0"/>
                </a:lnTo>
                <a:lnTo>
                  <a:pt x="4925661" y="345214"/>
                </a:lnTo>
                <a:cubicBezTo>
                  <a:pt x="4925661" y="535870"/>
                  <a:pt x="4771103" y="690428"/>
                  <a:pt x="4580447" y="690428"/>
                </a:cubicBezTo>
                <a:lnTo>
                  <a:pt x="0" y="690427"/>
                </a:lnTo>
                <a:close/>
              </a:path>
            </a:pathLst>
          </a:custGeom>
          <a:solidFill>
            <a:srgbClr val="EDEDED"/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>
              <a:latin typeface="Geologica" pitchFamily="2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9C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: скругленные углы 7">
            <a:extLst>
              <a:ext uri="{FF2B5EF4-FFF2-40B4-BE49-F238E27FC236}">
                <a16:creationId xmlns:a16="http://schemas.microsoft.com/office/drawing/2014/main" id="{A7A9C5C2-A46B-1276-B3B6-FDE3C665E80F}"/>
              </a:ext>
            </a:extLst>
          </p:cNvPr>
          <p:cNvSpPr/>
          <p:nvPr/>
        </p:nvSpPr>
        <p:spPr>
          <a:xfrm rot="5400000">
            <a:off x="15475722" y="6377290"/>
            <a:ext cx="2670949" cy="2552113"/>
          </a:xfrm>
          <a:prstGeom prst="roundRect">
            <a:avLst>
              <a:gd name="adj" fmla="val 11973"/>
            </a:avLst>
          </a:prstGeom>
          <a:solidFill>
            <a:schemeClr val="accent3">
              <a:lumMod val="20000"/>
              <a:lumOff val="80000"/>
              <a:alpha val="80000"/>
            </a:schemeClr>
          </a:solidFill>
          <a:ln w="38100"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81200" y="291801"/>
            <a:ext cx="11829599" cy="64203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ru-RU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ЭТАПЫ РЕАЛИЗАЦИИ МУНИЦИПАЛЬНОЙ  ПРОГРАММЫ</a:t>
            </a:r>
            <a:endParaRPr lang="ru-RU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" name="Text 4"/>
          <p:cNvSpPr txBox="1"/>
          <p:nvPr/>
        </p:nvSpPr>
        <p:spPr>
          <a:xfrm>
            <a:off x="279109" y="1803492"/>
            <a:ext cx="1833689" cy="54652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r>
              <a:rPr lang="ru-RU" b="1" dirty="0" smtClean="0">
                <a:solidFill>
                  <a:srgbClr val="FF0000"/>
                </a:solidFill>
                <a:cs typeface="Arial" pitchFamily="34" charset="-120"/>
              </a:rPr>
              <a:t>НАПРАВЛЕНИЕ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0" name="Text 4"/>
          <p:cNvSpPr txBox="1"/>
          <p:nvPr/>
        </p:nvSpPr>
        <p:spPr>
          <a:xfrm>
            <a:off x="447681" y="2935110"/>
            <a:ext cx="639099" cy="54652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21" name="Text 4"/>
          <p:cNvSpPr txBox="1"/>
          <p:nvPr/>
        </p:nvSpPr>
        <p:spPr>
          <a:xfrm>
            <a:off x="257095" y="3906661"/>
            <a:ext cx="4029612" cy="43085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r>
              <a:rPr lang="ru-RU" b="1" dirty="0" smtClean="0">
                <a:solidFill>
                  <a:srgbClr val="FF0000"/>
                </a:solidFill>
                <a:cs typeface="Arial" pitchFamily="34" charset="-120"/>
              </a:rPr>
              <a:t>ОТВЕТСТВЕННЫЕ ИСПОЛНИТЕЛИ</a:t>
            </a:r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>
            <a:off x="7688674" y="1346756"/>
            <a:ext cx="12455" cy="5347918"/>
          </a:xfrm>
          <a:prstGeom prst="line">
            <a:avLst/>
          </a:prstGeom>
          <a:ln>
            <a:solidFill>
              <a:srgbClr val="279C89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" name="object 32">
            <a:extLst>
              <a:ext uri="{FF2B5EF4-FFF2-40B4-BE49-F238E27FC236}">
                <a16:creationId xmlns:a16="http://schemas.microsoft.com/office/drawing/2014/main" id="{0965D040-802F-B13D-A71A-33B6A1D4672E}"/>
              </a:ext>
            </a:extLst>
          </p:cNvPr>
          <p:cNvSpPr txBox="1">
            <a:spLocks noGrp="1"/>
          </p:cNvSpPr>
          <p:nvPr>
            <p:ph type="sldNum" sz="quarter" idx="7"/>
          </p:nvPr>
        </p:nvSpPr>
        <p:spPr>
          <a:xfrm>
            <a:off x="396378" y="6401813"/>
            <a:ext cx="788227" cy="348336"/>
          </a:xfrm>
          <a:prstGeom prst="rect">
            <a:avLst/>
          </a:prstGeom>
        </p:spPr>
        <p:txBody>
          <a:bodyPr vert="horz" wrap="square" lIns="0" tIns="192440" rIns="0" bIns="0" rtlCol="0">
            <a:spAutoFit/>
          </a:bodyPr>
          <a:lstStyle/>
          <a:p>
            <a:pPr marL="23104" defTabSz="554492" eaLnBrk="1" fontAlgn="auto" hangingPunct="1">
              <a:spcBef>
                <a:spcPts val="33"/>
              </a:spcBef>
              <a:spcAft>
                <a:spcPts val="0"/>
              </a:spcAft>
            </a:pPr>
            <a:fld id="{81D60167-4931-47E6-BA6A-407CBD079E47}" type="slidenum">
              <a:rPr kern="0" spc="73" dirty="0">
                <a:solidFill>
                  <a:prstClr val="black"/>
                </a:solidFill>
              </a:rPr>
              <a:pPr marL="23104" defTabSz="554492" eaLnBrk="1" fontAlgn="auto" hangingPunct="1">
                <a:spcBef>
                  <a:spcPts val="33"/>
                </a:spcBef>
                <a:spcAft>
                  <a:spcPts val="0"/>
                </a:spcAft>
              </a:pPr>
              <a:t>8</a:t>
            </a:fld>
            <a:endParaRPr kern="0" spc="73" dirty="0">
              <a:solidFill>
                <a:prstClr val="black"/>
              </a:solidFill>
            </a:endParaRPr>
          </a:p>
        </p:txBody>
      </p:sp>
      <p:sp>
        <p:nvSpPr>
          <p:cNvPr id="29" name="Прямоугольник с двумя скругленными противолежащими углами 28">
            <a:extLst>
              <a:ext uri="{FF2B5EF4-FFF2-40B4-BE49-F238E27FC236}">
                <a16:creationId xmlns:a16="http://schemas.microsoft.com/office/drawing/2014/main" id="{F946236E-4BD4-9359-78D8-FE72E7A84183}"/>
              </a:ext>
            </a:extLst>
          </p:cNvPr>
          <p:cNvSpPr/>
          <p:nvPr/>
        </p:nvSpPr>
        <p:spPr>
          <a:xfrm>
            <a:off x="93940" y="229455"/>
            <a:ext cx="9794191" cy="1461463"/>
          </a:xfrm>
          <a:prstGeom prst="round2DiagRect">
            <a:avLst>
              <a:gd name="adj1" fmla="val 49607"/>
              <a:gd name="adj2" fmla="val 0"/>
            </a:avLst>
          </a:prstGeom>
          <a:solidFill>
            <a:srgbClr val="279C8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sz="1824">
              <a:latin typeface="Geologica" pitchFamily="2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2179913" y="216999"/>
            <a:ext cx="7310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ru-RU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2. </a:t>
            </a:r>
            <a:r>
              <a:rPr lang="ru-RU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Комплекс процессных </a:t>
            </a:r>
            <a:r>
              <a:rPr lang="ru-RU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мероприятий «Строительство</a:t>
            </a:r>
            <a:r>
              <a:rPr lang="ru-RU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реконструкция, капитальный ремонт, ремонт и содержание автомобильных дорог общего пользования местного значения </a:t>
            </a:r>
            <a:r>
              <a:rPr lang="ru-RU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поселений»</a:t>
            </a:r>
            <a:endParaRPr lang="ru-RU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4" name="Полилиния 33">
            <a:extLst>
              <a:ext uri="{FF2B5EF4-FFF2-40B4-BE49-F238E27FC236}">
                <a16:creationId xmlns:a16="http://schemas.microsoft.com/office/drawing/2014/main" id="{D9560338-DED5-DB52-B418-AE49ECC6EDB9}"/>
              </a:ext>
            </a:extLst>
          </p:cNvPr>
          <p:cNvSpPr/>
          <p:nvPr/>
        </p:nvSpPr>
        <p:spPr>
          <a:xfrm>
            <a:off x="838086" y="2213691"/>
            <a:ext cx="5757455" cy="1155366"/>
          </a:xfrm>
          <a:custGeom>
            <a:avLst/>
            <a:gdLst>
              <a:gd name="connsiteX0" fmla="*/ 0 w 4925661"/>
              <a:gd name="connsiteY0" fmla="*/ 0 h 690428"/>
              <a:gd name="connsiteX1" fmla="*/ 4925661 w 4925661"/>
              <a:gd name="connsiteY1" fmla="*/ 0 h 690428"/>
              <a:gd name="connsiteX2" fmla="*/ 4925661 w 4925661"/>
              <a:gd name="connsiteY2" fmla="*/ 345214 h 690428"/>
              <a:gd name="connsiteX3" fmla="*/ 4580447 w 4925661"/>
              <a:gd name="connsiteY3" fmla="*/ 690428 h 690428"/>
              <a:gd name="connsiteX4" fmla="*/ 0 w 4925661"/>
              <a:gd name="connsiteY4" fmla="*/ 690427 h 69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25661" h="690428">
                <a:moveTo>
                  <a:pt x="0" y="0"/>
                </a:moveTo>
                <a:lnTo>
                  <a:pt x="4925661" y="0"/>
                </a:lnTo>
                <a:lnTo>
                  <a:pt x="4925661" y="345214"/>
                </a:lnTo>
                <a:cubicBezTo>
                  <a:pt x="4925661" y="535870"/>
                  <a:pt x="4771103" y="690428"/>
                  <a:pt x="4580447" y="690428"/>
                </a:cubicBezTo>
                <a:lnTo>
                  <a:pt x="0" y="690427"/>
                </a:lnTo>
                <a:close/>
              </a:path>
            </a:pathLst>
          </a:custGeom>
          <a:solidFill>
            <a:srgbClr val="EDEDED"/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Строительство, реконструкция, капитальный ремонт, ремонт и содержание автомобильных дорог общего пользования местного значения поселений</a:t>
            </a:r>
          </a:p>
        </p:txBody>
      </p:sp>
      <p:sp>
        <p:nvSpPr>
          <p:cNvPr id="39" name="Полилиния 38">
            <a:extLst>
              <a:ext uri="{FF2B5EF4-FFF2-40B4-BE49-F238E27FC236}">
                <a16:creationId xmlns:a16="http://schemas.microsoft.com/office/drawing/2014/main" id="{D9560338-DED5-DB52-B418-AE49ECC6EDB9}"/>
              </a:ext>
            </a:extLst>
          </p:cNvPr>
          <p:cNvSpPr/>
          <p:nvPr/>
        </p:nvSpPr>
        <p:spPr>
          <a:xfrm>
            <a:off x="838086" y="4517534"/>
            <a:ext cx="5757455" cy="1298050"/>
          </a:xfrm>
          <a:custGeom>
            <a:avLst/>
            <a:gdLst>
              <a:gd name="connsiteX0" fmla="*/ 0 w 4925661"/>
              <a:gd name="connsiteY0" fmla="*/ 0 h 690428"/>
              <a:gd name="connsiteX1" fmla="*/ 4925661 w 4925661"/>
              <a:gd name="connsiteY1" fmla="*/ 0 h 690428"/>
              <a:gd name="connsiteX2" fmla="*/ 4925661 w 4925661"/>
              <a:gd name="connsiteY2" fmla="*/ 345214 h 690428"/>
              <a:gd name="connsiteX3" fmla="*/ 4580447 w 4925661"/>
              <a:gd name="connsiteY3" fmla="*/ 690428 h 690428"/>
              <a:gd name="connsiteX4" fmla="*/ 0 w 4925661"/>
              <a:gd name="connsiteY4" fmla="*/ 690427 h 69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25661" h="690428">
                <a:moveTo>
                  <a:pt x="0" y="0"/>
                </a:moveTo>
                <a:lnTo>
                  <a:pt x="4925661" y="0"/>
                </a:lnTo>
                <a:lnTo>
                  <a:pt x="4925661" y="345214"/>
                </a:lnTo>
                <a:cubicBezTo>
                  <a:pt x="4925661" y="535870"/>
                  <a:pt x="4771103" y="690428"/>
                  <a:pt x="4580447" y="690428"/>
                </a:cubicBezTo>
                <a:lnTo>
                  <a:pt x="0" y="690427"/>
                </a:lnTo>
                <a:close/>
              </a:path>
            </a:pathLst>
          </a:custGeom>
          <a:solidFill>
            <a:srgbClr val="EDEDED"/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>
              <a:lnSpc>
                <a:spcPct val="100000"/>
              </a:lnSpc>
              <a:buClr>
                <a:srgbClr val="FF0000"/>
              </a:buClr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Департамент строительства и жилищно-коммунального комплекса Нефтеюганского района (отдел по транспорту и дорогам) / Администрации городского и сельских поселений  Нефтеюганского района</a:t>
            </a:r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171" y="163325"/>
            <a:ext cx="1817512" cy="164516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4570" y="291801"/>
            <a:ext cx="1624810" cy="109775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56610" y="2064188"/>
            <a:ext cx="3692770" cy="3143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3140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Полилиния 35">
            <a:extLst>
              <a:ext uri="{FF2B5EF4-FFF2-40B4-BE49-F238E27FC236}">
                <a16:creationId xmlns:a16="http://schemas.microsoft.com/office/drawing/2014/main" id="{D9560338-DED5-DB52-B418-AE49ECC6EDB9}"/>
              </a:ext>
            </a:extLst>
          </p:cNvPr>
          <p:cNvSpPr/>
          <p:nvPr/>
        </p:nvSpPr>
        <p:spPr>
          <a:xfrm>
            <a:off x="1029553" y="3569698"/>
            <a:ext cx="5178935" cy="581244"/>
          </a:xfrm>
          <a:custGeom>
            <a:avLst/>
            <a:gdLst>
              <a:gd name="connsiteX0" fmla="*/ 0 w 4925661"/>
              <a:gd name="connsiteY0" fmla="*/ 0 h 690428"/>
              <a:gd name="connsiteX1" fmla="*/ 4925661 w 4925661"/>
              <a:gd name="connsiteY1" fmla="*/ 0 h 690428"/>
              <a:gd name="connsiteX2" fmla="*/ 4925661 w 4925661"/>
              <a:gd name="connsiteY2" fmla="*/ 345214 h 690428"/>
              <a:gd name="connsiteX3" fmla="*/ 4580447 w 4925661"/>
              <a:gd name="connsiteY3" fmla="*/ 690428 h 690428"/>
              <a:gd name="connsiteX4" fmla="*/ 0 w 4925661"/>
              <a:gd name="connsiteY4" fmla="*/ 690427 h 69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25661" h="690428">
                <a:moveTo>
                  <a:pt x="0" y="0"/>
                </a:moveTo>
                <a:lnTo>
                  <a:pt x="4925661" y="0"/>
                </a:lnTo>
                <a:lnTo>
                  <a:pt x="4925661" y="345214"/>
                </a:lnTo>
                <a:cubicBezTo>
                  <a:pt x="4925661" y="535870"/>
                  <a:pt x="4771103" y="690428"/>
                  <a:pt x="4580447" y="690428"/>
                </a:cubicBezTo>
                <a:lnTo>
                  <a:pt x="0" y="690427"/>
                </a:lnTo>
                <a:close/>
              </a:path>
            </a:pathLst>
          </a:custGeom>
          <a:solidFill>
            <a:srgbClr val="EDEDED"/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>
              <a:latin typeface="Geologica" pitchFamily="2" charset="0"/>
            </a:endParaRPr>
          </a:p>
        </p:txBody>
      </p:sp>
      <p:sp>
        <p:nvSpPr>
          <p:cNvPr id="33" name="Полилиния 32">
            <a:extLst>
              <a:ext uri="{FF2B5EF4-FFF2-40B4-BE49-F238E27FC236}">
                <a16:creationId xmlns:a16="http://schemas.microsoft.com/office/drawing/2014/main" id="{D9560338-DED5-DB52-B418-AE49ECC6EDB9}"/>
              </a:ext>
            </a:extLst>
          </p:cNvPr>
          <p:cNvSpPr/>
          <p:nvPr/>
        </p:nvSpPr>
        <p:spPr>
          <a:xfrm>
            <a:off x="1029550" y="1389553"/>
            <a:ext cx="5178935" cy="581244"/>
          </a:xfrm>
          <a:custGeom>
            <a:avLst/>
            <a:gdLst>
              <a:gd name="connsiteX0" fmla="*/ 0 w 4925661"/>
              <a:gd name="connsiteY0" fmla="*/ 0 h 690428"/>
              <a:gd name="connsiteX1" fmla="*/ 4925661 w 4925661"/>
              <a:gd name="connsiteY1" fmla="*/ 0 h 690428"/>
              <a:gd name="connsiteX2" fmla="*/ 4925661 w 4925661"/>
              <a:gd name="connsiteY2" fmla="*/ 345214 h 690428"/>
              <a:gd name="connsiteX3" fmla="*/ 4580447 w 4925661"/>
              <a:gd name="connsiteY3" fmla="*/ 690428 h 690428"/>
              <a:gd name="connsiteX4" fmla="*/ 0 w 4925661"/>
              <a:gd name="connsiteY4" fmla="*/ 690427 h 69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25661" h="690428">
                <a:moveTo>
                  <a:pt x="0" y="0"/>
                </a:moveTo>
                <a:lnTo>
                  <a:pt x="4925661" y="0"/>
                </a:lnTo>
                <a:lnTo>
                  <a:pt x="4925661" y="345214"/>
                </a:lnTo>
                <a:cubicBezTo>
                  <a:pt x="4925661" y="535870"/>
                  <a:pt x="4771103" y="690428"/>
                  <a:pt x="4580447" y="690428"/>
                </a:cubicBezTo>
                <a:lnTo>
                  <a:pt x="0" y="690427"/>
                </a:lnTo>
                <a:close/>
              </a:path>
            </a:pathLst>
          </a:custGeom>
          <a:solidFill>
            <a:srgbClr val="EDEDED"/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>
              <a:latin typeface="Geologica" pitchFamily="2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9C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: скругленные углы 7">
            <a:extLst>
              <a:ext uri="{FF2B5EF4-FFF2-40B4-BE49-F238E27FC236}">
                <a16:creationId xmlns:a16="http://schemas.microsoft.com/office/drawing/2014/main" id="{A7A9C5C2-A46B-1276-B3B6-FDE3C665E80F}"/>
              </a:ext>
            </a:extLst>
          </p:cNvPr>
          <p:cNvSpPr/>
          <p:nvPr/>
        </p:nvSpPr>
        <p:spPr>
          <a:xfrm rot="5400000">
            <a:off x="15475722" y="6377290"/>
            <a:ext cx="2670949" cy="2552113"/>
          </a:xfrm>
          <a:prstGeom prst="roundRect">
            <a:avLst>
              <a:gd name="adj" fmla="val 11973"/>
            </a:avLst>
          </a:prstGeom>
          <a:solidFill>
            <a:schemeClr val="accent3">
              <a:lumMod val="20000"/>
              <a:lumOff val="80000"/>
              <a:alpha val="80000"/>
            </a:schemeClr>
          </a:solidFill>
          <a:ln w="38100"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81200" y="329752"/>
            <a:ext cx="11829599" cy="64203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ru-RU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ЭТАПЫ РЕАЛИЗАЦИИ МУНИЦИПАЛЬНОЙ  ПРОГРАММЫ</a:t>
            </a:r>
            <a:endParaRPr lang="ru-RU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" name="Text 4"/>
          <p:cNvSpPr txBox="1"/>
          <p:nvPr/>
        </p:nvSpPr>
        <p:spPr>
          <a:xfrm>
            <a:off x="279109" y="1803492"/>
            <a:ext cx="1833689" cy="54652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r>
              <a:rPr lang="ru-RU" b="1" dirty="0" smtClean="0">
                <a:solidFill>
                  <a:srgbClr val="FF0000"/>
                </a:solidFill>
                <a:cs typeface="Arial" pitchFamily="34" charset="-120"/>
              </a:rPr>
              <a:t>НАПРАВЛЕНИЕ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0" name="Text 4"/>
          <p:cNvSpPr txBox="1"/>
          <p:nvPr/>
        </p:nvSpPr>
        <p:spPr>
          <a:xfrm>
            <a:off x="447681" y="2935110"/>
            <a:ext cx="639099" cy="54652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21" name="Text 4"/>
          <p:cNvSpPr txBox="1"/>
          <p:nvPr/>
        </p:nvSpPr>
        <p:spPr>
          <a:xfrm>
            <a:off x="257095" y="3906661"/>
            <a:ext cx="4029612" cy="43085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r>
              <a:rPr lang="ru-RU" b="1" dirty="0" smtClean="0">
                <a:solidFill>
                  <a:srgbClr val="FF0000"/>
                </a:solidFill>
                <a:cs typeface="Arial" pitchFamily="34" charset="-120"/>
              </a:rPr>
              <a:t>ОТВЕТСТВЕННЫЕ ИСПОЛНИТЕЛИ</a:t>
            </a:r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>
            <a:off x="7688674" y="1346756"/>
            <a:ext cx="12455" cy="5347918"/>
          </a:xfrm>
          <a:prstGeom prst="line">
            <a:avLst/>
          </a:prstGeom>
          <a:ln>
            <a:solidFill>
              <a:srgbClr val="279C89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" name="object 32">
            <a:extLst>
              <a:ext uri="{FF2B5EF4-FFF2-40B4-BE49-F238E27FC236}">
                <a16:creationId xmlns:a16="http://schemas.microsoft.com/office/drawing/2014/main" id="{0965D040-802F-B13D-A71A-33B6A1D4672E}"/>
              </a:ext>
            </a:extLst>
          </p:cNvPr>
          <p:cNvSpPr txBox="1">
            <a:spLocks noGrp="1"/>
          </p:cNvSpPr>
          <p:nvPr>
            <p:ph type="sldNum" sz="quarter" idx="7"/>
          </p:nvPr>
        </p:nvSpPr>
        <p:spPr>
          <a:xfrm>
            <a:off x="396378" y="6401813"/>
            <a:ext cx="788227" cy="348336"/>
          </a:xfrm>
          <a:prstGeom prst="rect">
            <a:avLst/>
          </a:prstGeom>
        </p:spPr>
        <p:txBody>
          <a:bodyPr vert="horz" wrap="square" lIns="0" tIns="192440" rIns="0" bIns="0" rtlCol="0">
            <a:spAutoFit/>
          </a:bodyPr>
          <a:lstStyle/>
          <a:p>
            <a:pPr marL="23104" defTabSz="554492" eaLnBrk="1" fontAlgn="auto" hangingPunct="1">
              <a:spcBef>
                <a:spcPts val="33"/>
              </a:spcBef>
              <a:spcAft>
                <a:spcPts val="0"/>
              </a:spcAft>
            </a:pPr>
            <a:fld id="{81D60167-4931-47E6-BA6A-407CBD079E47}" type="slidenum">
              <a:rPr kern="0" spc="73" dirty="0">
                <a:solidFill>
                  <a:prstClr val="black"/>
                </a:solidFill>
              </a:rPr>
              <a:pPr marL="23104" defTabSz="554492" eaLnBrk="1" fontAlgn="auto" hangingPunct="1">
                <a:spcBef>
                  <a:spcPts val="33"/>
                </a:spcBef>
                <a:spcAft>
                  <a:spcPts val="0"/>
                </a:spcAft>
              </a:pPr>
              <a:t>9</a:t>
            </a:fld>
            <a:endParaRPr kern="0" spc="73" dirty="0">
              <a:solidFill>
                <a:prstClr val="black"/>
              </a:solidFill>
            </a:endParaRPr>
          </a:p>
        </p:txBody>
      </p:sp>
      <p:sp>
        <p:nvSpPr>
          <p:cNvPr id="29" name="Прямоугольник с двумя скругленными противолежащими углами 28">
            <a:extLst>
              <a:ext uri="{FF2B5EF4-FFF2-40B4-BE49-F238E27FC236}">
                <a16:creationId xmlns:a16="http://schemas.microsoft.com/office/drawing/2014/main" id="{F946236E-4BD4-9359-78D8-FE72E7A84183}"/>
              </a:ext>
            </a:extLst>
          </p:cNvPr>
          <p:cNvSpPr/>
          <p:nvPr/>
        </p:nvSpPr>
        <p:spPr>
          <a:xfrm>
            <a:off x="93941" y="254434"/>
            <a:ext cx="9749428" cy="1409703"/>
          </a:xfrm>
          <a:prstGeom prst="round2DiagRect">
            <a:avLst>
              <a:gd name="adj1" fmla="val 49607"/>
              <a:gd name="adj2" fmla="val 0"/>
            </a:avLst>
          </a:prstGeom>
          <a:solidFill>
            <a:srgbClr val="279C8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sz="1824">
              <a:latin typeface="Geologica" pitchFamily="2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2191872" y="169748"/>
            <a:ext cx="648859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ru-RU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3. </a:t>
            </a:r>
            <a:r>
              <a:rPr lang="ru-RU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Комплекс процессных </a:t>
            </a:r>
            <a:r>
              <a:rPr lang="ru-RU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мероприятий «Капитальный </a:t>
            </a:r>
            <a:r>
              <a:rPr lang="ru-RU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ремонт, ремонт и содержание  автомобильных дорог и искусственных дорожных сооружений необщего пользования местного значения муниципального </a:t>
            </a:r>
            <a:r>
              <a:rPr lang="ru-RU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района»</a:t>
            </a:r>
            <a:endParaRPr lang="ru-RU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4" name="Полилиния 33">
            <a:extLst>
              <a:ext uri="{FF2B5EF4-FFF2-40B4-BE49-F238E27FC236}">
                <a16:creationId xmlns:a16="http://schemas.microsoft.com/office/drawing/2014/main" id="{D9560338-DED5-DB52-B418-AE49ECC6EDB9}"/>
              </a:ext>
            </a:extLst>
          </p:cNvPr>
          <p:cNvSpPr/>
          <p:nvPr/>
        </p:nvSpPr>
        <p:spPr>
          <a:xfrm>
            <a:off x="838086" y="2213691"/>
            <a:ext cx="5757455" cy="1155366"/>
          </a:xfrm>
          <a:custGeom>
            <a:avLst/>
            <a:gdLst>
              <a:gd name="connsiteX0" fmla="*/ 0 w 4925661"/>
              <a:gd name="connsiteY0" fmla="*/ 0 h 690428"/>
              <a:gd name="connsiteX1" fmla="*/ 4925661 w 4925661"/>
              <a:gd name="connsiteY1" fmla="*/ 0 h 690428"/>
              <a:gd name="connsiteX2" fmla="*/ 4925661 w 4925661"/>
              <a:gd name="connsiteY2" fmla="*/ 345214 h 690428"/>
              <a:gd name="connsiteX3" fmla="*/ 4580447 w 4925661"/>
              <a:gd name="connsiteY3" fmla="*/ 690428 h 690428"/>
              <a:gd name="connsiteX4" fmla="*/ 0 w 4925661"/>
              <a:gd name="connsiteY4" fmla="*/ 690427 h 69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25661" h="690428">
                <a:moveTo>
                  <a:pt x="0" y="0"/>
                </a:moveTo>
                <a:lnTo>
                  <a:pt x="4925661" y="0"/>
                </a:lnTo>
                <a:lnTo>
                  <a:pt x="4925661" y="345214"/>
                </a:lnTo>
                <a:cubicBezTo>
                  <a:pt x="4925661" y="535870"/>
                  <a:pt x="4771103" y="690428"/>
                  <a:pt x="4580447" y="690428"/>
                </a:cubicBezTo>
                <a:lnTo>
                  <a:pt x="0" y="690427"/>
                </a:lnTo>
                <a:close/>
              </a:path>
            </a:pathLst>
          </a:custGeom>
          <a:solidFill>
            <a:srgbClr val="EDEDED"/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Капитальный ремонт, ремонт и содержание  автомобильных дорог и искусственных дорожных сооружений необщего пользования местного значения муниципального района.</a:t>
            </a:r>
          </a:p>
        </p:txBody>
      </p:sp>
      <p:sp>
        <p:nvSpPr>
          <p:cNvPr id="39" name="Полилиния 38">
            <a:extLst>
              <a:ext uri="{FF2B5EF4-FFF2-40B4-BE49-F238E27FC236}">
                <a16:creationId xmlns:a16="http://schemas.microsoft.com/office/drawing/2014/main" id="{D9560338-DED5-DB52-B418-AE49ECC6EDB9}"/>
              </a:ext>
            </a:extLst>
          </p:cNvPr>
          <p:cNvSpPr/>
          <p:nvPr/>
        </p:nvSpPr>
        <p:spPr>
          <a:xfrm>
            <a:off x="838086" y="4517534"/>
            <a:ext cx="5757455" cy="1298050"/>
          </a:xfrm>
          <a:custGeom>
            <a:avLst/>
            <a:gdLst>
              <a:gd name="connsiteX0" fmla="*/ 0 w 4925661"/>
              <a:gd name="connsiteY0" fmla="*/ 0 h 690428"/>
              <a:gd name="connsiteX1" fmla="*/ 4925661 w 4925661"/>
              <a:gd name="connsiteY1" fmla="*/ 0 h 690428"/>
              <a:gd name="connsiteX2" fmla="*/ 4925661 w 4925661"/>
              <a:gd name="connsiteY2" fmla="*/ 345214 h 690428"/>
              <a:gd name="connsiteX3" fmla="*/ 4580447 w 4925661"/>
              <a:gd name="connsiteY3" fmla="*/ 690428 h 690428"/>
              <a:gd name="connsiteX4" fmla="*/ 0 w 4925661"/>
              <a:gd name="connsiteY4" fmla="*/ 690427 h 69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25661" h="690428">
                <a:moveTo>
                  <a:pt x="0" y="0"/>
                </a:moveTo>
                <a:lnTo>
                  <a:pt x="4925661" y="0"/>
                </a:lnTo>
                <a:lnTo>
                  <a:pt x="4925661" y="345214"/>
                </a:lnTo>
                <a:cubicBezTo>
                  <a:pt x="4925661" y="535870"/>
                  <a:pt x="4771103" y="690428"/>
                  <a:pt x="4580447" y="690428"/>
                </a:cubicBezTo>
                <a:lnTo>
                  <a:pt x="0" y="690427"/>
                </a:lnTo>
                <a:close/>
              </a:path>
            </a:pathLst>
          </a:custGeom>
          <a:solidFill>
            <a:srgbClr val="EDEDED"/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>
              <a:lnSpc>
                <a:spcPct val="100000"/>
              </a:lnSpc>
              <a:buClr>
                <a:srgbClr val="FF0000"/>
              </a:buClr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Департамент строительства и жилищно-коммунального комплекса Нефтеюганского района </a:t>
            </a:r>
            <a:endParaRPr lang="ru-RU" b="1" dirty="0" smtClean="0">
              <a:solidFill>
                <a:schemeClr val="tx2">
                  <a:lumMod val="50000"/>
                </a:schemeClr>
              </a:solidFill>
              <a:latin typeface="Franklin Gothic Book" pitchFamily="34" charset="0"/>
              <a:ea typeface="Times New Roman" panose="02020603050405020304" pitchFamily="18" charset="0"/>
            </a:endParaRPr>
          </a:p>
          <a:p>
            <a:pPr lvl="0" algn="ctr">
              <a:lnSpc>
                <a:spcPct val="100000"/>
              </a:lnSpc>
              <a:buClr>
                <a:srgbClr val="FF0000"/>
              </a:buClr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(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отдел по транспорту и дорогам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)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Franklin Gothic Book" pitchFamily="34" charset="0"/>
              <a:ea typeface="Times New Roman" panose="02020603050405020304" pitchFamily="18" charset="0"/>
            </a:endParaRPr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171" y="163325"/>
            <a:ext cx="1817512" cy="164516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4570" y="329752"/>
            <a:ext cx="1624810" cy="109775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56610" y="2064188"/>
            <a:ext cx="3692770" cy="3143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3942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Capsules</Template>
  <TotalTime>14087</TotalTime>
  <Words>740</Words>
  <Application>Microsoft Office PowerPoint</Application>
  <PresentationFormat>Широкоэкранный</PresentationFormat>
  <Paragraphs>144</Paragraphs>
  <Slides>11</Slides>
  <Notes>11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24" baseType="lpstr">
      <vt:lpstr>Arial</vt:lpstr>
      <vt:lpstr>Calibri</vt:lpstr>
      <vt:lpstr>Franklin Gothic Book</vt:lpstr>
      <vt:lpstr>Franklin Gothic Heavy</vt:lpstr>
      <vt:lpstr>Franklin Gothic Medium</vt:lpstr>
      <vt:lpstr>Geologica</vt:lpstr>
      <vt:lpstr>Geologica SemiBold</vt:lpstr>
      <vt:lpstr>Geologica Thin</vt:lpstr>
      <vt:lpstr>Impact</vt:lpstr>
      <vt:lpstr>Montserrat</vt:lpstr>
      <vt:lpstr>Times New Roman</vt:lpstr>
      <vt:lpstr>Verdana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Муниципальный строительный штаб</dc:title>
  <dc:creator>Фоминых Алёна Валентиновна</dc:creator>
  <cp:lastModifiedBy>Коновалова Наталья Викторовна</cp:lastModifiedBy>
  <cp:revision>1067</cp:revision>
  <cp:lastPrinted>2022-06-08T10:54:43Z</cp:lastPrinted>
  <dcterms:created xsi:type="dcterms:W3CDTF">2022-02-04T09:41:46Z</dcterms:created>
  <dcterms:modified xsi:type="dcterms:W3CDTF">2025-07-10T06:43:17Z</dcterms:modified>
</cp:coreProperties>
</file>