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22" r:id="rId1"/>
  </p:sldMasterIdLst>
  <p:notesMasterIdLst>
    <p:notesMasterId r:id="rId8"/>
  </p:notesMasterIdLst>
  <p:sldIdLst>
    <p:sldId id="256" r:id="rId2"/>
    <p:sldId id="378" r:id="rId3"/>
    <p:sldId id="428" r:id="rId4"/>
    <p:sldId id="431" r:id="rId5"/>
    <p:sldId id="420" r:id="rId6"/>
    <p:sldId id="298" r:id="rId7"/>
  </p:sldIdLst>
  <p:sldSz cx="9144000" cy="6858000" type="screen4x3"/>
  <p:notesSz cx="6797675" cy="99250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8080"/>
    <a:srgbClr val="CC99FF"/>
    <a:srgbClr val="7CAFDD"/>
    <a:srgbClr val="255E91"/>
    <a:srgbClr val="0070C0"/>
    <a:srgbClr val="00B050"/>
    <a:srgbClr val="2E75B6"/>
    <a:srgbClr val="43682B"/>
    <a:srgbClr val="727C7C"/>
    <a:srgbClr val="2644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90" autoAdjust="0"/>
    <p:restoredTop sz="86370" autoAdjust="0"/>
  </p:normalViewPr>
  <p:slideViewPr>
    <p:cSldViewPr snapToGrid="0">
      <p:cViewPr varScale="1">
        <p:scale>
          <a:sx n="78" d="100"/>
          <a:sy n="78" d="100"/>
        </p:scale>
        <p:origin x="196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ru-RU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 sz="24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Сумма, тыс. рублей</a:t>
            </a:r>
          </a:p>
        </c:rich>
      </c:tx>
      <c:layout>
        <c:manualLayout>
          <c:xMode val="edge"/>
          <c:yMode val="edge"/>
          <c:x val="0.19630908800601013"/>
          <c:y val="9.6775413819670614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9282792259585618E-2"/>
          <c:y val="0.34507522838515348"/>
          <c:w val="0.51405214532338694"/>
          <c:h val="0.57980444830866185"/>
        </c:manualLayout>
      </c:layout>
      <c:pie3DChart>
        <c:varyColors val="1"/>
        <c:ser>
          <c:idx val="0"/>
          <c:order val="0"/>
          <c:tx>
            <c:strRef>
              <c:f>'таблица 2'!$B$302</c:f>
              <c:strCache>
                <c:ptCount val="1"/>
                <c:pt idx="0">
                  <c:v>Сумма, тыс. рублей</c:v>
                </c:pt>
              </c:strCache>
            </c:strRef>
          </c:tx>
          <c:explosion val="25"/>
          <c:dPt>
            <c:idx val="3"/>
            <c:bubble3D val="0"/>
            <c:explosion val="14"/>
            <c:extLst>
              <c:ext xmlns:c16="http://schemas.microsoft.com/office/drawing/2014/chart" uri="{C3380CC4-5D6E-409C-BE32-E72D297353CC}">
                <c16:uniqueId val="{00000003-151C-46DA-A1DE-78034190F6DA}"/>
              </c:ext>
            </c:extLst>
          </c:dPt>
          <c:dLbls>
            <c:dLbl>
              <c:idx val="0"/>
              <c:layout>
                <c:manualLayout>
                  <c:x val="-7.7327904842856524E-2"/>
                  <c:y val="-3.2718099548393258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71,60000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332719863591478"/>
                      <c:h val="7.655046125479235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151C-46DA-A1DE-78034190F6DA}"/>
                </c:ext>
              </c:extLst>
            </c:dLbl>
            <c:dLbl>
              <c:idx val="1"/>
              <c:layout>
                <c:manualLayout>
                  <c:x val="0.13594857964568921"/>
                  <c:y val="-1.446161055951483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1</a:t>
                    </a:r>
                    <a:r>
                      <a:rPr lang="en-US" baseline="0" dirty="0"/>
                      <a:t> 028</a:t>
                    </a:r>
                    <a:r>
                      <a:rPr lang="en-US" dirty="0"/>
                      <a:t>,30000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51C-46DA-A1DE-78034190F6DA}"/>
                </c:ext>
              </c:extLst>
            </c:dLbl>
            <c:dLbl>
              <c:idx val="2"/>
              <c:layout>
                <c:manualLayout>
                  <c:x val="0"/>
                  <c:y val="-0.28333328460580409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472</a:t>
                    </a:r>
                    <a:r>
                      <a:rPr lang="en-US" baseline="0" dirty="0"/>
                      <a:t> 232,36985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849334376553695"/>
                      <c:h val="0.1361447168638182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151C-46DA-A1DE-78034190F6DA}"/>
                </c:ext>
              </c:extLst>
            </c:dLbl>
            <c:dLbl>
              <c:idx val="3"/>
              <c:layout>
                <c:manualLayout>
                  <c:x val="-6.9178001741528536E-2"/>
                  <c:y val="0.10126384592745055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3 217,72900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760417100915188"/>
                      <c:h val="9.669369095441636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151C-46DA-A1DE-78034190F6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i="1">
                    <a:latin typeface="Bookman Old Style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'таблица 2'!$A$303:$A$306</c:f>
              <c:strCache>
                <c:ptCount val="4"/>
                <c:pt idx="0">
                  <c:v>Федеральный бюджет </c:v>
                </c:pt>
                <c:pt idx="1">
                  <c:v>Бюджет Ханты-Мансийского автономного округа - Югры</c:v>
                </c:pt>
                <c:pt idx="2">
                  <c:v>Бюджет муниципального образования Нефтеюганский район</c:v>
                </c:pt>
                <c:pt idx="3">
                  <c:v>Иные источники</c:v>
                </c:pt>
              </c:strCache>
            </c:strRef>
          </c:cat>
          <c:val>
            <c:numRef>
              <c:f>'таблица 2'!$B$303:$B$306</c:f>
              <c:numCache>
                <c:formatCode>_-* #,##0.00000\ _₽_-;\-* #,##0.00000\ _₽_-;_-* "-"??\ _₽_-;_-@_-</c:formatCode>
                <c:ptCount val="4"/>
                <c:pt idx="0">
                  <c:v>71.599999999999994</c:v>
                </c:pt>
                <c:pt idx="1">
                  <c:v>1028.3</c:v>
                </c:pt>
                <c:pt idx="2">
                  <c:v>472232.36985000002</c:v>
                </c:pt>
                <c:pt idx="3">
                  <c:v>3217.7289999999998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51C-46DA-A1DE-78034190F6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9442640414653467"/>
          <c:y val="0.20439635227790659"/>
          <c:w val="0.30557359585346533"/>
          <c:h val="0.66454506271921998"/>
        </c:manualLayout>
      </c:layout>
      <c:overlay val="0"/>
    </c:legend>
    <c:plotVisOnly val="1"/>
    <c:dispBlanksAs val="zero"/>
    <c:showDLblsOverMax val="0"/>
  </c:chart>
  <c:spPr>
    <a:gradFill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6400" cy="496729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2"/>
            <a:ext cx="2946400" cy="496729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r">
              <a:defRPr sz="1200"/>
            </a:lvl1pPr>
          </a:lstStyle>
          <a:p>
            <a:fld id="{8EB18BAC-0001-41CA-B746-893DB5BDCA3A}" type="datetimeFigureOut">
              <a:rPr lang="ru-RU" smtClean="0"/>
              <a:pPr/>
              <a:t>18.12.2024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1" tIns="45711" rIns="91421" bIns="4571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1" y="4714958"/>
            <a:ext cx="5438775" cy="4465796"/>
          </a:xfrm>
          <a:prstGeom prst="rect">
            <a:avLst/>
          </a:prstGeom>
        </p:spPr>
        <p:txBody>
          <a:bodyPr vert="horz" lIns="91421" tIns="45711" rIns="91421" bIns="45711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6735"/>
            <a:ext cx="2946400" cy="496729"/>
          </a:xfrm>
          <a:prstGeom prst="rect">
            <a:avLst/>
          </a:prstGeom>
        </p:spPr>
        <p:txBody>
          <a:bodyPr vert="horz" lIns="91421" tIns="45711" rIns="91421" bIns="4571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6735"/>
            <a:ext cx="2946400" cy="496729"/>
          </a:xfrm>
          <a:prstGeom prst="rect">
            <a:avLst/>
          </a:prstGeom>
        </p:spPr>
        <p:txBody>
          <a:bodyPr vert="horz" lIns="91421" tIns="45711" rIns="91421" bIns="45711" rtlCol="0" anchor="b"/>
          <a:lstStyle>
            <a:lvl1pPr algn="r">
              <a:defRPr sz="1200"/>
            </a:lvl1pPr>
          </a:lstStyle>
          <a:p>
            <a:fld id="{A20BBCDB-F255-4550-BD41-8AB72C365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777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0BBCDB-F255-4550-BD41-8AB72C3657A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435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884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3" r:id="rId1"/>
    <p:sldLayoutId id="2147484424" r:id="rId2"/>
    <p:sldLayoutId id="2147484425" r:id="rId3"/>
    <p:sldLayoutId id="2147484426" r:id="rId4"/>
    <p:sldLayoutId id="2147484427" r:id="rId5"/>
    <p:sldLayoutId id="2147484428" r:id="rId6"/>
    <p:sldLayoutId id="2147484429" r:id="rId7"/>
    <p:sldLayoutId id="2147484430" r:id="rId8"/>
    <p:sldLayoutId id="2147484431" r:id="rId9"/>
    <p:sldLayoutId id="2147484432" r:id="rId10"/>
    <p:sldLayoutId id="214748443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chart" Target="../charts/char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7615" y="338668"/>
            <a:ext cx="6893000" cy="1517409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Публичная декларация Муниципальной программы Нефтеюганского района</a:t>
            </a:r>
            <a:br>
              <a:rPr lang="ru-RU" sz="2400" b="1" dirty="0">
                <a:solidFill>
                  <a:srgbClr val="C00000"/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rgbClr val="C0000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947652" y="2480734"/>
            <a:ext cx="7208372" cy="20658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334215" y="4859498"/>
            <a:ext cx="6486046" cy="97949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Департамент культуры и спорта</a:t>
            </a:r>
          </a:p>
          <a:p>
            <a:pPr>
              <a:lnSpc>
                <a:spcPct val="100000"/>
              </a:lnSpc>
            </a:pP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Нефтеюганского района</a:t>
            </a:r>
          </a:p>
          <a:p>
            <a:pPr>
              <a:lnSpc>
                <a:spcPct val="100000"/>
              </a:lnSpc>
            </a:pP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2025 -2030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25414" y="5889798"/>
            <a:ext cx="5702039" cy="6955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ru-RU" sz="2400" dirty="0">
              <a:solidFill>
                <a:schemeClr val="accent2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1906878"/>
            <a:ext cx="9144000" cy="97306"/>
            <a:chOff x="947651" y="2746863"/>
            <a:chExt cx="7257566" cy="97306"/>
          </a:xfrm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pic>
        <p:nvPicPr>
          <p:cNvPr id="15" name="Рисунок 14" descr="https://pic.rutubelist.ru/userappearance/ef/a6/efa62717288e7ae4b675ff4ac302d7c4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38" y="193643"/>
            <a:ext cx="2401938" cy="128827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EB888BF-F7E0-43DC-884D-23A3AAF779AC}"/>
              </a:ext>
            </a:extLst>
          </p:cNvPr>
          <p:cNvSpPr/>
          <p:nvPr/>
        </p:nvSpPr>
        <p:spPr>
          <a:xfrm>
            <a:off x="780586" y="3244333"/>
            <a:ext cx="737543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/>
              <a:t>«Культурное пространство»</a:t>
            </a: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97589" y="91394"/>
            <a:ext cx="8745690" cy="54812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latin typeface="Franklin Gothic Medium" pitchFamily="34" charset="0"/>
              </a:rPr>
              <a:t>Цели муниципальной программы</a:t>
            </a:r>
          </a:p>
        </p:txBody>
      </p:sp>
      <p:sp>
        <p:nvSpPr>
          <p:cNvPr id="29" name="Объект 2"/>
          <p:cNvSpPr txBox="1">
            <a:spLocks/>
          </p:cNvSpPr>
          <p:nvPr/>
        </p:nvSpPr>
        <p:spPr>
          <a:xfrm>
            <a:off x="160863" y="2410604"/>
            <a:ext cx="4040435" cy="18064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u="sng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Цель муниципальной программы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«Укрепление единого культурного пространства, создание комфортных условий и равных возможностей для самореализации и раскрытия таланта, креатива каждого жителя Нефтеюганского района, доступа населения к культурным ценностям, цифровым ресурсам в сфере культуры»</a:t>
            </a:r>
          </a:p>
        </p:txBody>
      </p:sp>
      <p:grpSp>
        <p:nvGrpSpPr>
          <p:cNvPr id="37" name="Группа 36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717962"/>
            <a:ext cx="9144000" cy="97306"/>
            <a:chOff x="947651" y="2746863"/>
            <a:chExt cx="7257566" cy="97306"/>
          </a:xfrm>
        </p:grpSpPr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9" name="Прямоугольник 38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40" name="Title 1"/>
          <p:cNvSpPr txBox="1">
            <a:spLocks/>
          </p:cNvSpPr>
          <p:nvPr/>
        </p:nvSpPr>
        <p:spPr>
          <a:xfrm>
            <a:off x="525011" y="5645309"/>
            <a:ext cx="8204895" cy="10379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1800" b="1" dirty="0">
              <a:solidFill>
                <a:schemeClr val="tx2"/>
              </a:solidFill>
              <a:latin typeface="Franklin Gothic Medium" panose="020B0603020102020204" pitchFamily="34" charset="0"/>
            </a:endParaRPr>
          </a:p>
          <a:p>
            <a:pPr algn="just"/>
            <a:endParaRPr lang="ru-RU" sz="1800" b="1" dirty="0">
              <a:solidFill>
                <a:schemeClr val="tx2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60863" y="4795161"/>
            <a:ext cx="3025107" cy="652631"/>
          </a:xfrm>
          <a:prstGeom prst="rect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002060"/>
                </a:solidFill>
                <a:latin typeface="Franklin Gothic Medium" pitchFamily="34" charset="0"/>
                <a:cs typeface="Times New Roman" pitchFamily="18" charset="0"/>
              </a:rPr>
              <a:t>Ответственный исполнитель</a:t>
            </a:r>
            <a:r>
              <a:rPr lang="ru-RU" sz="1200" dirty="0">
                <a:solidFill>
                  <a:srgbClr val="002060"/>
                </a:solidFill>
                <a:latin typeface="Franklin Gothic Medium" pitchFamily="34" charset="0"/>
                <a:cs typeface="Times New Roman" pitchFamily="18" charset="0"/>
              </a:rPr>
              <a:t>: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60859" y="5427457"/>
            <a:ext cx="3025111" cy="1321987"/>
          </a:xfrm>
          <a:prstGeom prst="rect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002060"/>
                </a:solidFill>
                <a:latin typeface="Franklin Gothic Medium" pitchFamily="34" charset="0"/>
                <a:cs typeface="Times New Roman" pitchFamily="18" charset="0"/>
              </a:rPr>
              <a:t>Соисполнители: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439202" y="4859867"/>
            <a:ext cx="5476290" cy="523220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Департамент культуры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и спорта Нефтеюганского района </a:t>
            </a:r>
          </a:p>
          <a:p>
            <a:pPr algn="just"/>
            <a:r>
              <a:rPr lang="ru-RU" sz="1400" i="1" dirty="0">
                <a:solidFill>
                  <a:srgbClr val="5B9BD5"/>
                </a:solidFill>
                <a:latin typeface="Franklin Gothic Medium" pitchFamily="34" charset="0"/>
                <a:cs typeface="Times New Roman" pitchFamily="18" charset="0"/>
              </a:rPr>
              <a:t>  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439202" y="5621142"/>
            <a:ext cx="5476290" cy="954107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Департамент строительства и жилищно-коммунального комплекса Нефтеюганского района;</a:t>
            </a:r>
          </a:p>
          <a:p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Администрация Нефтеюганского района (Управляющий делами);</a:t>
            </a:r>
          </a:p>
          <a:p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Администрация Нефтеюганского района (отдел по делам архивов).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2A9CBFF-5339-46C0-BB4F-F6E54858E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631" y="2036621"/>
            <a:ext cx="560881" cy="72548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D2B4511-0952-4F02-A006-DA84478FB973}"/>
              </a:ext>
            </a:extLst>
          </p:cNvPr>
          <p:cNvSpPr/>
          <p:nvPr/>
        </p:nvSpPr>
        <p:spPr>
          <a:xfrm>
            <a:off x="160863" y="1058618"/>
            <a:ext cx="8754629" cy="923330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Национальная цель</a:t>
            </a:r>
          </a:p>
          <a:p>
            <a:pPr algn="ctr"/>
            <a:r>
              <a:rPr lang="ru-RU" b="1" dirty="0"/>
              <a:t> «Возможность для самореализации и раскрытия талантов каждого человека»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DF42124-05D0-46BE-9424-87956425AC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6996" y="2399364"/>
            <a:ext cx="4658496" cy="1859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173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97589" y="91394"/>
            <a:ext cx="8745690" cy="54812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latin typeface="Franklin Gothic Medium" pitchFamily="34" charset="0"/>
              </a:rPr>
              <a:t>Структура муниципальной программы</a:t>
            </a:r>
          </a:p>
        </p:txBody>
      </p:sp>
      <p:sp>
        <p:nvSpPr>
          <p:cNvPr id="29" name="Объект 2"/>
          <p:cNvSpPr txBox="1">
            <a:spLocks/>
          </p:cNvSpPr>
          <p:nvPr/>
        </p:nvSpPr>
        <p:spPr>
          <a:xfrm>
            <a:off x="294230" y="2843798"/>
            <a:ext cx="6647954" cy="47714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400" dirty="0">
                <a:latin typeface="Franklin Gothic Medium" pitchFamily="34" charset="0"/>
                <a:cs typeface="Times New Roman" pitchFamily="18" charset="0"/>
              </a:rPr>
              <a:t>2.Муниципальный проект «Культурно-образовательный комплекс в пгт. Пойковский (1 очередь)»</a:t>
            </a:r>
          </a:p>
        </p:txBody>
      </p:sp>
      <p:grpSp>
        <p:nvGrpSpPr>
          <p:cNvPr id="37" name="Группа 36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717962"/>
            <a:ext cx="9144000" cy="97306"/>
            <a:chOff x="947651" y="2746863"/>
            <a:chExt cx="7257566" cy="97306"/>
          </a:xfrm>
        </p:grpSpPr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9" name="Прямоугольник 38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40" name="Title 1"/>
          <p:cNvSpPr txBox="1">
            <a:spLocks/>
          </p:cNvSpPr>
          <p:nvPr/>
        </p:nvSpPr>
        <p:spPr>
          <a:xfrm>
            <a:off x="525011" y="5645309"/>
            <a:ext cx="8204895" cy="10379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1800" b="1" dirty="0">
              <a:solidFill>
                <a:schemeClr val="tx2"/>
              </a:solidFill>
              <a:latin typeface="Franklin Gothic Medium" panose="020B0603020102020204" pitchFamily="34" charset="0"/>
            </a:endParaRPr>
          </a:p>
          <a:p>
            <a:pPr algn="just"/>
            <a:endParaRPr lang="ru-RU" sz="1800" b="1" dirty="0">
              <a:solidFill>
                <a:schemeClr val="tx2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439203" y="4859867"/>
            <a:ext cx="4791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200" i="1" dirty="0">
                <a:solidFill>
                  <a:srgbClr val="5B9BD5"/>
                </a:solidFill>
                <a:latin typeface="Franklin Gothic Medium" pitchFamily="34" charset="0"/>
                <a:cs typeface="Times New Roman" pitchFamily="18" charset="0"/>
              </a:rPr>
              <a:t> 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2A9CBFF-5339-46C0-BB4F-F6E54858E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3327" y="3398046"/>
            <a:ext cx="444355" cy="583795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E5A4D24-3A93-400D-9EC7-DB41C7CF3509}"/>
              </a:ext>
            </a:extLst>
          </p:cNvPr>
          <p:cNvSpPr/>
          <p:nvPr/>
        </p:nvSpPr>
        <p:spPr>
          <a:xfrm>
            <a:off x="291527" y="4939754"/>
            <a:ext cx="6647954" cy="28623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ts val="1000"/>
              </a:spcBef>
            </a:pPr>
            <a:r>
              <a:rPr lang="ru-RU" sz="1400" dirty="0">
                <a:latin typeface="Franklin Gothic Medium" pitchFamily="34" charset="0"/>
                <a:cs typeface="Times New Roman" pitchFamily="18" charset="0"/>
              </a:rPr>
              <a:t>3. Муниципальный проект «Сельский дом культуры/библиотека в сп.Куть-Ях»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20C523A-BF26-419C-BA8E-C7DE79C612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9460" y="2921018"/>
            <a:ext cx="1792926" cy="164871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37D3290B-27DA-467F-BB1B-341A775BF5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8737" y="4976896"/>
            <a:ext cx="1792926" cy="1587725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803D519B-2CF4-436F-92DC-9E71AFC19C51}"/>
              </a:ext>
            </a:extLst>
          </p:cNvPr>
          <p:cNvSpPr/>
          <p:nvPr/>
        </p:nvSpPr>
        <p:spPr>
          <a:xfrm>
            <a:off x="294230" y="3701805"/>
            <a:ext cx="6647953" cy="867930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1400" i="1" u="sng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Ожидаемый эффект: 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Реализация эффективной и качественной культурной политики на территории городского поселения Пойковский. Внедрения новых, востребованных технологий в сфере культуры для обеспечения культурно-досуговой деятельности для жителей Нефтеюганского района.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AA0AA666-A9F3-476F-BA88-EE69C372180D}"/>
              </a:ext>
            </a:extLst>
          </p:cNvPr>
          <p:cNvSpPr/>
          <p:nvPr/>
        </p:nvSpPr>
        <p:spPr>
          <a:xfrm>
            <a:off x="343255" y="5611397"/>
            <a:ext cx="6593726" cy="954107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i="1" u="sng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Ожидаемый эффект: 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Повышение интереса и активности населения к творческой и личностной самореализации, посредством участия в культурном досуге, организованном на базе объекта культурно-досугового типа. Предоставление дополнительных услуг сферы культуры детям и молодежи.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A1BC5829-3C12-4FAE-B18B-A6210A54F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8732" y="5305872"/>
            <a:ext cx="438950" cy="585267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FDFAF6A-828F-43BC-BB97-9E0BEC3E42B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460" y="1104406"/>
            <a:ext cx="1792926" cy="1415616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BDA86F7-60D6-4DF1-9172-E306F61B5295}"/>
              </a:ext>
            </a:extLst>
          </p:cNvPr>
          <p:cNvSpPr/>
          <p:nvPr/>
        </p:nvSpPr>
        <p:spPr>
          <a:xfrm>
            <a:off x="333607" y="1107139"/>
            <a:ext cx="6647954" cy="36933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1400" dirty="0">
                <a:latin typeface="Franklin Gothic Medium" pitchFamily="34" charset="0"/>
                <a:cs typeface="Times New Roman" pitchFamily="18" charset="0"/>
              </a:rPr>
              <a:t>1. Региональный проект «Сохранение культурного и исторического наследия»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5B3B547-7C36-4C9E-A1E5-7DCAD35E682F}"/>
              </a:ext>
            </a:extLst>
          </p:cNvPr>
          <p:cNvSpPr/>
          <p:nvPr/>
        </p:nvSpPr>
        <p:spPr>
          <a:xfrm>
            <a:off x="333607" y="1845990"/>
            <a:ext cx="6638308" cy="674031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1400" i="1" u="sng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Ожидаемый эффект: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 Создание условий для устойчивого развития библиотечной сети, повышения уровня комплектования  библиотек Нефтеюганского района, а также модернизации межпоселенческих библиотек.</a:t>
            </a:r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BFC292AB-EBCD-4E11-A333-E5DB61F4B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3327" y="1520297"/>
            <a:ext cx="403414" cy="530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360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97589" y="91394"/>
            <a:ext cx="8745690" cy="54812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latin typeface="Franklin Gothic Medium" pitchFamily="34" charset="0"/>
              </a:rPr>
              <a:t>Структура муниципальной программы</a:t>
            </a:r>
          </a:p>
        </p:txBody>
      </p:sp>
      <p:grpSp>
        <p:nvGrpSpPr>
          <p:cNvPr id="37" name="Группа 36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717962"/>
            <a:ext cx="9144000" cy="97306"/>
            <a:chOff x="947651" y="2746863"/>
            <a:chExt cx="7257566" cy="97306"/>
          </a:xfrm>
        </p:grpSpPr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9" name="Прямоугольник 38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40" name="Title 1"/>
          <p:cNvSpPr txBox="1">
            <a:spLocks/>
          </p:cNvSpPr>
          <p:nvPr/>
        </p:nvSpPr>
        <p:spPr>
          <a:xfrm>
            <a:off x="525011" y="5645309"/>
            <a:ext cx="8204895" cy="10379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1800" b="1" dirty="0">
              <a:solidFill>
                <a:schemeClr val="tx2"/>
              </a:solidFill>
              <a:latin typeface="Franklin Gothic Medium" panose="020B0603020102020204" pitchFamily="34" charset="0"/>
            </a:endParaRPr>
          </a:p>
          <a:p>
            <a:pPr algn="just"/>
            <a:endParaRPr lang="ru-RU" sz="1800" b="1" dirty="0">
              <a:solidFill>
                <a:schemeClr val="tx2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582429" y="4845353"/>
            <a:ext cx="4791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200" i="1" dirty="0">
                <a:solidFill>
                  <a:srgbClr val="5B9BD5"/>
                </a:solidFill>
                <a:latin typeface="Franklin Gothic Medium" pitchFamily="34" charset="0"/>
                <a:cs typeface="Times New Roman" pitchFamily="18" charset="0"/>
              </a:rPr>
              <a:t>  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68453D1-C803-4755-9A46-547A0F3B7EC0}"/>
              </a:ext>
            </a:extLst>
          </p:cNvPr>
          <p:cNvSpPr/>
          <p:nvPr/>
        </p:nvSpPr>
        <p:spPr>
          <a:xfrm>
            <a:off x="277404" y="957300"/>
            <a:ext cx="7258481" cy="28623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ts val="1000"/>
              </a:spcBef>
            </a:pPr>
            <a:r>
              <a:rPr lang="ru-RU" sz="1400" dirty="0">
                <a:latin typeface="Franklin Gothic Medium" pitchFamily="34" charset="0"/>
                <a:cs typeface="Times New Roman" pitchFamily="18" charset="0"/>
              </a:rPr>
              <a:t>4.Муниципальный проект «Ремонт объекта «Дом культуры «Гармония» в п. Юганская Обь»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2D9BC9E-B1CB-4F8F-BB08-0982DF65A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6693" y="951616"/>
            <a:ext cx="1401473" cy="1066744"/>
          </a:xfrm>
          <a:prstGeom prst="rect">
            <a:avLst/>
          </a:prstGeom>
        </p:spPr>
      </p:pic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7FF188A7-437C-48AF-B1AD-2BE5BC505173}"/>
              </a:ext>
            </a:extLst>
          </p:cNvPr>
          <p:cNvSpPr/>
          <p:nvPr/>
        </p:nvSpPr>
        <p:spPr>
          <a:xfrm>
            <a:off x="266780" y="1538229"/>
            <a:ext cx="7258480" cy="480131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ru-RU" sz="1400" i="1" u="sng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Ожидаемый эффект: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 Улучшение условий доступности и комфортного пребывания населения при проведении мероприятий в сфере образования и культуры.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14826924-C91E-45E6-B2D3-1D4DC458AB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813" y="1258348"/>
            <a:ext cx="438950" cy="58526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71627FD-94FA-449D-9B08-B84AF636D96D}"/>
              </a:ext>
            </a:extLst>
          </p:cNvPr>
          <p:cNvSpPr/>
          <p:nvPr/>
        </p:nvSpPr>
        <p:spPr>
          <a:xfrm>
            <a:off x="276889" y="2163895"/>
            <a:ext cx="8740529" cy="28623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1400" dirty="0">
                <a:latin typeface="Franklin Gothic Medium" pitchFamily="34" charset="0"/>
                <a:cs typeface="Times New Roman" pitchFamily="18" charset="0"/>
              </a:rPr>
              <a:t>Комплекс процессных мероприятий «Создание условий для сохранения и развития культурного наследия»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D659D8C-F718-46AB-920B-9E8D9560BC5A}"/>
              </a:ext>
            </a:extLst>
          </p:cNvPr>
          <p:cNvSpPr/>
          <p:nvPr/>
        </p:nvSpPr>
        <p:spPr>
          <a:xfrm>
            <a:off x="263921" y="2763978"/>
            <a:ext cx="7285446" cy="480131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ru-RU" sz="1400" i="1" u="sng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Ожидаемый эффект: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 Выявление, поддержка и сопровождение одаренных детей и их дальнейшего развития.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26A566A-12CB-4C20-9ACF-95D6AFCDD8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5946" y="2740352"/>
            <a:ext cx="1401472" cy="114614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890FFB1-7D0E-4611-955A-F8D545CF89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7169" y="2459007"/>
            <a:ext cx="438950" cy="58526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D5DFF7B-D0B0-44FD-A707-F78373721E66}"/>
              </a:ext>
            </a:extLst>
          </p:cNvPr>
          <p:cNvSpPr/>
          <p:nvPr/>
        </p:nvSpPr>
        <p:spPr>
          <a:xfrm>
            <a:off x="300992" y="3543014"/>
            <a:ext cx="7248375" cy="674031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ru-RU" sz="1400" i="1" u="sng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Ожидаемый эффект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: Стимулирование культурного разнообразия путем развития народного творчества и традиционной культуры, трансляция знаний о народных художественных промыслах и ремеслах. </a:t>
            </a:r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6834BC9F-6681-42DC-937B-7C5BC1918D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7169" y="3273765"/>
            <a:ext cx="438950" cy="585267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0C7BC3D7-4577-4CB1-B11E-DA712A05FCAC}"/>
              </a:ext>
            </a:extLst>
          </p:cNvPr>
          <p:cNvSpPr/>
          <p:nvPr/>
        </p:nvSpPr>
        <p:spPr>
          <a:xfrm>
            <a:off x="276889" y="4525193"/>
            <a:ext cx="7248375" cy="28623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ru-RU" sz="1400" i="1" u="sng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Ожидаемый эффект: 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Развитие библиотечного дела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B638FD7-3DC9-4885-8014-8EA0211A0F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15946" y="4518266"/>
            <a:ext cx="1401473" cy="881250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D9DEFD48-090C-4F07-B422-E319A31025C0}"/>
              </a:ext>
            </a:extLst>
          </p:cNvPr>
          <p:cNvSpPr/>
          <p:nvPr/>
        </p:nvSpPr>
        <p:spPr>
          <a:xfrm>
            <a:off x="277406" y="5113284"/>
            <a:ext cx="7258479" cy="28623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ru-RU" sz="1400" i="1" u="sng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Ожидаемый эффект: 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Развитие музейного дела</a:t>
            </a:r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EC84F660-F93B-405E-99EF-7F4BA2B232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76545" y="4221004"/>
            <a:ext cx="438950" cy="585267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FC032FE7-E502-48EF-908A-A0249BCE49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87169" y="4817826"/>
            <a:ext cx="438950" cy="585267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A1F1D0B2-975B-482E-BD4E-FE3F30E1A1DA}"/>
              </a:ext>
            </a:extLst>
          </p:cNvPr>
          <p:cNvSpPr/>
          <p:nvPr/>
        </p:nvSpPr>
        <p:spPr>
          <a:xfrm>
            <a:off x="266782" y="5531464"/>
            <a:ext cx="8750636" cy="28623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1400" dirty="0">
                <a:latin typeface="Franklin Gothic Medium" pitchFamily="34" charset="0"/>
                <a:cs typeface="Times New Roman" pitchFamily="18" charset="0"/>
              </a:rPr>
              <a:t>Комплекс процессных мероприятий «Развитие архивного дела» 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C639D2EB-6624-4C39-8DD6-CAA09D5D4E57}"/>
              </a:ext>
            </a:extLst>
          </p:cNvPr>
          <p:cNvSpPr/>
          <p:nvPr/>
        </p:nvSpPr>
        <p:spPr>
          <a:xfrm>
            <a:off x="266781" y="6164293"/>
            <a:ext cx="7258479" cy="480131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ru-RU" sz="1400" i="1" u="sng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Ожидаемый эффект: 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Создание условий для предоставления муниципальных услуг (работ), оказываемых  отделом по делам архивов.</a:t>
            </a:r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0BD622DD-BC82-480C-9F64-2F1C6DA592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76546" y="5847404"/>
            <a:ext cx="438950" cy="585267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A290823B-55C9-4106-A164-B6BAE840C43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49367" y="5817696"/>
            <a:ext cx="1594633" cy="1034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918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/>
          <p:cNvSpPr txBox="1">
            <a:spLocks/>
          </p:cNvSpPr>
          <p:nvPr/>
        </p:nvSpPr>
        <p:spPr>
          <a:xfrm>
            <a:off x="649812" y="0"/>
            <a:ext cx="8096255" cy="55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4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33" name="Группа 32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754705"/>
            <a:ext cx="9144000" cy="97306"/>
            <a:chOff x="947651" y="2746863"/>
            <a:chExt cx="7257566" cy="97306"/>
          </a:xfrm>
        </p:grpSpPr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1094594" y="232021"/>
            <a:ext cx="629474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400" b="1" dirty="0">
                <a:latin typeface="Franklin Gothic Medium" pitchFamily="34" charset="0"/>
                <a:ea typeface="+mj-ea"/>
                <a:cs typeface="+mj-cs"/>
              </a:rPr>
              <a:t>Показатели муниципальной программы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3059" y="1853513"/>
            <a:ext cx="84890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Число посещений культурных мероприятий;</a:t>
            </a:r>
          </a:p>
          <a:p>
            <a:pPr marL="342900" indent="-342900">
              <a:buFontTx/>
              <a:buChar char="-"/>
              <a:defRPr/>
            </a:pPr>
            <a:endParaRPr lang="ru-RU" sz="24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Количество созданных (реконструированных) и отремонтированных объектов организаций культуры;</a:t>
            </a:r>
          </a:p>
          <a:p>
            <a:pPr marL="342900" indent="-342900">
              <a:buFontTx/>
              <a:buChar char="-"/>
              <a:defRPr/>
            </a:pPr>
            <a:endParaRPr lang="ru-RU" sz="24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Количество обращений к цифровым ресурсам культуры;</a:t>
            </a:r>
          </a:p>
          <a:p>
            <a:pPr marL="342900" indent="-342900">
              <a:buFontTx/>
              <a:buChar char="-"/>
              <a:defRPr/>
            </a:pPr>
            <a:endParaRPr lang="ru-RU" sz="24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 Количество архивных дел особо ценных и наиболее  востребованных, включая аудио и видео, переведенных в электронный вид, хранящихся в архиве Нефтеюганского района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8B7B3BB-8EB2-4CF6-B863-CC15135B0425}"/>
              </a:ext>
            </a:extLst>
          </p:cNvPr>
          <p:cNvSpPr/>
          <p:nvPr/>
        </p:nvSpPr>
        <p:spPr>
          <a:xfrm>
            <a:off x="383059" y="1190970"/>
            <a:ext cx="8363008" cy="400110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Программой предусмотрена реализация 4 показателей</a:t>
            </a:r>
          </a:p>
        </p:txBody>
      </p:sp>
    </p:spTree>
    <p:extLst>
      <p:ext uri="{BB962C8B-B14F-4D97-AF65-F5344CB8AC3E}">
        <p14:creationId xmlns:p14="http://schemas.microsoft.com/office/powerpoint/2010/main" val="4182551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4"/>
          <p:cNvSpPr/>
          <p:nvPr/>
        </p:nvSpPr>
        <p:spPr>
          <a:xfrm>
            <a:off x="1436591" y="258622"/>
            <a:ext cx="5846729" cy="86867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2385" tIns="21590" rIns="32385" bIns="21590" numCol="1" spcCol="1270" anchor="ctr" anchorCtr="0">
            <a:noAutofit/>
          </a:bodyPr>
          <a:lstStyle/>
          <a:p>
            <a:pPr lvl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25394" y="1085638"/>
            <a:ext cx="3579688" cy="1373881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Общий объем финансирования на период до 2030 года (включая иные источники финансирования):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1 722 934,72395 тыс. рублей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344818" y="1076669"/>
            <a:ext cx="3278238" cy="1373881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2025 год – 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</a:rPr>
              <a:t>476 549,99885 тыс. рублей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6292" y="178664"/>
            <a:ext cx="82283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/>
              <a:t>Финансовое обеспечение муниципальной программы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4129054" y="1224674"/>
            <a:ext cx="1512167" cy="586284"/>
            <a:chOff x="3429711" y="3405427"/>
            <a:chExt cx="1512167" cy="586284"/>
          </a:xfrm>
        </p:grpSpPr>
        <p:pic>
          <p:nvPicPr>
            <p:cNvPr id="28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537924" y="332078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910913" y="330606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270953" y="3297214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6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1502514"/>
              </p:ext>
            </p:extLst>
          </p:nvPr>
        </p:nvGraphicFramePr>
        <p:xfrm>
          <a:off x="381028" y="2924891"/>
          <a:ext cx="8242028" cy="3674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2D4F659-2EA9-41FD-8BDE-2EEF458CFB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7647" y="2562147"/>
            <a:ext cx="560881" cy="725487"/>
          </a:xfrm>
          <a:prstGeom prst="rect">
            <a:avLst/>
          </a:prstGeom>
        </p:spPr>
      </p:pic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96B75C6B-11C5-441E-B0B6-85742371241E}"/>
              </a:ext>
            </a:extLst>
          </p:cNvPr>
          <p:cNvGrpSpPr/>
          <p:nvPr/>
        </p:nvGrpSpPr>
        <p:grpSpPr>
          <a:xfrm>
            <a:off x="0" y="712540"/>
            <a:ext cx="9144000" cy="97306"/>
            <a:chOff x="947651" y="2746863"/>
            <a:chExt cx="7257566" cy="97306"/>
          </a:xfrm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F4BB5F88-EC8A-4367-B94F-5A0A6A19BEC6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599173C7-EEA9-4271-AEE9-102413E6346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62088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18790</TotalTime>
  <Words>487</Words>
  <Application>Microsoft Office PowerPoint</Application>
  <PresentationFormat>Экран (4:3)</PresentationFormat>
  <Paragraphs>59</Paragraphs>
  <Slides>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7" baseType="lpstr">
      <vt:lpstr>Arial</vt:lpstr>
      <vt:lpstr>Bookman Old Style</vt:lpstr>
      <vt:lpstr>Calibri</vt:lpstr>
      <vt:lpstr>Cambria</vt:lpstr>
      <vt:lpstr>Franklin Gothic Book</vt:lpstr>
      <vt:lpstr>Franklin Gothic Medium</vt:lpstr>
      <vt:lpstr>Perpetua</vt:lpstr>
      <vt:lpstr>Times New Roman</vt:lpstr>
      <vt:lpstr>Wingdings</vt:lpstr>
      <vt:lpstr>Wingdings 2</vt:lpstr>
      <vt:lpstr>Справедливость</vt:lpstr>
      <vt:lpstr>Публичная декларация Муниципальной программы Нефтеюганского района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Admin</cp:lastModifiedBy>
  <cp:revision>1047</cp:revision>
  <cp:lastPrinted>2023-12-04T10:24:51Z</cp:lastPrinted>
  <dcterms:created xsi:type="dcterms:W3CDTF">2018-09-04T12:10:47Z</dcterms:created>
  <dcterms:modified xsi:type="dcterms:W3CDTF">2024-12-18T06:50:53Z</dcterms:modified>
</cp:coreProperties>
</file>