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4" r:id="rId1"/>
  </p:sldMasterIdLst>
  <p:notesMasterIdLst>
    <p:notesMasterId r:id="rId17"/>
  </p:notesMasterIdLst>
  <p:sldIdLst>
    <p:sldId id="258" r:id="rId2"/>
    <p:sldId id="272" r:id="rId3"/>
    <p:sldId id="263" r:id="rId4"/>
    <p:sldId id="274" r:id="rId5"/>
    <p:sldId id="269" r:id="rId6"/>
    <p:sldId id="271" r:id="rId7"/>
    <p:sldId id="275" r:id="rId8"/>
    <p:sldId id="264" r:id="rId9"/>
    <p:sldId id="261" r:id="rId10"/>
    <p:sldId id="266" r:id="rId11"/>
    <p:sldId id="276" r:id="rId12"/>
    <p:sldId id="277" r:id="rId13"/>
    <p:sldId id="267" r:id="rId14"/>
    <p:sldId id="270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7A76F"/>
    <a:srgbClr val="99CB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687C78-C0D7-4AD3-A6FD-47028558A940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DA682B-4EB8-4790-947A-D5B0947970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3602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DA682B-4EB8-4790-947A-D5B0947970F6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768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03BDF3-4562-464E-8CAE-F25434C67B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1574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1450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302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197036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69015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259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778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99703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8665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975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1578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34787D-D033-48A3-88A3-13F5D2D2C6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07410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200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752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6838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03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61082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5B0DC0C-B528-41E6-A22C-6C4396638A16}" type="datetimeFigureOut">
              <a:rPr lang="ru-RU" smtClean="0"/>
              <a:t>19.12.2024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F3A62-4B0E-420B-8674-307C701EA6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202997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15" r:id="rId1"/>
    <p:sldLayoutId id="2147484016" r:id="rId2"/>
    <p:sldLayoutId id="2147484017" r:id="rId3"/>
    <p:sldLayoutId id="2147484018" r:id="rId4"/>
    <p:sldLayoutId id="2147484019" r:id="rId5"/>
    <p:sldLayoutId id="2147484020" r:id="rId6"/>
    <p:sldLayoutId id="2147484021" r:id="rId7"/>
    <p:sldLayoutId id="2147484022" r:id="rId8"/>
    <p:sldLayoutId id="2147484023" r:id="rId9"/>
    <p:sldLayoutId id="2147484024" r:id="rId10"/>
    <p:sldLayoutId id="2147484025" r:id="rId11"/>
    <p:sldLayoutId id="2147484026" r:id="rId12"/>
    <p:sldLayoutId id="2147484027" r:id="rId13"/>
    <p:sldLayoutId id="2147484028" r:id="rId14"/>
    <p:sldLayoutId id="2147484029" r:id="rId15"/>
    <p:sldLayoutId id="2147484030" r:id="rId16"/>
    <p:sldLayoutId id="214748403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duotone>
              <a:schemeClr val="bg2">
                <a:shade val="69000"/>
                <a:hueMod val="108000"/>
                <a:satMod val="164000"/>
                <a:lumMod val="74000"/>
              </a:schemeClr>
              <a:schemeClr val="bg2">
                <a:tint val="96000"/>
                <a:hueMod val="88000"/>
                <a:satMod val="140000"/>
                <a:lumMod val="132000"/>
              </a:schemeClr>
            </a:duotone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5774" y="2196544"/>
            <a:ext cx="1204622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>
                <a:solidFill>
                  <a:schemeClr val="accent6"/>
                </a:solidFill>
              </a:rPr>
              <a:t>О ходе реализации муниципальной</a:t>
            </a:r>
          </a:p>
          <a:p>
            <a:pPr algn="ctr"/>
            <a:r>
              <a:rPr lang="ru-RU" sz="3600" b="1" dirty="0">
                <a:solidFill>
                  <a:schemeClr val="accent6"/>
                </a:solidFill>
              </a:rPr>
              <a:t> программы Нефтеюганского района </a:t>
            </a:r>
          </a:p>
          <a:p>
            <a:pPr algn="ctr"/>
            <a:r>
              <a:rPr lang="ru-RU" sz="3600" b="1" dirty="0">
                <a:solidFill>
                  <a:schemeClr val="accent6"/>
                </a:solidFill>
              </a:rPr>
              <a:t>«Экологическая безопасность» </a:t>
            </a:r>
          </a:p>
          <a:p>
            <a:pPr algn="ctr"/>
            <a:r>
              <a:rPr lang="ru-RU" sz="3600" b="1" dirty="0">
                <a:solidFill>
                  <a:schemeClr val="accent6"/>
                </a:solidFill>
              </a:rPr>
              <a:t>за 2024 год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5683" y="163208"/>
            <a:ext cx="835882" cy="640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72177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48" y="123259"/>
            <a:ext cx="10643212" cy="14005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 ХХ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Международной </a:t>
            </a:r>
            <a:b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экологической акции «Спасти и сохранить»</a:t>
            </a: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7334B662-C6E4-4311-A803-523D9A106E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051" y="1271084"/>
            <a:ext cx="3781405" cy="2519952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6F7165A-6ED3-408F-A19B-99ADD1EDFA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4051" y="3902853"/>
            <a:ext cx="3781405" cy="2836054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4DD3CE65-5824-4EFC-A6EF-9A8926C827F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2" t="7591" r="-1" b="7591"/>
          <a:stretch/>
        </p:blipFill>
        <p:spPr>
          <a:xfrm>
            <a:off x="8033605" y="2642877"/>
            <a:ext cx="3781406" cy="2519952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FEB02DE-0FDF-4707-A22F-53338C1E535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493" y="2642877"/>
            <a:ext cx="3655362" cy="2437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1860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48" y="123259"/>
            <a:ext cx="10643212" cy="14005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Мероприятия, проводимые на особо охраняемой территории «</a:t>
            </a:r>
            <a:r>
              <a:rPr lang="ru-RU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Чеускинский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бор»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5E6EAF-3B97-41A3-86B0-9D8958907A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7" y="1415348"/>
            <a:ext cx="3651613" cy="243440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E9EDAD2-6884-49FE-95EC-859E83220D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149" y="3975652"/>
            <a:ext cx="3651614" cy="24344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256CA4B-CAE2-4B11-944D-9E296EA3F3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193" y="3975652"/>
            <a:ext cx="3651614" cy="24344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B55D302-1777-45D1-888A-17ADEE55320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0193" y="1415348"/>
            <a:ext cx="3651613" cy="243440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33429A2-E70A-465F-A417-FDF4002503D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7237" y="3975652"/>
            <a:ext cx="3651614" cy="243440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35D5D50-67F5-4CDC-BD65-08D06C38E4AB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9863" y="1435017"/>
            <a:ext cx="3622109" cy="2414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4196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3148" y="123259"/>
            <a:ext cx="10643212" cy="14005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Выпуск ценных пород рыб «Расти, Осетр!»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D82AC00-8864-481E-A7EF-31DA76F43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083" y="993861"/>
            <a:ext cx="3375734" cy="2250489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8770C80-ABD5-472E-AF6F-9F18B4A57E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3083" y="3429000"/>
            <a:ext cx="2107971" cy="316195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3D63E00-F1CE-4C61-A160-1615018FD7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885" y="993861"/>
            <a:ext cx="3362293" cy="22415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A9D651D-75AB-4188-8E85-9DF303813D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7145" y="3429000"/>
            <a:ext cx="2107970" cy="316195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028065D-EBDB-4C6F-A7A8-ACE3830259E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24214" y="3955993"/>
            <a:ext cx="3161956" cy="210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1456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829" y="279614"/>
            <a:ext cx="10723827" cy="1300611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Эколого-туристский тимбилдинг «Твой шаг!» </a:t>
            </a:r>
            <a:b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отмечен как лучшая экологическая практика округа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249F54-E9BE-4A71-BDE8-CD3CD1BE1A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742" y="1849523"/>
            <a:ext cx="2850620" cy="3746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7E4F635-5847-48D6-8049-70087E828F4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" r="328"/>
          <a:stretch/>
        </p:blipFill>
        <p:spPr>
          <a:xfrm>
            <a:off x="9006575" y="1849523"/>
            <a:ext cx="2747632" cy="3746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94EF6E3-A96A-4378-BF54-61B4784A7E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8546" y="1822514"/>
            <a:ext cx="5621945" cy="37464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193568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2016" y="98545"/>
            <a:ext cx="11452740" cy="14043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реализации муниципальной программы «Экологическая безопасность» </a:t>
            </a:r>
            <a:r>
              <a:rPr lang="ru-RU" sz="2800" b="1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2024 </a:t>
            </a:r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13146" y="2290527"/>
            <a:ext cx="6424943" cy="3132499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sz="1900" dirty="0"/>
              <a:t>Количество вовлеченного населения в экологические мероприятия от общего количества населения района  - </a:t>
            </a:r>
            <a:r>
              <a:rPr lang="ru-RU" sz="19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48 % </a:t>
            </a:r>
            <a:r>
              <a:rPr lang="ru-RU" sz="1900" dirty="0"/>
              <a:t>(в 2015 году – 28 %)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900" dirty="0"/>
              <a:t>Ликвидация</a:t>
            </a:r>
            <a:r>
              <a:rPr lang="ru-RU" sz="19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/>
              <a:t> несанкционированных мест размещения отходов - </a:t>
            </a:r>
            <a:r>
              <a:rPr lang="ru-RU" sz="19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100 % </a:t>
            </a:r>
            <a:r>
              <a:rPr lang="ru-RU" sz="1900" dirty="0"/>
              <a:t>(в 2018 году – 100%)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ru-RU" sz="1900" dirty="0"/>
              <a:t>Ликвидирована несанкционированная свалка твердых бытовых отходов около </a:t>
            </a:r>
            <a:r>
              <a:rPr lang="ru-RU" sz="1900" dirty="0" err="1"/>
              <a:t>гп</a:t>
            </a:r>
            <a:r>
              <a:rPr lang="ru-RU" sz="1900" dirty="0"/>
              <a:t>. </a:t>
            </a:r>
            <a:r>
              <a:rPr lang="ru-RU" sz="1900" dirty="0" err="1"/>
              <a:t>Пойковский</a:t>
            </a:r>
            <a:endParaRPr lang="ru-RU" sz="19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sz="1900" dirty="0"/>
              <a:t>Нефтеюганский район одержал победу  в </a:t>
            </a:r>
            <a:r>
              <a:rPr lang="ru-RU" sz="1900" dirty="0" err="1"/>
              <a:t>спецноминации</a:t>
            </a:r>
            <a:r>
              <a:rPr lang="ru-RU" sz="1900" dirty="0"/>
              <a:t> «Самый креативный формат проведения субботника» Всероссийской Акции «Вода России»</a:t>
            </a:r>
          </a:p>
          <a:p>
            <a:pPr marL="0" indent="0" algn="ctr">
              <a:buNone/>
            </a:pPr>
            <a:endParaRPr lang="ru-RU" sz="2400" dirty="0">
              <a:solidFill>
                <a:srgbClr val="92D050"/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3D3D26-EC47-4A5F-AE65-5FDA36E707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244" y="1587482"/>
            <a:ext cx="4993658" cy="4240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8324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6450" y="2712080"/>
            <a:ext cx="9404723" cy="1400530"/>
          </a:xfrm>
        </p:spPr>
        <p:txBody>
          <a:bodyPr/>
          <a:lstStyle/>
          <a:p>
            <a:pPr algn="ctr"/>
            <a:r>
              <a:rPr lang="ru-RU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Благодарим за внимание!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8190" y="127520"/>
            <a:ext cx="904248" cy="69305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561187" y="6488668"/>
            <a:ext cx="11352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2024 год</a:t>
            </a:r>
          </a:p>
        </p:txBody>
      </p:sp>
    </p:spTree>
    <p:extLst>
      <p:ext uri="{BB962C8B-B14F-4D97-AF65-F5344CB8AC3E}">
        <p14:creationId xmlns:p14="http://schemas.microsoft.com/office/powerpoint/2010/main" val="7228290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5342" y="168523"/>
            <a:ext cx="727955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Рекультивация несанкционированной 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свалки в гп. Пойковский 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2023-2024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гг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D001D31-04D5-433B-8D60-BD528673FC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8433" y="1808894"/>
            <a:ext cx="4765358" cy="3574019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F50621F-F43A-49BD-B6E8-112534F4B873}"/>
              </a:ext>
            </a:extLst>
          </p:cNvPr>
          <p:cNvSpPr txBox="1"/>
          <p:nvPr/>
        </p:nvSpPr>
        <p:spPr>
          <a:xfrm>
            <a:off x="6748433" y="1989761"/>
            <a:ext cx="1199715" cy="307777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После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CAF3AF5-B726-4ED4-A8C3-DAB0060513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1342" y="1808894"/>
            <a:ext cx="5336449" cy="355624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41589" y="5819156"/>
            <a:ext cx="7411661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dirty="0"/>
              <a:t>Работы выполнены досрочно в августе 2024 года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EB73A6-7682-4A86-A358-C4D661E3CA96}"/>
              </a:ext>
            </a:extLst>
          </p:cNvPr>
          <p:cNvSpPr txBox="1"/>
          <p:nvPr/>
        </p:nvSpPr>
        <p:spPr>
          <a:xfrm>
            <a:off x="1011342" y="1941218"/>
            <a:ext cx="4263023" cy="52322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400" dirty="0"/>
              <a:t>Биологический этап рекультивации.</a:t>
            </a:r>
          </a:p>
          <a:p>
            <a:pPr algn="ctr"/>
            <a:r>
              <a:rPr lang="ru-RU" sz="1400" dirty="0"/>
              <a:t> Посев травы</a:t>
            </a:r>
          </a:p>
        </p:txBody>
      </p:sp>
    </p:spTree>
    <p:extLst>
      <p:ext uri="{BB962C8B-B14F-4D97-AF65-F5344CB8AC3E}">
        <p14:creationId xmlns:p14="http://schemas.microsoft.com/office/powerpoint/2010/main" val="1932615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215660" y="210567"/>
            <a:ext cx="11534253" cy="137192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«Сохранение уникальных водных объектов» национального проекта «Экология» 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92AEDFC-2EB5-4DC6-8F22-D05AD37BB8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425" y="1281664"/>
            <a:ext cx="3485965" cy="261447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425EFA7C-C3ED-4229-BB90-B68F345FF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102" y="4038851"/>
            <a:ext cx="3485965" cy="2614474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15891BC-A944-4FE2-800E-4BC029E5993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5407" y="4048180"/>
            <a:ext cx="3543827" cy="265787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9D19AB4-F4A4-4674-B0F4-ED2BF462231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6062" y="1317576"/>
            <a:ext cx="3438081" cy="2578561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E6744ED-5F55-460A-914E-78CB0C631C6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35" y="4017153"/>
            <a:ext cx="3543827" cy="2657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497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6935" y="-54351"/>
            <a:ext cx="10205940" cy="1371927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Региональный проект </a:t>
            </a:r>
            <a:b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«Комплексная система обращения </a:t>
            </a:r>
            <a:b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твердыми коммунальными отходами»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F7035DF-1A85-4512-99BE-1D4C5781823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0"/>
          <a:stretch/>
        </p:blipFill>
        <p:spPr>
          <a:xfrm>
            <a:off x="730096" y="2007704"/>
            <a:ext cx="5471921" cy="3730487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D4D29EC8-1E27-4421-86E7-B189CE6660F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7921" y="2007705"/>
            <a:ext cx="4973983" cy="3730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29173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2">
            <a:extLst>
              <a:ext uri="{FF2B5EF4-FFF2-40B4-BE49-F238E27FC236}">
                <a16:creationId xmlns:a16="http://schemas.microsoft.com/office/drawing/2014/main" id="{4A6E3061-737F-481B-A9CA-202A0CFE30FD}"/>
              </a:ext>
            </a:extLst>
          </p:cNvPr>
          <p:cNvGrpSpPr>
            <a:grpSpLocks noChangeAspect="1"/>
          </p:cNvGrpSpPr>
          <p:nvPr/>
        </p:nvGrpSpPr>
        <p:grpSpPr>
          <a:xfrm>
            <a:off x="3881291" y="1488257"/>
            <a:ext cx="4343866" cy="4736592"/>
            <a:chOff x="3982988" y="2535882"/>
            <a:chExt cx="2598738" cy="2833688"/>
          </a:xfrm>
        </p:grpSpPr>
        <p:sp>
          <p:nvSpPr>
            <p:cNvPr id="7" name="Freeform 92">
              <a:extLst>
                <a:ext uri="{FF2B5EF4-FFF2-40B4-BE49-F238E27FC236}">
                  <a16:creationId xmlns:a16="http://schemas.microsoft.com/office/drawing/2014/main" id="{01C0A2C7-6894-44A1-AD00-307E91C33B63}"/>
                </a:ext>
              </a:extLst>
            </p:cNvPr>
            <p:cNvSpPr>
              <a:spLocks/>
            </p:cNvSpPr>
            <p:nvPr/>
          </p:nvSpPr>
          <p:spPr bwMode="auto">
            <a:xfrm>
              <a:off x="5087888" y="2708920"/>
              <a:ext cx="1493838" cy="2660650"/>
            </a:xfrm>
            <a:custGeom>
              <a:avLst/>
              <a:gdLst>
                <a:gd name="T0" fmla="*/ 191 w 731"/>
                <a:gd name="T1" fmla="*/ 0 h 1301"/>
                <a:gd name="T2" fmla="*/ 682 w 731"/>
                <a:gd name="T3" fmla="*/ 420 h 1301"/>
                <a:gd name="T4" fmla="*/ 645 w 731"/>
                <a:gd name="T5" fmla="*/ 890 h 1301"/>
                <a:gd name="T6" fmla="*/ 160 w 731"/>
                <a:gd name="T7" fmla="*/ 1223 h 1301"/>
                <a:gd name="T8" fmla="*/ 127 w 731"/>
                <a:gd name="T9" fmla="*/ 1301 h 1301"/>
                <a:gd name="T10" fmla="*/ 0 w 731"/>
                <a:gd name="T11" fmla="*/ 1043 h 1301"/>
                <a:gd name="T12" fmla="*/ 127 w 731"/>
                <a:gd name="T13" fmla="*/ 784 h 1301"/>
                <a:gd name="T14" fmla="*/ 158 w 731"/>
                <a:gd name="T15" fmla="*/ 858 h 1301"/>
                <a:gd name="T16" fmla="*/ 324 w 731"/>
                <a:gd name="T17" fmla="*/ 726 h 1301"/>
                <a:gd name="T18" fmla="*/ 339 w 731"/>
                <a:gd name="T19" fmla="*/ 530 h 1301"/>
                <a:gd name="T20" fmla="*/ 181 w 731"/>
                <a:gd name="T21" fmla="*/ 368 h 1301"/>
                <a:gd name="T22" fmla="*/ 276 w 731"/>
                <a:gd name="T23" fmla="*/ 174 h 1301"/>
                <a:gd name="T24" fmla="*/ 191 w 731"/>
                <a:gd name="T25" fmla="*/ 0 h 1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31" h="1301">
                  <a:moveTo>
                    <a:pt x="191" y="0"/>
                  </a:moveTo>
                  <a:cubicBezTo>
                    <a:pt x="416" y="35"/>
                    <a:pt x="609" y="194"/>
                    <a:pt x="682" y="420"/>
                  </a:cubicBezTo>
                  <a:cubicBezTo>
                    <a:pt x="731" y="570"/>
                    <a:pt x="722" y="738"/>
                    <a:pt x="645" y="890"/>
                  </a:cubicBezTo>
                  <a:cubicBezTo>
                    <a:pt x="549" y="1076"/>
                    <a:pt x="367" y="1201"/>
                    <a:pt x="160" y="1223"/>
                  </a:cubicBezTo>
                  <a:lnTo>
                    <a:pt x="127" y="1301"/>
                  </a:lnTo>
                  <a:lnTo>
                    <a:pt x="0" y="1043"/>
                  </a:lnTo>
                  <a:lnTo>
                    <a:pt x="127" y="784"/>
                  </a:lnTo>
                  <a:lnTo>
                    <a:pt x="158" y="858"/>
                  </a:lnTo>
                  <a:cubicBezTo>
                    <a:pt x="230" y="840"/>
                    <a:pt x="290" y="792"/>
                    <a:pt x="324" y="726"/>
                  </a:cubicBezTo>
                  <a:cubicBezTo>
                    <a:pt x="356" y="663"/>
                    <a:pt x="359" y="593"/>
                    <a:pt x="339" y="530"/>
                  </a:cubicBezTo>
                  <a:cubicBezTo>
                    <a:pt x="314" y="453"/>
                    <a:pt x="254" y="394"/>
                    <a:pt x="181" y="368"/>
                  </a:cubicBezTo>
                  <a:lnTo>
                    <a:pt x="276" y="174"/>
                  </a:lnTo>
                  <a:lnTo>
                    <a:pt x="191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3">
              <a:extLst>
                <a:ext uri="{FF2B5EF4-FFF2-40B4-BE49-F238E27FC236}">
                  <a16:creationId xmlns:a16="http://schemas.microsoft.com/office/drawing/2014/main" id="{49A1C5F1-EF1A-49FB-A8E9-4ADFCD3CBD0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82988" y="2535882"/>
              <a:ext cx="1624013" cy="2681288"/>
            </a:xfrm>
            <a:custGeom>
              <a:avLst/>
              <a:gdLst>
                <a:gd name="T0" fmla="*/ 608 w 794"/>
                <a:gd name="T1" fmla="*/ 1311 h 1311"/>
                <a:gd name="T2" fmla="*/ 49 w 794"/>
                <a:gd name="T3" fmla="*/ 884 h 1311"/>
                <a:gd name="T4" fmla="*/ 87 w 794"/>
                <a:gd name="T5" fmla="*/ 414 h 1311"/>
                <a:gd name="T6" fmla="*/ 634 w 794"/>
                <a:gd name="T7" fmla="*/ 78 h 1311"/>
                <a:gd name="T8" fmla="*/ 667 w 794"/>
                <a:gd name="T9" fmla="*/ 0 h 1311"/>
                <a:gd name="T10" fmla="*/ 794 w 794"/>
                <a:gd name="T11" fmla="*/ 259 h 1311"/>
                <a:gd name="T12" fmla="*/ 667 w 794"/>
                <a:gd name="T13" fmla="*/ 517 h 1311"/>
                <a:gd name="T14" fmla="*/ 634 w 794"/>
                <a:gd name="T15" fmla="*/ 439 h 1311"/>
                <a:gd name="T16" fmla="*/ 408 w 794"/>
                <a:gd name="T17" fmla="*/ 578 h 1311"/>
                <a:gd name="T18" fmla="*/ 392 w 794"/>
                <a:gd name="T19" fmla="*/ 774 h 1311"/>
                <a:gd name="T20" fmla="*/ 606 w 794"/>
                <a:gd name="T21" fmla="*/ 948 h 1311"/>
                <a:gd name="T22" fmla="*/ 518 w 794"/>
                <a:gd name="T23" fmla="*/ 1128 h 1311"/>
                <a:gd name="T24" fmla="*/ 608 w 794"/>
                <a:gd name="T25" fmla="*/ 1311 h 1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94" h="1311">
                  <a:moveTo>
                    <a:pt x="608" y="1311"/>
                  </a:moveTo>
                  <a:cubicBezTo>
                    <a:pt x="357" y="1299"/>
                    <a:pt x="130" y="1134"/>
                    <a:pt x="49" y="884"/>
                  </a:cubicBezTo>
                  <a:cubicBezTo>
                    <a:pt x="0" y="734"/>
                    <a:pt x="9" y="566"/>
                    <a:pt x="87" y="414"/>
                  </a:cubicBezTo>
                  <a:cubicBezTo>
                    <a:pt x="192" y="208"/>
                    <a:pt x="403" y="78"/>
                    <a:pt x="634" y="78"/>
                  </a:cubicBezTo>
                  <a:lnTo>
                    <a:pt x="667" y="0"/>
                  </a:lnTo>
                  <a:lnTo>
                    <a:pt x="794" y="259"/>
                  </a:lnTo>
                  <a:lnTo>
                    <a:pt x="667" y="517"/>
                  </a:lnTo>
                  <a:lnTo>
                    <a:pt x="634" y="439"/>
                  </a:lnTo>
                  <a:cubicBezTo>
                    <a:pt x="539" y="439"/>
                    <a:pt x="451" y="493"/>
                    <a:pt x="408" y="578"/>
                  </a:cubicBezTo>
                  <a:cubicBezTo>
                    <a:pt x="376" y="641"/>
                    <a:pt x="372" y="711"/>
                    <a:pt x="392" y="774"/>
                  </a:cubicBezTo>
                  <a:cubicBezTo>
                    <a:pt x="424" y="872"/>
                    <a:pt x="510" y="937"/>
                    <a:pt x="606" y="948"/>
                  </a:cubicBezTo>
                  <a:lnTo>
                    <a:pt x="518" y="1128"/>
                  </a:lnTo>
                  <a:lnTo>
                    <a:pt x="608" y="131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2286809" y="322432"/>
            <a:ext cx="753283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Общественные обсуждения по оценке </a:t>
            </a:r>
          </a:p>
          <a:p>
            <a:pPr algn="ctr"/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воздействия на окружающую среду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ADE581F-CB6E-46A8-BAF2-D2E6D1D12317}"/>
              </a:ext>
            </a:extLst>
          </p:cNvPr>
          <p:cNvSpPr txBox="1"/>
          <p:nvPr/>
        </p:nvSpPr>
        <p:spPr>
          <a:xfrm>
            <a:off x="4098882" y="3221349"/>
            <a:ext cx="120355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b="1" dirty="0">
                <a:ln w="0"/>
                <a:solidFill>
                  <a:srgbClr val="99CB3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22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D961928-CC86-4365-8B9B-97E42CE65D50}"/>
              </a:ext>
            </a:extLst>
          </p:cNvPr>
          <p:cNvSpPr txBox="1"/>
          <p:nvPr/>
        </p:nvSpPr>
        <p:spPr>
          <a:xfrm>
            <a:off x="6976660" y="3221350"/>
            <a:ext cx="104708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0" b="1" dirty="0">
                <a:ln w="0"/>
                <a:solidFill>
                  <a:srgbClr val="37A76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19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1244490-AAA9-4312-9C80-CAB4F7C3E5E7}"/>
              </a:ext>
            </a:extLst>
          </p:cNvPr>
          <p:cNvSpPr txBox="1"/>
          <p:nvPr/>
        </p:nvSpPr>
        <p:spPr>
          <a:xfrm>
            <a:off x="2573669" y="3486021"/>
            <a:ext cx="12035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Формат опроса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6DE1C71-1984-477D-884F-CE202AAA7F5A}"/>
              </a:ext>
            </a:extLst>
          </p:cNvPr>
          <p:cNvSpPr txBox="1"/>
          <p:nvPr/>
        </p:nvSpPr>
        <p:spPr>
          <a:xfrm>
            <a:off x="8442748" y="3475266"/>
            <a:ext cx="24231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Формат простого</a:t>
            </a:r>
          </a:p>
          <a:p>
            <a:r>
              <a:rPr lang="ru-RU" dirty="0"/>
              <a:t>информирования</a:t>
            </a:r>
          </a:p>
        </p:txBody>
      </p:sp>
    </p:spTree>
    <p:extLst>
      <p:ext uri="{BB962C8B-B14F-4D97-AF65-F5344CB8AC3E}">
        <p14:creationId xmlns:p14="http://schemas.microsoft.com/office/powerpoint/2010/main" val="32374867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8686"/>
            <a:ext cx="11123394" cy="14005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Ликвидация несанкционированных </a:t>
            </a:r>
            <a:b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 размещения отходов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081791" y="1713153"/>
            <a:ext cx="7585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37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222029" y="3602628"/>
            <a:ext cx="258417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       </a:t>
            </a:r>
            <a:r>
              <a:rPr lang="ru-RU" sz="1900" dirty="0"/>
              <a:t>мест захламления</a:t>
            </a:r>
          </a:p>
          <a:p>
            <a:r>
              <a:rPr lang="ru-RU" sz="1900" dirty="0"/>
              <a:t> на межселенной территории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33FC5F9-3799-4750-A5D6-241BE06948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7641" y="1253052"/>
            <a:ext cx="2864770" cy="4359223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861EADB-FE44-4618-86C6-3BA37DD4D5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0259" y="1260380"/>
            <a:ext cx="3263922" cy="435189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162788" y="1936291"/>
            <a:ext cx="2186609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 dirty="0"/>
              <a:t>        выездов</a:t>
            </a:r>
          </a:p>
          <a:p>
            <a:r>
              <a:rPr lang="ru-RU" sz="1900" dirty="0"/>
              <a:t>экологического патруля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9126839" y="3429000"/>
            <a:ext cx="7584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35</a:t>
            </a:r>
          </a:p>
        </p:txBody>
      </p:sp>
    </p:spTree>
    <p:extLst>
      <p:ext uri="{BB962C8B-B14F-4D97-AF65-F5344CB8AC3E}">
        <p14:creationId xmlns:p14="http://schemas.microsoft.com/office/powerpoint/2010/main" val="25950330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8686"/>
            <a:ext cx="11123394" cy="14005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Ликвидация несанкционированных </a:t>
            </a:r>
            <a:b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мест размещения отходов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98869" y="5289569"/>
            <a:ext cx="20537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654 000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787796" y="1227483"/>
            <a:ext cx="364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/>
              <a:t>       </a:t>
            </a:r>
            <a:r>
              <a:rPr lang="ru-RU" sz="1900" dirty="0"/>
              <a:t>мест захламления </a:t>
            </a:r>
          </a:p>
          <a:p>
            <a:r>
              <a:rPr lang="ru-RU" sz="1900" dirty="0"/>
              <a:t>в поселениях района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869" y="5525132"/>
            <a:ext cx="532281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900"/>
              <a:t>                            квадратных </a:t>
            </a:r>
            <a:r>
              <a:rPr lang="ru-RU" sz="1900" dirty="0"/>
              <a:t>метров </a:t>
            </a:r>
          </a:p>
          <a:p>
            <a:r>
              <a:rPr lang="ru-RU" sz="1900" dirty="0"/>
              <a:t>                озелененной территории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561697" y="1093211"/>
            <a:ext cx="12259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0"/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120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D0CD871-6CE7-49EB-B44E-832D77D18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869" y="1154263"/>
            <a:ext cx="5008879" cy="375666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1965DA-1620-49A5-A5C2-E8C26DC013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3436" y="2800533"/>
            <a:ext cx="5008879" cy="3756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3705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10643212" cy="1400530"/>
          </a:xfrm>
        </p:spPr>
        <p:txBody>
          <a:bodyPr/>
          <a:lstStyle/>
          <a:p>
            <a:pPr algn="ctr"/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ХХ</a:t>
            </a:r>
            <a:r>
              <a:rPr 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</a:t>
            </a: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Международной экологической </a:t>
            </a:r>
            <a:b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акции «Спасти и сохранить»</a:t>
            </a:r>
          </a:p>
        </p:txBody>
      </p:sp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803702" y="1666059"/>
            <a:ext cx="10564080" cy="3319180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en-US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2 000</a:t>
            </a:r>
            <a:r>
              <a:rPr lang="ru-RU" dirty="0"/>
              <a:t> мероприятий, из них: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</a:t>
            </a:r>
            <a:r>
              <a:rPr lang="ru-RU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500</a:t>
            </a:r>
            <a:r>
              <a:rPr lang="ru-RU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dirty="0"/>
              <a:t>– эколого-просветительской направленности (форумы, экологические марафоны, круглые столы, экологические уроки, выставки, праздники, викторины, маевки, творческие конкурсы для детей и молодежи  и т.д.), 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800</a:t>
            </a:r>
            <a:r>
              <a:rPr lang="ru-RU" dirty="0"/>
              <a:t> – природоохранной направленности (акции, субботники по уборке береговой линии,  территорий поселений и СНТ, благоустройству и озеленению, трудовые десанты, аллеи выпускников и т.п.)</a:t>
            </a:r>
          </a:p>
          <a:p>
            <a:pPr marL="0" indent="0">
              <a:buNone/>
            </a:pPr>
            <a:r>
              <a:rPr lang="en-US" sz="32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&gt;100</a:t>
            </a:r>
            <a:r>
              <a:rPr lang="ru-RU" dirty="0"/>
              <a:t> – прочей направленности (выпуск ценных пород рыб, зоозащитные акции и др.)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03702" y="4813585"/>
            <a:ext cx="1094282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&gt; </a:t>
            </a:r>
            <a:r>
              <a:rPr lang="ru-RU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0 000</a:t>
            </a:r>
            <a:r>
              <a:rPr lang="ru-RU" dirty="0"/>
              <a:t> </a:t>
            </a:r>
            <a:r>
              <a:rPr lang="ru-RU" sz="1900" dirty="0"/>
              <a:t>человек - участников </a:t>
            </a:r>
          </a:p>
          <a:p>
            <a:r>
              <a:rPr 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70 000</a:t>
            </a:r>
            <a:r>
              <a:rPr lang="ru-RU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/>
              <a:t>штук саженцев деревьев, кустарников и цветов</a:t>
            </a:r>
          </a:p>
          <a:p>
            <a:r>
              <a:rPr lang="en-US" sz="28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15 000</a:t>
            </a:r>
            <a:r>
              <a:rPr lang="ru-RU" sz="2800" b="1" dirty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/>
              <a:t>м3 убранного мусора</a:t>
            </a:r>
          </a:p>
        </p:txBody>
      </p:sp>
    </p:spTree>
    <p:extLst>
      <p:ext uri="{BB962C8B-B14F-4D97-AF65-F5344CB8AC3E}">
        <p14:creationId xmlns:p14="http://schemas.microsoft.com/office/powerpoint/2010/main" val="15162064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4558" y="3205973"/>
            <a:ext cx="6381045" cy="1380477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900" dirty="0"/>
              <a:t>Экологическое образование:</a:t>
            </a:r>
          </a:p>
          <a:p>
            <a:pPr marL="0" indent="0" algn="ctr">
              <a:buNone/>
            </a:pPr>
            <a:r>
              <a:rPr lang="ru-RU" sz="1900" dirty="0"/>
              <a:t>школьных лесничества</a:t>
            </a:r>
          </a:p>
          <a:p>
            <a:pPr marL="0" indent="0" algn="ctr">
              <a:buNone/>
            </a:pPr>
            <a:r>
              <a:rPr lang="ru-RU" sz="1900" dirty="0"/>
              <a:t>     волонтерских </a:t>
            </a:r>
            <a:r>
              <a:rPr lang="ru-RU" sz="1900" dirty="0" err="1"/>
              <a:t>экоотрядов</a:t>
            </a:r>
            <a:endParaRPr lang="ru-RU" sz="1900" dirty="0"/>
          </a:p>
          <a:p>
            <a:pPr marL="0" indent="0" algn="ctr">
              <a:buNone/>
            </a:pPr>
            <a:endParaRPr lang="ru-RU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393471" y="3625955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12913" y="400955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</a:p>
        </p:txBody>
      </p: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14F8B2C3-1692-4697-878C-79DDE4B205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106" y="202171"/>
            <a:ext cx="2650010" cy="353334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2EFF999-4D24-4E47-9BA0-116CCBBE5A1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572" y="327185"/>
            <a:ext cx="4137893" cy="275751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3E382F62-C624-4164-8E74-F0204182E2D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27" r="28439"/>
          <a:stretch/>
        </p:blipFill>
        <p:spPr>
          <a:xfrm>
            <a:off x="7810841" y="167370"/>
            <a:ext cx="2507307" cy="3077147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0442E0FE-E11E-4B69-ADB3-DEFDF2B5D46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293" y="3856788"/>
            <a:ext cx="3762066" cy="295968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FB4FAE37-A5DC-4679-AE17-FF01449239C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808" y="4466818"/>
            <a:ext cx="3041145" cy="2280859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6AC82687-4011-4616-868F-83697D7A1BA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492" y="3898766"/>
            <a:ext cx="3879486" cy="2729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933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TM04033921[[fn=Дамаск]]</Template>
  <TotalTime>2037</TotalTime>
  <Words>384</Words>
  <Application>Microsoft Office PowerPoint</Application>
  <PresentationFormat>Широкоэкранный</PresentationFormat>
  <Paragraphs>59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Wingdings</vt:lpstr>
      <vt:lpstr>Wingdings 3</vt:lpstr>
      <vt:lpstr>Ион</vt:lpstr>
      <vt:lpstr>Презентация PowerPoint</vt:lpstr>
      <vt:lpstr>Презентация PowerPoint</vt:lpstr>
      <vt:lpstr>Проект «Сохранение уникальных водных объектов» национального проекта «Экология» </vt:lpstr>
      <vt:lpstr>Региональный проект  «Комплексная система обращения  с твердыми коммунальными отходами»</vt:lpstr>
      <vt:lpstr>Презентация PowerPoint</vt:lpstr>
      <vt:lpstr>Ликвидация несанкционированных  мест размещения отходов</vt:lpstr>
      <vt:lpstr>Ликвидация несанкционированных  мест размещения отходов</vt:lpstr>
      <vt:lpstr>Итоги ХХI Международной экологической  акции «Спасти и сохранить»</vt:lpstr>
      <vt:lpstr>Презентация PowerPoint</vt:lpstr>
      <vt:lpstr>Мероприятия ХХI Международной  экологической акции «Спасти и сохранить»</vt:lpstr>
      <vt:lpstr>Мероприятия, проводимые на особо охраняемой территории «Чеускинский бор»</vt:lpstr>
      <vt:lpstr>Выпуск ценных пород рыб «Расти, Осетр!»</vt:lpstr>
      <vt:lpstr>Эколого-туристский тимбилдинг «Твой шаг!»  отмечен как лучшая экологическая практика округа</vt:lpstr>
      <vt:lpstr>Итоги реализации муниципальной программы «Экологическая безопасность» за 2024 год</vt:lpstr>
      <vt:lpstr>Благодарим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------------</dc:title>
  <dc:creator>Зимина Ксения Александровна</dc:creator>
  <cp:lastModifiedBy>Воронова Ольга Юрьевна</cp:lastModifiedBy>
  <cp:revision>112</cp:revision>
  <dcterms:created xsi:type="dcterms:W3CDTF">2023-11-07T09:15:03Z</dcterms:created>
  <dcterms:modified xsi:type="dcterms:W3CDTF">2024-12-19T09:21:10Z</dcterms:modified>
</cp:coreProperties>
</file>