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Default Extension="wdp" ContentType="image/vnd.ms-photo"/>
  <Default Extension="svg" ContentType="image/svg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drawings/drawing3.xml" ContentType="application/vnd.openxmlformats-officedocument.drawingml.chartshap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  <p:sldMasterId id="2147483673" r:id="rId2"/>
    <p:sldMasterId id="2147483699" r:id="rId3"/>
    <p:sldMasterId id="2147483711" r:id="rId4"/>
  </p:sldMasterIdLst>
  <p:notesMasterIdLst>
    <p:notesMasterId r:id="rId5"/>
  </p:notesMasterIdLst>
  <p:sldIdLst>
    <p:sldId id="379" r:id="rId6"/>
    <p:sldId id="436" r:id="rId7"/>
    <p:sldId id="536" r:id="rId8"/>
    <p:sldId id="544" r:id="rId9"/>
    <p:sldId id="543" r:id="rId10"/>
    <p:sldId id="545" r:id="rId11"/>
    <p:sldId id="519" r:id="rId12"/>
    <p:sldId id="539" r:id="rId13"/>
    <p:sldId id="527" r:id="rId14"/>
    <p:sldId id="540" r:id="rId15"/>
    <p:sldId id="541" r:id="rId16"/>
    <p:sldId id="542" r:id="rId17"/>
    <p:sldId id="533" r:id="rId18"/>
    <p:sldId id="532" r:id="rId19"/>
    <p:sldId id="522" r:id="rId20"/>
    <p:sldId id="546" r:id="rId21"/>
    <p:sldId id="331" r:id="rId22"/>
    <p:sldId id="334" r:id="rId23"/>
    <p:sldId id="432" r:id="rId24"/>
    <p:sldId id="430" r:id="rId25"/>
    <p:sldId id="328" r:id="rId26"/>
    <p:sldId id="433" r:id="rId27"/>
    <p:sldId id="329" r:id="rId28"/>
    <p:sldId id="434" r:id="rId29"/>
    <p:sldId id="435" r:id="rId30"/>
    <p:sldId id="395" r:id="rId31"/>
    <p:sldId id="396" r:id="rId32"/>
    <p:sldId id="428" r:id="rId33"/>
    <p:sldId id="427" r:id="rId34"/>
    <p:sldId id="547" r:id="rId35"/>
    <p:sldId id="438" r:id="rId36"/>
    <p:sldId id="439" r:id="rId37"/>
    <p:sldId id="503" r:id="rId38"/>
    <p:sldId id="548" r:id="rId39"/>
    <p:sldId id="437" r:id="rId40"/>
    <p:sldId id="550" r:id="rId41"/>
    <p:sldId id="551" r:id="rId42"/>
    <p:sldId id="552" r:id="rId43"/>
    <p:sldId id="553" r:id="rId44"/>
    <p:sldId id="554" r:id="rId45"/>
    <p:sldId id="555" r:id="rId46"/>
    <p:sldId id="556" r:id="rId47"/>
    <p:sldId id="557" r:id="rId48"/>
    <p:sldId id="558" r:id="rId49"/>
    <p:sldId id="559" r:id="rId50"/>
    <p:sldId id="561" r:id="rId51"/>
    <p:sldId id="565" r:id="rId52"/>
    <p:sldId id="564" r:id="rId53"/>
    <p:sldId id="563" r:id="rId54"/>
    <p:sldId id="562" r:id="rId55"/>
    <p:sldId id="560" r:id="rId56"/>
    <p:sldId id="569" r:id="rId57"/>
    <p:sldId id="568" r:id="rId58"/>
    <p:sldId id="567" r:id="rId59"/>
    <p:sldId id="566" r:id="rId60"/>
    <p:sldId id="570" r:id="rId61"/>
    <p:sldId id="574" r:id="rId62"/>
    <p:sldId id="573" r:id="rId63"/>
    <p:sldId id="572" r:id="rId64"/>
    <p:sldId id="571" r:id="rId65"/>
    <p:sldId id="575" r:id="rId66"/>
    <p:sldId id="579" r:id="rId67"/>
    <p:sldId id="580" r:id="rId68"/>
    <p:sldId id="578" r:id="rId69"/>
    <p:sldId id="577" r:id="rId70"/>
    <p:sldId id="576" r:id="rId71"/>
    <p:sldId id="584" r:id="rId72"/>
    <p:sldId id="583" r:id="rId73"/>
    <p:sldId id="582" r:id="rId74"/>
    <p:sldId id="581" r:id="rId75"/>
    <p:sldId id="588" r:id="rId76"/>
    <p:sldId id="585" r:id="rId77"/>
    <p:sldId id="586" r:id="rId78"/>
    <p:sldId id="587" r:id="rId79"/>
    <p:sldId id="589" r:id="rId80"/>
    <p:sldId id="590" r:id="rId81"/>
    <p:sldId id="591" r:id="rId82"/>
    <p:sldId id="592" r:id="rId83"/>
    <p:sldId id="593" r:id="rId84"/>
    <p:sldId id="595" r:id="rId85"/>
    <p:sldId id="594" r:id="rId86"/>
    <p:sldId id="549" r:id="rId87"/>
    <p:sldId id="598" r:id="rId88"/>
    <p:sldId id="597" r:id="rId89"/>
    <p:sldId id="596" r:id="rId90"/>
  </p:sldIdLst>
  <p:sldSz cx="12192000" cy="6858000"/>
  <p:notesSz cx="6797675" cy="9928225"/>
  <p:custDataLst>
    <p:tags r:id="rId9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6F66"/>
    <a:srgbClr val="FFC000"/>
    <a:srgbClr val="FFFF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fill>
          <a:solidFill>
            <a:schemeClr val="accent3">
              <a:tint val="40000"/>
            </a:schemeClr>
          </a:solidFill>
        </a:fill>
      </a:tcStyle>
    </a:band1H>
    <a:band1V>
      <a:tcStyle>
        <a:fill>
          <a:solidFill>
            <a:schemeClr val="accent3">
              <a:tint val="40000"/>
            </a:schemeClr>
          </a:solidFill>
        </a:fill>
      </a:tcStyle>
    </a:band1V>
    <a:lastCol>
      <a:tcTxStyle b="on"/>
    </a:lastCol>
    <a:firstCol>
      <a:tcTxStyle b="on"/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fill>
          <a:solidFill>
            <a:schemeClr val="accent3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/>
    </a:lastCol>
    <a:firstCol>
      <a:tcTxStyle b="on"/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/>
    </a:lastCol>
    <a:firstCol>
      <a:tcTxStyle b="on"/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fill>
          <a:solidFill>
            <a:schemeClr val="accent1">
              <a:tint val="20000"/>
            </a:schemeClr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</a:lastCol>
    <a:firstCol>
      <a:tcTxStyle b="on"/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26" autoAdjust="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slide" Target="slides/slide17.xml" /><Relationship Id="rId23" Type="http://schemas.openxmlformats.org/officeDocument/2006/relationships/slide" Target="slides/slide18.xml" /><Relationship Id="rId24" Type="http://schemas.openxmlformats.org/officeDocument/2006/relationships/slide" Target="slides/slide19.xml" /><Relationship Id="rId25" Type="http://schemas.openxmlformats.org/officeDocument/2006/relationships/slide" Target="slides/slide20.xml" /><Relationship Id="rId26" Type="http://schemas.openxmlformats.org/officeDocument/2006/relationships/slide" Target="slides/slide21.xml" /><Relationship Id="rId27" Type="http://schemas.openxmlformats.org/officeDocument/2006/relationships/slide" Target="slides/slide22.xml" /><Relationship Id="rId28" Type="http://schemas.openxmlformats.org/officeDocument/2006/relationships/slide" Target="slides/slide23.xml" /><Relationship Id="rId29" Type="http://schemas.openxmlformats.org/officeDocument/2006/relationships/slide" Target="slides/slide24.xml" /><Relationship Id="rId3" Type="http://schemas.openxmlformats.org/officeDocument/2006/relationships/slideMaster" Target="slideMasters/slideMaster3.xml" /><Relationship Id="rId30" Type="http://schemas.openxmlformats.org/officeDocument/2006/relationships/slide" Target="slides/slide25.xml" /><Relationship Id="rId31" Type="http://schemas.openxmlformats.org/officeDocument/2006/relationships/slide" Target="slides/slide26.xml" /><Relationship Id="rId32" Type="http://schemas.openxmlformats.org/officeDocument/2006/relationships/slide" Target="slides/slide27.xml" /><Relationship Id="rId33" Type="http://schemas.openxmlformats.org/officeDocument/2006/relationships/slide" Target="slides/slide28.xml" /><Relationship Id="rId34" Type="http://schemas.openxmlformats.org/officeDocument/2006/relationships/slide" Target="slides/slide29.xml" /><Relationship Id="rId35" Type="http://schemas.openxmlformats.org/officeDocument/2006/relationships/slide" Target="slides/slide30.xml" /><Relationship Id="rId36" Type="http://schemas.openxmlformats.org/officeDocument/2006/relationships/slide" Target="slides/slide31.xml" /><Relationship Id="rId37" Type="http://schemas.openxmlformats.org/officeDocument/2006/relationships/slide" Target="slides/slide32.xml" /><Relationship Id="rId38" Type="http://schemas.openxmlformats.org/officeDocument/2006/relationships/slide" Target="slides/slide33.xml" /><Relationship Id="rId39" Type="http://schemas.openxmlformats.org/officeDocument/2006/relationships/slide" Target="slides/slide34.xml" /><Relationship Id="rId4" Type="http://schemas.openxmlformats.org/officeDocument/2006/relationships/slideMaster" Target="slideMasters/slideMaster4.xml" /><Relationship Id="rId40" Type="http://schemas.openxmlformats.org/officeDocument/2006/relationships/slide" Target="slides/slide35.xml" /><Relationship Id="rId41" Type="http://schemas.openxmlformats.org/officeDocument/2006/relationships/slide" Target="slides/slide36.xml" /><Relationship Id="rId42" Type="http://schemas.openxmlformats.org/officeDocument/2006/relationships/slide" Target="slides/slide37.xml" /><Relationship Id="rId43" Type="http://schemas.openxmlformats.org/officeDocument/2006/relationships/slide" Target="slides/slide38.xml" /><Relationship Id="rId44" Type="http://schemas.openxmlformats.org/officeDocument/2006/relationships/slide" Target="slides/slide39.xml" /><Relationship Id="rId45" Type="http://schemas.openxmlformats.org/officeDocument/2006/relationships/slide" Target="slides/slide40.xml" /><Relationship Id="rId46" Type="http://schemas.openxmlformats.org/officeDocument/2006/relationships/slide" Target="slides/slide41.xml" /><Relationship Id="rId47" Type="http://schemas.openxmlformats.org/officeDocument/2006/relationships/slide" Target="slides/slide42.xml" /><Relationship Id="rId48" Type="http://schemas.openxmlformats.org/officeDocument/2006/relationships/slide" Target="slides/slide43.xml" /><Relationship Id="rId49" Type="http://schemas.openxmlformats.org/officeDocument/2006/relationships/slide" Target="slides/slide44.xml" /><Relationship Id="rId5" Type="http://schemas.openxmlformats.org/officeDocument/2006/relationships/notesMaster" Target="notesMasters/notesMaster1.xml" /><Relationship Id="rId50" Type="http://schemas.openxmlformats.org/officeDocument/2006/relationships/slide" Target="slides/slide45.xml" /><Relationship Id="rId51" Type="http://schemas.openxmlformats.org/officeDocument/2006/relationships/slide" Target="slides/slide46.xml" /><Relationship Id="rId52" Type="http://schemas.openxmlformats.org/officeDocument/2006/relationships/slide" Target="slides/slide47.xml" /><Relationship Id="rId53" Type="http://schemas.openxmlformats.org/officeDocument/2006/relationships/slide" Target="slides/slide48.xml" /><Relationship Id="rId54" Type="http://schemas.openxmlformats.org/officeDocument/2006/relationships/slide" Target="slides/slide49.xml" /><Relationship Id="rId55" Type="http://schemas.openxmlformats.org/officeDocument/2006/relationships/slide" Target="slides/slide50.xml" /><Relationship Id="rId56" Type="http://schemas.openxmlformats.org/officeDocument/2006/relationships/slide" Target="slides/slide51.xml" /><Relationship Id="rId57" Type="http://schemas.openxmlformats.org/officeDocument/2006/relationships/slide" Target="slides/slide52.xml" /><Relationship Id="rId58" Type="http://schemas.openxmlformats.org/officeDocument/2006/relationships/slide" Target="slides/slide53.xml" /><Relationship Id="rId59" Type="http://schemas.openxmlformats.org/officeDocument/2006/relationships/slide" Target="slides/slide54.xml" /><Relationship Id="rId6" Type="http://schemas.openxmlformats.org/officeDocument/2006/relationships/slide" Target="slides/slide1.xml" /><Relationship Id="rId60" Type="http://schemas.openxmlformats.org/officeDocument/2006/relationships/slide" Target="slides/slide55.xml" /><Relationship Id="rId61" Type="http://schemas.openxmlformats.org/officeDocument/2006/relationships/slide" Target="slides/slide56.xml" /><Relationship Id="rId62" Type="http://schemas.openxmlformats.org/officeDocument/2006/relationships/slide" Target="slides/slide57.xml" /><Relationship Id="rId63" Type="http://schemas.openxmlformats.org/officeDocument/2006/relationships/slide" Target="slides/slide58.xml" /><Relationship Id="rId64" Type="http://schemas.openxmlformats.org/officeDocument/2006/relationships/slide" Target="slides/slide59.xml" /><Relationship Id="rId65" Type="http://schemas.openxmlformats.org/officeDocument/2006/relationships/slide" Target="slides/slide60.xml" /><Relationship Id="rId66" Type="http://schemas.openxmlformats.org/officeDocument/2006/relationships/slide" Target="slides/slide61.xml" /><Relationship Id="rId67" Type="http://schemas.openxmlformats.org/officeDocument/2006/relationships/slide" Target="slides/slide62.xml" /><Relationship Id="rId68" Type="http://schemas.openxmlformats.org/officeDocument/2006/relationships/slide" Target="slides/slide63.xml" /><Relationship Id="rId69" Type="http://schemas.openxmlformats.org/officeDocument/2006/relationships/slide" Target="slides/slide64.xml" /><Relationship Id="rId7" Type="http://schemas.openxmlformats.org/officeDocument/2006/relationships/slide" Target="slides/slide2.xml" /><Relationship Id="rId70" Type="http://schemas.openxmlformats.org/officeDocument/2006/relationships/slide" Target="slides/slide65.xml" /><Relationship Id="rId71" Type="http://schemas.openxmlformats.org/officeDocument/2006/relationships/slide" Target="slides/slide66.xml" /><Relationship Id="rId72" Type="http://schemas.openxmlformats.org/officeDocument/2006/relationships/slide" Target="slides/slide67.xml" /><Relationship Id="rId73" Type="http://schemas.openxmlformats.org/officeDocument/2006/relationships/slide" Target="slides/slide68.xml" /><Relationship Id="rId74" Type="http://schemas.openxmlformats.org/officeDocument/2006/relationships/slide" Target="slides/slide69.xml" /><Relationship Id="rId75" Type="http://schemas.openxmlformats.org/officeDocument/2006/relationships/slide" Target="slides/slide70.xml" /><Relationship Id="rId76" Type="http://schemas.openxmlformats.org/officeDocument/2006/relationships/slide" Target="slides/slide71.xml" /><Relationship Id="rId77" Type="http://schemas.openxmlformats.org/officeDocument/2006/relationships/slide" Target="slides/slide72.xml" /><Relationship Id="rId78" Type="http://schemas.openxmlformats.org/officeDocument/2006/relationships/slide" Target="slides/slide73.xml" /><Relationship Id="rId79" Type="http://schemas.openxmlformats.org/officeDocument/2006/relationships/slide" Target="slides/slide74.xml" /><Relationship Id="rId8" Type="http://schemas.openxmlformats.org/officeDocument/2006/relationships/slide" Target="slides/slide3.xml" /><Relationship Id="rId80" Type="http://schemas.openxmlformats.org/officeDocument/2006/relationships/slide" Target="slides/slide75.xml" /><Relationship Id="rId81" Type="http://schemas.openxmlformats.org/officeDocument/2006/relationships/slide" Target="slides/slide76.xml" /><Relationship Id="rId82" Type="http://schemas.openxmlformats.org/officeDocument/2006/relationships/slide" Target="slides/slide77.xml" /><Relationship Id="rId83" Type="http://schemas.openxmlformats.org/officeDocument/2006/relationships/slide" Target="slides/slide78.xml" /><Relationship Id="rId84" Type="http://schemas.openxmlformats.org/officeDocument/2006/relationships/slide" Target="slides/slide79.xml" /><Relationship Id="rId85" Type="http://schemas.openxmlformats.org/officeDocument/2006/relationships/slide" Target="slides/slide80.xml" /><Relationship Id="rId86" Type="http://schemas.openxmlformats.org/officeDocument/2006/relationships/slide" Target="slides/slide81.xml" /><Relationship Id="rId87" Type="http://schemas.openxmlformats.org/officeDocument/2006/relationships/slide" Target="slides/slide82.xml" /><Relationship Id="rId88" Type="http://schemas.openxmlformats.org/officeDocument/2006/relationships/slide" Target="slides/slide83.xml" /><Relationship Id="rId89" Type="http://schemas.openxmlformats.org/officeDocument/2006/relationships/slide" Target="slides/slide84.xml" /><Relationship Id="rId9" Type="http://schemas.openxmlformats.org/officeDocument/2006/relationships/slide" Target="slides/slide4.xml" /><Relationship Id="rId90" Type="http://schemas.openxmlformats.org/officeDocument/2006/relationships/slide" Target="slides/slide85.xml" /><Relationship Id="rId91" Type="http://schemas.openxmlformats.org/officeDocument/2006/relationships/tags" Target="tags/tag11.xml" /><Relationship Id="rId92" Type="http://schemas.openxmlformats.org/officeDocument/2006/relationships/presProps" Target="presProps.xml" /><Relationship Id="rId93" Type="http://schemas.openxmlformats.org/officeDocument/2006/relationships/viewProps" Target="viewProps.xml" /><Relationship Id="rId94" Type="http://schemas.openxmlformats.org/officeDocument/2006/relationships/theme" Target="theme/theme1.xml" /><Relationship Id="rId95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10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0.xlsx" /><Relationship Id="rId2" Type="http://schemas.openxmlformats.org/officeDocument/2006/relationships/themeOverride" Target="../theme/themeOverride7.xml" /></Relationships>
</file>

<file path=ppt/charts/_rels/chart1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1.xlsx" /></Relationships>
</file>

<file path=ppt/charts/_rels/chart1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2.xlsx" /></Relationships>
</file>

<file path=ppt/charts/_rels/chart1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3.xlsx" /></Relationships>
</file>

<file path=ppt/charts/_rels/chart14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4.xlsx" /><Relationship Id="rId2" Type="http://schemas.openxmlformats.org/officeDocument/2006/relationships/themeOverride" Target="../theme/themeOverride8.xml" /></Relationships>
</file>

<file path=ppt/charts/_rels/chart15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5.xlsx" /><Relationship Id="rId2" Type="http://schemas.openxmlformats.org/officeDocument/2006/relationships/themeOverride" Target="../theme/themeOverride9.xml" /></Relationships>
</file>

<file path=ppt/charts/_rels/chart16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6.xlsx" /><Relationship Id="rId2" Type="http://schemas.openxmlformats.org/officeDocument/2006/relationships/themeOverride" Target="../theme/themeOverride10.xml" /></Relationships>
</file>

<file path=ppt/charts/_rels/chart17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7.xlsx" /></Relationships>
</file>

<file path=ppt/charts/_rels/chart18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8.xlsx" /></Relationships>
</file>

<file path=ppt/charts/_rels/chart19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9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Relationship Id="rId2" Type="http://schemas.openxmlformats.org/officeDocument/2006/relationships/themeOverride" Target="../theme/themeOverride1.xml" /><Relationship Id="rId3" Type="http://schemas.openxmlformats.org/officeDocument/2006/relationships/chartUserShapes" Target="../drawings/drawing1.xml" /></Relationships>
</file>

<file path=ppt/charts/_rels/chart20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0.xlsx" /><Relationship Id="rId2" Type="http://schemas.openxmlformats.org/officeDocument/2006/relationships/themeOverride" Target="../theme/themeOverride11.xml" /><Relationship Id="rId3" Type="http://schemas.openxmlformats.org/officeDocument/2006/relationships/chartUserShapes" Target="../drawings/drawing3.xml" /></Relationships>
</file>

<file path=ppt/charts/_rels/chart2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1.xlsx" /></Relationships>
</file>

<file path=ppt/charts/_rels/chart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Relationship Id="rId2" Type="http://schemas.openxmlformats.org/officeDocument/2006/relationships/themeOverride" Target="../theme/themeOverride2.xml" /></Relationships>
</file>

<file path=ppt/charts/_rels/chart4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4.xlsx" /><Relationship Id="rId2" Type="http://schemas.openxmlformats.org/officeDocument/2006/relationships/themeOverride" Target="../theme/themeOverride3.xml" /></Relationships>
</file>

<file path=ppt/charts/_rels/chart5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5.xlsx" /></Relationships>
</file>

<file path=ppt/charts/_rels/chart6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6.xlsx" /><Relationship Id="rId2" Type="http://schemas.openxmlformats.org/officeDocument/2006/relationships/themeOverride" Target="../theme/themeOverride4.xml" /></Relationships>
</file>

<file path=ppt/charts/_rels/chart7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7.xlsx" /><Relationship Id="rId2" Type="http://schemas.openxmlformats.org/officeDocument/2006/relationships/chartUserShapes" Target="../drawings/drawing2.xml" /><Relationship Id="rId3" Type="http://schemas.microsoft.com/office/2011/relationships/chartColorStyle" Target="colors1.xml" /><Relationship Id="rId4" Type="http://schemas.microsoft.com/office/2011/relationships/chartStyle" Target="style1.xml" /></Relationships>
</file>

<file path=ppt/charts/_rels/chart8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8.xlsx" /><Relationship Id="rId2" Type="http://schemas.openxmlformats.org/officeDocument/2006/relationships/themeOverride" Target="../theme/themeOverride5.xml" /></Relationships>
</file>

<file path=ppt/charts/_rels/chart9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9.xlsx" /><Relationship Id="rId2" Type="http://schemas.openxmlformats.org/officeDocument/2006/relationships/themeOverride" Target="../theme/themeOverride6.xml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  <c:spPr>
        <a:noFill/>
        <a:ln w="25400">
          <a:noFill/>
        </a:ln>
        <a:effectLst/>
      </c:spPr>
    </c:floor>
    <c:sideWall>
      <c:thickness val="0"/>
      <c:spPr>
        <a:noFill/>
        <a:ln w="25400">
          <a:noFill/>
        </a:ln>
        <a:effectLst/>
      </c:spPr>
    </c:sideWall>
    <c:backWall>
      <c:thickness val="0"/>
      <c:spPr>
        <a:noFill/>
        <a:ln w="25400">
          <a:noFill/>
        </a:ln>
        <a:effectLst/>
      </c:spPr>
    </c:backWall>
    <c:plotArea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Уточненный план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1961545677112559E-17"/>
                  <c:y val="-0.0573393404483795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5FD-4C6D-9A8B-2DBF261169D4}"/>
                </c:ext>
              </c:extLst>
            </c:dLbl>
            <c:dLbl>
              <c:idx val="1"/>
              <c:layout>
                <c:manualLayout>
                  <c:x val="-0.0068665142171084881"/>
                  <c:y val="-0.0491480045020580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5FD-4C6D-9A8B-2DBF261169D4}"/>
                </c:ext>
              </c:extLst>
            </c:dLbl>
            <c:dLbl>
              <c:idx val="2"/>
              <c:layout>
                <c:manualLayout>
                  <c:x val="-0.022888381034135818"/>
                  <c:y val="0.00409566704183816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C07-4A8B-9B34-656F354D9D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p>
                <a:pPr>
                  <a:defRPr sz="1600" b="1" smtId="4294967295"/>
                </a:pPr>
                <a:endParaRPr sz="1600" b="1" smtId="4294967295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Дефицит/профицит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6416.97</c:v>
                </c:pt>
                <c:pt idx="1">
                  <c:v>7121.13</c:v>
                </c:pt>
                <c:pt idx="2">
                  <c:v>-704.16</c:v>
                </c:pt>
              </c:numCache>
            </c:numRef>
          </c:val>
          <c:shape/>
          <c:extLst>
            <c:ext xmlns:c16="http://schemas.microsoft.com/office/drawing/2014/chart" uri="{C3380CC4-5D6E-409C-BE32-E72D297353CC}">
              <c16:uniqueId val="{00000002-D5FD-4C6D-9A8B-2DBF261169D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48065599054098129"/>
                  <c:y val="-0.0450523383915424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5FD-4C6D-9A8B-2DBF261169D4}"/>
                </c:ext>
              </c:extLst>
            </c:dLbl>
            <c:dLbl>
              <c:idx val="1"/>
              <c:layout>
                <c:manualLayout>
                  <c:x val="0.064087465405464172"/>
                  <c:y val="-0.0491480045020580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5FD-4C6D-9A8B-2DBF261169D4}"/>
                </c:ext>
              </c:extLst>
            </c:dLbl>
            <c:dLbl>
              <c:idx val="2"/>
              <c:layout>
                <c:manualLayout>
                  <c:x val="0.020599542185664177"/>
                  <c:y val="0.00409598974511027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5FD-4C6D-9A8B-2DBF261169D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p>
                <a:pPr>
                  <a:defRPr sz="1600" b="1" smtId="4294967295"/>
                </a:pPr>
                <a:endParaRPr sz="1600" b="1" smtId="4294967295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Дефицит/профицит</c:v>
                </c:pt>
              </c:strCache>
            </c:strRef>
          </c:cat>
          <c:val>
            <c:numRef>
              <c:f>Лист1!$C$2:$C$4</c:f>
              <c:numCache>
                <c:formatCode>#\ ##0.0</c:formatCode>
                <c:ptCount val="3"/>
                <c:pt idx="0">
                  <c:v>6094.46</c:v>
                </c:pt>
                <c:pt idx="1">
                  <c:v>6727.26</c:v>
                </c:pt>
                <c:pt idx="2">
                  <c:v>-632.8</c:v>
                </c:pt>
              </c:numCache>
            </c:numRef>
          </c:val>
          <c:shape/>
          <c:extLst>
            <c:ext xmlns:c16="http://schemas.microsoft.com/office/drawing/2014/chart" uri="{C3380CC4-5D6E-409C-BE32-E72D297353CC}">
              <c16:uniqueId val="{00000006-D5FD-4C6D-9A8B-2DBF261169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75"/>
        <c:gapDepth/>
        <c:shape/>
        <c:axId val="31580672"/>
        <c:axId val="85862080"/>
        <c:axId val="0"/>
      </c:bar3DChart>
      <c:catAx>
        <c:axId val="31580672"/>
        <c:scaling>
          <c:orientation/>
        </c:scaling>
        <c:delete val="1"/>
        <c:axPos val="b"/>
        <c:numFmt formatCode="General" sourceLinked="0"/>
        <c:majorTickMark val="none"/>
        <c:minorTickMark val="none"/>
        <c:crossAx val="85862080"/>
        <c:auto val="0"/>
        <c:lblAlgn val="ctr"/>
        <c:lblOffset/>
        <c:noMultiLvlLbl val="0"/>
      </c:catAx>
      <c:valAx>
        <c:axId val="85862080"/>
        <c:scaling>
          <c:orientation/>
        </c:scaling>
        <c:delete val="0"/>
        <c:axPos val="l"/>
        <c:numFmt formatCode="#\ ##0.0" sourceLinked="1"/>
        <c:majorTickMark val="none"/>
        <c:minorTickMark val="none"/>
        <c:crossAx val="31580672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17428943514823914"/>
          <c:y val="0.80920642614364624"/>
          <c:w val="0.54057610034942627"/>
          <c:h val="0.18439413607120514"/>
        </c:manualLayout>
      </c:layout>
      <c:overlay val="0"/>
      <c:txPr>
        <a:bodyPr/>
        <a:p>
          <a:pPr>
            <a:defRPr sz="1400" b="1" smtId="4294967295"/>
          </a:pPr>
          <a:endParaRPr sz="1400" b="1" smtId="4294967295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rgbClr val="1F6E66"/>
      </a:solidFill>
      <a:prstDash val="solid"/>
    </a:ln>
    <a:effectLst/>
  </c:spPr>
  <c:txPr>
    <a:bodyPr/>
    <a:p>
      <a:pPr>
        <a:defRPr smtId="4294967295">
          <a:solidFill>
            <a:schemeClr val="dk1"/>
          </a:solidFill>
          <a:latin typeface="+mn-lt"/>
          <a:ea typeface="+mn-ea"/>
          <a:cs typeface="+mn-cs"/>
        </a:defRPr>
      </a:pPr>
      <a:endParaRPr smtId="4294967295">
        <a:solidFill>
          <a:schemeClr val="dk1"/>
        </a:solidFill>
        <a:latin typeface="+mn-lt"/>
        <a:ea typeface="+mn-ea"/>
        <a:cs typeface="+mn-cs"/>
      </a:endParaRPr>
    </a:p>
  </c:txPr>
  <c:externalData r:id="rId1">
    <c:autoUpdate val="0"/>
  </c:externalData>
</c:chartSpace>
</file>

<file path=ppt/charts/chart10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0.036136940121650696"/>
          <c:w val="0.85748392343521118"/>
          <c:h val="0.8101568818092346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solidFill>
                <a:sysClr val="window" lastClr="FFFFFF">
                  <a:lumMod val="50000"/>
                </a:sysClr>
              </a:solidFill>
            </a:ln>
          </c:spPr>
          <c:dPt>
            <c:idx val="0"/>
            <c:invertIfNegative val="1"/>
            <c:spPr>
              <a:solidFill>
                <a:srgbClr val="FF0000"/>
              </a:solidFill>
              <a:ln>
                <a:solidFill>
                  <a:sysClr val="window" lastClr="FFFFFF">
                    <a:lumMod val="50000"/>
                  </a:sys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505-4075-BFB4-3B9D5B9B314A}"/>
              </c:ext>
            </c:extLst>
          </c:dPt>
          <c:dPt>
            <c:idx val="1"/>
            <c:invertIfNegative val="1"/>
            <c:spPr>
              <a:solidFill>
                <a:sysClr val="window" lastClr="FFFFFF">
                  <a:lumMod val="75000"/>
                </a:sysClr>
              </a:solidFill>
              <a:ln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2505-4075-BFB4-3B9D5B9B314A}"/>
              </c:ext>
            </c:extLst>
          </c:dPt>
          <c:dLbls>
            <c:delete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2.1</c:v>
                </c:pt>
                <c:pt idx="1">
                  <c:v>97.9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05-4075-BFB4-3B9D5B9B31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54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p>
      <a:pPr rtl="0">
        <a:defRPr sz="1800" baseline="-25000" smtId="4294967295"/>
      </a:pPr>
      <a:endParaRPr sz="1800" baseline="-25000" smtId="4294967295"/>
    </a:p>
  </c:txPr>
  <c:externalData r:id="rId1">
    <c:autoUpdate val="0"/>
  </c:externalData>
</c:chartSpace>
</file>

<file path=ppt/charts/chart1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17421473562717438"/>
          <c:w val="0.62341964244842529"/>
          <c:h val="0.718012392520904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 w="3175">
              <a:noFill/>
            </a:ln>
            <a:effectLst/>
            <a:scene3d>
              <a:camera prst="orthographicFront"/>
              <a:lightRig rig="glow" dir="t">
                <a:rot lat="0" lon="0" rev="1800000"/>
              </a:lightRig>
            </a:scene3d>
            <a:sp3d prstMaterial="dkEdge"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extLst>
              <c:ext xmlns:c16="http://schemas.microsoft.com/office/drawing/2014/chart" uri="{C3380CC4-5D6E-409C-BE32-E72D297353CC}">
                <c16:uniqueId val="{00000000-5E2D-48A4-A6AA-29F7615350B3}"/>
              </c:ext>
            </c:extLst>
          </c:dPt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E2D-48A4-A6AA-29F7615350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sz="16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sz="1600" b="1" i="0" u="none" strike="noStrike" kern="1200" baseline="0" smtId="4294967295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endParaR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/>
          </c:dLbls>
          <c:cat>
            <c:strRef>
              <c:f>Sheet1!$A$2</c:f>
              <c:strCache>
                <c:ptCount val="1"/>
                <c:pt idx="0">
                  <c:v>Земельный налог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E2D-48A4-A6AA-29F7615350B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2022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73000"/>
                    <a:shade val="100000"/>
                    <a:satMod val="150000"/>
                  </a:schemeClr>
                </a:gs>
                <a:gs pos="25000">
                  <a:schemeClr val="accent2">
                    <a:tint val="96000"/>
                    <a:shade val="80000"/>
                    <a:satMod val="105000"/>
                  </a:schemeClr>
                </a:gs>
                <a:gs pos="38000">
                  <a:schemeClr val="accent2">
                    <a:tint val="96000"/>
                    <a:shade val="59000"/>
                    <a:satMod val="120000"/>
                  </a:schemeClr>
                </a:gs>
                <a:gs pos="55000">
                  <a:schemeClr val="accent2">
                    <a:tint val="100000"/>
                    <a:shade val="57000"/>
                    <a:satMod val="120000"/>
                  </a:schemeClr>
                </a:gs>
                <a:gs pos="80000">
                  <a:schemeClr val="accent2">
                    <a:tint val="100000"/>
                    <a:shade val="56000"/>
                    <a:satMod val="145000"/>
                  </a:schemeClr>
                </a:gs>
                <a:gs pos="88000">
                  <a:schemeClr val="accent2">
                    <a:tint val="100000"/>
                    <a:shade val="63000"/>
                    <a:satMod val="160000"/>
                  </a:schemeClr>
                </a:gs>
                <a:gs pos="100000">
                  <a:schemeClr val="accent2">
                    <a:tint val="99000"/>
                    <a:shade val="100000"/>
                    <a:satMod val="155000"/>
                  </a:schemeClr>
                </a:gs>
              </a:gsLst>
              <a:lin ang="5400000" scaled="0"/>
            </a:gradFill>
            <a:ln>
              <a:noFill/>
            </a:ln>
            <a:effectLst>
              <a:glow rad="50800">
                <a:scrgbClr r="0" g="0" b="0">
                  <a:tint val="68000"/>
                  <a:shade val="93000"/>
                  <a:alpha val="37000"/>
                  <a:satMod val="250000"/>
                </a:scrgbClr>
              </a:glow>
            </a:effectLst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spPr>
              <a:solidFill>
                <a:srgbClr val="FFC000"/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0-90FF-4E9C-8AD8-00C5A2C98543}"/>
              </c:ext>
            </c:extLst>
          </c:dPt>
          <c:dLbls>
            <c:dLbl>
              <c:idx val="0"/>
              <c:layout>
                <c:manualLayout>
                  <c:x val="0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0FF-4E9C-8AD8-00C5A2C985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sz="16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sz="1600" b="1" i="0" u="none" strike="noStrike" kern="1200" baseline="0" smtId="4294967295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2"/>
                </a:solidFill>
              </a:ln>
              <a:effectLst/>
            </c:spPr>
            <c:trendlineType val="linear"/>
            <c:dispRSqr val="0"/>
            <c:dispEq val="0"/>
          </c:trendline>
          <c:trendline>
            <c:spPr>
              <a:ln w="19050" cap="rnd">
                <a:solidFill>
                  <a:schemeClr val="accent2"/>
                </a:solidFill>
              </a:ln>
              <a:effectLst/>
            </c:spPr>
            <c:trendlineType val="linear"/>
            <c:dispRSqr val="0"/>
            <c:dispEq val="0"/>
          </c:trendline>
          <c:cat>
            <c:strRef>
              <c:f>Sheet1!$A$2</c:f>
              <c:strCache>
                <c:ptCount val="1"/>
                <c:pt idx="0">
                  <c:v>Земельный налог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2D-48A4-A6AA-29F7615350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overlap val="-24"/>
        <c:axId val="144750848"/>
        <c:axId val="144761984"/>
      </c:barChart>
      <c:catAx>
        <c:axId val="144750848"/>
        <c:scaling>
          <c:orientation/>
        </c:scaling>
        <c:delete val="0"/>
        <c:axPos val="b"/>
        <c:numFmt formatCode="General" sourceLinked="0"/>
        <c:majorTickMark val="none"/>
        <c:minorTickMark val="none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sz="1197" b="1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sz="1197" b="1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44761984"/>
        <c:crosses val="autoZero"/>
        <c:auto val="0"/>
        <c:lblAlgn val="ctr"/>
        <c:lblOffset/>
        <c:noMultiLvlLbl val="0"/>
      </c:catAx>
      <c:valAx>
        <c:axId val="144761984"/>
        <c:scaling>
          <c:orientation/>
          <c:max val="40"/>
          <c:min val="0"/>
        </c:scaling>
        <c:delete val="1"/>
        <c:axPos val="l"/>
        <c:numFmt formatCode="General" sourceLinked="0"/>
        <c:majorTickMark val="none"/>
        <c:minorTickMark val="none"/>
        <c:tickLblPos val="low"/>
        <c:crossAx val="144750848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/>
      </a:pPr>
      <a:endParaRPr lang="ru-RU"/>
    </a:p>
  </c:txPr>
  <c:externalData r:id="rId1">
    <c:autoUpdate val="0"/>
  </c:externalData>
</c:chartSpace>
</file>

<file path=ppt/charts/chart12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359593212604523"/>
          <c:y val="0.050952818244695663"/>
          <c:w val="0.62932115793228149"/>
          <c:h val="0.766084671020507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extLst>
              <c:ext xmlns:c16="http://schemas.microsoft.com/office/drawing/2014/chart" uri="{C3380CC4-5D6E-409C-BE32-E72D297353CC}">
                <c16:uniqueId val="{00000000-D034-44B1-9277-C95A1BF50157}"/>
              </c:ext>
            </c:extLst>
          </c:dPt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034-44B1-9277-C95A1BF501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sz="14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sz="1400" b="1" i="0" u="none" strike="noStrike" kern="1200" baseline="0" smtId="4294967295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endParaR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/>
          </c:dLbls>
          <c:cat>
            <c:strRef>
              <c:f>Sheet1!$A$2</c:f>
              <c:strCache>
                <c:ptCount val="1"/>
                <c:pt idx="0">
                  <c:v>Транспортный налог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9.9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034-44B1-9277-C95A1BF5015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extLst>
              <c:ext xmlns:c16="http://schemas.microsoft.com/office/drawing/2014/chart" uri="{C3380CC4-5D6E-409C-BE32-E72D297353CC}">
                <c16:uniqueId val="{00000003-D034-44B1-9277-C95A1BF50157}"/>
              </c:ext>
            </c:extLst>
          </c:dPt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34-44B1-9277-C95A1BF501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sz="14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sz="1400" b="1" i="0" u="none" strike="noStrike" kern="1200" baseline="0" smtId="4294967295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2"/>
                </a:solidFill>
              </a:ln>
              <a:effectLst/>
            </c:spPr>
            <c:trendlineType val="linear"/>
            <c:dispRSqr val="0"/>
            <c:dispEq val="0"/>
          </c:trendline>
          <c:cat>
            <c:strRef>
              <c:f>Sheet1!$A$2</c:f>
              <c:strCache>
                <c:ptCount val="1"/>
                <c:pt idx="0">
                  <c:v>Транспортный налог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034-44B1-9277-C95A1BF501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overlap val="-24"/>
        <c:axId val="144750848"/>
        <c:axId val="144761984"/>
      </c:barChart>
      <c:catAx>
        <c:axId val="144750848"/>
        <c:scaling>
          <c:orientation/>
        </c:scaling>
        <c:delete val="0"/>
        <c:axPos val="b"/>
        <c:numFmt formatCode="General" sourceLinked="0"/>
        <c:majorTickMark val="none"/>
        <c:minorTickMark val="none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sz="1197" b="1" i="0" u="none" strike="noStrike" kern="1200" baseline="0" smtId="429496729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sz="1197" b="1" i="0" u="none" strike="noStrike" kern="1200" baseline="0" smtId="4294967295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c:txPr>
        <c:crossAx val="144761984"/>
        <c:crosses val="autoZero"/>
        <c:auto val="0"/>
        <c:lblAlgn val="ctr"/>
        <c:lblOffset/>
        <c:noMultiLvlLbl val="0"/>
      </c:catAx>
      <c:valAx>
        <c:axId val="144761984"/>
        <c:scaling>
          <c:orientation/>
          <c:max val="32"/>
          <c:min val="0"/>
        </c:scaling>
        <c:delete val="1"/>
        <c:axPos val="l"/>
        <c:numFmt formatCode="General" sourceLinked="0"/>
        <c:majorTickMark val="none"/>
        <c:minorTickMark val="none"/>
        <c:tickLblPos val="low"/>
        <c:crossAx val="144750848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/>
      </a:pPr>
      <a:endParaRPr lang="ru-RU"/>
    </a:p>
  </c:txPr>
  <c:externalData r:id="rId1">
    <c:autoUpdate val="0"/>
  </c:externalData>
</c:chartSpace>
</file>

<file path=ppt/charts/chart13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20054067671298981"/>
          <c:w val="0.96281278133392334"/>
          <c:h val="0.601539433002471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20212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73000"/>
                    <a:shade val="100000"/>
                    <a:satMod val="150000"/>
                  </a:schemeClr>
                </a:gs>
                <a:gs pos="25000">
                  <a:schemeClr val="accent1">
                    <a:tint val="96000"/>
                    <a:shade val="80000"/>
                    <a:satMod val="105000"/>
                  </a:schemeClr>
                </a:gs>
                <a:gs pos="38000">
                  <a:schemeClr val="accent1">
                    <a:tint val="96000"/>
                    <a:shade val="59000"/>
                    <a:satMod val="120000"/>
                  </a:schemeClr>
                </a:gs>
                <a:gs pos="55000">
                  <a:schemeClr val="accent1">
                    <a:tint val="100000"/>
                    <a:shade val="57000"/>
                    <a:satMod val="120000"/>
                  </a:schemeClr>
                </a:gs>
                <a:gs pos="80000">
                  <a:schemeClr val="accent1">
                    <a:tint val="100000"/>
                    <a:shade val="56000"/>
                    <a:satMod val="145000"/>
                  </a:schemeClr>
                </a:gs>
                <a:gs pos="88000">
                  <a:schemeClr val="accent1">
                    <a:tint val="100000"/>
                    <a:shade val="63000"/>
                    <a:satMod val="160000"/>
                  </a:schemeClr>
                </a:gs>
                <a:gs pos="100000">
                  <a:schemeClr val="accent1">
                    <a:tint val="99000"/>
                    <a:shade val="100000"/>
                    <a:satMod val="155000"/>
                  </a:schemeClr>
                </a:gs>
              </a:gsLst>
              <a:lin ang="5400000" scaled="0"/>
            </a:gradFill>
            <a:ln>
              <a:noFill/>
            </a:ln>
            <a:effectLst>
              <a:glow rad="50800">
                <a:scrgbClr r="0" g="0" b="0">
                  <a:tint val="68000"/>
                  <a:shade val="93000"/>
                  <a:alpha val="37000"/>
                  <a:satMod val="250000"/>
                </a:scrgbClr>
              </a:glow>
            </a:effectLst>
            <a:scene3d>
              <a:camera prst="orthographicFront">
                <a:rot lat="0" lon="0" rev="0"/>
              </a:camera>
              <a:lightRig rig="glow" dir="t">
                <a:rot lat="0" lon="0" rev="1800000"/>
              </a:lightRig>
            </a:scene3d>
            <a:sp3d contourW="10160" prstMaterial="dkEdge">
              <a:bevelT w="20320" h="19050" prst="angle"/>
              <a:contourClr>
                <a:scrgbClr r="0" g="0" b="0">
                  <a:shade val="30000"/>
                  <a:satMod val="150000"/>
                </a:scrgbClr>
              </a:contourClr>
            </a:sp3d>
          </c:spPr>
          <c:invertIfNegative val="0"/>
          <c:dPt>
            <c:idx val="0"/>
            <c:invertIfNegative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  <c:extLst>
              <c:ext xmlns:c16="http://schemas.microsoft.com/office/drawing/2014/chart" uri="{C3380CC4-5D6E-409C-BE32-E72D297353CC}">
                <c16:uniqueId val="{00000000-9D13-4D9F-81A4-AA497383BCB4}"/>
              </c:ext>
            </c:extLst>
          </c:dPt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D13-4D9F-81A4-AA497383BC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sz="14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sz="1400" b="1" i="0" u="none" strike="noStrike" kern="1200" baseline="0" smtId="4294967295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/>
          </c:dLbls>
          <c:cat>
            <c:strRef>
              <c:f>Sheet1!$A$2</c:f>
              <c:strCache>
                <c:ptCount val="1"/>
                <c:pt idx="0">
                  <c:v>Налог на имущество физических лиц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D13-4D9F-81A4-AA497383BCB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extLst>
              <c:ext xmlns:c16="http://schemas.microsoft.com/office/drawing/2014/chart" uri="{C3380CC4-5D6E-409C-BE32-E72D297353CC}">
                <c16:uniqueId val="{00000003-9D13-4D9F-81A4-AA497383BCB4}"/>
              </c:ext>
            </c:extLst>
          </c:dPt>
          <c:dLbls>
            <c:dLbl>
              <c:idx val="0"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D13-4D9F-81A4-AA497383BC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sz="14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sz="1400" b="1" i="0" u="none" strike="noStrike" kern="1200" baseline="0" smtId="4294967295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2"/>
                </a:solidFill>
              </a:ln>
              <a:effectLst/>
            </c:spPr>
            <c:trendlineType val="linear"/>
            <c:dispRSqr val="0"/>
            <c:dispEq val="0"/>
          </c:trendline>
          <c:cat>
            <c:strRef>
              <c:f>Sheet1!$A$2</c:f>
              <c:strCache>
                <c:ptCount val="1"/>
                <c:pt idx="0">
                  <c:v>Налог на имущество физических лиц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13-4D9F-81A4-AA497383B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overlap val="-24"/>
        <c:axId val="144750848"/>
        <c:axId val="144761984"/>
      </c:barChart>
      <c:catAx>
        <c:axId val="144750848"/>
        <c:scaling>
          <c:orientation/>
        </c:scaling>
        <c:delete val="0"/>
        <c:axPos val="b"/>
        <c:numFmt formatCode="General" sourceLinked="0"/>
        <c:majorTickMark val="none"/>
        <c:minorTickMark val="none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sz="1100" b="1" i="0" u="none" strike="noStrike" kern="1200" baseline="0" smtId="4294967295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endParaRPr sz="1100" b="1" i="0" u="none" strike="noStrike" kern="1200" baseline="0" smtId="4294967295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c:txPr>
        <c:crossAx val="144761984"/>
        <c:crosses val="autoZero"/>
        <c:auto val="0"/>
        <c:lblAlgn val="ctr"/>
        <c:lblOffset/>
        <c:noMultiLvlLbl val="0"/>
      </c:catAx>
      <c:valAx>
        <c:axId val="144761984"/>
        <c:scaling>
          <c:orientation/>
          <c:max val="5"/>
          <c:min val="0"/>
        </c:scaling>
        <c:delete val="1"/>
        <c:axPos val="l"/>
        <c:numFmt formatCode="General" sourceLinked="0"/>
        <c:majorTickMark val="none"/>
        <c:minorTickMark val="none"/>
        <c:tickLblPos val="low"/>
        <c:crossAx val="144750848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/>
      </a:pPr>
      <a:endParaRPr lang="ru-RU"/>
    </a:p>
  </c:txPr>
  <c:externalData r:id="rId1">
    <c:autoUpdate val="0"/>
  </c:externalData>
</c:chartSpace>
</file>

<file path=ppt/charts/chart14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5779763236641884"/>
          <c:y val="0"/>
          <c:w val="0.9490211009979248"/>
          <c:h val="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dPt>
            <c:idx val="0"/>
            <c:invertIfNegative val="1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1-1427-438E-9A17-56B12C9722AD}"/>
              </c:ext>
            </c:extLst>
          </c:dPt>
          <c:dPt>
            <c:idx val="1"/>
            <c:invertIfNegative val="1"/>
            <c:spPr>
              <a:solidFill>
                <a:srgbClr val="00ACA8"/>
              </a:solidFill>
            </c:spPr>
            <c:extLst>
              <c:ext xmlns:c16="http://schemas.microsoft.com/office/drawing/2014/chart" uri="{C3380CC4-5D6E-409C-BE32-E72D297353CC}">
                <c16:uniqueId val="{00000003-1427-438E-9A17-56B12C9722AD}"/>
              </c:ext>
            </c:extLst>
          </c:dPt>
          <c:dPt>
            <c:idx val="2"/>
            <c:invertIfNegative val="1"/>
            <c:spPr>
              <a:solidFill>
                <a:srgbClr val="FF6619"/>
              </a:solidFill>
            </c:spPr>
            <c:extLst>
              <c:ext xmlns:c16="http://schemas.microsoft.com/office/drawing/2014/chart" uri="{C3380CC4-5D6E-409C-BE32-E72D297353CC}">
                <c16:uniqueId val="{00000005-1427-438E-9A17-56B12C9722AD}"/>
              </c:ext>
            </c:extLst>
          </c:dPt>
          <c:dPt>
            <c:idx val="3"/>
            <c:invertIfNegative val="1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7-4379-47FB-ACCA-26323110DA21}"/>
              </c:ext>
            </c:extLst>
          </c:dPt>
          <c:dPt>
            <c:idx val="4"/>
            <c:invertIfNegative val="1"/>
            <c:spPr>
              <a:solidFill>
                <a:srgbClr val="297D53"/>
              </a:solidFill>
            </c:spPr>
            <c:extLst>
              <c:ext xmlns:c16="http://schemas.microsoft.com/office/drawing/2014/chart" uri="{C3380CC4-5D6E-409C-BE32-E72D297353CC}">
                <c16:uniqueId val="{00000006-3234-4A84-AFFB-02CA4BED0958}"/>
              </c:ext>
            </c:extLst>
          </c:dPt>
          <c:dLbls>
            <c:dLbl>
              <c:idx val="0"/>
              <c:layout>
                <c:manualLayout>
                  <c:x val="-0.02898104302585125"/>
                  <c:y val="-0.038359783589839935"/>
                </c:manualLayout>
              </c:layout>
              <c:showLegendKey val="1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3955"/>
                      <c:h val="0.0966545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1427-438E-9A17-56B12C9722AD}"/>
                </c:ext>
              </c:extLst>
            </c:dLbl>
            <c:dLbl>
              <c:idx val="1"/>
              <c:layout>
                <c:manualLayout>
                  <c:x val="0.0060733091086149216"/>
                  <c:y val="-0.004262199625372886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427-438E-9A17-56B12C9722AD}"/>
                </c:ext>
              </c:extLst>
            </c:dLbl>
            <c:dLbl>
              <c:idx val="2"/>
              <c:layout>
                <c:manualLayout>
                  <c:x val="0.0091099636629223824"/>
                  <c:y val="-0.059670776128768921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p>
                  <a:pPr>
                    <a:defRPr sz="1200" b="0" smtId="4294967295">
                      <a:latin typeface="Arial" pitchFamily="34" charset="0"/>
                      <a:cs typeface="Arial" pitchFamily="34" charset="0"/>
                    </a:defRPr>
                  </a:pPr>
                  <a:endParaRPr sz="1200" b="0" smtId="4294967295">
                    <a:latin typeface="Arial" pitchFamily="34" charset="0"/>
                    <a:cs typeface="Arial" pitchFamily="34" charset="0"/>
                  </a:endParaRPr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427-438E-9A17-56B12C9722AD}"/>
                </c:ext>
              </c:extLst>
            </c:dLbl>
            <c:dLbl>
              <c:idx val="3"/>
              <c:layout>
                <c:manualLayout>
                  <c:x val="0.024292998015880585"/>
                  <c:y val="-0.051146380603313446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p>
                  <a:pPr>
                    <a:defRPr sz="1400" b="0" smtId="4294967295">
                      <a:latin typeface="Arial" pitchFamily="34" charset="0"/>
                      <a:cs typeface="Arial" pitchFamily="34" charset="0"/>
                    </a:defRPr>
                  </a:pPr>
                  <a:endParaRPr sz="1400" b="0" smtId="4294967295">
                    <a:latin typeface="Arial" pitchFamily="34" charset="0"/>
                    <a:cs typeface="Arial" pitchFamily="34" charset="0"/>
                  </a:endParaRPr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379-47FB-ACCA-26323110DA21}"/>
                </c:ext>
              </c:extLst>
            </c:dLbl>
            <c:dLbl>
              <c:idx val="4"/>
              <c:layout>
                <c:manualLayout>
                  <c:x val="0.039476510137319565"/>
                  <c:y val="-0.034097585827112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p>
                  <a:pPr>
                    <a:defRPr sz="1400" b="0" smtId="4294967295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sz="1400" b="0" smtId="4294967295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endParaRPr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234-4A84-AFFB-02CA4BED0958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CC2-4DCC-9C45-446153C4EDB9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54F-4AD7-95F6-96D32D1F713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p>
                <a:pPr>
                  <a:defRPr sz="1600" b="0" smtId="4294967295">
                    <a:latin typeface="Arial" pitchFamily="34" charset="0"/>
                    <a:cs typeface="Arial" pitchFamily="34" charset="0"/>
                  </a:defRPr>
                </a:pPr>
                <a:endParaRPr sz="1600" b="0" smtId="4294967295">
                  <a:latin typeface="Arial" pitchFamily="34" charset="0"/>
                  <a:cs typeface="Arial" pitchFamily="34" charset="0"/>
                </a:endParaR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extLst/>
          </c:dLbls>
          <c:cat>
            <c:strRef>
              <c:f>Лист1!$A$2:$A$8</c:f>
              <c:strCache>
                <c:ptCount val="6"/>
                <c:pt idx="0">
                  <c:v>Доходы от использования имущества</c:v>
                </c:pt>
                <c:pt idx="1">
                  <c:v>Плата за негативное воздействие на окружающую среду</c:v>
                </c:pt>
                <c:pt idx="2">
                  <c:v>Доходы от оказания платных услуг и компенсации 
затрат государства</c:v>
                </c:pt>
                <c:pt idx="3">
                  <c:v>Доходы от продажи материальных и нематериальных активов
</c:v>
                </c:pt>
                <c:pt idx="4">
                  <c:v>Штрафы, санкции, возмещение ущерба
</c:v>
                </c:pt>
                <c:pt idx="5">
                  <c:v>Прочие налоговые поступления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363.8</c:v>
                </c:pt>
                <c:pt idx="1">
                  <c:v>165.6</c:v>
                </c:pt>
                <c:pt idx="2">
                  <c:v>15.2</c:v>
                </c:pt>
                <c:pt idx="3">
                  <c:v>37.9</c:v>
                </c:pt>
                <c:pt idx="4">
                  <c:v>23.4</c:v>
                </c:pt>
                <c:pt idx="5">
                  <c:v>0.4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427-438E-9A17-56B12C9722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50"/>
        <c:holeSize val="51"/>
      </c:doughnutChart>
    </c:plotArea>
    <c:plotVisOnly val="1"/>
    <c:dispBlanksAs val="gap"/>
    <c:showDLblsOverMax val="0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charts/chart15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"/>
          <c:y val="0.052506692707538605"/>
          <c:w val="1"/>
          <c:h val="0.8339557647705078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-0.0027546433266252279"/>
                  <c:y val="-0.0242338590323925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244-40C8-9B16-4DDB2E1A5D6C}"/>
                </c:ext>
              </c:extLst>
            </c:dLbl>
            <c:dLbl>
              <c:idx val="1"/>
              <c:layout>
                <c:manualLayout>
                  <c:x val="-0.0084853554144501686"/>
                  <c:y val="-0.0219119247049093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244-40C8-9B16-4DDB2E1A5D6C}"/>
                </c:ext>
              </c:extLst>
            </c:dLbl>
            <c:dLbl>
              <c:idx val="2"/>
              <c:layout>
                <c:manualLayout>
                  <c:x val="-0.0050668362528085709"/>
                  <c:y val="-0.0219119247049093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244-40C8-9B16-4DDB2E1A5D6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p>
                <a:pPr>
                  <a:defRPr sz="1100" smtId="4294967295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sz="1100" smtId="4294967295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Лист1!$A$2:$A$4</c:f>
              <c:strCache>
                <c:ptCount val="3"/>
                <c:pt idx="0">
                  <c:v>Исполнение 
за 2021г.</c:v>
                </c:pt>
                <c:pt idx="1">
                  <c:v>Исполнение 
за 2022 г.</c:v>
                </c:pt>
                <c:pt idx="2">
                  <c:v>Уточненный план 
на 2022 г.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59.003</c:v>
                </c:pt>
                <c:pt idx="1">
                  <c:v>152.9</c:v>
                </c:pt>
                <c:pt idx="2">
                  <c:v>152.9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9A-417D-B3A2-B64C21F4FAA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p>
                <a:pPr>
                  <a:defRPr smtId="4294967295">
                    <a:latin typeface="Arial" pitchFamily="34" charset="0"/>
                    <a:cs typeface="Arial" pitchFamily="34" charset="0"/>
                  </a:defRPr>
                </a:pPr>
                <a:endParaRPr smtId="4294967295">
                  <a:latin typeface="Arial" pitchFamily="34" charset="0"/>
                  <a:cs typeface="Arial" pitchFamily="34" charset="0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Лист1!$A$2:$A$4</c:f>
              <c:strCache>
                <c:ptCount val="3"/>
                <c:pt idx="0">
                  <c:v>Исполнение 
за 2021г.</c:v>
                </c:pt>
                <c:pt idx="1">
                  <c:v>Исполнение 
за 2022 г.</c:v>
                </c:pt>
                <c:pt idx="2">
                  <c:v>Уточненный план 
на 2022 г.</c:v>
                </c:pt>
              </c:strCache>
            </c:strRef>
          </c:cat>
          <c:val>
            <c:numRef>
              <c:f>Лист1!$C$2:$C$4</c:f>
              <c:numCache>
                <c:formatCode>#\ ##0.0</c:formatCode>
                <c:ptCount val="3"/>
                <c:pt idx="0">
                  <c:v>1444.94238112</c:v>
                </c:pt>
                <c:pt idx="1">
                  <c:v>1409.6</c:v>
                </c:pt>
                <c:pt idx="2">
                  <c:v>1413.4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D9A-417D-B3A2-B64C21F4FAA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spPr>
            <a:solidFill>
              <a:srgbClr val="2F9160"/>
            </a:solidFill>
          </c:spPr>
          <c:invertIfNegative val="0"/>
          <c:dPt>
            <c:idx val="2"/>
            <c:invertIfNegative val="0"/>
            <c:extLst>
              <c:ext xmlns:c16="http://schemas.microsoft.com/office/drawing/2014/chart" uri="{C3380CC4-5D6E-409C-BE32-E72D297353CC}">
                <c16:uniqueId val="{0000000A-BD9A-417D-B3A2-B64C21F4FAA3}"/>
              </c:ext>
            </c:extLst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spPr>
              <a:noFill/>
              <a:ln>
                <a:noFill/>
              </a:ln>
              <a:effectLst/>
            </c:spPr>
            <c:txPr>
              <a:bodyPr/>
              <a:p>
                <a:pPr>
                  <a:defRPr smtId="4294967295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smtId="4294967295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Лист1!$A$2:$A$4</c:f>
              <c:strCache>
                <c:ptCount val="3"/>
                <c:pt idx="0">
                  <c:v>Исполнение 
за 2021г.</c:v>
                </c:pt>
                <c:pt idx="1">
                  <c:v>Исполнение 
за 2022 г.</c:v>
                </c:pt>
                <c:pt idx="2">
                  <c:v>Уточненный план 
на 2022 г.</c:v>
                </c:pt>
              </c:strCache>
            </c:strRef>
          </c:cat>
          <c:val>
            <c:numRef>
              <c:f>Лист1!$D$2:$D$4</c:f>
              <c:numCache>
                <c:formatCode>#\ ##0.0</c:formatCode>
                <c:ptCount val="3"/>
                <c:pt idx="0">
                  <c:v>1853.99581944</c:v>
                </c:pt>
                <c:pt idx="1">
                  <c:v>1972.7</c:v>
                </c:pt>
                <c:pt idx="2">
                  <c:v>1978.3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D9A-417D-B3A2-B64C21F4FAA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spPr>
            <a:solidFill>
              <a:sysClr val="window" lastClr="FFFFFF">
                <a:lumMod val="65000"/>
              </a:sys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layout>
                <c:manualLayout>
                  <c:x val="0.0025334181264042854"/>
                  <c:y val="-0.004611345473676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276-4B2C-B960-EABB2CDA85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p>
                <a:pPr>
                  <a:defRPr smtId="4294967295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pPr>
                <a:endParaRPr smtId="4294967295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Лист1!$A$2:$A$4</c:f>
              <c:strCache>
                <c:ptCount val="3"/>
                <c:pt idx="0">
                  <c:v>Исполнение 
за 2021г.</c:v>
                </c:pt>
                <c:pt idx="1">
                  <c:v>Исполнение 
за 2022 г.</c:v>
                </c:pt>
                <c:pt idx="2">
                  <c:v>Уточненный план 
на 2022 г.</c:v>
                </c:pt>
              </c:strCache>
            </c:strRef>
          </c:cat>
          <c:val>
            <c:numRef>
              <c:f>Лист1!$E$2:$E$4</c:f>
              <c:numCache>
                <c:formatCode>#\ ##0.0</c:formatCode>
                <c:ptCount val="3"/>
                <c:pt idx="0">
                  <c:v>268.58740843</c:v>
                </c:pt>
                <c:pt idx="1">
                  <c:v>307.4</c:v>
                </c:pt>
                <c:pt idx="2">
                  <c:v>309.7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BD9A-417D-B3A2-B64C21F4FA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8"/>
        <c:overlap val="100"/>
        <c:axId val="131427328"/>
        <c:axId val="131449600"/>
      </c:barChart>
      <c:catAx>
        <c:axId val="131427328"/>
        <c:scaling>
          <c:orientation/>
        </c:scaling>
        <c:delete val="0"/>
        <c:axPos val="b"/>
        <c:numFmt formatCode="General" sourceLinked="0"/>
        <c:majorTickMark val="none"/>
        <c:minorTickMark val="none"/>
        <c:txPr>
          <a:bodyPr/>
          <a:p>
            <a:pPr>
              <a:defRPr sz="900" smtId="4294967295">
                <a:latin typeface="Arial" pitchFamily="34" charset="0"/>
                <a:cs typeface="Arial" pitchFamily="34" charset="0"/>
              </a:defRPr>
            </a:pPr>
            <a:endParaRPr sz="900" smtId="4294967295">
              <a:latin typeface="Arial" pitchFamily="34" charset="0"/>
              <a:cs typeface="Arial" pitchFamily="34" charset="0"/>
            </a:endParaRPr>
          </a:p>
        </c:txPr>
        <c:crossAx val="131449600"/>
        <c:crosses val="autoZero"/>
        <c:auto val="0"/>
        <c:lblAlgn val="ctr"/>
        <c:lblOffset/>
        <c:noMultiLvlLbl val="0"/>
      </c:catAx>
      <c:valAx>
        <c:axId val="131449600"/>
        <c:scaling>
          <c:orientation/>
        </c:scaling>
        <c:delete val="1"/>
        <c:axPos val="l"/>
        <c:numFmt formatCode="#\ ##0.0" sourceLinked="1"/>
        <c:majorTickMark val="out"/>
        <c:minorTickMark val="none"/>
        <c:crossAx val="131427328"/>
        <c:crossBetween val="between"/>
      </c:valAx>
      <c:spPr>
        <a:noFill/>
      </c:spPr>
    </c:plotArea>
    <c:legend>
      <c:legendPos val="t"/>
      <c:layout>
        <c:manualLayout>
          <c:xMode val="edge"/>
          <c:yMode val="edge"/>
          <c:x val="0.086661256849765778"/>
          <c:y val="0.043080296367406845"/>
          <c:w val="0.82988017797470093"/>
          <c:h val="0.082874707877635956"/>
        </c:manualLayout>
      </c:layout>
      <c:overlay val="0"/>
      <c:txPr>
        <a:bodyPr/>
        <a:p>
          <a:pPr>
            <a:defRPr sz="1000" smtId="4294967295"/>
          </a:pPr>
          <a:endParaRPr sz="1000" smtId="4294967295"/>
        </a:p>
      </c:txPr>
    </c:legend>
    <c:plotVisOnly val="1"/>
    <c:dispBlanksAs val="gap"/>
    <c:showDLblsOverMax val="0"/>
  </c:chart>
  <c:spPr>
    <a:noFill/>
    <a:ln>
      <a:noFill/>
    </a:ln>
  </c:spPr>
  <c:txPr>
    <a:bodyPr/>
    <a:p>
      <a:pPr>
        <a:defRPr sz="1200" b="1" smtId="4294967295">
          <a:latin typeface="Times New Roman" panose="02020603050405020304" pitchFamily="18" charset="0"/>
          <a:cs typeface="Times New Roman" panose="02020603050405020304" pitchFamily="18" charset="0"/>
        </a:defRPr>
      </a:pPr>
      <a:endParaRPr sz="1200" b="1" smtId="4294967295">
        <a:latin typeface="Times New Roman" panose="02020603050405020304" pitchFamily="18" charset="0"/>
        <a:cs typeface="Times New Roman" panose="02020603050405020304" pitchFamily="18" charset="0"/>
      </a:endParaRPr>
    </a:p>
  </c:txPr>
  <c:externalData r:id="rId1">
    <c:autoUpdate val="0"/>
  </c:externalData>
</c:chartSpace>
</file>

<file path=ppt/charts/chart16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6337468624115"/>
          <c:y val="0.11453011631965637"/>
          <c:w val="0.82697653770446777"/>
          <c:h val="0.753237843513488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37A76F">
                <a:lumMod val="75000"/>
              </a:srgbClr>
            </a:solidFill>
            <a:ln>
              <a:solidFill>
                <a:sysClr val="window" lastClr="FFFFFF">
                  <a:lumMod val="75000"/>
                </a:sys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0"/>
            <c:invertIfNegative val="0"/>
            <c:extLst>
              <c:ext xmlns:c16="http://schemas.microsoft.com/office/drawing/2014/chart" uri="{C3380CC4-5D6E-409C-BE32-E72D297353CC}">
                <c16:uniqueId val="{00000000-137D-44D8-81FD-8C53C278F864}"/>
              </c:ext>
            </c:extLst>
          </c:dPt>
          <c:dPt>
            <c:idx val="1"/>
            <c:invertIfNegative val="0"/>
            <c:extLst>
              <c:ext xmlns:c16="http://schemas.microsoft.com/office/drawing/2014/chart" uri="{C3380CC4-5D6E-409C-BE32-E72D297353CC}">
                <c16:uniqueId val="{00000001-137D-44D8-81FD-8C53C278F864}"/>
              </c:ext>
            </c:extLst>
          </c:dPt>
          <c:dPt>
            <c:idx val="2"/>
            <c:invertIfNegative val="0"/>
            <c:extLst>
              <c:ext xmlns:c16="http://schemas.microsoft.com/office/drawing/2014/chart" uri="{C3380CC4-5D6E-409C-BE32-E72D297353CC}">
                <c16:uniqueId val="{00000002-137D-44D8-81FD-8C53C278F864}"/>
              </c:ext>
            </c:extLst>
          </c:dPt>
          <c:dLbls>
            <c:dLbl>
              <c:idx val="0"/>
              <c:layout>
                <c:manualLayout>
                  <c:x val="-0.0077809980139136314"/>
                  <c:y val="-0.01677578687667846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37D-44D8-81FD-8C53C278F864}"/>
                </c:ext>
              </c:extLst>
            </c:dLbl>
            <c:dLbl>
              <c:idx val="1"/>
              <c:layout>
                <c:manualLayout>
                  <c:x val="0.002593461889773607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37D-44D8-81FD-8C53C278F864}"/>
                </c:ext>
              </c:extLst>
            </c:dLbl>
            <c:dLbl>
              <c:idx val="2"/>
              <c:layout>
                <c:manualLayout>
                  <c:x val="-0.0025936660822480917"/>
                  <c:y val="0.0036157665308564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37D-44D8-81FD-8C53C278F8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p>
                <a:pPr>
                  <a:defRPr sz="1400" b="1" smtId="4294967295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pPr>
                <a:endParaRPr sz="1400" b="1" smtId="4294967295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Лист1!$A$2:$A$4</c:f>
              <c:strCache>
                <c:ptCount val="3"/>
                <c:pt idx="0">
                  <c:v>Исполнено за 2021 год</c:v>
                </c:pt>
                <c:pt idx="1">
                  <c:v>Уточненный план на 2022 год</c:v>
                </c:pt>
                <c:pt idx="2">
                  <c:v>Исполнено за 2022 год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6880.37026499</c:v>
                </c:pt>
                <c:pt idx="1">
                  <c:v>6586.4</c:v>
                </c:pt>
                <c:pt idx="2">
                  <c:v>6305.5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37D-44D8-81FD-8C53C278F8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75"/>
        <c:overlap val="40"/>
        <c:axId val="150668416"/>
        <c:axId val="150669952"/>
      </c:barChart>
      <c:catAx>
        <c:axId val="150668416"/>
        <c:scaling>
          <c:orientation/>
        </c:scaling>
        <c:delete val="0"/>
        <c:axPos val="b"/>
        <c:numFmt formatCode="General" sourceLinked="0"/>
        <c:majorTickMark val="none"/>
        <c:minorTickMark val="none"/>
        <c:txPr>
          <a:bodyPr/>
          <a:p>
            <a:pPr>
              <a:defRPr sz="1100" b="1" smtId="4294967295">
                <a:latin typeface="Arial" pitchFamily="34" charset="0"/>
                <a:cs typeface="Arial" pitchFamily="34" charset="0"/>
              </a:defRPr>
            </a:pPr>
            <a:endParaRPr sz="1100" b="1" smtId="4294967295">
              <a:latin typeface="Arial" pitchFamily="34" charset="0"/>
              <a:cs typeface="Arial" pitchFamily="34" charset="0"/>
            </a:endParaRPr>
          </a:p>
        </c:txPr>
        <c:crossAx val="150669952"/>
        <c:crosses val="autoZero"/>
        <c:auto val="0"/>
        <c:lblAlgn val="ctr"/>
        <c:lblOffset/>
        <c:noMultiLvlLbl val="0"/>
      </c:catAx>
      <c:valAx>
        <c:axId val="150669952"/>
        <c:scaling>
          <c:orientation/>
        </c:scaling>
        <c:delete val="1"/>
        <c:axPos val="l"/>
        <c:numFmt formatCode="#\ ##0.0" sourceLinked="1"/>
        <c:majorTickMark val="none"/>
        <c:minorTickMark val="none"/>
        <c:crossAx val="150668416"/>
        <c:crossBetween val="between"/>
      </c:valAx>
    </c:plotArea>
    <c:plotVisOnly val="1"/>
    <c:dispBlanksAs val="gap"/>
    <c:showDLblsOverMax val="0"/>
  </c:chart>
  <c:txPr>
    <a:bodyPr/>
    <a:p>
      <a:pPr>
        <a:defRPr sz="1200" smtId="4294967295">
          <a:latin typeface="Times New Roman" panose="02020603050405020304" pitchFamily="18" charset="0"/>
          <a:cs typeface="Times New Roman" panose="02020603050405020304" pitchFamily="18" charset="0"/>
        </a:defRPr>
      </a:pPr>
      <a:endParaRPr sz="1200" smtId="4294967295">
        <a:latin typeface="Times New Roman" panose="02020603050405020304" pitchFamily="18" charset="0"/>
        <a:cs typeface="Times New Roman" panose="02020603050405020304" pitchFamily="18" charset="0"/>
      </a:endParaRPr>
    </a:p>
  </c:txPr>
  <c:externalData r:id="rId1">
    <c:autoUpdate val="0"/>
  </c:externalData>
</c:chartSpace>
</file>

<file path=ppt/charts/chart17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1066542267799377"/>
          <c:y val="0.038152452558279037"/>
          <c:w val="0.42887097597122192"/>
          <c:h val="0.636394679546356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dPt>
            <c:idx val="0"/>
            <c:invertIfNegative val="1"/>
            <c:extLst>
              <c:ext xmlns:c16="http://schemas.microsoft.com/office/drawing/2014/chart" uri="{C3380CC4-5D6E-409C-BE32-E72D297353CC}">
                <c16:uniqueId val="{00000000-FD6A-4952-90AF-DDB095049EF4}"/>
              </c:ext>
            </c:extLst>
          </c:dPt>
          <c:dPt>
            <c:idx val="1"/>
            <c:invertIfNegative val="1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2-FD6A-4952-90AF-DDB095049EF4}"/>
              </c:ext>
            </c:extLst>
          </c:dPt>
          <c:dPt>
            <c:idx val="2"/>
            <c:invertIfNegative val="1"/>
            <c:extLst>
              <c:ext xmlns:c16="http://schemas.microsoft.com/office/drawing/2014/chart" uri="{C3380CC4-5D6E-409C-BE32-E72D297353CC}">
                <c16:uniqueId val="{00000003-FD6A-4952-90AF-DDB095049EF4}"/>
              </c:ext>
            </c:extLst>
          </c:dPt>
          <c:dPt>
            <c:idx val="3"/>
            <c:invertIfNegative val="1"/>
            <c:extLst>
              <c:ext xmlns:c16="http://schemas.microsoft.com/office/drawing/2014/chart" uri="{C3380CC4-5D6E-409C-BE32-E72D297353CC}">
                <c16:uniqueId val="{00000004-FD6A-4952-90AF-DDB095049EF4}"/>
              </c:ext>
            </c:extLst>
          </c:dPt>
          <c:dPt>
            <c:idx val="4"/>
            <c:invertIfNegative val="1"/>
            <c:spPr>
              <a:solidFill>
                <a:schemeClr val="bg2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6-FD6A-4952-90AF-DDB095049EF4}"/>
              </c:ext>
            </c:extLst>
          </c:dPt>
          <c:dPt>
            <c:idx val="5"/>
            <c:invertIfNegative val="1"/>
            <c:extLst>
              <c:ext xmlns:c16="http://schemas.microsoft.com/office/drawing/2014/chart" uri="{C3380CC4-5D6E-409C-BE32-E72D297353CC}">
                <c16:uniqueId val="{00000007-FD6A-4952-90AF-DDB095049EF4}"/>
              </c:ext>
            </c:extLst>
          </c:dPt>
          <c:dPt>
            <c:idx val="6"/>
            <c:invertIfNegative val="1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9-FD6A-4952-90AF-DDB095049EF4}"/>
              </c:ext>
            </c:extLst>
          </c:dPt>
          <c:dPt>
            <c:idx val="8"/>
            <c:invertIfNegative val="1"/>
            <c:extLst>
              <c:ext xmlns:c16="http://schemas.microsoft.com/office/drawing/2014/chart" uri="{C3380CC4-5D6E-409C-BE32-E72D297353CC}">
                <c16:uniqueId val="{0000000A-FD6A-4952-90AF-DDB095049EF4}"/>
              </c:ext>
            </c:extLst>
          </c:dPt>
          <c:dPt>
            <c:idx val="9"/>
            <c:invertIfNegative val="1"/>
            <c:extLst>
              <c:ext xmlns:c16="http://schemas.microsoft.com/office/drawing/2014/chart" uri="{C3380CC4-5D6E-409C-BE32-E72D297353CC}">
                <c16:uniqueId val="{0000000B-FD6A-4952-90AF-DDB095049EF4}"/>
              </c:ext>
            </c:extLst>
          </c:dPt>
          <c:dLbls>
            <c:dLbl>
              <c:idx val="0"/>
              <c:layout>
                <c:manualLayout>
                  <c:x val="-0.042157821357250214"/>
                  <c:y val="0.001414986792951822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D6A-4952-90AF-DDB095049EF4}"/>
                </c:ext>
              </c:extLst>
            </c:dLbl>
            <c:dLbl>
              <c:idx val="1"/>
              <c:layout>
                <c:manualLayout>
                  <c:x val="-0.02371017262339592"/>
                  <c:y val="0.000332657597027719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D6A-4952-90AF-DDB095049EF4}"/>
                </c:ext>
              </c:extLst>
            </c:dLbl>
            <c:dLbl>
              <c:idx val="2"/>
              <c:layout>
                <c:manualLayout>
                  <c:x val="0.024494888260960579"/>
                  <c:y val="0.04164055734872818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6A-4952-90AF-DDB095049EF4}"/>
                </c:ext>
              </c:extLst>
            </c:dLbl>
            <c:dLbl>
              <c:idx val="3"/>
              <c:layout>
                <c:manualLayout>
                  <c:x val="0.020624484866857529"/>
                  <c:y val="0.04977130517363548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D6A-4952-90AF-DDB095049EF4}"/>
                </c:ext>
              </c:extLst>
            </c:dLbl>
            <c:dLbl>
              <c:idx val="4"/>
              <c:layout>
                <c:manualLayout>
                  <c:x val="-0.10791447013616562"/>
                  <c:y val="-0.09422042965888977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D6A-4952-90AF-DDB095049EF4}"/>
                </c:ext>
              </c:extLst>
            </c:dLbl>
            <c:dLbl>
              <c:idx val="5"/>
              <c:layout>
                <c:manualLayout>
                  <c:x val="0.015785222873091698"/>
                  <c:y val="-0.03293097764253616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D6A-4952-90AF-DDB095049EF4}"/>
                </c:ext>
              </c:extLst>
            </c:dLbl>
            <c:dLbl>
              <c:idx val="6"/>
              <c:layout>
                <c:manualLayout>
                  <c:x val="0.086679689586162567"/>
                  <c:y val="-0.13366368412971497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D6A-4952-90AF-DDB095049EF4}"/>
                </c:ext>
              </c:extLst>
            </c:dLbl>
            <c:dLbl>
              <c:idx val="7"/>
              <c:layout>
                <c:manualLayout>
                  <c:x val="-0.031404469162225723"/>
                  <c:y val="0.065631471574306488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D6A-4952-90AF-DDB095049EF4}"/>
                </c:ext>
              </c:extLst>
            </c:dLbl>
            <c:dLbl>
              <c:idx val="8"/>
              <c:layout>
                <c:manualLayout>
                  <c:x val="0.018666932359337807"/>
                  <c:y val="0.020995015278458595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D6A-4952-90AF-DDB095049EF4}"/>
                </c:ext>
              </c:extLst>
            </c:dLbl>
            <c:dLbl>
              <c:idx val="9"/>
              <c:layout>
                <c:manualLayout>
                  <c:x val="0.038561634719371796"/>
                  <c:y val="0.0046106898225843906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D6A-4952-90AF-DDB095049EF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p>
                <a:pPr>
                  <a:defRPr sz="1400" smtId="4294967295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sz="1400" smtId="4294967295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
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Социальная сфера</c:v>
                </c:pt>
                <c:pt idx="7">
                  <c:v>Средства массовой информации</c:v>
                </c:pt>
                <c:pt idx="8">
                  <c:v>Обслуживание государственного и муниципального долга</c:v>
                </c:pt>
                <c:pt idx="9">
                  <c:v>Межбюджетные трансферты муниципальных образований</c:v>
                </c:pt>
              </c:strCache>
            </c:strRef>
          </c:cat>
          <c:val>
            <c:numRef>
              <c:f>Лист1!$B$2:$B$11</c:f>
              <c:numCache>
                <c:formatCode>#\ ##0.000</c:formatCode>
                <c:ptCount val="10"/>
                <c:pt idx="0">
                  <c:v>619.781</c:v>
                </c:pt>
                <c:pt idx="1">
                  <c:v>4.83</c:v>
                </c:pt>
                <c:pt idx="2">
                  <c:v>32.647</c:v>
                </c:pt>
                <c:pt idx="3">
                  <c:v>656.038</c:v>
                </c:pt>
                <c:pt idx="4">
                  <c:v>1640.23</c:v>
                </c:pt>
                <c:pt idx="5">
                  <c:v>37.179</c:v>
                </c:pt>
                <c:pt idx="6">
                  <c:v>3205.574</c:v>
                </c:pt>
                <c:pt idx="7">
                  <c:v>14.747</c:v>
                </c:pt>
                <c:pt idx="8">
                  <c:v>0.1</c:v>
                </c:pt>
                <c:pt idx="9">
                  <c:v>516.138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FD6A-4952-90AF-DDB095049E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</c:plotArea>
    <c:legend>
      <c:legendPos/>
      <c:layout>
        <c:manualLayout>
          <c:xMode val="edge"/>
          <c:yMode val="edge"/>
          <c:x val="0.51240324974060059"/>
          <c:y val="0.025325451046228409"/>
          <c:w val="0.45093965530395508"/>
          <c:h val="0.97467446327209473"/>
        </c:manualLayout>
      </c:layout>
      <c:overlay val="0"/>
      <c:txPr>
        <a:bodyPr/>
        <a:p>
          <a:pPr>
            <a:defRPr sz="1200" smtId="4294967295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sz="1200" smtId="4294967295">
            <a:latin typeface="Times New Roman" panose="02020603050405020304" pitchFamily="18" charset="0"/>
            <a:cs typeface="Times New Roman" panose="02020603050405020304" pitchFamily="18" charset="0"/>
          </a:endParaRPr>
        </a:p>
      </c:txPr>
    </c:legend>
    <c:plotVisOnly val="1"/>
    <c:dispBlanksAs val="gap"/>
    <c:showDLblsOverMax val="0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charts/chart18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7345401644706726"/>
          <c:y val="0.034272681921720505"/>
        </c:manualLayout>
      </c:layout>
      <c:overlay val="0"/>
      <c:txPr>
        <a:bodyPr/>
        <a:p>
          <a:pPr>
            <a:defRPr sz="1400" smtId="4294967295">
              <a:latin typeface="Arial" pitchFamily="34" charset="0"/>
              <a:cs typeface="Arial" pitchFamily="34" charset="0"/>
            </a:defRPr>
          </a:pPr>
          <a:endParaRPr sz="1400" smtId="4294967295">
            <a:latin typeface="Arial" pitchFamily="34" charset="0"/>
            <a:cs typeface="Arial" pitchFamily="34" charset="0"/>
          </a:endParaRPr>
        </a:p>
      </c:tx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Количество посетителей портала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8C24-4116-8981-ABC5512F4AB7}"/>
              </c:ext>
            </c:extLst>
          </c:dPt>
          <c:dPt>
            <c:idx val="1"/>
            <c:invertIfNegative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8C24-4116-8981-ABC5512F4AB7}"/>
              </c:ext>
            </c:extLst>
          </c:dPt>
          <c:cat>
            <c:strRef>
              <c:f>Лист1!$B$1:$C$1</c:f>
              <c:strCache>
                <c:ptCount val="2"/>
                <c:pt idx="0">
                  <c:v>План на 2022 год</c:v>
                </c:pt>
                <c:pt idx="1">
                  <c:v>Факт за 2022 год</c:v>
                </c:pt>
              </c:strCache>
            </c:strRef>
          </c:cat>
          <c:val>
            <c:numRef>
              <c:f>Лист1!$B$2:$C$2</c:f>
              <c:numCache>
                <c:formatCode>General</c:formatCode>
                <c:ptCount val="2"/>
                <c:pt idx="0">
                  <c:v>1200</c:v>
                </c:pt>
                <c:pt idx="1">
                  <c:v>1323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24-4116-8981-ABC5512F4A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150834560"/>
        <c:axId val="150836352"/>
      </c:barChart>
      <c:catAx>
        <c:axId val="150834560"/>
        <c:scaling>
          <c:orientation/>
        </c:scaling>
        <c:delete val="0"/>
        <c:axPos val="b"/>
        <c:numFmt formatCode="General" sourceLinked="0"/>
        <c:majorTickMark val="out"/>
        <c:minorTickMark val="none"/>
        <c:txPr>
          <a:bodyPr/>
          <a:p>
            <a:pPr>
              <a:defRPr sz="1000" b="1" smtId="4294967295">
                <a:latin typeface="Arial" pitchFamily="34" charset="0"/>
                <a:cs typeface="Arial" pitchFamily="34" charset="0"/>
              </a:defRPr>
            </a:pPr>
            <a:endParaRPr sz="1000" b="1" smtId="4294967295">
              <a:latin typeface="Arial" pitchFamily="34" charset="0"/>
              <a:cs typeface="Arial" pitchFamily="34" charset="0"/>
            </a:endParaRPr>
          </a:p>
        </c:txPr>
        <c:crossAx val="150836352"/>
        <c:crosses val="autoZero"/>
        <c:auto val="0"/>
        <c:lblAlgn val="ctr"/>
        <c:lblOffset/>
        <c:noMultiLvlLbl val="0"/>
      </c:catAx>
      <c:valAx>
        <c:axId val="150836352"/>
        <c:scaling>
          <c:orientation/>
          <c:min val="100"/>
        </c:scaling>
        <c:delete val="0"/>
        <c:axPos val="l"/>
        <c:majorGridlines/>
        <c:numFmt formatCode="General" sourceLinked="1"/>
        <c:majorTickMark val="out"/>
        <c:minorTickMark val="none"/>
        <c:txPr>
          <a:bodyPr/>
          <a:p>
            <a:pPr>
              <a:defRPr smtId="4294967295">
                <a:latin typeface="Arial" pitchFamily="34" charset="0"/>
                <a:cs typeface="Arial" pitchFamily="34" charset="0"/>
              </a:defRPr>
            </a:pPr>
            <a:endParaRPr smtId="4294967295">
              <a:latin typeface="Arial" pitchFamily="34" charset="0"/>
              <a:cs typeface="Arial" pitchFamily="34" charset="0"/>
            </a:endParaRPr>
          </a:p>
        </c:txPr>
        <c:crossAx val="150834560"/>
        <c:crosses val="autoZero"/>
        <c:crossBetween val="between"/>
        <c:majorUnit val="200"/>
      </c:valAx>
    </c:plotArea>
    <c:plotVisOnly val="1"/>
    <c:dispBlanksAs val="gap"/>
    <c:showDLblsOverMax val="0"/>
  </c:chart>
  <c:txPr>
    <a:bodyPr/>
    <a:p>
      <a:pPr>
        <a:defRPr sz="1200" smtId="4294967295">
          <a:latin typeface="Times New Roman" panose="02020603050405020304" pitchFamily="18" charset="0"/>
          <a:cs typeface="Times New Roman" panose="02020603050405020304" pitchFamily="18" charset="0"/>
        </a:defRPr>
      </a:pPr>
      <a:endParaRPr sz="1200" smtId="4294967295">
        <a:latin typeface="Times New Roman" panose="02020603050405020304" pitchFamily="18" charset="0"/>
        <a:cs typeface="Times New Roman" panose="02020603050405020304" pitchFamily="18" charset="0"/>
      </a:endParaRPr>
    </a:p>
  </c:txPr>
  <c:externalData r:id="rId1">
    <c:autoUpdate val="0"/>
  </c:externalData>
</c:chartSpace>
</file>

<file path=ppt/charts/chart19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/>
      <c:rAngAx val="0"/>
    </c:view3D>
    <c:plotArea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bg1"/>
            </a:solidFill>
          </c:spPr>
          <c:explosion val="28"/>
          <c:dPt>
            <c:idx val="0"/>
            <c:invertIfNegative val="1"/>
            <c:spPr>
              <a:solidFill>
                <a:schemeClr val="accent5">
                  <a:lumMod val="50000"/>
                  <a:alpha val="78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D6FC-4AB2-98C5-C7DFEC101A3E}"/>
              </c:ext>
            </c:extLst>
          </c:dPt>
          <c:dPt>
            <c:idx val="1"/>
            <c:invertIfNegative val="1"/>
            <c:spPr>
              <a:solidFill>
                <a:srgbClr val="A80000">
                  <a:alpha val="65000"/>
                </a:srgbClr>
              </a:solidFill>
            </c:spPr>
            <c:extLst>
              <c:ext xmlns:c16="http://schemas.microsoft.com/office/drawing/2014/chart" uri="{C3380CC4-5D6E-409C-BE32-E72D297353CC}">
                <c16:uniqueId val="{00000003-D6FC-4AB2-98C5-C7DFEC101A3E}"/>
              </c:ext>
            </c:extLst>
          </c:dPt>
          <c:dLbls>
            <c:delete val="1"/>
            <c:extLst/>
          </c:dLbls>
          <c:cat>
            <c:strRef>
              <c:f>Лист1!$A$2:$A$5</c:f>
              <c:strCache>
                <c:ptCount val="2"/>
                <c:pt idx="0">
                  <c:v>Городское поселение</c:v>
                </c:pt>
                <c:pt idx="1">
                  <c:v>Сельские поселения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58.9</c:v>
                </c:pt>
                <c:pt idx="1">
                  <c:v>41.1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6FC-4AB2-98C5-C7DFEC101A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charts/chart2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94373106956481934"/>
          <c:y val="0.091521762311458588"/>
          <c:w val="0.83253443241119385"/>
          <c:h val="0.7889183759689331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</c:v>
                </c:pt>
              </c:strCache>
            </c:strRef>
          </c:tx>
          <c:spPr>
            <a:solidFill>
              <a:srgbClr val="FF99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p>
                <a:pPr>
                  <a:defRPr sz="1600" b="1" smtId="4294967295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sz="1600" b="1" smtId="4294967295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год
6 706,0  млн. руб.</c:v>
                </c:pt>
                <c:pt idx="1">
                  <c:v>2022 год уточн план
6 417,0  млн. руб.</c:v>
                </c:pt>
                <c:pt idx="2">
                  <c:v>2022 год
6 094,5  млн. руб.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3815.1</c:v>
                </c:pt>
                <c:pt idx="1">
                  <c:v>3850.7</c:v>
                </c:pt>
                <c:pt idx="2">
                  <c:v>3839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D7-466E-AE09-98C3EF89B6B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</c:v>
                </c:pt>
              </c:strCache>
            </c:strRef>
          </c:tx>
          <c:spPr>
            <a:solidFill>
              <a:srgbClr val="37A76F">
                <a:lumMod val="75000"/>
              </a:srgbClr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layout>
                <c:manualLayout>
                  <c:x val="-0.0023622154258191586"/>
                  <c:y val="-0.01662437431514263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1F9-4242-89E6-0C282B7288BE}"/>
                </c:ext>
              </c:extLst>
            </c:dLbl>
            <c:dLbl>
              <c:idx val="2"/>
              <c:layout>
                <c:manualLayout>
                  <c:x val="0"/>
                  <c:y val="0.0062341406010091305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E10-47A9-A52B-4C7B6599EEA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p>
                <a:pPr>
                  <a:defRPr sz="1400" b="1" smtId="4294967295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sz="1400" b="1" smtId="4294967295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год
6 706,0  млн. руб.</c:v>
                </c:pt>
                <c:pt idx="1">
                  <c:v>2022 год уточн план
6 417,0  млн. руб.</c:v>
                </c:pt>
                <c:pt idx="2">
                  <c:v>2022 год
6 094,5  млн. руб.</c:v>
                </c:pt>
              </c:strCache>
            </c:strRef>
          </c:cat>
          <c:val>
            <c:numRef>
              <c:f>Лист1!$C$2:$C$4</c:f>
              <c:numCache>
                <c:formatCode>#\ ##0.0</c:formatCode>
                <c:ptCount val="3"/>
                <c:pt idx="0">
                  <c:v>1462.7</c:v>
                </c:pt>
                <c:pt idx="1">
                  <c:v>979.5</c:v>
                </c:pt>
                <c:pt idx="2">
                  <c:v>606.3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D7-466E-AE09-98C3EF89B6B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Налоговые</c:v>
                </c:pt>
              </c:strCache>
            </c:strRef>
          </c:tx>
          <c:spPr>
            <a:solidFill>
              <a:srgbClr val="A40000"/>
            </a:solidFill>
            <a:ln>
              <a:solidFill>
                <a:schemeClr val="tx1"/>
              </a:solidFill>
            </a:ln>
          </c:spPr>
          <c:invertIfNegative val="0"/>
          <c:dLbls>
            <c:dLbl>
              <c:idx val="0"/>
              <c:layout>
                <c:manualLayout>
                  <c:x val="0.0023622154258191586"/>
                  <c:y val="-0.01039023417979478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1F9-4242-89E6-0C282B7288BE}"/>
                </c:ext>
              </c:extLst>
            </c:dLbl>
            <c:dLbl>
              <c:idx val="1"/>
              <c:layout>
                <c:manualLayout>
                  <c:x val="0"/>
                  <c:y val="-0.035326797515153885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1F9-4242-89E6-0C282B7288BE}"/>
                </c:ext>
              </c:extLst>
            </c:dLbl>
            <c:dLbl>
              <c:idx val="2"/>
              <c:layout>
                <c:manualLayout>
                  <c:x val="-1.7322713155945059E-16"/>
                  <c:y val="-0.035326797515153885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1F9-4242-89E6-0C282B7288B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p>
                <a:pPr>
                  <a:defRPr sz="1500" b="1" smtId="4294967295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sz="1500" b="1" smtId="4294967295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год
6 706,0  млн. руб.</c:v>
                </c:pt>
                <c:pt idx="1">
                  <c:v>2022 год уточн план
6 417,0  млн. руб.</c:v>
                </c:pt>
                <c:pt idx="2">
                  <c:v>2022 год
6 094,5  млн. руб.</c:v>
                </c:pt>
              </c:strCache>
            </c:strRef>
          </c:cat>
          <c:val>
            <c:numRef>
              <c:f>Лист1!$D$2:$D$4</c:f>
              <c:numCache>
                <c:formatCode>#\ ##0.0</c:formatCode>
                <c:ptCount val="3"/>
                <c:pt idx="0">
                  <c:v>1428.2</c:v>
                </c:pt>
                <c:pt idx="1">
                  <c:v>1586.8</c:v>
                </c:pt>
                <c:pt idx="2">
                  <c:v>1649.2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BD7-466E-AE09-98C3EF89B6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65"/>
        <c:overlap/>
        <c:axId val="99600640"/>
        <c:axId val="100007936"/>
      </c:barChart>
      <c:catAx>
        <c:axId val="99600640"/>
        <c:scaling>
          <c:orientation/>
        </c:scaling>
        <c:delete val="1"/>
        <c:axPos val="b"/>
        <c:numFmt formatCode="General" sourceLinked="0"/>
        <c:majorTickMark val="none"/>
        <c:minorTickMark val="none"/>
        <c:crossAx val="100007936"/>
        <c:auto val="0"/>
        <c:lblAlgn val="ctr"/>
        <c:lblOffset/>
        <c:noMultiLvlLbl val="0"/>
      </c:catAx>
      <c:valAx>
        <c:axId val="100007936"/>
        <c:scaling>
          <c:orientation/>
        </c:scaling>
        <c:delete val="0"/>
        <c:axPos val="l"/>
        <c:majorGridlines/>
        <c:numFmt formatCode="0%" sourceLinked="1"/>
        <c:majorTickMark val="none"/>
        <c:minorTickMark val="none"/>
        <c:crossAx val="99600640"/>
        <c:crosses val="autoZero"/>
        <c:crossBetween val="between"/>
      </c:valAx>
    </c:plotArea>
    <c:legend>
      <c:legendPos/>
      <c:layout>
        <c:manualLayout>
          <c:xMode val="edge"/>
          <c:yMode val="edge"/>
          <c:x val="0.018897723406553268"/>
          <c:y val="0.95976817607879639"/>
          <c:w val="0.93877768516540527"/>
          <c:h val="0.040231805294752121"/>
        </c:manualLayout>
      </c:layout>
      <c:overlay val="0"/>
      <c:txPr>
        <a:bodyPr/>
        <a:p>
          <a:pPr>
            <a:defRPr sz="1400" b="1" smtId="4294967295">
              <a:latin typeface="Arial" pitchFamily="34" charset="0"/>
              <a:cs typeface="Arial" pitchFamily="34" charset="0"/>
            </a:defRPr>
          </a:pPr>
          <a:endParaRPr sz="1400" b="1" smtId="4294967295">
            <a:latin typeface="Arial" pitchFamily="34" charset="0"/>
            <a:cs typeface="Arial" pitchFamily="34" charset="0"/>
          </a:endParaRPr>
        </a:p>
      </c:txPr>
    </c:legend>
    <c:plotVisOnly val="1"/>
    <c:dispBlanksAs val="gap"/>
    <c:showDLblsOverMax val="0"/>
  </c:chart>
  <c:txPr>
    <a:bodyPr/>
    <a:p>
      <a:pPr>
        <a:defRPr sz="1200" smtId="4294967295">
          <a:latin typeface="Times New Roman" panose="02020603050405020304" pitchFamily="18" charset="0"/>
          <a:cs typeface="Times New Roman" panose="02020603050405020304" pitchFamily="18" charset="0"/>
        </a:defRPr>
      </a:pPr>
      <a:endParaRPr sz="1200" smtId="4294967295">
        <a:latin typeface="Times New Roman" panose="02020603050405020304" pitchFamily="18" charset="0"/>
        <a:cs typeface="Times New Roman" panose="02020603050405020304" pitchFamily="18" charset="0"/>
      </a:endParaRPr>
    </a:p>
  </c:txPr>
  <c:externalData r:id="rId1">
    <c:autoUpdate val="0"/>
  </c:externalData>
  <c:userShapes r:id="rId3"/>
</c:chartSpace>
</file>

<file path=ppt/charts/chart20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40"/>
      <c:rotY val="157"/>
      <c:rAngAx val="0"/>
      <c:perspective val="0"/>
    </c:view3D>
    <c:floor>
      <c:thickness val="0"/>
      <c:spPr>
        <a:noFill/>
        <a:ln>
          <a:noFill/>
        </a:ln>
        <a:effectLst/>
      </c:spPr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>
        <c:manualLayout>
          <c:layoutTarget val="inner"/>
          <c:xMode val="edge"/>
          <c:yMode val="edge"/>
          <c:x val="0.19327400624752045"/>
          <c:y val="0.14636456966400146"/>
          <c:w val="0.75716859102249146"/>
          <c:h val="0.73423272371292114"/>
        </c:manualLayout>
      </c:layout>
      <c:pie3DChart/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p>
      <a:pPr>
        <a:defRPr/>
      </a:pPr>
      <a:endParaRPr lang="ru-RU"/>
    </a:p>
  </c:txPr>
  <c:externalData r:id="rId1">
    <c:autoUpdate val="0"/>
  </c:externalData>
  <c:userShapes r:id="rId3"/>
</c:chartSpace>
</file>

<file path=ppt/charts/chart2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157"/>
      <c:rAngAx val="0"/>
      <c:perspective val="0"/>
    </c:view3D>
    <c:floor>
      <c:thickness val="0"/>
      <c:spPr>
        <a:noFill/>
        <a:ln>
          <a:noFill/>
        </a:ln>
        <a:effectLst/>
      </c:spPr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>
        <c:manualLayout>
          <c:layoutTarget val="inner"/>
          <c:xMode val="edge"/>
          <c:yMode val="edge"/>
          <c:x val="0.028193511068820953"/>
          <c:y val="0"/>
          <c:w val="0.94361299276351929"/>
          <c:h val="0.9035283327102661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508000" h="508000"/>
              <a:contourClr>
                <a:srgbClr val="000000"/>
              </a:contourClr>
            </a:sp3d>
          </c:spPr>
          <c:dPt>
            <c:idx val="0"/>
            <c:invertIfNegative val="1"/>
            <c:spPr>
              <a:solidFill>
                <a:srgbClr val="438B89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w="508000" h="50800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687-4585-8489-D05B85200C45}"/>
              </c:ext>
            </c:extLst>
          </c:dPt>
          <c:dPt>
            <c:idx val="1"/>
            <c:invertIfNegative val="1"/>
            <c:spPr>
              <a:solidFill>
                <a:srgbClr val="FDA23D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w="508000" h="50800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687-4585-8489-D05B85200C45}"/>
              </c:ext>
            </c:extLst>
          </c:dPt>
          <c:dPt>
            <c:idx val="2"/>
            <c:invertIfNegative val="1"/>
            <c:explosion val="47"/>
            <c:spPr>
              <a:solidFill>
                <a:srgbClr val="EF4747"/>
              </a:solidFill>
              <a:ln w="25400">
                <a:noFill/>
              </a:ln>
              <a:effectLst>
                <a:outerShdw blurRad="76200" dir="13500000" sy="23000" kx="1200000" algn="br" rotWithShape="0">
                  <a:srgbClr val="EF4747">
                    <a:alpha val="20000"/>
                  </a:srgbClr>
                </a:outerShdw>
              </a:effectLst>
              <a:scene3d>
                <a:camera prst="orthographicFront"/>
                <a:lightRig rig="threePt" dir="t"/>
              </a:scene3d>
              <a:sp3d contourW="25400">
                <a:bevelT w="508000" h="508000"/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687-4585-8489-D05B85200C45}"/>
              </c:ext>
            </c:extLst>
          </c:dPt>
          <c:dPt>
            <c:idx val="3"/>
            <c:invertIfNegative val="1"/>
            <c:explosion val="93"/>
            <c:spPr>
              <a:solidFill>
                <a:schemeClr val="bg1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powder">
                <a:bevelB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687-4585-8489-D05B85200C45}"/>
              </c:ext>
            </c:extLst>
          </c:dPt>
          <c:dLbls>
            <c:delete val="1"/>
            <c:extLst/>
          </c:dLbls>
          <c:cat>
            <c:strRef>
              <c:f>Sheet1!$A$2:$A$5</c:f>
              <c:strCache>
                <c:ptCount val="4"/>
                <c:pt idx="0">
                  <c:v>1 кв.</c:v>
                </c:pt>
                <c:pt idx="1">
                  <c:v>2 кв.</c:v>
                </c:pt>
                <c:pt idx="2">
                  <c:v>3 кв.</c:v>
                </c:pt>
                <c:pt idx="3">
                  <c:v>4 кв.</c:v>
                </c:pt>
              </c:strCache>
            </c:strRef>
          </c:cat>
          <c:val>
            <c:numRef>
              <c:f>Sheet1!$B$2:$B$5</c:f>
              <c:numCache>
                <c:formatCode>_(* #,##0.00_);_(* \(#,##0.00\);_(* "-"??_);_(@_)</c:formatCode>
                <c:ptCount val="4"/>
                <c:pt idx="0">
                  <c:v>0.97</c:v>
                </c:pt>
                <c:pt idx="1">
                  <c:v>0.019</c:v>
                </c:pt>
                <c:pt idx="2">
                  <c:v>0.01</c:v>
                </c:pt>
                <c:pt idx="3">
                  <c:v>0.0001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687-4585-8489-D05B85200C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plotArea>
      <c:layout>
        <c:manualLayout>
          <c:layoutTarget val="inner"/>
          <c:xMode val="edge"/>
          <c:yMode val="edge"/>
          <c:x val="0.10423023253679276"/>
          <c:y val="0.010256092064082623"/>
          <c:w val="0.72905176877975464"/>
          <c:h val="0.87842839956283569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НДФЛ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Pt>
            <c:idx val="0"/>
            <c:invertIfNegative val="0"/>
            <c:extLst>
              <c:ext xmlns:c16="http://schemas.microsoft.com/office/drawing/2014/chart" uri="{C3380CC4-5D6E-409C-BE32-E72D297353CC}">
                <c16:uniqueId val="{00000001-2E55-4CFE-993C-4A8A8ACBFEFE}"/>
              </c:ext>
            </c:extLst>
          </c:dPt>
          <c:dLbls>
            <c:dLbl>
              <c:idx val="0"/>
              <c:layout>
                <c:manualLayout>
                  <c:x val="-0.014814633876085281"/>
                  <c:y val="-0.0266359671950340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E55-4CFE-993C-4A8A8ACBFEFE}"/>
                </c:ext>
              </c:extLst>
            </c:dLbl>
            <c:dLbl>
              <c:idx val="1"/>
              <c:layout>
                <c:manualLayout>
                  <c:x val="0.002693569753319025"/>
                  <c:y val="-0.0133181521669030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FF6-4E3B-9103-E581FE011045}"/>
                </c:ext>
              </c:extLst>
            </c:dLbl>
            <c:dLbl>
              <c:idx val="2"/>
              <c:layout>
                <c:manualLayout>
                  <c:x val="-0.0013467848766595125"/>
                  <c:y val="-0.0133181521669030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FF6-4E3B-9103-E581FE0110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p>
                <a:pPr>
                  <a:defRPr sz="1600" u="none" smtId="4294967295"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defRPr>
                </a:pPr>
                <a:endParaRPr sz="1600" u="none" smtId="4294967295"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Лист1!$A$2:$A$4</c:f>
              <c:strCache>
                <c:ptCount val="3"/>
                <c:pt idx="0">
                  <c:v>Исполнение 2021 год</c:v>
                </c:pt>
                <c:pt idx="1">
                  <c:v>Исполнение 2022  год</c:v>
                </c:pt>
                <c:pt idx="2">
                  <c:v>Уточненный план 
на 2022 г.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1263.7</c:v>
                </c:pt>
                <c:pt idx="1">
                  <c:v>1454</c:v>
                </c:pt>
                <c:pt idx="2">
                  <c:v>1399.5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E1CD-4356-972A-D34F5F884E8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Акцизы</c:v>
                </c:pt>
              </c:strCache>
            </c:strRef>
          </c:tx>
          <c:spPr>
            <a:solidFill>
              <a:srgbClr val="AFC5B9"/>
            </a:solidFill>
            <a:ln>
              <a:noFill/>
            </a:ln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layout>
                <c:manualLayout>
                  <c:x val="0.0013467848766595125"/>
                  <c:y val="-0.0187737625092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E55-4CFE-993C-4A8A8ACBFEFE}"/>
                </c:ext>
              </c:extLst>
            </c:dLbl>
            <c:dLbl>
              <c:idx val="2"/>
              <c:layout>
                <c:manualLayout>
                  <c:x val="0.0013465728843584657"/>
                  <c:y val="-0.0234672036021947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E55-4CFE-993C-4A8A8ACBFEF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p>
                <a:pPr>
                  <a:defRPr sz="1600" smtId="4294967295"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defRPr>
                </a:pPr>
                <a:endParaRPr sz="1600" smtId="4294967295"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Лист1!$A$2:$A$4</c:f>
              <c:strCache>
                <c:ptCount val="3"/>
                <c:pt idx="0">
                  <c:v>Исполнение 2021 год</c:v>
                </c:pt>
                <c:pt idx="1">
                  <c:v>Исполнение 2022  год</c:v>
                </c:pt>
                <c:pt idx="2">
                  <c:v>Уточненный план 
на 2022 г.</c:v>
                </c:pt>
              </c:strCache>
            </c:strRef>
          </c:cat>
          <c:val>
            <c:numRef>
              <c:f>Лист1!$C$2:$C$4</c:f>
              <c:numCache>
                <c:formatCode>#\ ##0.0</c:formatCode>
                <c:ptCount val="3"/>
                <c:pt idx="0">
                  <c:v>6.6</c:v>
                </c:pt>
                <c:pt idx="1">
                  <c:v>8.6</c:v>
                </c:pt>
                <c:pt idx="2">
                  <c:v>6.9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E1CD-4356-972A-D34F5F884E8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Налоги на совокупный доход</c:v>
                </c:pt>
              </c:strCache>
            </c:strRef>
          </c:tx>
          <c:spPr>
            <a:solidFill>
              <a:srgbClr val="31937B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-0.002693569753319025"/>
                  <c:y val="-0.0221967287361621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FF6-4E3B-9103-E581FE011045}"/>
                </c:ext>
              </c:extLst>
            </c:dLbl>
            <c:dLbl>
              <c:idx val="1"/>
              <c:layout>
                <c:manualLayout>
                  <c:x val="-0.002693569753319025"/>
                  <c:y val="-0.0133180366829037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FF6-4E3B-9103-E581FE011045}"/>
                </c:ext>
              </c:extLst>
            </c:dLbl>
            <c:dLbl>
              <c:idx val="2"/>
              <c:layout>
                <c:manualLayout>
                  <c:x val="0"/>
                  <c:y val="-0.0177573822438716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FF6-4E3B-9103-E581FE01104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p>
                <a:pPr>
                  <a:defRPr sz="1600" smtId="4294967295">
                    <a:solidFill>
                      <a:schemeClr val="bg1"/>
                    </a:solidFill>
                    <a:effectLst/>
                    <a:latin typeface="Arial" pitchFamily="34" charset="0"/>
                    <a:cs typeface="Arial" pitchFamily="34" charset="0"/>
                  </a:defRPr>
                </a:pPr>
                <a:endParaRPr sz="1600" smtId="4294967295"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Лист1!$A$2:$A$4</c:f>
              <c:strCache>
                <c:ptCount val="3"/>
                <c:pt idx="0">
                  <c:v>Исполнение 2021 год</c:v>
                </c:pt>
                <c:pt idx="1">
                  <c:v>Исполнение 2022  год</c:v>
                </c:pt>
                <c:pt idx="2">
                  <c:v>Уточненный план 
на 2022 г.</c:v>
                </c:pt>
              </c:strCache>
            </c:strRef>
          </c:cat>
          <c:val>
            <c:numRef>
              <c:f>Лист1!$D$2:$D$4</c:f>
              <c:numCache>
                <c:formatCode>#\ ##0.0</c:formatCode>
                <c:ptCount val="3"/>
                <c:pt idx="0">
                  <c:v>114.8</c:v>
                </c:pt>
                <c:pt idx="1">
                  <c:v>132.7</c:v>
                </c:pt>
                <c:pt idx="2">
                  <c:v>128.1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2-E1CD-4356-972A-D34F5F884E8B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Налоги на имущество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Pt>
            <c:idx val="2"/>
            <c:invertIfNegative val="0"/>
            <c:extLst>
              <c:ext xmlns:c16="http://schemas.microsoft.com/office/drawing/2014/chart" uri="{C3380CC4-5D6E-409C-BE32-E72D297353CC}">
                <c16:uniqueId val="{00000005-2E55-4CFE-993C-4A8A8ACBFEFE}"/>
              </c:ext>
            </c:extLst>
          </c:dPt>
          <c:dLbls>
            <c:dLbl>
              <c:idx val="0"/>
              <c:layout>
                <c:manualLayout>
                  <c:x val="0.00538713950663805"/>
                  <c:y val="-0.0299121737480163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546-4813-9B09-E8A5B56D82E2}"/>
                </c:ext>
              </c:extLst>
            </c:dLbl>
            <c:dLbl>
              <c:idx val="1"/>
              <c:layout>
                <c:manualLayout>
                  <c:x val="0.0013467848766595125"/>
                  <c:y val="-0.0213658381253480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546-4813-9B09-E8A5B56D82E2}"/>
                </c:ext>
              </c:extLst>
            </c:dLbl>
            <c:dLbl>
              <c:idx val="2"/>
              <c:layout>
                <c:manualLayout>
                  <c:x val="0.0094274943694472313"/>
                  <c:y val="-0.0213658381253480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E55-4CFE-993C-4A8A8ACBFEF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p>
                <a:pPr>
                  <a:defRPr sz="1600" smtId="4294967295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defRPr>
                </a:pPr>
                <a:endParaRPr sz="1600" smtId="4294967295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Лист1!$A$2:$A$4</c:f>
              <c:strCache>
                <c:ptCount val="3"/>
                <c:pt idx="0">
                  <c:v>Исполнение 2021 год</c:v>
                </c:pt>
                <c:pt idx="1">
                  <c:v>Исполнение 2022  год</c:v>
                </c:pt>
                <c:pt idx="2">
                  <c:v>Уточненный план 
на 2022 г.</c:v>
                </c:pt>
              </c:strCache>
            </c:strRef>
          </c:cat>
          <c:val>
            <c:numRef>
              <c:f>Лист1!$E$2:$E$4</c:f>
              <c:numCache>
                <c:formatCode>#\ ##0.0</c:formatCode>
                <c:ptCount val="3"/>
                <c:pt idx="0">
                  <c:v>40.8</c:v>
                </c:pt>
                <c:pt idx="1">
                  <c:v>51.7</c:v>
                </c:pt>
                <c:pt idx="2">
                  <c:v>50.2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E1CD-4356-972A-D34F5F884E8B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Государственная пошлина</c:v>
                </c:pt>
              </c:strCache>
            </c:strRef>
          </c:tx>
          <c:spPr>
            <a:solidFill>
              <a:srgbClr val="EBEF43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0.038154415786266327"/>
                  <c:y val="-0.00854633562266826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1CD-4356-972A-D34F5F884E8B}"/>
                </c:ext>
              </c:extLst>
            </c:dLbl>
            <c:dLbl>
              <c:idx val="1"/>
              <c:layout>
                <c:manualLayout>
                  <c:x val="0.038303516805171967"/>
                  <c:y val="-0.00943663530051708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1CD-4356-972A-D34F5F884E8B}"/>
                </c:ext>
              </c:extLst>
            </c:dLbl>
            <c:dLbl>
              <c:idx val="2"/>
              <c:layout>
                <c:manualLayout>
                  <c:x val="0.036732975393533707"/>
                  <c:y val="-0.0213661752641201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1CD-4356-972A-D34F5F884E8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p>
                <a:pPr>
                  <a:defRPr sz="1600" smtId="4294967295">
                    <a:effectLst/>
                    <a:latin typeface="Arial" pitchFamily="34" charset="0"/>
                    <a:cs typeface="Arial" pitchFamily="34" charset="0"/>
                  </a:defRPr>
                </a:pPr>
                <a:endParaRPr sz="1600" smtId="4294967295">
                  <a:effectLst/>
                  <a:latin typeface="Arial" pitchFamily="34" charset="0"/>
                  <a:cs typeface="Arial" pitchFamily="34" charset="0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/>
          </c:dLbls>
          <c:cat>
            <c:strRef>
              <c:f>Лист1!$A$2:$A$4</c:f>
              <c:strCache>
                <c:ptCount val="3"/>
                <c:pt idx="0">
                  <c:v>Исполнение 2021 год</c:v>
                </c:pt>
                <c:pt idx="1">
                  <c:v>Исполнение 2022  год</c:v>
                </c:pt>
                <c:pt idx="2">
                  <c:v>Уточненный план 
на 2022 г.</c:v>
                </c:pt>
              </c:strCache>
            </c:strRef>
          </c:cat>
          <c:val>
            <c:numRef>
              <c:f>Лист1!$F$2:$F$4</c:f>
              <c:numCache>
                <c:formatCode>#\ ##0.0</c:formatCode>
                <c:ptCount val="3"/>
                <c:pt idx="0">
                  <c:v>2.4</c:v>
                </c:pt>
                <c:pt idx="1">
                  <c:v>2.2</c:v>
                </c:pt>
                <c:pt idx="2">
                  <c:v>2.1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7-E1CD-4356-972A-D34F5F884E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gapDepth/>
        <c:shape val="cylinder"/>
        <c:axId val="40822656"/>
        <c:axId val="40824192"/>
        <c:axId val="0"/>
      </c:bar3DChart>
      <c:catAx>
        <c:axId val="40822656"/>
        <c:scaling>
          <c:orientation/>
        </c:scaling>
        <c:delete val="0"/>
        <c:axPos val="l"/>
        <c:numFmt formatCode="General" sourceLinked="0"/>
        <c:majorTickMark val="none"/>
        <c:minorTickMark val="none"/>
        <c:txPr>
          <a:bodyPr/>
          <a:p>
            <a:pPr>
              <a:defRPr sz="1050" b="1" smtId="4294967295">
                <a:latin typeface="Arial" pitchFamily="34" charset="0"/>
                <a:cs typeface="Arial" pitchFamily="34" charset="0"/>
              </a:defRPr>
            </a:pPr>
            <a:endParaRPr sz="1050" b="1" smtId="4294967295">
              <a:latin typeface="Arial" pitchFamily="34" charset="0"/>
              <a:cs typeface="Arial" pitchFamily="34" charset="0"/>
            </a:endParaRPr>
          </a:p>
        </c:txPr>
        <c:crossAx val="40824192"/>
        <c:crosses val="autoZero"/>
        <c:auto val="0"/>
        <c:lblAlgn val="ctr"/>
        <c:lblOffset/>
        <c:noMultiLvlLbl val="0"/>
      </c:catAx>
      <c:valAx>
        <c:axId val="40824192"/>
        <c:scaling>
          <c:orientation/>
        </c:scaling>
        <c:delete val="1"/>
        <c:axPos val="b"/>
        <c:numFmt formatCode="0%" sourceLinked="1"/>
        <c:majorTickMark val="none"/>
        <c:minorTickMark val="none"/>
        <c:crossAx val="40822656"/>
        <c:crossBetween val="between"/>
      </c:valAx>
    </c:plotArea>
    <c:legend>
      <c:legendPos val="b"/>
      <c:layout>
        <c:manualLayout>
          <c:xMode val="edge"/>
          <c:yMode val="edge"/>
          <c:x val="0.82303595542907715"/>
          <c:y val="0.033458687365055084"/>
          <c:w val="0.16611872613430023"/>
          <c:h val="0.83981841802597046"/>
        </c:manualLayout>
      </c:layout>
      <c:overlay val="0"/>
      <c:txPr>
        <a:bodyPr/>
        <a:p>
          <a:pPr>
            <a:defRPr sz="1100" b="1" smtId="4294967295">
              <a:latin typeface="Arial" pitchFamily="34" charset="0"/>
              <a:cs typeface="Arial" pitchFamily="34" charset="0"/>
            </a:defRPr>
          </a:pPr>
          <a:endParaRPr sz="1100" b="1" smtId="4294967295">
            <a:latin typeface="Arial" pitchFamily="34" charset="0"/>
            <a:cs typeface="Arial" pitchFamily="34" charset="0"/>
          </a:endParaRPr>
        </a:p>
      </c:txPr>
    </c:legend>
    <c:plotVisOnly val="1"/>
    <c:dispBlanksAs val="gap"/>
    <c:showDLblsOverMax val="0"/>
  </c:chart>
  <c:txPr>
    <a:bodyPr/>
    <a:p>
      <a:pPr>
        <a:defRPr sz="1400" b="1" smtId="4294967295">
          <a:latin typeface="Times New Roman" panose="02020603050405020304" pitchFamily="18" charset="0"/>
          <a:cs typeface="Times New Roman" panose="02020603050405020304" pitchFamily="18" charset="0"/>
        </a:defRPr>
      </a:pPr>
      <a:endParaRPr sz="1400" b="1" smtId="4294967295">
        <a:latin typeface="Times New Roman" panose="02020603050405020304" pitchFamily="18" charset="0"/>
        <a:cs typeface="Times New Roman" panose="02020603050405020304" pitchFamily="18" charset="0"/>
      </a:endParaRPr>
    </a:p>
  </c:txPr>
  <c:externalData r:id="rId1">
    <c:autoUpdate val="0"/>
  </c:externalData>
</c:chartSpace>
</file>

<file path=ppt/charts/chart4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060826003551483"/>
          <c:y val="0.10184144973754883"/>
          <c:w val="0.65158414840698242"/>
          <c:h val="0.7397441864013671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dPt>
            <c:idx val="0"/>
            <c:invertIfNegative val="1"/>
            <c:spPr>
              <a:solidFill>
                <a:srgbClr val="FFC000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1427-438E-9A17-56B12C9722AD}"/>
              </c:ext>
            </c:extLst>
          </c:dPt>
          <c:dPt>
            <c:idx val="1"/>
            <c:invertIfNegative val="1"/>
            <c:spPr>
              <a:solidFill>
                <a:srgbClr val="AFC5B9"/>
              </a:solidFill>
            </c:spPr>
            <c:extLst>
              <c:ext xmlns:c16="http://schemas.microsoft.com/office/drawing/2014/chart" uri="{C3380CC4-5D6E-409C-BE32-E72D297353CC}">
                <c16:uniqueId val="{00000003-1427-438E-9A17-56B12C9722AD}"/>
              </c:ext>
            </c:extLst>
          </c:dPt>
          <c:dPt>
            <c:idx val="2"/>
            <c:invertIfNegative val="1"/>
            <c:spPr>
              <a:solidFill>
                <a:srgbClr val="31937B"/>
              </a:solidFill>
            </c:spPr>
            <c:extLst>
              <c:ext xmlns:c16="http://schemas.microsoft.com/office/drawing/2014/chart" uri="{C3380CC4-5D6E-409C-BE32-E72D297353CC}">
                <c16:uniqueId val="{00000005-1427-438E-9A17-56B12C9722AD}"/>
              </c:ext>
            </c:extLst>
          </c:dPt>
          <c:dPt>
            <c:idx val="3"/>
            <c:invertIfNegative val="1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7-4379-47FB-ACCA-26323110DA21}"/>
              </c:ext>
            </c:extLst>
          </c:dPt>
          <c:dPt>
            <c:idx val="4"/>
            <c:invertIfNegative val="1"/>
            <c:spPr>
              <a:solidFill>
                <a:srgbClr val="EBEF43"/>
              </a:solidFill>
            </c:spPr>
            <c:extLst>
              <c:ext xmlns:c16="http://schemas.microsoft.com/office/drawing/2014/chart" uri="{C3380CC4-5D6E-409C-BE32-E72D297353CC}">
                <c16:uniqueId val="{00000006-3234-4A84-AFFB-02CA4BED0958}"/>
              </c:ext>
            </c:extLst>
          </c:dPt>
          <c:dLbls>
            <c:dLbl>
              <c:idx val="0"/>
              <c:layout>
                <c:manualLayout>
                  <c:x val="0.21056589484214783"/>
                  <c:y val="0.056267492473125458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fld id="{8F663F54-7FB8-43AB-B7BD-C53CE3B9A96E}" type="PERCENTAGE">
                      <a:rPr lang="en-US" baseline="0" smtClean="0"/>
                      <a:t>[ПРОЦЕНТ]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427-438E-9A17-56B12C9722AD}"/>
                </c:ext>
              </c:extLst>
            </c:dLbl>
            <c:dLbl>
              <c:idx val="1"/>
              <c:layout>
                <c:manualLayout>
                  <c:x val="-0.12131917476654053"/>
                  <c:y val="0.02199612744152545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427-438E-9A17-56B12C9722AD}"/>
                </c:ext>
              </c:extLst>
            </c:dLbl>
            <c:dLbl>
              <c:idx val="2"/>
              <c:layout>
                <c:manualLayout>
                  <c:x val="-0.110436350107193"/>
                  <c:y val="-0.101966977119445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427-438E-9A17-56B12C9722AD}"/>
                </c:ext>
              </c:extLst>
            </c:dLbl>
            <c:dLbl>
              <c:idx val="3"/>
              <c:layout>
                <c:manualLayout>
                  <c:x val="-0.01629691943526268"/>
                  <c:y val="-0.13726091384887695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379-47FB-ACCA-26323110DA21}"/>
                </c:ext>
              </c:extLst>
            </c:dLbl>
            <c:dLbl>
              <c:idx val="4"/>
              <c:layout>
                <c:manualLayout>
                  <c:x val="0.16522589325904846"/>
                  <c:y val="-0.135042697191238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234-4A84-AFFB-02CA4BED095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p>
                <a:pPr>
                  <a:defRPr sz="1400" b="0" smtId="4294967295">
                    <a:latin typeface="Arial" pitchFamily="34" charset="0"/>
                    <a:cs typeface="Arial" pitchFamily="34" charset="0"/>
                  </a:defRPr>
                </a:pPr>
                <a:endParaRPr sz="1400" b="0" smtId="4294967295">
                  <a:latin typeface="Arial" pitchFamily="34" charset="0"/>
                  <a:cs typeface="Arial" pitchFamily="34" charset="0"/>
                </a:endParaR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 на совокупный доход</c:v>
                </c:pt>
                <c:pt idx="3">
                  <c:v>Налог на имущество</c:v>
                </c:pt>
                <c:pt idx="4">
                  <c:v>Государственная пошлина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 formatCode="#\ ##0.0">
                  <c:v>1454</c:v>
                </c:pt>
                <c:pt idx="1">
                  <c:v>8.6</c:v>
                </c:pt>
                <c:pt idx="2">
                  <c:v>132.7</c:v>
                </c:pt>
                <c:pt idx="3">
                  <c:v>51.7</c:v>
                </c:pt>
                <c:pt idx="4">
                  <c:v>2.2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427-438E-9A17-56B12C9722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  <c:holeSize val="49"/>
      </c:doughnutChart>
    </c:plotArea>
    <c:plotVisOnly val="1"/>
    <c:dispBlanksAs val="gap"/>
    <c:showDLblsOverMax val="0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charts/chart5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19876470789313316"/>
          <c:y val="0.045041140168905258"/>
          <c:w val="0.97353953123092651"/>
          <c:h val="0.829921841621398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Акцизы</c:v>
                </c:pt>
              </c:strCache>
            </c:strRef>
          </c:tx>
          <c:spPr>
            <a:solidFill>
              <a:srgbClr val="B00000"/>
            </a:solidFill>
            <a:ln>
              <a:solidFill>
                <a:schemeClr val="bg1"/>
              </a:solidFill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800000"/>
              </a:lightRig>
            </a:scene3d>
            <a:sp3d contourW="10160" prstMaterial="dkEdge">
              <a:bevelT w="20320" h="19050" prst="angle"/>
              <a:contourClr>
                <a:scrgbClr r="0" g="0" b="0">
                  <a:shade val="30000"/>
                  <a:satMod val="150000"/>
                </a:scrgbClr>
              </a:contourClr>
            </a:sp3d>
          </c:spPr>
          <c:invertIfNegative val="0"/>
          <c:dLbls>
            <c:dLbl>
              <c:idx val="0"/>
              <c:layout>
                <c:manualLayout>
                  <c:x val="0"/>
                  <c:y val="0.2697901725769043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sz="1600" b="1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pPr>
                  <a:endParaRPr sz="16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+mn-ea"/>
                    <a:cs typeface="Arial" pitchFamily="34" charset="0"/>
                  </a:endParaR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AB2-4866-87C6-F33A1BB0D1B5}"/>
                </c:ext>
              </c:extLst>
            </c:dLbl>
            <c:dLbl>
              <c:idx val="1"/>
              <c:layout>
                <c:manualLayout>
                  <c:x val="-0.003233540803194046"/>
                  <c:y val="0.14797158539295197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sz="1600" b="1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pPr>
                  <a:endParaRPr sz="16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+mn-ea"/>
                    <a:cs typeface="Arial" pitchFamily="34" charset="0"/>
                  </a:endParaR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AB2-4866-87C6-F33A1BB0D1B5}"/>
                </c:ext>
              </c:extLst>
            </c:dLbl>
            <c:dLbl>
              <c:idx val="2"/>
              <c:layout>
                <c:manualLayout>
                  <c:x val="-0.003233540803194046"/>
                  <c:y val="0.12355586886405945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sz="1600" b="1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pPr>
                  <a:endParaRPr sz="16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+mn-ea"/>
                    <a:cs typeface="Arial" pitchFamily="34" charset="0"/>
                  </a:endParaR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AB2-4866-87C6-F33A1BB0D1B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sz="16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sz="1600" b="1" i="0" u="none" strike="noStrike" kern="1200" baseline="0" smtId="4294967295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Исполнено за 2021 год</c:v>
                </c:pt>
                <c:pt idx="1">
                  <c:v>Уточненный план на 2022 год</c:v>
                </c:pt>
                <c:pt idx="2">
                  <c:v>Исполнено за 2022 год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6.6</c:v>
                </c:pt>
                <c:pt idx="1">
                  <c:v>6.9</c:v>
                </c:pt>
                <c:pt idx="2">
                  <c:v>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AB2-4866-87C6-F33A1BB0D1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overlap val="-24"/>
        <c:axId val="134158208"/>
        <c:axId val="134159744"/>
      </c:barChart>
      <c:catAx>
        <c:axId val="134158208"/>
        <c:scaling>
          <c:orientation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sz="1000" b="1" i="0" u="none" strike="noStrike" kern="1200" baseline="0" smtId="4294967295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endParaRPr sz="1000" b="1" i="0" u="none" strike="noStrike" kern="1200" baseline="0" smtId="4294967295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c:txPr>
        <c:crossAx val="134159744"/>
        <c:crosses val="autoZero"/>
        <c:auto val="0"/>
        <c:lblAlgn val="ctr"/>
        <c:lblOffset/>
        <c:tickLblSkip val="1"/>
        <c:noMultiLvlLbl val="0"/>
      </c:catAx>
      <c:valAx>
        <c:axId val="134159744"/>
        <c:scaling>
          <c:orientation/>
        </c:scaling>
        <c:delete val="1"/>
        <c:axPos val="l"/>
        <c:numFmt formatCode="General" sourceLinked="1"/>
        <c:majorTickMark val="none"/>
        <c:minorTickMark val="none"/>
        <c:crossAx val="134158208"/>
        <c:crossesAt val="1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plotArea>
      <c:layout>
        <c:manualLayout>
          <c:layoutTarget val="inner"/>
          <c:xMode val="edge"/>
          <c:yMode val="edge"/>
          <c:x val="0.19562505185604095"/>
          <c:y val="0.14877814054489136"/>
          <c:w val="0.75908535718917847"/>
          <c:h val="0.55281937122344971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УСН</c:v>
                </c:pt>
              </c:strCache>
            </c:strRef>
          </c:tx>
          <c:spPr>
            <a:solidFill>
              <a:srgbClr val="37A76F"/>
            </a:solidFill>
            <a:ln>
              <a:solidFill>
                <a:sysClr val="window" lastClr="FFFFFF">
                  <a:lumMod val="50000"/>
                </a:sysClr>
              </a:solidFill>
            </a:ln>
            <a:effectLst>
              <a:outerShdw blurRad="50800" dist="50800" dir="5400000" algn="ctr" rotWithShape="0">
                <a:srgbClr val="37A76F">
                  <a:lumMod val="20000"/>
                  <a:lumOff val="80000"/>
                </a:srgbClr>
              </a:outerShdw>
            </a:effectLst>
          </c:spPr>
          <c:invertIfNegative val="0"/>
          <c:dPt>
            <c:idx val="2"/>
            <c:invertIfNegative val="0"/>
            <c:extLst>
              <c:ext xmlns:c16="http://schemas.microsoft.com/office/drawing/2014/chart" uri="{C3380CC4-5D6E-409C-BE32-E72D297353CC}">
                <c16:uniqueId val="{00000006-9686-414D-B13F-2D0E8ED9032C}"/>
              </c:ext>
            </c:extLst>
          </c:dPt>
          <c:cat>
            <c:strRef>
              <c:f>Лист1!$A$2:$A$4</c:f>
              <c:strCache>
                <c:ptCount val="3"/>
                <c:pt idx="0">
                  <c:v>Исполнение 2021 г. (млн руб.)
</c:v>
                </c:pt>
                <c:pt idx="1">
                  <c:v>Уточненный план 2022 г. (млн руб.)
</c:v>
                </c:pt>
                <c:pt idx="2">
                  <c:v>Исполнение 2022 г. (млн руб.)
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100.8</c:v>
                </c:pt>
                <c:pt idx="1">
                  <c:v>121.6</c:v>
                </c:pt>
                <c:pt idx="2">
                  <c:v>125.2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0-9686-414D-B13F-2D0E8ED9032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ЕНВД</c:v>
                </c:pt>
              </c:strCache>
            </c:strRef>
          </c:tx>
          <c:spPr>
            <a:solidFill>
              <a:srgbClr val="FFFF66"/>
            </a:solidFill>
            <a:ln>
              <a:solidFill>
                <a:sysClr val="window" lastClr="FFFFFF">
                  <a:lumMod val="50000"/>
                </a:sysClr>
              </a:solidFill>
            </a:ln>
          </c:spPr>
          <c:invertIfNegative val="0"/>
          <c:cat>
            <c:strRef>
              <c:f>Лист1!$A$2:$A$4</c:f>
              <c:strCache>
                <c:ptCount val="3"/>
                <c:pt idx="0">
                  <c:v>Исполнение 2021 г. (млн руб.)
</c:v>
                </c:pt>
                <c:pt idx="1">
                  <c:v>Уточненный план 2022 г. (млн руб.)
</c:v>
                </c:pt>
                <c:pt idx="2">
                  <c:v>Исполнение 2022 г. (млн руб.)
</c:v>
                </c:pt>
              </c:strCache>
            </c:strRef>
          </c:cat>
          <c:val>
            <c:numRef>
              <c:f>Лист1!$C$2:$C$4</c:f>
              <c:numCache>
                <c:formatCode>#\ ##0.0</c:formatCode>
                <c:ptCount val="3"/>
                <c:pt idx="0">
                  <c:v>6.4</c:v>
                </c:pt>
                <c:pt idx="1">
                  <c:v>0.2</c:v>
                </c:pt>
                <c:pt idx="2">
                  <c:v>0.3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9686-414D-B13F-2D0E8ED9032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ЕСХН</c:v>
                </c:pt>
              </c:strCache>
            </c:strRef>
          </c:tx>
          <c:spPr>
            <a:solidFill>
              <a:srgbClr val="FF5353"/>
            </a:solidFill>
            <a:ln>
              <a:solidFill>
                <a:sysClr val="window" lastClr="FFFFFF">
                  <a:lumMod val="50000"/>
                </a:sysClr>
              </a:solidFill>
            </a:ln>
          </c:spPr>
          <c:invertIfNegative val="0"/>
          <c:cat>
            <c:strRef>
              <c:f>Лист1!$A$2:$A$4</c:f>
              <c:strCache>
                <c:ptCount val="3"/>
                <c:pt idx="0">
                  <c:v>Исполнение 2021 г. (млн руб.)
</c:v>
                </c:pt>
                <c:pt idx="1">
                  <c:v>Уточненный план 2022 г. (млн руб.)
</c:v>
                </c:pt>
                <c:pt idx="2">
                  <c:v>Исполнение 2022 г. (млн руб.)
</c:v>
                </c:pt>
              </c:strCache>
            </c:strRef>
          </c:cat>
          <c:val>
            <c:numRef>
              <c:f>Лист1!$D$2:$D$4</c:f>
              <c:numCache>
                <c:formatCode>#\ ##0.0</c:formatCode>
                <c:ptCount val="3"/>
                <c:pt idx="0">
                  <c:v>0.8</c:v>
                </c:pt>
                <c:pt idx="1">
                  <c:v>0.7</c:v>
                </c:pt>
                <c:pt idx="2">
                  <c:v>0.7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2-9686-414D-B13F-2D0E8ED9032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Патенты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ysClr val="window" lastClr="FFFFFF">
                  <a:lumMod val="50000"/>
                </a:sysClr>
              </a:solidFill>
            </a:ln>
          </c:spPr>
          <c:invertIfNegative val="0"/>
          <c:cat>
            <c:strRef>
              <c:f>Лист1!$A$2:$A$4</c:f>
              <c:strCache>
                <c:ptCount val="3"/>
                <c:pt idx="0">
                  <c:v>Исполнение 2021 г. (млн руб.)
</c:v>
                </c:pt>
                <c:pt idx="1">
                  <c:v>Уточненный план 2022 г. (млн руб.)
</c:v>
                </c:pt>
                <c:pt idx="2">
                  <c:v>Исполнение 2022 г. (млн руб.)
</c:v>
                </c:pt>
              </c:strCache>
            </c:strRef>
          </c:cat>
          <c:val>
            <c:numRef>
              <c:f>Лист1!$E$2:$E$4</c:f>
              <c:numCache>
                <c:formatCode>#\ ##0.0</c:formatCode>
                <c:ptCount val="3"/>
                <c:pt idx="0">
                  <c:v>6.7</c:v>
                </c:pt>
                <c:pt idx="1">
                  <c:v>5.6</c:v>
                </c:pt>
                <c:pt idx="2">
                  <c:v>6.6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9686-414D-B13F-2D0E8ED903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gapDepth/>
        <c:shape val="cylinder"/>
        <c:axId val="134372352"/>
        <c:axId val="134374144"/>
        <c:axId val="0"/>
      </c:bar3DChart>
      <c:catAx>
        <c:axId val="134372352"/>
        <c:scaling>
          <c:orientation/>
        </c:scaling>
        <c:delete val="0"/>
        <c:axPos val="b"/>
        <c:numFmt formatCode="General" sourceLinked="0"/>
        <c:majorTickMark val="none"/>
        <c:minorTickMark val="none"/>
        <c:txPr>
          <a:bodyPr/>
          <a:p>
            <a:pPr>
              <a:defRPr sz="1100" b="1" smtId="4294967295">
                <a:latin typeface="Arial" pitchFamily="34" charset="0"/>
                <a:cs typeface="Arial" pitchFamily="34" charset="0"/>
              </a:defRPr>
            </a:pPr>
            <a:endParaRPr sz="1100" b="1" smtId="4294967295">
              <a:latin typeface="Arial" pitchFamily="34" charset="0"/>
              <a:cs typeface="Arial" pitchFamily="34" charset="0"/>
            </a:endParaRPr>
          </a:p>
        </c:txPr>
        <c:crossAx val="134374144"/>
        <c:crosses val="autoZero"/>
        <c:auto val="0"/>
        <c:lblAlgn val="ctr"/>
        <c:lblOffset/>
        <c:noMultiLvlLbl val="0"/>
      </c:catAx>
      <c:valAx>
        <c:axId val="134374144"/>
        <c:scaling>
          <c:orientation/>
          <c:max val="120"/>
        </c:scaling>
        <c:delete val="0"/>
        <c:axPos val="l"/>
        <c:majorGridlines/>
        <c:numFmt formatCode="#\ ##0.0" sourceLinked="1"/>
        <c:majorTickMark val="none"/>
        <c:minorTickMark val="none"/>
        <c:txPr>
          <a:bodyPr/>
          <a:p>
            <a:pPr>
              <a:defRPr sz="1200" smtId="4294967295"/>
            </a:pPr>
            <a:endParaRPr sz="1200" smtId="4294967295"/>
          </a:p>
        </c:txPr>
        <c:crossAx val="13437235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6857330799102783"/>
          <c:y val="0.10757579654455185"/>
          <c:w val="0.526232898235321"/>
          <c:h val="0.050576120615005493"/>
        </c:manualLayout>
      </c:layout>
      <c:overlay val="0"/>
      <c:txPr>
        <a:bodyPr/>
        <a:p>
          <a:pPr>
            <a:defRPr sz="1200" smtId="4294967295">
              <a:latin typeface="Arial" pitchFamily="34" charset="0"/>
              <a:cs typeface="Arial" pitchFamily="34" charset="0"/>
            </a:defRPr>
          </a:pPr>
          <a:endParaRPr sz="1200" smtId="4294967295">
            <a:latin typeface="Arial" pitchFamily="34" charset="0"/>
            <a:cs typeface="Arial" pitchFamily="34" charset="0"/>
          </a:endParaRPr>
        </a:p>
      </c:txPr>
    </c:legend>
    <c:plotVisOnly val="1"/>
    <c:dispBlanksAs val="gap"/>
    <c:showDLblsOverMax val="0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charts/chart7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2045617699623108"/>
          <c:y val="0.0018403242575004697"/>
          <c:w val="0.92230141162872314"/>
          <c:h val="0.856043577194213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Налоги на имущество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bg1"/>
              </a:solidFill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800000"/>
              </a:lightRig>
            </a:scene3d>
            <a:sp3d contourW="10160" prstMaterial="dkEdge">
              <a:bevelT w="20320" h="19050" prst="angle"/>
              <a:contourClr>
                <a:scrgbClr r="0" g="0" b="0">
                  <a:shade val="30000"/>
                  <a:satMod val="150000"/>
                </a:scrgbClr>
              </a:contourClr>
            </a:sp3d>
          </c:spPr>
          <c:invertIfNegative val="0"/>
          <c:dLbls>
            <c:dLbl>
              <c:idx val="0"/>
              <c:layout>
                <c:manualLayout>
                  <c:x val="0"/>
                  <c:y val="0.2697901725769043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sz="1600" b="1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pPr>
                  <a:endParaRPr sz="16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+mn-ea"/>
                    <a:cs typeface="Arial" pitchFamily="34" charset="0"/>
                  </a:endParaR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2DB-4B63-9C3C-FD02679DA096}"/>
                </c:ext>
              </c:extLst>
            </c:dLbl>
            <c:dLbl>
              <c:idx val="1"/>
              <c:layout>
                <c:manualLayout>
                  <c:x val="-0.0030812162440270185"/>
                  <c:y val="0.14421552419662476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sz="1600" b="1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pPr>
                  <a:endParaRPr sz="16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+mn-ea"/>
                    <a:cs typeface="Arial" pitchFamily="34" charset="0"/>
                  </a:endParaR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2DB-4B63-9C3C-FD02679DA096}"/>
                </c:ext>
              </c:extLst>
            </c:dLbl>
            <c:dLbl>
              <c:idx val="2"/>
              <c:layout>
                <c:manualLayout>
                  <c:x val="0.0030812162440270185"/>
                  <c:y val="0.20786575973033905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p>
                  <a:pPr>
                    <a:defRPr sz="1600" b="1" i="0" u="none" strike="noStrike" kern="1200" baseline="0" smtId="4294967295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pPr>
                  <a:endParaRPr sz="16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+mn-ea"/>
                    <a:cs typeface="Arial" pitchFamily="34" charset="0"/>
                  </a:endParaR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2DB-4B63-9C3C-FD02679DA0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p>
                <a:pPr>
                  <a:defRPr sz="1600" b="1" i="0" u="none" strike="noStrike" kern="1200" baseline="0" smtId="4294967295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sz="1600" b="1" i="0" u="none" strike="noStrike" kern="1200" baseline="0" smtId="4294967295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Исполнено за 2021 год</c:v>
                </c:pt>
                <c:pt idx="1">
                  <c:v>Уточненный план на 2022 год</c:v>
                </c:pt>
                <c:pt idx="2">
                  <c:v>Исполнено за 2022 год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40.8</c:v>
                </c:pt>
                <c:pt idx="1">
                  <c:v>50.2</c:v>
                </c:pt>
                <c:pt idx="2">
                  <c:v>51.7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2DB-4B63-9C3C-FD02679DA0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overlap val="-24"/>
        <c:axId val="140833536"/>
        <c:axId val="140835072"/>
      </c:barChart>
      <c:catAx>
        <c:axId val="140833536"/>
        <c:scaling>
          <c:orientation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1270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p>
            <a:pPr>
              <a:defRPr sz="1000" b="1" i="0" u="none" strike="noStrike" kern="1200" baseline="0" smtId="4294967295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endParaRPr sz="1000" b="1" i="0" u="none" strike="noStrike" kern="1200" baseline="0" smtId="4294967295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c:txPr>
        <c:crossAx val="140835072"/>
        <c:crosses val="autoZero"/>
        <c:auto val="0"/>
        <c:lblAlgn val="ctr"/>
        <c:lblOffset/>
        <c:tickLblSkip val="1"/>
        <c:noMultiLvlLbl val="0"/>
      </c:catAx>
      <c:valAx>
        <c:axId val="140835072"/>
        <c:scaling>
          <c:orientation/>
        </c:scaling>
        <c:delete val="1"/>
        <c:axPos val="l"/>
        <c:numFmt formatCode="General" sourceLinked="1"/>
        <c:majorTickMark val="none"/>
        <c:minorTickMark val="none"/>
        <c:crossAx val="140833536"/>
        <c:crossesAt val="1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54291833192110062"/>
          <c:y val="0.034008383750915527"/>
          <c:w val="0.85748392343521118"/>
          <c:h val="0.8101568818092346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solidFill>
                <a:sysClr val="windowText" lastClr="000000">
                  <a:alpha val="76000"/>
                </a:sysClr>
              </a:solidFill>
            </a:ln>
          </c:spPr>
          <c:dPt>
            <c:idx val="0"/>
            <c:invertIfNegative val="1"/>
            <c:spPr>
              <a:solidFill>
                <a:srgbClr val="00B050"/>
              </a:solidFill>
              <a:ln>
                <a:solidFill>
                  <a:sysClr val="windowText" lastClr="000000">
                    <a:alpha val="76000"/>
                  </a:sys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1-53A9-4F3E-989F-2F3B9AEBF198}"/>
              </c:ext>
            </c:extLst>
          </c:dPt>
          <c:dPt>
            <c:idx val="1"/>
            <c:invertIfNegative val="1"/>
            <c:spPr>
              <a:solidFill>
                <a:sysClr val="window" lastClr="FFFFFF">
                  <a:lumMod val="75000"/>
                </a:sysClr>
              </a:solidFill>
              <a:ln>
                <a:solidFill>
                  <a:sysClr val="windowText" lastClr="000000">
                    <a:alpha val="76000"/>
                  </a:sys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53A9-4F3E-989F-2F3B9AEBF198}"/>
              </c:ext>
            </c:extLst>
          </c:dPt>
          <c:dLbls>
            <c:delete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69.2</c:v>
                </c:pt>
                <c:pt idx="1">
                  <c:v>30.8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3A9-4F3E-989F-2F3B9AEBF1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54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p>
      <a:pPr rtl="0">
        <a:defRPr sz="1800" baseline="-25000" smtId="4294967295"/>
      </a:pPr>
      <a:endParaRPr sz="1800" baseline="-25000" smtId="4294967295"/>
    </a:p>
  </c:txPr>
  <c:externalData r:id="rId1">
    <c:autoUpdate val="0"/>
  </c:externalData>
</c:chartSpace>
</file>

<file path=ppt/charts/chart9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99699012935161591"/>
          <c:y val="0.083968482911586761"/>
          <c:w val="0.85748392343521118"/>
          <c:h val="0.8101568818092346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cmpd="sng">
              <a:solidFill>
                <a:sysClr val="windowText" lastClr="000000"/>
              </a:solidFill>
            </a:ln>
          </c:spPr>
          <c:dPt>
            <c:idx val="0"/>
            <c:invertIfNegative val="1"/>
            <c:spPr>
              <a:solidFill>
                <a:srgbClr val="FFC000"/>
              </a:solidFill>
              <a:ln cmpd="sng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5C51-49FD-9ADD-0911353E9802}"/>
              </c:ext>
            </c:extLst>
          </c:dPt>
          <c:dPt>
            <c:idx val="1"/>
            <c:invertIfNegative val="1"/>
            <c:spPr>
              <a:solidFill>
                <a:sysClr val="window" lastClr="FFFFFF">
                  <a:lumMod val="75000"/>
                </a:sysClr>
              </a:solidFill>
              <a:ln cmpd="sng">
                <a:solidFill>
                  <a:sysClr val="windowText" lastClr="00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5C51-49FD-9ADD-0911353E9802}"/>
              </c:ext>
            </c:extLst>
          </c:dPt>
          <c:dLbls>
            <c:delete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28.4</c:v>
                </c:pt>
                <c:pt idx="1">
                  <c:v>71.6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51-49FD-9ADD-0911353E98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50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p>
      <a:pPr rtl="0">
        <a:defRPr sz="1800" baseline="-25000" smtId="4294967295"/>
      </a:pPr>
      <a:endParaRPr sz="1800" baseline="-25000" smtId="4294967295"/>
    </a:p>
  </c:txPr>
  <c:externalData r:id="rId1">
    <c:autoUpdate val="0"/>
  </c:externalData>
</c:chartSpace>
</file>

<file path=ppt/charts/colors1.xml><?xml version="1.0" encoding="utf-8"?>
<cs:colorStyle xmlns:a="http://schemas.openxmlformats.org/drawingml/2006/main" xmlns:cs="http://schemas.microsoft.com/office/drawing/2012/chartStyle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a="http://schemas.openxmlformats.org/drawingml/2006/main" xmlns:r="http://schemas.openxmlformats.org/officeDocument/2006/relationships" xmlns:cs="http://schemas.microsoft.com/office/drawing/2012/chartStyle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drawing1.xml><?xml version="1.0" encoding="utf-8"?>
<c:userShapes xmlns:cdr="http://schemas.openxmlformats.org/drawingml/2006/chartDrawing" xmlns:a="http://schemas.openxmlformats.org/drawingml/2006/main" xmlns:r="http://schemas.openxmlformats.org/officeDocument/2006/relationships" xmlns:c="http://schemas.openxmlformats.org/drawingml/2006/chart">
  <cdr:relSizeAnchor>
    <cdr:from>
      <cdr:x>0.298</cdr:x>
      <cdr:y>0.80815</cdr:y>
    </cdr:from>
    <cdr:to>
      <cdr:x>0.46787</cdr:x>
      <cdr:y>0.88893</cdr:y>
    </cdr:to>
    <cdr:sp macro="" textlink="">
      <cdr:nvSpPr>
        <cdr:cNvPr id="2" name="TextBox 269">
          <a:extLst>
            <a:ext uri="{FF2B5EF4-FFF2-40B4-BE49-F238E27FC236}">
              <a16:creationId xmlns:a16="http://schemas.microsoft.com/office/drawing/2014/main" id="{24EB97A0-34A3-4DB1-8E65-F3F6F5308838}"/>
            </a:ext>
          </a:extLst>
        </cdr:cNvPr>
        <cdr:cNvSpPr txBox="1"/>
      </cdr:nvSpPr>
      <cdr:spPr>
        <a:xfrm>
          <a:off x="2018919" y="5135626"/>
          <a:ext cx="1150874" cy="513334"/>
        </a:xfrm>
        <a:prstGeom prst="rect">
          <a:avLst/>
        </a:prstGeom>
        <a:noFill/>
      </cdr:spPr>
      <cdr:txBody>
        <a:bodyPr wrap="none" rtlCol="0">
          <a:spAutoFit/>
        </a:bodyPr>
        <a:lstStyle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defRPr/>
          </a:pPr>
          <a:r>
            <a:rPr kumimoji="0" lang="ru-RU" sz="10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rPr>
            <a:t>Уточненный план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defRPr/>
          </a:pPr>
          <a:r>
            <a:rPr kumimoji="0" lang="ru-RU" sz="10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rPr>
            <a:t>20</a:t>
          </a:r>
          <a:r>
            <a:rPr kumimoji="0" lang="en-US" sz="10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rPr>
            <a:t>2</a:t>
          </a:r>
          <a:r>
            <a:rPr kumimoji="0" lang="ru-RU" sz="10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cs typeface="Arial" pitchFamily="34" charset="0"/>
            </a:rPr>
            <a:t>2 год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defRPr/>
          </a:pPr>
          <a:r>
            <a:rPr lang="en-US" sz="1000" b="1" kern="0">
              <a:latin typeface="Arial" pitchFamily="34" charset="0"/>
              <a:cs typeface="Arial" pitchFamily="34" charset="0"/>
            </a:rPr>
            <a:t>6 </a:t>
          </a:r>
          <a:r>
            <a:rPr lang="ru-RU" sz="1000" b="1" kern="0">
              <a:latin typeface="Arial" pitchFamily="34" charset="0"/>
              <a:cs typeface="Arial" pitchFamily="34" charset="0"/>
            </a:rPr>
            <a:t>417</a:t>
          </a:r>
          <a:r>
            <a:rPr kumimoji="0" lang="ru-RU" sz="1000" b="1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rPr>
            <a:t>,0 млн руб.</a:t>
          </a:r>
        </a:p>
      </cdr:txBody>
    </cdr:sp>
  </cdr:relSizeAnchor>
  <cdr:relSizeAnchor>
    <cdr:from>
      <cdr:x>0.47799</cdr:x>
      <cdr:y>0.29352</cdr:y>
    </cdr:from>
    <cdr:to>
      <cdr:x>0.64235</cdr:x>
      <cdr:y>0.32537</cdr:y>
    </cdr:to>
    <cdr:sp macro="" textlink="">
      <cdr:nvSpPr>
        <cdr:cNvPr id="3" name="Стрелка: вправо 5">
          <a:extLst>
            <a:ext uri="{FF2B5EF4-FFF2-40B4-BE49-F238E27FC236}">
              <a16:creationId xmlns:a16="http://schemas.microsoft.com/office/drawing/2014/main" id="{CB548DB1-56A3-4F70-806F-37AEB7FAEE38}"/>
            </a:ext>
          </a:extLst>
        </cdr:cNvPr>
        <cdr:cNvSpPr/>
      </cdr:nvSpPr>
      <cdr:spPr>
        <a:xfrm>
          <a:off x="3238373" y="1865249"/>
          <a:ext cx="1113536" cy="202438"/>
        </a:xfrm>
        <a:prstGeom prst="rightArrow">
          <a:avLst/>
        </a:prstGeom>
        <a:solidFill>
          <a:srgbClr val="297D53"/>
        </a:solidFill>
        <a:ln w="38100" cap="flat" cmpd="sng" algn="ctr">
          <a:noFill/>
          <a:prstDash val="solid"/>
          <a:round/>
          <a:headEnd type="none" w="med" len="med"/>
          <a:tailEnd type="none" w="med" len="med"/>
        </a:ln>
      </cdr:spPr>
      <cdr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5"/>
        </a:fontRef>
      </cdr:style>
      <cdr:txBody>
        <a:bodyPr vertOverflow="clip" wrap="square" rtlCol="0" anchor="ctr">
          <a:noAutofit/>
        </a:bodyPr>
        <a:lstStyle/>
        <a:p>
          <a:endParaRPr lang="ru-RU" b="1" cap="none" spc="0">
            <a:ln w="22225">
              <a:solidFill>
                <a:schemeClr val="accent2"/>
              </a:solidFill>
              <a:prstDash val="solid"/>
            </a:ln>
            <a:solidFill>
              <a:schemeClr val="accent2">
                <a:lumMod val="40000"/>
                <a:lumOff val="60000"/>
              </a:schemeClr>
            </a:solidFill>
            <a:effectLst/>
          </a:endParaRPr>
        </a:p>
      </cdr:txBody>
    </cdr:sp>
  </cdr:relSizeAnchor>
  <cdr:relSizeAnchor>
    <cdr:from>
      <cdr:x>0.41004</cdr:x>
      <cdr:y>0.55284</cdr:y>
    </cdr:from>
    <cdr:to>
      <cdr:x>0.57374</cdr:x>
      <cdr:y>0.59677</cdr:y>
    </cdr:to>
    <cdr:sp macro="" textlink="">
      <cdr:nvSpPr>
        <cdr:cNvPr id="4" name="Стрелка: вправо 6">
          <a:extLst>
            <a:ext uri="{FF2B5EF4-FFF2-40B4-BE49-F238E27FC236}">
              <a16:creationId xmlns:a16="http://schemas.microsoft.com/office/drawing/2014/main" id="{7C0D1085-DA26-4A02-B727-BA1586C224EE}"/>
            </a:ext>
          </a:extLst>
        </cdr:cNvPr>
        <cdr:cNvSpPr/>
      </cdr:nvSpPr>
      <cdr:spPr>
        <a:xfrm>
          <a:off x="2777998" y="3513201"/>
          <a:ext cx="1109091" cy="279146"/>
        </a:xfrm>
        <a:prstGeom prst="rightArrow">
          <a:avLst/>
        </a:prstGeom>
        <a:solidFill>
          <a:srgbClr val="FF9900"/>
        </a:solidFill>
        <a:ln w="38100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</cdr:spPr>
      <cdr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5"/>
        </a:fontRef>
      </cdr:style>
      <cdr:txBody>
        <a:bodyPr vertOverflow="clip" wrap="square" rtlCol="0" anchor="ctr">
          <a:noAutofit/>
        </a:bodyPr>
        <a:lstStyle/>
        <a:p>
          <a:endParaRPr lang="ru-RU"/>
        </a:p>
      </cdr:txBody>
    </cdr:sp>
  </cdr:relSizeAnchor>
  <cdr:relSizeAnchor>
    <cdr:from>
      <cdr:x>0.56186</cdr:x>
      <cdr:y>0.11875</cdr:y>
    </cdr:from>
    <cdr:to>
      <cdr:x>0.69139</cdr:x>
      <cdr:y>0.15434</cdr:y>
    </cdr:to>
    <cdr:sp macro="" textlink="">
      <cdr:nvSpPr>
        <cdr:cNvPr id="5" name="TextBox 7">
          <a:extLst>
            <a:ext uri="{FF2B5EF4-FFF2-40B4-BE49-F238E27FC236}">
              <a16:creationId xmlns:a16="http://schemas.microsoft.com/office/drawing/2014/main" id="{72FA6C08-32C7-4D1D-993D-02482D0887DB}"/>
            </a:ext>
          </a:extLst>
        </cdr:cNvPr>
        <cdr:cNvSpPr txBox="1"/>
      </cdr:nvSpPr>
      <cdr:spPr>
        <a:xfrm>
          <a:off x="3806571" y="754634"/>
          <a:ext cx="877570" cy="226187"/>
        </a:xfrm>
        <a:prstGeom prst="rect">
          <a:avLst/>
        </a:prstGeom>
      </cdr:spPr>
      <cdr:txBody>
        <a:bodyPr vertOverflow="clip" wrap="square" rtlCol="0"/>
        <a:lstStyle/>
        <a:p>
          <a:r>
            <a:rPr lang="ru-RU" sz="1500" b="1">
              <a:latin typeface="Arial" pitchFamily="34" charset="0"/>
              <a:cs typeface="Arial" pitchFamily="34" charset="0"/>
            </a:rPr>
            <a:t>103,9%</a:t>
          </a:r>
        </a:p>
      </cdr:txBody>
    </cdr:sp>
  </cdr:relSizeAnchor>
  <cdr:relSizeAnchor>
    <cdr:from>
      <cdr:x>0.51677</cdr:x>
      <cdr:y>0.22831</cdr:y>
    </cdr:from>
    <cdr:to>
      <cdr:x>0.63337</cdr:x>
      <cdr:y>0.26614</cdr:y>
    </cdr:to>
    <cdr:sp macro="" textlink="">
      <cdr:nvSpPr>
        <cdr:cNvPr id="6" name="TextBox 8">
          <a:extLst>
            <a:ext uri="{FF2B5EF4-FFF2-40B4-BE49-F238E27FC236}">
              <a16:creationId xmlns:a16="http://schemas.microsoft.com/office/drawing/2014/main" id="{4BAC1BCB-374B-4C41-9F68-C66ACB59E282}"/>
            </a:ext>
          </a:extLst>
        </cdr:cNvPr>
        <cdr:cNvSpPr txBox="1"/>
      </cdr:nvSpPr>
      <cdr:spPr>
        <a:xfrm>
          <a:off x="3501136" y="1450848"/>
          <a:ext cx="789940" cy="240411"/>
        </a:xfrm>
        <a:prstGeom prst="rect">
          <a:avLst/>
        </a:prstGeom>
      </cdr:spPr>
      <cdr:txBody>
        <a:bodyPr vertOverflow="clip" wrap="square" rtlCol="0"/>
        <a:lstStyle/>
        <a:p>
          <a:endParaRPr lang="ru-RU" sz="1500"/>
        </a:p>
      </cdr:txBody>
    </cdr:sp>
  </cdr:relSizeAnchor>
  <cdr:relSizeAnchor>
    <cdr:from>
      <cdr:x>0.43748</cdr:x>
      <cdr:y>0.52852</cdr:y>
    </cdr:from>
    <cdr:to>
      <cdr:x>0.55381</cdr:x>
      <cdr:y>0.57385</cdr:y>
    </cdr:to>
    <cdr:sp macro="" textlink="">
      <cdr:nvSpPr>
        <cdr:cNvPr id="7" name="TextBox 9">
          <a:extLst>
            <a:ext uri="{FF2B5EF4-FFF2-40B4-BE49-F238E27FC236}">
              <a16:creationId xmlns:a16="http://schemas.microsoft.com/office/drawing/2014/main" id="{8FEEE6C9-85B8-4F06-9E49-963CC4692B31}"/>
            </a:ext>
          </a:extLst>
        </cdr:cNvPr>
        <cdr:cNvSpPr txBox="1"/>
      </cdr:nvSpPr>
      <cdr:spPr>
        <a:xfrm>
          <a:off x="2963926" y="3358642"/>
          <a:ext cx="788162" cy="288036"/>
        </a:xfrm>
        <a:prstGeom prst="rect">
          <a:avLst/>
        </a:prstGeom>
      </cdr:spPr>
      <cdr:txBody>
        <a:bodyPr vertOverflow="clip" wrap="square" rtlCol="0"/>
        <a:lstStyle/>
        <a:p>
          <a:r>
            <a:rPr lang="ru-RU" sz="1400" b="1">
              <a:latin typeface="Arial" pitchFamily="34" charset="0"/>
              <a:cs typeface="Arial" pitchFamily="34" charset="0"/>
            </a:rPr>
            <a:t>99,7%</a:t>
          </a:r>
        </a:p>
      </cdr:txBody>
    </cdr:sp>
  </cdr:relSizeAnchor>
</c:userShapes>
</file>

<file path=ppt/drawings/drawing2.xml><?xml version="1.0" encoding="utf-8"?>
<c:userShapes xmlns:cdr="http://schemas.openxmlformats.org/drawingml/2006/chartDrawing" xmlns:a="http://schemas.openxmlformats.org/drawingml/2006/main" xmlns:r="http://schemas.openxmlformats.org/officeDocument/2006/relationships" xmlns:c="http://schemas.openxmlformats.org/drawingml/2006/chart">
  <cdr:relSizeAnchor>
    <cdr:from>
      <cdr:x>0.08097</cdr:x>
      <cdr:y>0.85614</cdr:y>
    </cdr:from>
    <cdr:to>
      <cdr:x>0.98821</cdr:x>
      <cdr:y>0.85884</cdr:y>
    </cdr:to>
    <cdr:cxnSp>
      <cdr:nvCxnSpPr>
        <cdr:cNvPr id="3" name="Прямая соединительная линия 2">
          <a:extLst>
            <a:ext uri="{FF2B5EF4-FFF2-40B4-BE49-F238E27FC236}">
              <a16:creationId xmlns:a16="http://schemas.microsoft.com/office/drawing/2014/main" id="{28446510-D31C-4FD2-A85E-2FB6493750B4}"/>
            </a:ext>
          </a:extLst>
        </cdr:cNvPr>
        <cdr:cNvCxnSpPr/>
      </cdr:nvCxnSpPr>
      <cdr:spPr>
        <a:xfrm flipV="1">
          <a:off x="333756" y="2336292"/>
          <a:ext cx="3739388" cy="7366"/>
        </a:xfrm>
        <a:prstGeom prst="line">
          <a:avLst/>
        </a:prstGeom>
      </cdr:spPr>
      <cdr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cdr:style>
    </cdr:cxnSp>
  </cdr:relSizeAnchor>
</c:userShapes>
</file>

<file path=ppt/drawings/drawing3.xml><?xml version="1.0" encoding="utf-8"?>
<c:userShapes xmlns:cdr="http://schemas.openxmlformats.org/drawingml/2006/chartDrawing" xmlns:a="http://schemas.openxmlformats.org/drawingml/2006/main" xmlns:r="http://schemas.openxmlformats.org/officeDocument/2006/relationships" xmlns:c="http://schemas.openxmlformats.org/drawingml/2006/chart">
  <cdr:relSizeAnchor>
    <cdr:from>
      <cdr:x>0.98595</cdr:x>
      <cdr:y>0.08847</cdr:y>
    </cdr:from>
    <cdr:to>
      <cdr:x>0.99999</cdr:x>
      <cdr:y>0.33552</cdr:y>
    </cdr:to>
    <cdr:sp macro="" textlink="">
      <cdr:nvSpPr>
        <cdr:cNvPr id="2" name="Прямоугольник 1">
          <a:extLst>
            <a:ext uri="{FF2B5EF4-FFF2-40B4-BE49-F238E27FC236}">
              <a16:creationId xmlns:a16="http://schemas.microsoft.com/office/drawing/2014/main" id="{59558963-A249-4EED-94EF-6C0741E91F31}"/>
            </a:ext>
            <a:ext uri="{C183D7F6-B498-43B3-948B-1728B52AA6E4}">
              <adec:decorative xmlns:adec="http://schemas.microsoft.com/office/drawing/2017/decorative" val="1"/>
            </a:ext>
          </a:extLst>
        </cdr:cNvPr>
        <cdr:cNvSpPr/>
      </cdr:nvSpPr>
      <cdr:spPr>
        <a:xfrm>
          <a:off x="5053330" y="291719"/>
          <a:ext cx="72009" cy="814578"/>
        </a:xfrm>
        <a:prstGeom prst="rect">
          <a:avLst/>
        </a:prstGeom>
        <a:solidFill>
          <a:srgbClr val="FDA23D"/>
        </a:solidFill>
        <a:ln>
          <a:noFill/>
        </a:ln>
      </cdr:spPr>
      <cdr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cdr:style>
      <cdr:txBody>
        <a:bodyPr rtlCol="0" anchor="ctr"/>
        <a:lstStyle>
          <a:defPPr>
            <a:defRPr lang="ru-RU"/>
          </a:defPPr>
          <a:lvl1pPr marL="0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19572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839149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258723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678299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097873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517448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2937024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356599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>
          <a:pPr algn="ctr" rtl="0"/>
          <a:endParaRPr lang="ru-RU">
            <a:solidFill>
              <a:srgbClr val="FFC000"/>
            </a:solidFill>
          </a:endParaRPr>
        </a:p>
      </cdr:txBody>
    </cdr:sp>
  </cdr:relSizeAnchor>
  <cdr:relSizeAnchor>
    <cdr:from>
      <cdr:x>0.98595</cdr:x>
      <cdr:y>0.47819</cdr:y>
    </cdr:from>
    <cdr:to>
      <cdr:x>0.99999</cdr:x>
      <cdr:y>0.7252</cdr:y>
    </cdr:to>
    <cdr:sp macro="" textlink="">
      <cdr:nvSpPr>
        <cdr:cNvPr id="3" name="Прямоугольник 2">
          <a:extLst>
            <a:ext uri="{FF2B5EF4-FFF2-40B4-BE49-F238E27FC236}">
              <a16:creationId xmlns:a16="http://schemas.microsoft.com/office/drawing/2014/main" id="{4145C40C-A08D-4984-A61C-A64C2C04D4FD}"/>
            </a:ext>
            <a:ext uri="{C183D7F6-B498-43B3-948B-1728B52AA6E4}">
              <adec:decorative xmlns:adec="http://schemas.microsoft.com/office/drawing/2017/decorative" val="1"/>
            </a:ext>
          </a:extLst>
        </cdr:cNvPr>
        <cdr:cNvSpPr/>
      </cdr:nvSpPr>
      <cdr:spPr>
        <a:xfrm>
          <a:off x="5053330" y="1576705"/>
          <a:ext cx="72009" cy="814451"/>
        </a:xfrm>
        <a:prstGeom prst="rect">
          <a:avLst/>
        </a:prstGeom>
        <a:solidFill>
          <a:srgbClr val="A6A6A6"/>
        </a:solidFill>
        <a:ln>
          <a:noFill/>
        </a:ln>
      </cdr:spPr>
      <cdr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cdr:style>
      <cdr:txBody>
        <a:bodyPr rtlCol="0" anchor="ctr"/>
        <a:lstStyle>
          <a:defPPr>
            <a:defRPr lang="ru-RU"/>
          </a:defPPr>
          <a:lvl1pPr marL="0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19572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839149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258723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678299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097873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517448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2937024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356599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>
          <a:pPr algn="ctr" rtl="0"/>
          <a:endParaRPr lang="ru-RU"/>
        </a:p>
      </cdr:txBody>
    </cdr:sp>
  </cdr:relSizeAnchor>
  <cdr:relSizeAnchor>
    <cdr:from>
      <cdr:x>0.01573</cdr:x>
      <cdr:y>0.08046</cdr:y>
    </cdr:from>
    <cdr:to>
      <cdr:x>0.02978</cdr:x>
      <cdr:y>0.32747</cdr:y>
    </cdr:to>
    <cdr:sp macro="" textlink="">
      <cdr:nvSpPr>
        <cdr:cNvPr id="4" name="Прямоугольник 3">
          <a:extLst>
            <a:ext uri="{FF2B5EF4-FFF2-40B4-BE49-F238E27FC236}">
              <a16:creationId xmlns:a16="http://schemas.microsoft.com/office/drawing/2014/main" id="{C34FFC4B-C0FD-40B7-84F6-1581A1DBE100}"/>
            </a:ext>
            <a:ext uri="{C183D7F6-B498-43B3-948B-1728B52AA6E4}">
              <adec:decorative xmlns:adec="http://schemas.microsoft.com/office/drawing/2017/decorative" val="1"/>
            </a:ext>
          </a:extLst>
        </cdr:cNvPr>
        <cdr:cNvSpPr/>
      </cdr:nvSpPr>
      <cdr:spPr>
        <a:xfrm flipH="1">
          <a:off x="80645" y="265303"/>
          <a:ext cx="72009" cy="814451"/>
        </a:xfrm>
        <a:prstGeom prst="rect">
          <a:avLst/>
        </a:prstGeom>
        <a:solidFill>
          <a:srgbClr val="15614F"/>
        </a:solidFill>
        <a:ln>
          <a:noFill/>
        </a:ln>
      </cdr:spPr>
      <cdr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cdr:style>
      <cdr:txBody>
        <a:bodyPr rtlCol="0" anchor="ctr"/>
        <a:lstStyle>
          <a:defPPr>
            <a:defRPr lang="ru-RU"/>
          </a:defPPr>
          <a:lvl1pPr marL="0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19572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839149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258723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678299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097873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517448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2937024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356599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>
          <a:pPr algn="r" rtl="0"/>
          <a:endParaRPr lang="ru-RU"/>
        </a:p>
      </cdr:txBody>
    </cdr:sp>
  </cdr:relSizeAnchor>
  <cdr:relSizeAnchor>
    <cdr:from>
      <cdr:x>0.01321</cdr:x>
      <cdr:y>0.45546</cdr:y>
    </cdr:from>
    <cdr:to>
      <cdr:x>0.02726</cdr:x>
      <cdr:y>0.70251</cdr:y>
    </cdr:to>
    <cdr:sp macro="" textlink="">
      <cdr:nvSpPr>
        <cdr:cNvPr id="5" name="Прямоугольник 4">
          <a:extLst>
            <a:ext uri="{FF2B5EF4-FFF2-40B4-BE49-F238E27FC236}">
              <a16:creationId xmlns:a16="http://schemas.microsoft.com/office/drawing/2014/main" id="{36DF1C4B-6BC2-4B51-8433-E3F48420959A}"/>
            </a:ext>
            <a:ext uri="{C183D7F6-B498-43B3-948B-1728B52AA6E4}">
              <adec:decorative xmlns:adec="http://schemas.microsoft.com/office/drawing/2017/decorative" val="1"/>
            </a:ext>
          </a:extLst>
        </cdr:cNvPr>
        <cdr:cNvSpPr/>
      </cdr:nvSpPr>
      <cdr:spPr>
        <a:xfrm flipH="1">
          <a:off x="67691" y="1501775"/>
          <a:ext cx="72009" cy="814578"/>
        </a:xfrm>
        <a:prstGeom prst="rect">
          <a:avLst/>
        </a:prstGeom>
        <a:solidFill>
          <a:srgbClr val="C00000"/>
        </a:solidFill>
        <a:ln>
          <a:noFill/>
        </a:ln>
      </cdr:spPr>
      <cdr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cdr:style>
      <cdr:txBody>
        <a:bodyPr rtlCol="0" anchor="ctr"/>
        <a:lstStyle>
          <a:defPPr>
            <a:defRPr lang="ru-RU"/>
          </a:defPPr>
          <a:lvl1pPr marL="0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19572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839149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258723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678299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097873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517448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2937024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356599" algn="l" defTabSz="839149" rtl="0" eaLnBrk="1" latinLnBrk="0" hangingPunct="1">
            <a:defRPr sz="17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>
          <a:pPr algn="r" rtl="0"/>
          <a:endParaRPr lang="ru-RU"/>
        </a:p>
      </cdr:txBody>
    </cdr:sp>
  </cdr:relSizeAnchor>
  <cdr:relSizeAnchor>
    <cdr:from>
      <cdr:x>0</cdr:x>
      <cdr:y>0.02276</cdr:y>
    </cdr:from>
    <cdr:to>
      <cdr:x>0.37505</cdr:x>
      <cdr:y>0.40547</cdr:y>
    </cdr:to>
    <cdr:sp macro="" textlink="">
      <cdr:nvSpPr>
        <cdr:cNvPr id="6" name="Прямоугольник 9">
          <a:extLst>
            <a:ext uri="{FF2B5EF4-FFF2-40B4-BE49-F238E27FC236}">
              <a16:creationId xmlns:a16="http://schemas.microsoft.com/office/drawing/2014/main" id="{9A1FBFF3-0DE4-48F6-91DB-019CE34EC6FE}"/>
            </a:ext>
          </a:extLst>
        </cdr:cNvPr>
        <cdr:cNvSpPr/>
      </cdr:nvSpPr>
      <cdr:spPr>
        <a:xfrm>
          <a:off x="0" y="75057"/>
          <a:ext cx="1922272" cy="1261872"/>
        </a:xfrm>
        <a:prstGeom prst="rect">
          <a:avLst/>
        </a:prstGeom>
        <a:noFill/>
      </cdr:spPr>
      <cdr:txBody>
        <a:bodyPr wrap="square" lIns="91440" tIns="45720" rIns="91440" bIns="45720">
          <a:sp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>
          <a:defPPr>
            <a:defRPr lang="ru-RU"/>
          </a:defPPr>
          <a:lvl1pPr marL="0" algn="l" defTabSz="1091336" rtl="0" eaLnBrk="1" latinLnBrk="0" hangingPunct="1">
            <a:defRPr sz="2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545668" algn="l" defTabSz="1091336" rtl="0" eaLnBrk="1" latinLnBrk="0" hangingPunct="1">
            <a:defRPr sz="2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1091336" algn="l" defTabSz="1091336" rtl="0" eaLnBrk="1" latinLnBrk="0" hangingPunct="1">
            <a:defRPr sz="2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637005" algn="l" defTabSz="1091336" rtl="0" eaLnBrk="1" latinLnBrk="0" hangingPunct="1">
            <a:defRPr sz="2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2182673" algn="l" defTabSz="1091336" rtl="0" eaLnBrk="1" latinLnBrk="0" hangingPunct="1">
            <a:defRPr sz="2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728341" algn="l" defTabSz="1091336" rtl="0" eaLnBrk="1" latinLnBrk="0" hangingPunct="1">
            <a:defRPr sz="2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3274009" algn="l" defTabSz="1091336" rtl="0" eaLnBrk="1" latinLnBrk="0" hangingPunct="1">
            <a:defRPr sz="2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819677" algn="l" defTabSz="1091336" rtl="0" eaLnBrk="1" latinLnBrk="0" hangingPunct="1">
            <a:defRPr sz="2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4365346" algn="l" defTabSz="1091336" rtl="0" eaLnBrk="1" latinLnBrk="0" hangingPunct="1">
            <a:defRPr sz="21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>
          <a:pPr algn="ctr"/>
          <a:r>
            <a:rPr lang="ru-RU" sz="3800" b="1" cap="none" spc="50">
              <a:ln w="11430"/>
              <a:solidFill>
                <a:srgbClr val="0066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96,6%</a:t>
          </a:r>
        </a:p>
        <a:p>
          <a:pPr algn="ctr"/>
          <a:r>
            <a:rPr lang="ru-RU" sz="3800" b="1" cap="none" spc="50">
              <a:ln w="11430"/>
              <a:solidFill>
                <a:srgbClr val="0066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cdr:txBody>
    </cdr:sp>
  </cdr:relSizeAnchor>
  <cdr:relSizeAnchor>
    <cdr:from>
      <cdr:x>0</cdr:x>
      <cdr:y>0.53092</cdr:y>
    </cdr:from>
    <cdr:to>
      <cdr:x>0.37505</cdr:x>
      <cdr:y>0.91362</cdr:y>
    </cdr:to>
    <cdr:sp macro="" textlink="">
      <cdr:nvSpPr>
        <cdr:cNvPr id="7" name="Прямоугольник 10">
          <a:extLst>
            <a:ext uri="{FF2B5EF4-FFF2-40B4-BE49-F238E27FC236}">
              <a16:creationId xmlns:a16="http://schemas.microsoft.com/office/drawing/2014/main" id="{091250FD-9BA6-4509-87CA-58CA774911DA}"/>
            </a:ext>
          </a:extLst>
        </cdr:cNvPr>
        <cdr:cNvSpPr/>
      </cdr:nvSpPr>
      <cdr:spPr>
        <a:xfrm>
          <a:off x="0" y="1750568"/>
          <a:ext cx="1922272" cy="1261872"/>
        </a:xfrm>
        <a:prstGeom prst="rect">
          <a:avLst/>
        </a:prstGeom>
        <a:noFill/>
      </cdr:spPr>
      <cdr:txBody>
        <a:bodyPr wrap="square" lIns="91440" tIns="45720" rIns="91440" bIns="45720">
          <a:sp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>
          <a:pPr algn="ctr"/>
          <a:r>
            <a:rPr lang="ru-RU" sz="3800" b="1" cap="none" spc="5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1,1%</a:t>
          </a:r>
        </a:p>
        <a:p>
          <a:pPr algn="ctr"/>
          <a:r>
            <a:rPr lang="ru-RU" sz="3800" b="1" cap="none" spc="5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cdr:txBody>
    </cdr:sp>
  </cdr:relSizeAnchor>
  <cdr:relSizeAnchor>
    <cdr:from>
      <cdr:x>0.73072</cdr:x>
      <cdr:y>0.03359</cdr:y>
    </cdr:from>
    <cdr:to>
      <cdr:x>0.99999</cdr:x>
      <cdr:y>0.41629</cdr:y>
    </cdr:to>
    <cdr:sp macro="" textlink="">
      <cdr:nvSpPr>
        <cdr:cNvPr id="8" name="Прямоугольник 11">
          <a:extLst>
            <a:ext uri="{FF2B5EF4-FFF2-40B4-BE49-F238E27FC236}">
              <a16:creationId xmlns:a16="http://schemas.microsoft.com/office/drawing/2014/main" id="{091250FD-9BA6-4509-87CA-58CA774911DA}"/>
            </a:ext>
          </a:extLst>
        </cdr:cNvPr>
        <cdr:cNvSpPr/>
      </cdr:nvSpPr>
      <cdr:spPr>
        <a:xfrm>
          <a:off x="3745230" y="110744"/>
          <a:ext cx="1380109" cy="1261872"/>
        </a:xfrm>
        <a:prstGeom prst="rect">
          <a:avLst/>
        </a:prstGeom>
        <a:noFill/>
      </cdr:spPr>
      <cdr:txBody>
        <a:bodyPr wrap="square" lIns="91440" tIns="45720" rIns="91440" bIns="45720">
          <a:sp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>
          <a:pPr algn="ctr"/>
          <a:r>
            <a:rPr lang="ru-RU" sz="3800" b="1" cap="none" spc="5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2,2%</a:t>
          </a:r>
        </a:p>
        <a:p>
          <a:pPr algn="ctr"/>
          <a:r>
            <a:rPr lang="ru-RU" sz="3800" b="1" cap="none" spc="5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cdr:txBody>
    </cdr:sp>
  </cdr:relSizeAnchor>
  <cdr:relSizeAnchor>
    <cdr:from>
      <cdr:x>0.73325</cdr:x>
      <cdr:y>0.54043</cdr:y>
    </cdr:from>
    <cdr:to>
      <cdr:x>0.99999</cdr:x>
      <cdr:y>0.92314</cdr:y>
    </cdr:to>
    <cdr:sp macro="" textlink="">
      <cdr:nvSpPr>
        <cdr:cNvPr id="9" name="Прямоугольник 12">
          <a:extLst>
            <a:ext uri="{FF2B5EF4-FFF2-40B4-BE49-F238E27FC236}">
              <a16:creationId xmlns:a16="http://schemas.microsoft.com/office/drawing/2014/main" id="{091250FD-9BA6-4509-87CA-58CA774911DA}"/>
            </a:ext>
          </a:extLst>
        </cdr:cNvPr>
        <cdr:cNvSpPr/>
      </cdr:nvSpPr>
      <cdr:spPr>
        <a:xfrm>
          <a:off x="3758184" y="1781937"/>
          <a:ext cx="1367155" cy="1261872"/>
        </a:xfrm>
        <a:prstGeom prst="rect">
          <a:avLst/>
        </a:prstGeom>
        <a:noFill/>
      </cdr:spPr>
      <cdr:txBody>
        <a:bodyPr wrap="square" lIns="91440" tIns="45720" rIns="91440" bIns="45720">
          <a:sp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>
          <a:pPr algn="ctr"/>
          <a:r>
            <a:rPr lang="ru-RU" sz="3800" b="1" cap="none" spc="50">
              <a:ln w="11430"/>
              <a:solidFill>
                <a:schemeClr val="bg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0,1%</a:t>
          </a:r>
        </a:p>
        <a:p>
          <a:pPr algn="ctr"/>
          <a:r>
            <a:rPr lang="ru-RU" sz="3800" b="1" cap="none" spc="50">
              <a:ln w="11430"/>
              <a:solidFill>
                <a:schemeClr val="bg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cdr:txBody>
    </cdr:sp>
  </cdr:relSizeAnchor>
</c:userShape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5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F3961-3D2E-4531-AD5A-2768B2BB48F8}" type="datetimeFigureOut">
              <a:rPr lang="ru-RU" smtClean="0"/>
              <a:t>20.07.2023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97FA8-BA79-4591-B81C-042FB5E94B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326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0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1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2.xml" /><Relationship Id="rId2" Type="http://schemas.openxmlformats.org/officeDocument/2006/relationships/notesMaster" Target="../notesMasters/notesMaster1.xml" /></Relationships>
</file>

<file path=ppt/notesSlides/_rels/notesSlide1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3.xml" /><Relationship Id="rId2" Type="http://schemas.openxmlformats.org/officeDocument/2006/relationships/notesMaster" Target="../notesMasters/notesMaster1.xml" /></Relationships>
</file>

<file path=ppt/notesSlides/_rels/notesSlide1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4.xml" /><Relationship Id="rId2" Type="http://schemas.openxmlformats.org/officeDocument/2006/relationships/notesMaster" Target="../notesMasters/notesMaster1.xml" /></Relationships>
</file>

<file path=ppt/notesSlides/_rels/notesSlide1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5.xml" /><Relationship Id="rId2" Type="http://schemas.openxmlformats.org/officeDocument/2006/relationships/notesMaster" Target="../notesMasters/notesMaster1.xml" /></Relationships>
</file>

<file path=ppt/notesSlides/_rels/notesSlide1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6.xml" /><Relationship Id="rId2" Type="http://schemas.openxmlformats.org/officeDocument/2006/relationships/notesMaster" Target="../notesMasters/notesMaster1.xml" /></Relationships>
</file>

<file path=ppt/notesSlides/_rels/notesSlide1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7.xml" /><Relationship Id="rId2" Type="http://schemas.openxmlformats.org/officeDocument/2006/relationships/notesMaster" Target="../notesMasters/notesMaster1.xml" /></Relationships>
</file>

<file path=ppt/notesSlides/_rels/notesSlide1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8.xml" /><Relationship Id="rId2" Type="http://schemas.openxmlformats.org/officeDocument/2006/relationships/notesMaster" Target="../notesMasters/notesMaster1.xml" /></Relationships>
</file>

<file path=ppt/notesSlides/_rels/notesSlide1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9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2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0.xml" /><Relationship Id="rId2" Type="http://schemas.openxmlformats.org/officeDocument/2006/relationships/notesMaster" Target="../notesMasters/notesMaster1.xml" /></Relationships>
</file>

<file path=ppt/notesSlides/_rels/notesSlide2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1.xml" /><Relationship Id="rId2" Type="http://schemas.openxmlformats.org/officeDocument/2006/relationships/notesMaster" Target="../notesMasters/notesMaster1.xml" /></Relationships>
</file>

<file path=ppt/notesSlides/_rels/notesSlide2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2.xml" /><Relationship Id="rId2" Type="http://schemas.openxmlformats.org/officeDocument/2006/relationships/notesMaster" Target="../notesMasters/notesMaster1.xml" /></Relationships>
</file>

<file path=ppt/notesSlides/_rels/notesSlide2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4.xml" /><Relationship Id="rId2" Type="http://schemas.openxmlformats.org/officeDocument/2006/relationships/notesMaster" Target="../notesMasters/notesMaster1.xml" /></Relationships>
</file>

<file path=ppt/notesSlides/_rels/notesSlide2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1.xml" /><Relationship Id="rId2" Type="http://schemas.openxmlformats.org/officeDocument/2006/relationships/notesMaster" Target="../notesMasters/notesMaster1.xml" /></Relationships>
</file>

<file path=ppt/notesSlides/_rels/notesSlide2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3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6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7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8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ECEE4-9D6A-491C-A424-C432F5A7120F}" type="slidenum">
              <a:rPr lang="ru-RU" smtClean="0">
                <a:solidFill>
                  <a:prstClr val="black"/>
                </a:solidFill>
              </a:rPr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5223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2213" y="554038"/>
            <a:ext cx="4916487" cy="27670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9ECEE4-9D6A-491C-A424-C432F5A7120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0125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39970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2213" y="554038"/>
            <a:ext cx="4916487" cy="27670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9ECEE4-9D6A-491C-A424-C432F5A7120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0125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47738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2213" y="554038"/>
            <a:ext cx="4916487" cy="27670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9ECEE4-9D6A-491C-A424-C432F5A7120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0125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25684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2213" y="554038"/>
            <a:ext cx="4916487" cy="27670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9ECEE4-9D6A-491C-A424-C432F5A7120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0125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3997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2213" y="554038"/>
            <a:ext cx="4916487" cy="27670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9ECEE4-9D6A-491C-A424-C432F5A7120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0125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21249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2213" y="554038"/>
            <a:ext cx="4916487" cy="27670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9ECEE4-9D6A-491C-A424-C432F5A7120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0125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46909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208213" y="601663"/>
            <a:ext cx="5337175" cy="30035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9ECEE4-9D6A-491C-A424-C432F5A7120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0125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39970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2213" y="554038"/>
            <a:ext cx="4916487" cy="27670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9ECEE4-9D6A-491C-A424-C432F5A7120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0125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39970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208213" y="601663"/>
            <a:ext cx="5337175" cy="30035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ECEE4-9D6A-491C-A424-C432F5A7120F}" type="slidenum">
              <a:rPr lang="ru-RU" smtClean="0">
                <a:solidFill>
                  <a:prstClr val="black"/>
                </a:solidFill>
              </a:rPr>
              <a:t>28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9970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208213" y="601663"/>
            <a:ext cx="5337175" cy="30035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ECEE4-9D6A-491C-A424-C432F5A7120F}" type="slidenum">
              <a:rPr lang="ru-RU" smtClean="0">
                <a:solidFill>
                  <a:prstClr val="black"/>
                </a:solidFill>
              </a:rPr>
              <a:t>29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997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38438" y="511175"/>
            <a:ext cx="4538662" cy="25542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9171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9ECEE4-9D6A-491C-A424-C432F5A7120F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89171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74309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ECEE4-9D6A-491C-A424-C432F5A7120F}" type="slidenum">
              <a:rPr lang="ru-RU" smtClean="0">
                <a:solidFill>
                  <a:prstClr val="black"/>
                </a:solidFill>
              </a:rPr>
              <a:t>30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026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ECEE4-9D6A-491C-A424-C432F5A7120F}" type="slidenum">
              <a:rPr lang="ru-RU" smtClean="0">
                <a:solidFill>
                  <a:prstClr val="black"/>
                </a:solidFill>
              </a:rPr>
              <a:t>31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711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ECEE4-9D6A-491C-A424-C432F5A7120F}" type="slidenum">
              <a:rPr lang="ru-RU" smtClean="0">
                <a:solidFill>
                  <a:prstClr val="black"/>
                </a:solidFill>
              </a:rPr>
              <a:t>32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8546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ECEE4-9D6A-491C-A424-C432F5A7120F}" type="slidenum">
              <a:rPr lang="ru-RU" smtClean="0">
                <a:solidFill>
                  <a:prstClr val="black"/>
                </a:solidFill>
              </a:rPr>
              <a:t>34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1946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ECEE4-9D6A-491C-A424-C432F5A7120F}" type="slidenum">
              <a:rPr lang="ru-RU" smtClean="0">
                <a:solidFill>
                  <a:prstClr val="black"/>
                </a:solidFill>
              </a:rPr>
              <a:t>71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0377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ECEE4-9D6A-491C-A424-C432F5A7120F}" type="slidenum">
              <a:rPr lang="ru-RU" smtClean="0">
                <a:solidFill>
                  <a:prstClr val="black"/>
                </a:solidFill>
              </a:rPr>
              <a:t>83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663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ECEE4-9D6A-491C-A424-C432F5A7120F}" type="slidenum">
              <a:rPr lang="ru-RU" smtClean="0">
                <a:solidFill>
                  <a:prstClr val="black"/>
                </a:solidFill>
              </a:rPr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575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738438" y="511175"/>
            <a:ext cx="4538662" cy="25542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9171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9ECEE4-9D6A-491C-A424-C432F5A7120F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891713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2288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ECEE4-9D6A-491C-A424-C432F5A7120F}" type="slidenum">
              <a:rPr lang="ru-RU" smtClean="0">
                <a:solidFill>
                  <a:prstClr val="black"/>
                </a:solidFill>
              </a:rPr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829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698750" y="509588"/>
            <a:ext cx="4530725" cy="25495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ECEE4-9D6A-491C-A424-C432F5A7120F}" type="slidenum">
              <a:rPr lang="ru-RU" smtClean="0">
                <a:solidFill>
                  <a:prstClr val="black"/>
                </a:solidFill>
              </a:rPr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142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2213" y="554038"/>
            <a:ext cx="4916487" cy="27670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9ECEE4-9D6A-491C-A424-C432F5A7120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0125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39970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2213" y="554038"/>
            <a:ext cx="4916487" cy="27670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9ECEE4-9D6A-491C-A424-C432F5A7120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0125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5219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462213" y="554038"/>
            <a:ext cx="4916487" cy="27670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69ECEE4-9D6A-491C-A424-C432F5A7120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0125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881705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FCB2-4EBA-400F-9D3A-E9153A6194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t>20.07.2023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5917-4E3D-4B54-8DD3-72A04370453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195819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" y="990600"/>
            <a:ext cx="3887755" cy="5867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5153" tIns="57527" rIns="115153" bIns="57527" anchor="ctr"/>
          <a:lstStyle>
            <a:lvl1pPr marL="0" indent="0" algn="ctr">
              <a:buNone/>
              <a:defRPr sz="136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22351" indent="0">
              <a:buNone/>
              <a:defRPr sz="3266"/>
            </a:lvl2pPr>
            <a:lvl3pPr marL="1044752" indent="0">
              <a:buNone/>
              <a:defRPr sz="2722"/>
            </a:lvl3pPr>
            <a:lvl4pPr marL="1567136" indent="0">
              <a:buNone/>
              <a:defRPr sz="2268"/>
            </a:lvl4pPr>
            <a:lvl5pPr marL="2089513" indent="0">
              <a:buNone/>
              <a:defRPr sz="2268"/>
            </a:lvl5pPr>
            <a:lvl6pPr marL="2611885" indent="0">
              <a:buNone/>
              <a:defRPr sz="2268"/>
            </a:lvl6pPr>
            <a:lvl7pPr marL="3134266" indent="0">
              <a:buNone/>
              <a:defRPr sz="2268"/>
            </a:lvl7pPr>
            <a:lvl8pPr marL="3656643" indent="0">
              <a:buNone/>
              <a:defRPr sz="2268"/>
            </a:lvl8pPr>
            <a:lvl9pPr marL="4179015" indent="0">
              <a:buNone/>
              <a:defRPr sz="2268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079778" y="114"/>
            <a:ext cx="8112225" cy="3621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5153" tIns="57527" rIns="115153" bIns="57527" anchor="ctr"/>
          <a:lstStyle>
            <a:lvl1pPr marL="0" indent="0" algn="ctr">
              <a:buNone/>
              <a:defRPr sz="136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22351" indent="0">
              <a:buNone/>
              <a:defRPr sz="3266"/>
            </a:lvl2pPr>
            <a:lvl3pPr marL="1044752" indent="0">
              <a:buNone/>
              <a:defRPr sz="2722"/>
            </a:lvl3pPr>
            <a:lvl4pPr marL="1567136" indent="0">
              <a:buNone/>
              <a:defRPr sz="2268"/>
            </a:lvl4pPr>
            <a:lvl5pPr marL="2089513" indent="0">
              <a:buNone/>
              <a:defRPr sz="2268"/>
            </a:lvl5pPr>
            <a:lvl6pPr marL="2611885" indent="0">
              <a:buNone/>
              <a:defRPr sz="2268"/>
            </a:lvl6pPr>
            <a:lvl7pPr marL="3134266" indent="0">
              <a:buNone/>
              <a:defRPr sz="2268"/>
            </a:lvl7pPr>
            <a:lvl8pPr marL="3656643" indent="0">
              <a:buNone/>
              <a:defRPr sz="2268"/>
            </a:lvl8pPr>
            <a:lvl9pPr marL="4179015" indent="0">
              <a:buNone/>
              <a:defRPr sz="2268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1401952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A063-ED9F-44EE-8119-E11BA140470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20.07.2023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099828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" y="990600"/>
            <a:ext cx="3887755" cy="5867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5153" tIns="57527" rIns="115153" bIns="57527" anchor="ctr"/>
          <a:lstStyle>
            <a:lvl1pPr marL="0" indent="0" algn="ctr">
              <a:buNone/>
              <a:defRPr sz="136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22380" indent="0">
              <a:buNone/>
              <a:defRPr sz="3266"/>
            </a:lvl2pPr>
            <a:lvl3pPr marL="1044811" indent="0">
              <a:buNone/>
              <a:defRPr sz="2722"/>
            </a:lvl3pPr>
            <a:lvl4pPr marL="1567224" indent="0">
              <a:buNone/>
              <a:defRPr sz="2268"/>
            </a:lvl4pPr>
            <a:lvl5pPr marL="2089631" indent="0">
              <a:buNone/>
              <a:defRPr sz="2268"/>
            </a:lvl5pPr>
            <a:lvl6pPr marL="2612033" indent="0">
              <a:buNone/>
              <a:defRPr sz="2268"/>
            </a:lvl6pPr>
            <a:lvl7pPr marL="3134443" indent="0">
              <a:buNone/>
              <a:defRPr sz="2268"/>
            </a:lvl7pPr>
            <a:lvl8pPr marL="3656850" indent="0">
              <a:buNone/>
              <a:defRPr sz="2268"/>
            </a:lvl8pPr>
            <a:lvl9pPr marL="4179251" indent="0">
              <a:buNone/>
              <a:defRPr sz="2268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079776" y="114"/>
            <a:ext cx="8112225" cy="3621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5153" tIns="57527" rIns="115153" bIns="57527" anchor="ctr"/>
          <a:lstStyle>
            <a:lvl1pPr marL="0" indent="0" algn="ctr">
              <a:buNone/>
              <a:defRPr sz="136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522380" indent="0">
              <a:buNone/>
              <a:defRPr sz="3266"/>
            </a:lvl2pPr>
            <a:lvl3pPr marL="1044811" indent="0">
              <a:buNone/>
              <a:defRPr sz="2722"/>
            </a:lvl3pPr>
            <a:lvl4pPr marL="1567224" indent="0">
              <a:buNone/>
              <a:defRPr sz="2268"/>
            </a:lvl4pPr>
            <a:lvl5pPr marL="2089631" indent="0">
              <a:buNone/>
              <a:defRPr sz="2268"/>
            </a:lvl5pPr>
            <a:lvl6pPr marL="2612033" indent="0">
              <a:buNone/>
              <a:defRPr sz="2268"/>
            </a:lvl6pPr>
            <a:lvl7pPr marL="3134443" indent="0">
              <a:buNone/>
              <a:defRPr sz="2268"/>
            </a:lvl7pPr>
            <a:lvl8pPr marL="3656850" indent="0">
              <a:buNone/>
              <a:defRPr sz="2268"/>
            </a:lvl8pPr>
            <a:lvl9pPr marL="4179251" indent="0">
              <a:buNone/>
              <a:defRPr sz="2268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266382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1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9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34939-9E93-4F86-A39A-036F9DA5096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20.07.2023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020418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F7E3C-3A9F-4ECD-A956-8F76C852DFC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20.07.2023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403415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" y="990600"/>
            <a:ext cx="3887755" cy="5867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3390" tIns="56626" rIns="113390" bIns="56626" anchor="ctr"/>
          <a:lstStyle>
            <a:lvl1pPr marL="0" indent="0" algn="ctr">
              <a:buNone/>
              <a:defRPr sz="1283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4944" indent="0">
              <a:buNone/>
              <a:defRPr sz="3079"/>
            </a:lvl2pPr>
            <a:lvl3pPr marL="969934" indent="0">
              <a:buNone/>
              <a:defRPr sz="2566"/>
            </a:lvl3pPr>
            <a:lvl4pPr marL="1454919" indent="0">
              <a:buNone/>
              <a:defRPr sz="2138"/>
            </a:lvl4pPr>
            <a:lvl5pPr marL="1939875" indent="0">
              <a:buNone/>
              <a:defRPr sz="2138"/>
            </a:lvl5pPr>
            <a:lvl6pPr marL="2424841" indent="0">
              <a:buNone/>
              <a:defRPr sz="2138"/>
            </a:lvl6pPr>
            <a:lvl7pPr marL="2909816" indent="0">
              <a:buNone/>
              <a:defRPr sz="2138"/>
            </a:lvl7pPr>
            <a:lvl8pPr marL="3394784" indent="0">
              <a:buNone/>
              <a:defRPr sz="2138"/>
            </a:lvl8pPr>
            <a:lvl9pPr marL="3879752" indent="0">
              <a:buNone/>
              <a:defRPr sz="2138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079776" y="239"/>
            <a:ext cx="8112224" cy="36210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13390" tIns="56626" rIns="113390" bIns="56626" anchor="ctr"/>
          <a:lstStyle>
            <a:lvl1pPr marL="0" indent="0" algn="ctr">
              <a:buNone/>
              <a:defRPr sz="1283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84944" indent="0">
              <a:buNone/>
              <a:defRPr sz="3079"/>
            </a:lvl2pPr>
            <a:lvl3pPr marL="969934" indent="0">
              <a:buNone/>
              <a:defRPr sz="2566"/>
            </a:lvl3pPr>
            <a:lvl4pPr marL="1454919" indent="0">
              <a:buNone/>
              <a:defRPr sz="2138"/>
            </a:lvl4pPr>
            <a:lvl5pPr marL="1939875" indent="0">
              <a:buNone/>
              <a:defRPr sz="2138"/>
            </a:lvl5pPr>
            <a:lvl6pPr marL="2424841" indent="0">
              <a:buNone/>
              <a:defRPr sz="2138"/>
            </a:lvl6pPr>
            <a:lvl7pPr marL="2909816" indent="0">
              <a:buNone/>
              <a:defRPr sz="2138"/>
            </a:lvl7pPr>
            <a:lvl8pPr marL="3394784" indent="0">
              <a:buNone/>
              <a:defRPr sz="2138"/>
            </a:lvl8pPr>
            <a:lvl9pPr marL="3879752" indent="0">
              <a:buNone/>
              <a:defRPr sz="2138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976128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slideLayout" Target="../slideLayouts/slideLayout4.xml" /><Relationship Id="rId3" Type="http://schemas.openxmlformats.org/officeDocument/2006/relationships/image" Target="../media/image1.jpeg" /><Relationship Id="rId4" Type="http://schemas.openxmlformats.org/officeDocument/2006/relationships/theme" Target="../theme/theme2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slideLayout" Target="../slideLayouts/slideLayout6.xml" /><Relationship Id="rId3" Type="http://schemas.openxmlformats.org/officeDocument/2006/relationships/theme" Target="../theme/theme3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heme" Target="../theme/theme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102887" tIns="51427" rIns="102887" bIns="51427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102887" tIns="51427" rIns="102887" bIns="51427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465"/>
            <a:ext cx="2844800" cy="365125"/>
          </a:xfrm>
          <a:prstGeom prst="rect">
            <a:avLst/>
          </a:prstGeom>
        </p:spPr>
        <p:txBody>
          <a:bodyPr vert="horz" lIns="102887" tIns="51427" rIns="102887" bIns="51427" rtlCol="0" anchor="ctr"/>
          <a:lstStyle>
            <a:lvl1pPr algn="l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3251"/>
            <a:fld id="{F717FCB2-4EBA-400F-9D3A-E9153A6194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33251"/>
              <a:t>20.07.2023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3" y="6356465"/>
            <a:ext cx="3860800" cy="365125"/>
          </a:xfrm>
          <a:prstGeom prst="rect">
            <a:avLst/>
          </a:prstGeom>
        </p:spPr>
        <p:txBody>
          <a:bodyPr vert="horz" lIns="102887" tIns="51427" rIns="102887" bIns="51427" rtlCol="0" anchor="ctr"/>
          <a:lstStyle>
            <a:lvl1pPr algn="ctr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3251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1" y="6356465"/>
            <a:ext cx="2844800" cy="365125"/>
          </a:xfrm>
          <a:prstGeom prst="rect">
            <a:avLst/>
          </a:prstGeom>
        </p:spPr>
        <p:txBody>
          <a:bodyPr vert="horz" lIns="102887" tIns="51427" rIns="102887" bIns="51427" rtlCol="0" anchor="ctr"/>
          <a:lstStyle>
            <a:lvl1pPr algn="r">
              <a:defRPr sz="12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33251"/>
            <a:fld id="{C2535917-4E3D-4B54-8DD3-72A04370453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33251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035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2" r:id="rId2"/>
  </p:sldLayoutIdLst>
  <p:transition/>
  <p:timing/>
  <p:txStyles>
    <p:titleStyle>
      <a:lvl1pPr algn="ctr" defTabSz="933251" rtl="0" eaLnBrk="1" latinLnBrk="0" hangingPunct="1">
        <a:spcBef>
          <a:spcPct val="0"/>
        </a:spcBef>
        <a:buNone/>
        <a:defRPr sz="453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947" indent="-349947" algn="l" defTabSz="933251" rtl="0" eaLnBrk="1" latinLnBrk="0" hangingPunct="1">
        <a:spcBef>
          <a:spcPct val="20000"/>
        </a:spcBef>
        <a:buFont typeface="Arial" pitchFamily="34" charset="0"/>
        <a:buChar char="•"/>
        <a:defRPr sz="3266" kern="1200">
          <a:solidFill>
            <a:schemeClr val="tx1"/>
          </a:solidFill>
          <a:latin typeface="+mn-lt"/>
          <a:ea typeface="+mn-ea"/>
          <a:cs typeface="+mn-cs"/>
        </a:defRPr>
      </a:lvl1pPr>
      <a:lvl2pPr marL="758267" indent="-291628" algn="l" defTabSz="933251" rtl="0" eaLnBrk="1" latinLnBrk="0" hangingPunct="1">
        <a:spcBef>
          <a:spcPct val="20000"/>
        </a:spcBef>
        <a:buFont typeface="Arial" pitchFamily="34" charset="0"/>
        <a:buChar char="–"/>
        <a:defRPr sz="2903" kern="1200">
          <a:solidFill>
            <a:schemeClr val="tx1"/>
          </a:solidFill>
          <a:latin typeface="+mn-lt"/>
          <a:ea typeface="+mn-ea"/>
          <a:cs typeface="+mn-cs"/>
        </a:defRPr>
      </a:lvl2pPr>
      <a:lvl3pPr marL="1166571" indent="-233303" algn="l" defTabSz="933251" rtl="0" eaLnBrk="1" latinLnBrk="0" hangingPunct="1">
        <a:spcBef>
          <a:spcPct val="20000"/>
        </a:spcBef>
        <a:buFont typeface="Arial" pitchFamily="34" charset="0"/>
        <a:buChar char="•"/>
        <a:defRPr sz="2449" kern="1200">
          <a:solidFill>
            <a:schemeClr val="tx1"/>
          </a:solidFill>
          <a:latin typeface="+mn-lt"/>
          <a:ea typeface="+mn-ea"/>
          <a:cs typeface="+mn-cs"/>
        </a:defRPr>
      </a:lvl3pPr>
      <a:lvl4pPr marL="1633203" indent="-233303" algn="l" defTabSz="933251" rtl="0" eaLnBrk="1" latinLnBrk="0" hangingPunct="1">
        <a:spcBef>
          <a:spcPct val="20000"/>
        </a:spcBef>
        <a:buFont typeface="Arial" pitchFamily="34" charset="0"/>
        <a:buChar char="–"/>
        <a:defRPr sz="2087" kern="1200">
          <a:solidFill>
            <a:schemeClr val="tx1"/>
          </a:solidFill>
          <a:latin typeface="+mn-lt"/>
          <a:ea typeface="+mn-ea"/>
          <a:cs typeface="+mn-cs"/>
        </a:defRPr>
      </a:lvl4pPr>
      <a:lvl5pPr marL="2099833" indent="-233303" algn="l" defTabSz="933251" rtl="0" eaLnBrk="1" latinLnBrk="0" hangingPunct="1">
        <a:spcBef>
          <a:spcPct val="20000"/>
        </a:spcBef>
        <a:buFont typeface="Arial" pitchFamily="34" charset="0"/>
        <a:buChar char="»"/>
        <a:defRPr sz="2087" kern="1200">
          <a:solidFill>
            <a:schemeClr val="tx1"/>
          </a:solidFill>
          <a:latin typeface="+mn-lt"/>
          <a:ea typeface="+mn-ea"/>
          <a:cs typeface="+mn-cs"/>
        </a:defRPr>
      </a:lvl5pPr>
      <a:lvl6pPr marL="2566469" indent="-233303" algn="l" defTabSz="933251" rtl="0" eaLnBrk="1" latinLnBrk="0" hangingPunct="1">
        <a:spcBef>
          <a:spcPct val="20000"/>
        </a:spcBef>
        <a:buFont typeface="Arial" pitchFamily="34" charset="0"/>
        <a:buChar char="•"/>
        <a:defRPr sz="2087" kern="1200">
          <a:solidFill>
            <a:schemeClr val="tx1"/>
          </a:solidFill>
          <a:latin typeface="+mn-lt"/>
          <a:ea typeface="+mn-ea"/>
          <a:cs typeface="+mn-cs"/>
        </a:defRPr>
      </a:lvl6pPr>
      <a:lvl7pPr marL="3033103" indent="-233303" algn="l" defTabSz="933251" rtl="0" eaLnBrk="1" latinLnBrk="0" hangingPunct="1">
        <a:spcBef>
          <a:spcPct val="20000"/>
        </a:spcBef>
        <a:buFont typeface="Arial" pitchFamily="34" charset="0"/>
        <a:buChar char="•"/>
        <a:defRPr sz="2087" kern="1200">
          <a:solidFill>
            <a:schemeClr val="tx1"/>
          </a:solidFill>
          <a:latin typeface="+mn-lt"/>
          <a:ea typeface="+mn-ea"/>
          <a:cs typeface="+mn-cs"/>
        </a:defRPr>
      </a:lvl7pPr>
      <a:lvl8pPr marL="3499726" indent="-233303" algn="l" defTabSz="933251" rtl="0" eaLnBrk="1" latinLnBrk="0" hangingPunct="1">
        <a:spcBef>
          <a:spcPct val="20000"/>
        </a:spcBef>
        <a:buFont typeface="Arial" pitchFamily="34" charset="0"/>
        <a:buChar char="•"/>
        <a:defRPr sz="2087" kern="1200">
          <a:solidFill>
            <a:schemeClr val="tx1"/>
          </a:solidFill>
          <a:latin typeface="+mn-lt"/>
          <a:ea typeface="+mn-ea"/>
          <a:cs typeface="+mn-cs"/>
        </a:defRPr>
      </a:lvl8pPr>
      <a:lvl9pPr marL="3966353" indent="-233303" algn="l" defTabSz="933251" rtl="0" eaLnBrk="1" latinLnBrk="0" hangingPunct="1">
        <a:spcBef>
          <a:spcPct val="20000"/>
        </a:spcBef>
        <a:buFont typeface="Arial" pitchFamily="34" charset="0"/>
        <a:buChar char="•"/>
        <a:defRPr sz="20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33251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66603" algn="l" defTabSz="933251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33251" algn="l" defTabSz="933251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399889" algn="l" defTabSz="933251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866518" algn="l" defTabSz="933251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333149" algn="l" defTabSz="933251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799782" algn="l" defTabSz="933251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266410" algn="l" defTabSz="933251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733038" algn="l" defTabSz="933251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</a:blip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06" tIns="45703" rIns="91406" bIns="45703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06" tIns="45703" rIns="91406" bIns="45703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06" tIns="45703" rIns="91406" bIns="4570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61"/>
            <a:fld id="{C1A322DB-32A0-4F5C-B59B-93FE950D77A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061"/>
              <a:t>20.07.2023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06" tIns="45703" rIns="91406" bIns="4570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61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06" tIns="45703" rIns="91406" bIns="4570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061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061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911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</p:sldLayoutIdLst>
  <p:transition/>
  <p:timing/>
  <p:hf hdr="0" ftr="0" dt="0"/>
  <p:txStyles>
    <p:titleStyle>
      <a:lvl1pPr algn="ctr" defTabSz="91406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71" indent="-342771" algn="l" defTabSz="91406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75" indent="-285645" algn="l" defTabSz="91406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77" indent="-228514" algn="l" defTabSz="91406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06" indent="-228514" algn="l" defTabSz="91406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37" indent="-228514" algn="l" defTabSz="91406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667" indent="-228514" algn="l" defTabSz="9140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98" indent="-228514" algn="l" defTabSz="9140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28" indent="-228514" algn="l" defTabSz="9140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59" indent="-228514" algn="l" defTabSz="91406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2" algn="l" defTabSz="914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1" algn="l" defTabSz="914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1" algn="l" defTabSz="914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22" algn="l" defTabSz="914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51" algn="l" defTabSz="914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83" algn="l" defTabSz="914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13" algn="l" defTabSz="914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44" algn="l" defTabSz="9140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328" tIns="45662" rIns="91328" bIns="45662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328" tIns="45662" rIns="91328" bIns="45662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 vert="horz" lIns="91328" tIns="45662" rIns="91328" bIns="4566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270"/>
            <a:fld id="{3A19A39F-B59E-4212-BD6F-96A191AF408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3270"/>
              <a:t>20.07.2023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61"/>
            <a:ext cx="3860800" cy="365125"/>
          </a:xfrm>
          <a:prstGeom prst="rect">
            <a:avLst/>
          </a:prstGeom>
        </p:spPr>
        <p:txBody>
          <a:bodyPr vert="horz" lIns="91328" tIns="45662" rIns="91328" bIns="4566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27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61"/>
            <a:ext cx="2844800" cy="365125"/>
          </a:xfrm>
          <a:prstGeom prst="rect">
            <a:avLst/>
          </a:prstGeom>
        </p:spPr>
        <p:txBody>
          <a:bodyPr vert="horz" lIns="91328" tIns="45662" rIns="91328" bIns="4566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3270"/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327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863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6" r:id="rId2"/>
  </p:sldLayoutIdLst>
  <p:transition/>
  <p:timing/>
  <p:hf hdr="0" ftr="0" dt="0"/>
  <p:txStyles>
    <p:titleStyle>
      <a:lvl1pPr algn="ctr" defTabSz="91327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471" indent="-342471" algn="l" defTabSz="9132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031" indent="-285397" algn="l" defTabSz="91327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588" indent="-228315" algn="l" defTabSz="91327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222" indent="-228315" algn="l" defTabSz="91327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858" indent="-228315" algn="l" defTabSz="91327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492" indent="-228315" algn="l" defTabSz="9132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128" indent="-228315" algn="l" defTabSz="9132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763" indent="-228315" algn="l" defTabSz="9132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399" indent="-228315" algn="l" defTabSz="91327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4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70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904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40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74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811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45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80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101329" tIns="50638" rIns="101329" bIns="50638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101329" tIns="50638" rIns="101329" bIns="50638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586"/>
            <a:ext cx="2844800" cy="365125"/>
          </a:xfrm>
          <a:prstGeom prst="rect">
            <a:avLst/>
          </a:prstGeom>
        </p:spPr>
        <p:txBody>
          <a:bodyPr vert="horz" lIns="101329" tIns="50638" rIns="101329" bIns="50638" rtlCol="0" anchor="ctr"/>
          <a:lstStyle>
            <a:lvl1pPr algn="l">
              <a:defRPr sz="11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66420">
              <a:defRPr/>
            </a:pPr>
            <a:fld id="{F717FCB2-4EBA-400F-9D3A-E9153A61941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866420">
                <a:defRPr/>
              </a:pPr>
              <a:t>20.07.2023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586"/>
            <a:ext cx="3860800" cy="365125"/>
          </a:xfrm>
          <a:prstGeom prst="rect">
            <a:avLst/>
          </a:prstGeom>
        </p:spPr>
        <p:txBody>
          <a:bodyPr vert="horz" lIns="101329" tIns="50638" rIns="101329" bIns="50638" rtlCol="0" anchor="ctr"/>
          <a:lstStyle>
            <a:lvl1pPr algn="ctr">
              <a:defRPr sz="11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6642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586"/>
            <a:ext cx="2844800" cy="365125"/>
          </a:xfrm>
          <a:prstGeom prst="rect">
            <a:avLst/>
          </a:prstGeom>
        </p:spPr>
        <p:txBody>
          <a:bodyPr vert="horz" lIns="101329" tIns="50638" rIns="101329" bIns="50638" rtlCol="0" anchor="ctr"/>
          <a:lstStyle>
            <a:lvl1pPr algn="r">
              <a:defRPr sz="119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866420">
              <a:defRPr/>
            </a:pPr>
            <a:fld id="{C2535917-4E3D-4B54-8DD3-72A04370453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866420"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33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ransition/>
  <p:timing/>
  <p:txStyles>
    <p:titleStyle>
      <a:lvl1pPr algn="ctr" defTabSz="866420" rtl="0" eaLnBrk="1" latinLnBrk="0" hangingPunct="1">
        <a:spcBef>
          <a:spcPct val="0"/>
        </a:spcBef>
        <a:buNone/>
        <a:defRPr sz="42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873" indent="-324873" algn="l" defTabSz="866420" rtl="0" eaLnBrk="1" latinLnBrk="0" hangingPunct="1">
        <a:spcBef>
          <a:spcPct val="20000"/>
        </a:spcBef>
        <a:buFont typeface="Arial" pitchFamily="34" charset="0"/>
        <a:buChar char="•"/>
        <a:defRPr sz="3079" kern="1200">
          <a:solidFill>
            <a:schemeClr val="tx1"/>
          </a:solidFill>
          <a:latin typeface="+mn-lt"/>
          <a:ea typeface="+mn-ea"/>
          <a:cs typeface="+mn-cs"/>
        </a:defRPr>
      </a:lvl1pPr>
      <a:lvl2pPr marL="703964" indent="-270726" algn="l" defTabSz="866420" rtl="0" eaLnBrk="1" latinLnBrk="0" hangingPunct="1">
        <a:spcBef>
          <a:spcPct val="20000"/>
        </a:spcBef>
        <a:buFont typeface="Arial" pitchFamily="34" charset="0"/>
        <a:buChar char="–"/>
        <a:defRPr sz="2737" kern="1200">
          <a:solidFill>
            <a:schemeClr val="tx1"/>
          </a:solidFill>
          <a:latin typeface="+mn-lt"/>
          <a:ea typeface="+mn-ea"/>
          <a:cs typeface="+mn-cs"/>
        </a:defRPr>
      </a:lvl2pPr>
      <a:lvl3pPr marL="1083030" indent="-216576" algn="l" defTabSz="866420" rtl="0" eaLnBrk="1" latinLnBrk="0" hangingPunct="1">
        <a:spcBef>
          <a:spcPct val="20000"/>
        </a:spcBef>
        <a:buFont typeface="Arial" pitchFamily="34" charset="0"/>
        <a:buChar char="•"/>
        <a:defRPr sz="2309" kern="1200">
          <a:solidFill>
            <a:schemeClr val="tx1"/>
          </a:solidFill>
          <a:latin typeface="+mn-lt"/>
          <a:ea typeface="+mn-ea"/>
          <a:cs typeface="+mn-cs"/>
        </a:defRPr>
      </a:lvl3pPr>
      <a:lvl4pPr marL="1516266" indent="-216576" algn="l" defTabSz="866420" rtl="0" eaLnBrk="1" latinLnBrk="0" hangingPunct="1">
        <a:spcBef>
          <a:spcPct val="20000"/>
        </a:spcBef>
        <a:buFont typeface="Arial" pitchFamily="34" charset="0"/>
        <a:buChar char="–"/>
        <a:defRPr sz="1967" kern="1200">
          <a:solidFill>
            <a:schemeClr val="tx1"/>
          </a:solidFill>
          <a:latin typeface="+mn-lt"/>
          <a:ea typeface="+mn-ea"/>
          <a:cs typeface="+mn-cs"/>
        </a:defRPr>
      </a:lvl4pPr>
      <a:lvl5pPr marL="1949459" indent="-216576" algn="l" defTabSz="866420" rtl="0" eaLnBrk="1" latinLnBrk="0" hangingPunct="1">
        <a:spcBef>
          <a:spcPct val="20000"/>
        </a:spcBef>
        <a:buFont typeface="Arial" pitchFamily="34" charset="0"/>
        <a:buChar char="»"/>
        <a:defRPr sz="1967" kern="1200">
          <a:solidFill>
            <a:schemeClr val="tx1"/>
          </a:solidFill>
          <a:latin typeface="+mn-lt"/>
          <a:ea typeface="+mn-ea"/>
          <a:cs typeface="+mn-cs"/>
        </a:defRPr>
      </a:lvl5pPr>
      <a:lvl6pPr marL="2382682" indent="-216576" algn="l" defTabSz="866420" rtl="0" eaLnBrk="1" latinLnBrk="0" hangingPunct="1">
        <a:spcBef>
          <a:spcPct val="20000"/>
        </a:spcBef>
        <a:buFont typeface="Arial" pitchFamily="34" charset="0"/>
        <a:buChar char="•"/>
        <a:defRPr sz="1967" kern="1200">
          <a:solidFill>
            <a:schemeClr val="tx1"/>
          </a:solidFill>
          <a:latin typeface="+mn-lt"/>
          <a:ea typeface="+mn-ea"/>
          <a:cs typeface="+mn-cs"/>
        </a:defRPr>
      </a:lvl6pPr>
      <a:lvl7pPr marL="2815897" indent="-216576" algn="l" defTabSz="866420" rtl="0" eaLnBrk="1" latinLnBrk="0" hangingPunct="1">
        <a:spcBef>
          <a:spcPct val="20000"/>
        </a:spcBef>
        <a:buFont typeface="Arial" pitchFamily="34" charset="0"/>
        <a:buChar char="•"/>
        <a:defRPr sz="1967" kern="1200">
          <a:solidFill>
            <a:schemeClr val="tx1"/>
          </a:solidFill>
          <a:latin typeface="+mn-lt"/>
          <a:ea typeface="+mn-ea"/>
          <a:cs typeface="+mn-cs"/>
        </a:defRPr>
      </a:lvl7pPr>
      <a:lvl8pPr marL="3249113" indent="-216576" algn="l" defTabSz="866420" rtl="0" eaLnBrk="1" latinLnBrk="0" hangingPunct="1">
        <a:spcBef>
          <a:spcPct val="20000"/>
        </a:spcBef>
        <a:buFont typeface="Arial" pitchFamily="34" charset="0"/>
        <a:buChar char="•"/>
        <a:defRPr sz="1967" kern="1200">
          <a:solidFill>
            <a:schemeClr val="tx1"/>
          </a:solidFill>
          <a:latin typeface="+mn-lt"/>
          <a:ea typeface="+mn-ea"/>
          <a:cs typeface="+mn-cs"/>
        </a:defRPr>
      </a:lvl8pPr>
      <a:lvl9pPr marL="3682316" indent="-216576" algn="l" defTabSz="866420" rtl="0" eaLnBrk="1" latinLnBrk="0" hangingPunct="1">
        <a:spcBef>
          <a:spcPct val="20000"/>
        </a:spcBef>
        <a:buFont typeface="Arial" pitchFamily="34" charset="0"/>
        <a:buChar char="•"/>
        <a:defRPr sz="19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66420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33181" algn="l" defTabSz="866420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2pPr>
      <a:lvl3pPr marL="866420" algn="l" defTabSz="866420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3pPr>
      <a:lvl4pPr marL="1299644" algn="l" defTabSz="866420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1732856" algn="l" defTabSz="866420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166069" algn="l" defTabSz="866420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599285" algn="l" defTabSz="866420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032508" algn="l" defTabSz="866420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465714" algn="l" defTabSz="866420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Relationship Id="rId3" Type="http://schemas.openxmlformats.org/officeDocument/2006/relationships/image" Target="../media/image3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9.png" /><Relationship Id="rId3" Type="http://schemas.openxmlformats.org/officeDocument/2006/relationships/image" Target="../media/image4.jpeg" /><Relationship Id="rId4" Type="http://schemas.openxmlformats.org/officeDocument/2006/relationships/image" Target="../media/image2.jpeg" /><Relationship Id="rId5" Type="http://schemas.openxmlformats.org/officeDocument/2006/relationships/image" Target="../media/image3.png" /><Relationship Id="rId6" Type="http://schemas.openxmlformats.org/officeDocument/2006/relationships/image" Target="../media/image15.png" /><Relationship Id="rId7" Type="http://schemas.openxmlformats.org/officeDocument/2006/relationships/tags" Target="../tags/tag4.xml" /><Relationship Id="rId8" Type="http://schemas.openxmlformats.org/officeDocument/2006/relationships/chart" Target="../charts/chart5.xml" /><Relationship Id="rId9" Type="http://schemas.openxmlformats.org/officeDocument/2006/relationships/tags" Target="../tags/tag5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9.png" /><Relationship Id="rId3" Type="http://schemas.openxmlformats.org/officeDocument/2006/relationships/image" Target="../media/image4.jpeg" /><Relationship Id="rId4" Type="http://schemas.openxmlformats.org/officeDocument/2006/relationships/image" Target="../media/image2.jpeg" /><Relationship Id="rId5" Type="http://schemas.openxmlformats.org/officeDocument/2006/relationships/image" Target="../media/image3.png" /><Relationship Id="rId6" Type="http://schemas.openxmlformats.org/officeDocument/2006/relationships/chart" Target="../charts/chart6.xml" /><Relationship Id="rId7" Type="http://schemas.openxmlformats.org/officeDocument/2006/relationships/image" Target="../media/image16.png" /><Relationship Id="rId8" Type="http://schemas.microsoft.com/office/2007/relationships/hdphoto" Target="../media/image17.wdp" /><Relationship Id="rId9" Type="http://schemas.openxmlformats.org/officeDocument/2006/relationships/tags" Target="../tags/tag6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10" Type="http://schemas.openxmlformats.org/officeDocument/2006/relationships/chart" Target="../charts/chart10.xml" /><Relationship Id="rId11" Type="http://schemas.openxmlformats.org/officeDocument/2006/relationships/chart" Target="../charts/chart11.xml" /><Relationship Id="rId12" Type="http://schemas.openxmlformats.org/officeDocument/2006/relationships/image" Target="../media/image19.png" /><Relationship Id="rId13" Type="http://schemas.openxmlformats.org/officeDocument/2006/relationships/chart" Target="../charts/chart12.xml" /><Relationship Id="rId14" Type="http://schemas.openxmlformats.org/officeDocument/2006/relationships/chart" Target="../charts/chart13.xml" /><Relationship Id="rId15" Type="http://schemas.openxmlformats.org/officeDocument/2006/relationships/tags" Target="../tags/tag7.xml" /><Relationship Id="rId2" Type="http://schemas.openxmlformats.org/officeDocument/2006/relationships/image" Target="../media/image11.jpeg" /><Relationship Id="rId3" Type="http://schemas.openxmlformats.org/officeDocument/2006/relationships/image" Target="../media/image18.png" /><Relationship Id="rId4" Type="http://schemas.openxmlformats.org/officeDocument/2006/relationships/image" Target="../media/image4.jpeg" /><Relationship Id="rId5" Type="http://schemas.openxmlformats.org/officeDocument/2006/relationships/image" Target="../media/image2.jpeg" /><Relationship Id="rId6" Type="http://schemas.openxmlformats.org/officeDocument/2006/relationships/image" Target="../media/image3.png" /><Relationship Id="rId7" Type="http://schemas.openxmlformats.org/officeDocument/2006/relationships/chart" Target="../charts/chart7.xml" /><Relationship Id="rId8" Type="http://schemas.openxmlformats.org/officeDocument/2006/relationships/chart" Target="../charts/chart8.xml" /><Relationship Id="rId9" Type="http://schemas.openxmlformats.org/officeDocument/2006/relationships/chart" Target="../charts/chart9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10" Type="http://schemas.openxmlformats.org/officeDocument/2006/relationships/image" Target="../media/image23.svg" /><Relationship Id="rId11" Type="http://schemas.openxmlformats.org/officeDocument/2006/relationships/image" Target="../media/image24.png" /><Relationship Id="rId12" Type="http://schemas.openxmlformats.org/officeDocument/2006/relationships/image" Target="../media/image25.svg" /><Relationship Id="rId13" Type="http://schemas.openxmlformats.org/officeDocument/2006/relationships/image" Target="../media/image26.png" /><Relationship Id="rId14" Type="http://schemas.openxmlformats.org/officeDocument/2006/relationships/image" Target="../media/image27.svg" /><Relationship Id="rId15" Type="http://schemas.openxmlformats.org/officeDocument/2006/relationships/image" Target="../media/image28.png" /><Relationship Id="rId16" Type="http://schemas.openxmlformats.org/officeDocument/2006/relationships/image" Target="../media/image29.svg" /><Relationship Id="rId17" Type="http://schemas.openxmlformats.org/officeDocument/2006/relationships/tags" Target="../tags/tag8.xml" /><Relationship Id="rId2" Type="http://schemas.openxmlformats.org/officeDocument/2006/relationships/image" Target="../media/image4.jpeg" /><Relationship Id="rId3" Type="http://schemas.openxmlformats.org/officeDocument/2006/relationships/image" Target="../media/image9.png" /><Relationship Id="rId4" Type="http://schemas.openxmlformats.org/officeDocument/2006/relationships/image" Target="../media/image2.jpeg" /><Relationship Id="rId5" Type="http://schemas.openxmlformats.org/officeDocument/2006/relationships/chart" Target="../charts/chart14.xml" /><Relationship Id="rId6" Type="http://schemas.openxmlformats.org/officeDocument/2006/relationships/image" Target="../media/image3.png" /><Relationship Id="rId7" Type="http://schemas.openxmlformats.org/officeDocument/2006/relationships/image" Target="../media/image20.png" /><Relationship Id="rId8" Type="http://schemas.openxmlformats.org/officeDocument/2006/relationships/image" Target="../media/image21.svg" /><Relationship Id="rId9" Type="http://schemas.openxmlformats.org/officeDocument/2006/relationships/image" Target="../media/image22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4.jpeg" /><Relationship Id="rId3" Type="http://schemas.openxmlformats.org/officeDocument/2006/relationships/image" Target="../media/image30.jpeg" /><Relationship Id="rId4" Type="http://schemas.openxmlformats.org/officeDocument/2006/relationships/image" Target="../media/image31.png" /><Relationship Id="rId5" Type="http://schemas.openxmlformats.org/officeDocument/2006/relationships/image" Target="../media/image2.jpeg" /><Relationship Id="rId6" Type="http://schemas.openxmlformats.org/officeDocument/2006/relationships/image" Target="../media/image9.png" /><Relationship Id="rId7" Type="http://schemas.openxmlformats.org/officeDocument/2006/relationships/image" Target="../media/image3.png" /><Relationship Id="rId8" Type="http://schemas.openxmlformats.org/officeDocument/2006/relationships/chart" Target="../charts/chart15.xml" /><Relationship Id="rId9" Type="http://schemas.openxmlformats.org/officeDocument/2006/relationships/tags" Target="../tags/tag9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30.jpeg" /><Relationship Id="rId3" Type="http://schemas.openxmlformats.org/officeDocument/2006/relationships/image" Target="../media/image4.jpeg" /><Relationship Id="rId4" Type="http://schemas.openxmlformats.org/officeDocument/2006/relationships/image" Target="../media/image2.jpeg" /><Relationship Id="rId5" Type="http://schemas.openxmlformats.org/officeDocument/2006/relationships/image" Target="../media/image3.png" /><Relationship Id="rId6" Type="http://schemas.openxmlformats.org/officeDocument/2006/relationships/image" Target="../media/image9.png" /><Relationship Id="rId7" Type="http://schemas.openxmlformats.org/officeDocument/2006/relationships/chart" Target="../charts/chart16.xml" /><Relationship Id="rId8" Type="http://schemas.openxmlformats.org/officeDocument/2006/relationships/tags" Target="../tags/tag10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2.jpeg" /><Relationship Id="rId4" Type="http://schemas.openxmlformats.org/officeDocument/2006/relationships/image" Target="../media/image4.jpeg" /><Relationship Id="rId5" Type="http://schemas.openxmlformats.org/officeDocument/2006/relationships/image" Target="../media/image3.png" /><Relationship Id="rId6" Type="http://schemas.openxmlformats.org/officeDocument/2006/relationships/chart" Target="../charts/chart17.xml" /><Relationship Id="rId7" Type="http://schemas.openxmlformats.org/officeDocument/2006/relationships/image" Target="../media/image13.jpeg" /><Relationship Id="rId8" Type="http://schemas.openxmlformats.org/officeDocument/2006/relationships/image" Target="../media/image32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microsoft.com/office/2007/relationships/hdphoto" Target="../media/image37.wdp" /><Relationship Id="rId11" Type="http://schemas.openxmlformats.org/officeDocument/2006/relationships/image" Target="../media/image38.jpeg" /><Relationship Id="rId12" Type="http://schemas.microsoft.com/office/2007/relationships/hdphoto" Target="../media/image39.wdp" /><Relationship Id="rId13" Type="http://schemas.openxmlformats.org/officeDocument/2006/relationships/image" Target="../media/image6.png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2.jpeg" /><Relationship Id="rId4" Type="http://schemas.openxmlformats.org/officeDocument/2006/relationships/image" Target="../media/image4.jpeg" /><Relationship Id="rId5" Type="http://schemas.openxmlformats.org/officeDocument/2006/relationships/image" Target="../media/image3.png" /><Relationship Id="rId6" Type="http://schemas.openxmlformats.org/officeDocument/2006/relationships/image" Target="../media/image33.jpeg" /><Relationship Id="rId7" Type="http://schemas.openxmlformats.org/officeDocument/2006/relationships/image" Target="../media/image34.jpeg" /><Relationship Id="rId8" Type="http://schemas.openxmlformats.org/officeDocument/2006/relationships/image" Target="../media/image35.jpeg" /><Relationship Id="rId9" Type="http://schemas.openxmlformats.org/officeDocument/2006/relationships/image" Target="../media/image36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9.xml" /><Relationship Id="rId3" Type="http://schemas.openxmlformats.org/officeDocument/2006/relationships/image" Target="../media/image2.jpeg" /><Relationship Id="rId4" Type="http://schemas.openxmlformats.org/officeDocument/2006/relationships/image" Target="../media/image4.jpeg" /><Relationship Id="rId5" Type="http://schemas.openxmlformats.org/officeDocument/2006/relationships/image" Target="../media/image3.png" /><Relationship Id="rId6" Type="http://schemas.openxmlformats.org/officeDocument/2006/relationships/image" Target="../media/image40.jpeg" /><Relationship Id="rId7" Type="http://schemas.openxmlformats.org/officeDocument/2006/relationships/image" Target="../media/image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0.xml" /><Relationship Id="rId3" Type="http://schemas.openxmlformats.org/officeDocument/2006/relationships/image" Target="../media/image2.jpeg" /><Relationship Id="rId4" Type="http://schemas.openxmlformats.org/officeDocument/2006/relationships/image" Target="../media/image4.jpeg" /><Relationship Id="rId5" Type="http://schemas.openxmlformats.org/officeDocument/2006/relationships/image" Target="../media/image3.png" /><Relationship Id="rId6" Type="http://schemas.openxmlformats.org/officeDocument/2006/relationships/image" Target="../media/image5.jpeg" /><Relationship Id="rId7" Type="http://schemas.openxmlformats.org/officeDocument/2006/relationships/image" Target="../media/image41.jpeg" /><Relationship Id="rId8" Type="http://schemas.openxmlformats.org/officeDocument/2006/relationships/image" Target="../media/image6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42.png" /><Relationship Id="rId4" Type="http://schemas.openxmlformats.org/officeDocument/2006/relationships/image" Target="../media/image2.jpeg" /><Relationship Id="rId5" Type="http://schemas.openxmlformats.org/officeDocument/2006/relationships/image" Target="../media/image4.jpeg" /><Relationship Id="rId6" Type="http://schemas.openxmlformats.org/officeDocument/2006/relationships/image" Target="../media/image3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2.xml" /><Relationship Id="rId3" Type="http://schemas.openxmlformats.org/officeDocument/2006/relationships/image" Target="../media/image43.jpeg" /><Relationship Id="rId4" Type="http://schemas.openxmlformats.org/officeDocument/2006/relationships/image" Target="../media/image2.jpeg" /><Relationship Id="rId5" Type="http://schemas.openxmlformats.org/officeDocument/2006/relationships/image" Target="../media/image4.jpeg" /><Relationship Id="rId6" Type="http://schemas.openxmlformats.org/officeDocument/2006/relationships/image" Target="../media/image3.png" /><Relationship Id="rId7" Type="http://schemas.openxmlformats.org/officeDocument/2006/relationships/image" Target="../media/image44.jpeg" /><Relationship Id="rId8" Type="http://schemas.openxmlformats.org/officeDocument/2006/relationships/image" Target="../media/image45.jpeg" /><Relationship Id="rId9" Type="http://schemas.openxmlformats.org/officeDocument/2006/relationships/image" Target="../media/image46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51.jpeg" /><Relationship Id="rId2" Type="http://schemas.openxmlformats.org/officeDocument/2006/relationships/notesSlide" Target="../notesSlides/notesSlide13.xml" /><Relationship Id="rId3" Type="http://schemas.openxmlformats.org/officeDocument/2006/relationships/image" Target="../media/image2.jpeg" /><Relationship Id="rId4" Type="http://schemas.openxmlformats.org/officeDocument/2006/relationships/image" Target="../media/image47.jpeg" /><Relationship Id="rId5" Type="http://schemas.openxmlformats.org/officeDocument/2006/relationships/image" Target="../media/image4.jpeg" /><Relationship Id="rId6" Type="http://schemas.openxmlformats.org/officeDocument/2006/relationships/image" Target="../media/image48.jpeg" /><Relationship Id="rId7" Type="http://schemas.openxmlformats.org/officeDocument/2006/relationships/image" Target="../media/image49.jpeg" /><Relationship Id="rId8" Type="http://schemas.openxmlformats.org/officeDocument/2006/relationships/image" Target="../media/image3.png" /><Relationship Id="rId9" Type="http://schemas.openxmlformats.org/officeDocument/2006/relationships/image" Target="../media/image50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4.xml" /><Relationship Id="rId3" Type="http://schemas.openxmlformats.org/officeDocument/2006/relationships/image" Target="../media/image4.jpeg" /><Relationship Id="rId4" Type="http://schemas.openxmlformats.org/officeDocument/2006/relationships/image" Target="../media/image52.jpeg" /><Relationship Id="rId5" Type="http://schemas.openxmlformats.org/officeDocument/2006/relationships/image" Target="../media/image2.jpeg" /><Relationship Id="rId6" Type="http://schemas.openxmlformats.org/officeDocument/2006/relationships/image" Target="../media/image3.png" /><Relationship Id="rId7" Type="http://schemas.openxmlformats.org/officeDocument/2006/relationships/image" Target="../media/image53.jpeg" /><Relationship Id="rId8" Type="http://schemas.microsoft.com/office/2007/relationships/hdphoto" Target="../media/image54.wdp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5.xml" /><Relationship Id="rId3" Type="http://schemas.openxmlformats.org/officeDocument/2006/relationships/image" Target="../media/image55.jpeg" /><Relationship Id="rId4" Type="http://schemas.openxmlformats.org/officeDocument/2006/relationships/image" Target="../media/image2.jpeg" /><Relationship Id="rId5" Type="http://schemas.openxmlformats.org/officeDocument/2006/relationships/image" Target="../media/image4.jpeg" /><Relationship Id="rId6" Type="http://schemas.openxmlformats.org/officeDocument/2006/relationships/image" Target="../media/image3.png" /><Relationship Id="rId7" Type="http://schemas.openxmlformats.org/officeDocument/2006/relationships/image" Target="../media/image56.jpeg" /><Relationship Id="rId8" Type="http://schemas.openxmlformats.org/officeDocument/2006/relationships/image" Target="../media/image57.jpeg" /><Relationship Id="rId9" Type="http://schemas.openxmlformats.org/officeDocument/2006/relationships/image" Target="../media/image58.pn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6.xml" /><Relationship Id="rId3" Type="http://schemas.openxmlformats.org/officeDocument/2006/relationships/image" Target="../media/image2.jpeg" /><Relationship Id="rId4" Type="http://schemas.openxmlformats.org/officeDocument/2006/relationships/image" Target="../media/image4.jpeg" /><Relationship Id="rId5" Type="http://schemas.openxmlformats.org/officeDocument/2006/relationships/image" Target="../media/image3.png" /><Relationship Id="rId6" Type="http://schemas.openxmlformats.org/officeDocument/2006/relationships/image" Target="../media/image59.jpeg" /><Relationship Id="rId7" Type="http://schemas.openxmlformats.org/officeDocument/2006/relationships/image" Target="../media/image60.jpeg" /><Relationship Id="rId8" Type="http://schemas.microsoft.com/office/2007/relationships/hdphoto" Target="../media/image61.wdp" /><Relationship Id="rId9" Type="http://schemas.openxmlformats.org/officeDocument/2006/relationships/image" Target="../media/image6.pn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7.xml" /><Relationship Id="rId3" Type="http://schemas.openxmlformats.org/officeDocument/2006/relationships/image" Target="../media/image2.jpeg" /><Relationship Id="rId4" Type="http://schemas.openxmlformats.org/officeDocument/2006/relationships/image" Target="../media/image4.jpeg" /><Relationship Id="rId5" Type="http://schemas.openxmlformats.org/officeDocument/2006/relationships/image" Target="../media/image3.png" /><Relationship Id="rId6" Type="http://schemas.openxmlformats.org/officeDocument/2006/relationships/image" Target="../media/image62.jpeg" /><Relationship Id="rId7" Type="http://schemas.openxmlformats.org/officeDocument/2006/relationships/image" Target="../media/image63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8.xml" /><Relationship Id="rId3" Type="http://schemas.openxmlformats.org/officeDocument/2006/relationships/image" Target="../media/image2.jpeg" /><Relationship Id="rId4" Type="http://schemas.openxmlformats.org/officeDocument/2006/relationships/image" Target="../media/image4.jpeg" /><Relationship Id="rId5" Type="http://schemas.openxmlformats.org/officeDocument/2006/relationships/image" Target="../media/image64.jpeg" /><Relationship Id="rId6" Type="http://schemas.openxmlformats.org/officeDocument/2006/relationships/image" Target="../media/image3.png" /><Relationship Id="rId7" Type="http://schemas.openxmlformats.org/officeDocument/2006/relationships/image" Target="../media/image65.jpeg" /><Relationship Id="rId8" Type="http://schemas.openxmlformats.org/officeDocument/2006/relationships/image" Target="../media/image66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9.xml" /><Relationship Id="rId3" Type="http://schemas.openxmlformats.org/officeDocument/2006/relationships/image" Target="../media/image2.jpeg" /><Relationship Id="rId4" Type="http://schemas.openxmlformats.org/officeDocument/2006/relationships/image" Target="../media/image4.jpeg" /><Relationship Id="rId5" Type="http://schemas.openxmlformats.org/officeDocument/2006/relationships/image" Target="../media/image3.png" /><Relationship Id="rId6" Type="http://schemas.openxmlformats.org/officeDocument/2006/relationships/image" Target="../media/image67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2.jpeg" /><Relationship Id="rId4" Type="http://schemas.openxmlformats.org/officeDocument/2006/relationships/image" Target="../media/image4.jpeg" /><Relationship Id="rId5" Type="http://schemas.openxmlformats.org/officeDocument/2006/relationships/image" Target="../media/image3.png" /><Relationship Id="rId6" Type="http://schemas.openxmlformats.org/officeDocument/2006/relationships/image" Target="../media/image5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20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72.png" /><Relationship Id="rId11" Type="http://schemas.openxmlformats.org/officeDocument/2006/relationships/image" Target="../media/image73.jpeg" /><Relationship Id="rId12" Type="http://schemas.openxmlformats.org/officeDocument/2006/relationships/image" Target="../media/image74.png" /><Relationship Id="rId13" Type="http://schemas.openxmlformats.org/officeDocument/2006/relationships/image" Target="../media/image75.png" /><Relationship Id="rId2" Type="http://schemas.openxmlformats.org/officeDocument/2006/relationships/notesSlide" Target="../notesSlides/notesSlide21.xml" /><Relationship Id="rId3" Type="http://schemas.openxmlformats.org/officeDocument/2006/relationships/image" Target="../media/image2.jpeg" /><Relationship Id="rId4" Type="http://schemas.openxmlformats.org/officeDocument/2006/relationships/image" Target="../media/image4.jpeg" /><Relationship Id="rId5" Type="http://schemas.openxmlformats.org/officeDocument/2006/relationships/image" Target="../media/image3.png" /><Relationship Id="rId6" Type="http://schemas.openxmlformats.org/officeDocument/2006/relationships/image" Target="../media/image68.png" /><Relationship Id="rId7" Type="http://schemas.openxmlformats.org/officeDocument/2006/relationships/image" Target="../media/image69.png" /><Relationship Id="rId8" Type="http://schemas.openxmlformats.org/officeDocument/2006/relationships/image" Target="../media/image70.png" /><Relationship Id="rId9" Type="http://schemas.openxmlformats.org/officeDocument/2006/relationships/image" Target="../media/image71.pn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2.xml" /><Relationship Id="rId3" Type="http://schemas.openxmlformats.org/officeDocument/2006/relationships/image" Target="../media/image6.png" /><Relationship Id="rId4" Type="http://schemas.openxmlformats.org/officeDocument/2006/relationships/image" Target="../media/image2.jpeg" /><Relationship Id="rId5" Type="http://schemas.openxmlformats.org/officeDocument/2006/relationships/image" Target="../media/image4.jpeg" /><Relationship Id="rId6" Type="http://schemas.openxmlformats.org/officeDocument/2006/relationships/image" Target="../media/image3.png" /><Relationship Id="rId7" Type="http://schemas.openxmlformats.org/officeDocument/2006/relationships/image" Target="../media/image68.png" /><Relationship Id="rId8" Type="http://schemas.openxmlformats.org/officeDocument/2006/relationships/image" Target="../media/image76.jpe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10" Type="http://schemas.openxmlformats.org/officeDocument/2006/relationships/hyperlink" Target="http://budget.admoil.ru/index.php" TargetMode="External" /><Relationship Id="rId11" Type="http://schemas.openxmlformats.org/officeDocument/2006/relationships/chart" Target="../charts/chart18.xml" /><Relationship Id="rId2" Type="http://schemas.openxmlformats.org/officeDocument/2006/relationships/image" Target="../media/image11.jpeg" /><Relationship Id="rId3" Type="http://schemas.openxmlformats.org/officeDocument/2006/relationships/image" Target="../media/image4.jpeg" /><Relationship Id="rId4" Type="http://schemas.openxmlformats.org/officeDocument/2006/relationships/image" Target="../media/image2.jpeg" /><Relationship Id="rId5" Type="http://schemas.openxmlformats.org/officeDocument/2006/relationships/image" Target="../media/image77.png" /><Relationship Id="rId6" Type="http://schemas.openxmlformats.org/officeDocument/2006/relationships/image" Target="../media/image78.jpeg" /><Relationship Id="rId7" Type="http://schemas.openxmlformats.org/officeDocument/2006/relationships/image" Target="../media/image79.jpeg" /><Relationship Id="rId8" Type="http://schemas.openxmlformats.org/officeDocument/2006/relationships/image" Target="../media/image80.jpeg" /><Relationship Id="rId9" Type="http://schemas.openxmlformats.org/officeDocument/2006/relationships/image" Target="../media/image81.jpe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23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4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4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4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4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4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6.png" /><Relationship Id="rId4" Type="http://schemas.openxmlformats.org/officeDocument/2006/relationships/image" Target="../media/image2.jpeg" /><Relationship Id="rId5" Type="http://schemas.openxmlformats.org/officeDocument/2006/relationships/image" Target="../media/image4.jpeg" /><Relationship Id="rId6" Type="http://schemas.openxmlformats.org/officeDocument/2006/relationships/image" Target="../media/image3.png" /><Relationship Id="rId7" Type="http://schemas.openxmlformats.org/officeDocument/2006/relationships/chart" Target="../charts/chart1.xml" /><Relationship Id="rId8" Type="http://schemas.openxmlformats.org/officeDocument/2006/relationships/image" Target="../media/image7.jpeg" /><Relationship Id="rId9" Type="http://schemas.openxmlformats.org/officeDocument/2006/relationships/image" Target="../media/image8.jpeg" /></Relationships>
</file>

<file path=ppt/slides/_rels/slide5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5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5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5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5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5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5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5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5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5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/Relationships>
</file>

<file path=ppt/slides/_rels/slide6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6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6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6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6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6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6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6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6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6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chart" Target="../charts/chart2.xml" /><Relationship Id="rId6" Type="http://schemas.openxmlformats.org/officeDocument/2006/relationships/image" Target="../media/image9.png" /><Relationship Id="rId7" Type="http://schemas.openxmlformats.org/officeDocument/2006/relationships/image" Target="../media/image10.jpeg" /><Relationship Id="rId8" Type="http://schemas.openxmlformats.org/officeDocument/2006/relationships/hyperlink" Target="http://budget.admoil.ru/index.php/menyu2/strukrura-dohodov-zagolovok/struk-doh-budget-2022/struk-doh-budget-2022-god" TargetMode="External" /><Relationship Id="rId9" Type="http://schemas.openxmlformats.org/officeDocument/2006/relationships/tags" Target="../tags/tag1.xml" /></Relationships>
</file>

<file path=ppt/slides/_rels/slide7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2.png" /></Relationships>
</file>

<file path=ppt/slides/_rels/slide7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24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/Relationships>
</file>

<file path=ppt/slides/_rels/slide7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88.png" /><Relationship Id="rId11" Type="http://schemas.microsoft.com/office/2007/relationships/hdphoto" Target="../media/image89.wdp" /><Relationship Id="rId12" Type="http://schemas.openxmlformats.org/officeDocument/2006/relationships/image" Target="../media/image90.png" /><Relationship Id="rId13" Type="http://schemas.openxmlformats.org/officeDocument/2006/relationships/image" Target="../media/image91.jpeg" /><Relationship Id="rId14" Type="http://schemas.openxmlformats.org/officeDocument/2006/relationships/image" Target="../media/image92.png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83.png" /><Relationship Id="rId6" Type="http://schemas.openxmlformats.org/officeDocument/2006/relationships/image" Target="../media/image84.png" /><Relationship Id="rId7" Type="http://schemas.microsoft.com/office/2007/relationships/hdphoto" Target="../media/image85.wdp" /><Relationship Id="rId8" Type="http://schemas.openxmlformats.org/officeDocument/2006/relationships/image" Target="../media/image86.png" /><Relationship Id="rId9" Type="http://schemas.microsoft.com/office/2007/relationships/hdphoto" Target="../media/image87.wdp" /></Relationships>
</file>

<file path=ppt/slides/_rels/slide7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3.png" /><Relationship Id="rId4" Type="http://schemas.openxmlformats.org/officeDocument/2006/relationships/chart" Target="../charts/chart19.xml" /></Relationships>
</file>

<file path=ppt/slides/_rels/slide7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3.png" /><Relationship Id="rId4" Type="http://schemas.openxmlformats.org/officeDocument/2006/relationships/chart" Target="../charts/chart20.xml" /><Relationship Id="rId5" Type="http://schemas.openxmlformats.org/officeDocument/2006/relationships/chart" Target="../charts/chart21.xml" /></Relationships>
</file>

<file path=ppt/slides/_rels/slide7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3.png" /><Relationship Id="rId4" Type="http://schemas.openxmlformats.org/officeDocument/2006/relationships/image" Target="../media/image93.jpeg" /><Relationship Id="rId5" Type="http://schemas.openxmlformats.org/officeDocument/2006/relationships/image" Target="../media/image94.png" /><Relationship Id="rId6" Type="http://schemas.openxmlformats.org/officeDocument/2006/relationships/image" Target="../media/image95.jpeg" /><Relationship Id="rId7" Type="http://schemas.openxmlformats.org/officeDocument/2006/relationships/image" Target="../media/image96.jpeg" /></Relationships>
</file>

<file path=ppt/slides/_rels/slide7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3.png" /></Relationships>
</file>

<file path=ppt/slides/_rels/slide7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3.png" /></Relationships>
</file>

<file path=ppt/slides/_rels/slide7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3.png" /></Relationships>
</file>

<file path=ppt/slides/_rels/slide7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3.png" /><Relationship Id="rId4" Type="http://schemas.openxmlformats.org/officeDocument/2006/relationships/image" Target="../media/image93.jpeg" /><Relationship Id="rId5" Type="http://schemas.openxmlformats.org/officeDocument/2006/relationships/image" Target="../media/image97.png" /><Relationship Id="rId6" Type="http://schemas.openxmlformats.org/officeDocument/2006/relationships/image" Target="../media/image98.png" /><Relationship Id="rId7" Type="http://schemas.openxmlformats.org/officeDocument/2006/relationships/image" Target="../media/image99.png" /><Relationship Id="rId8" Type="http://schemas.openxmlformats.org/officeDocument/2006/relationships/image" Target="../media/image100.png" /><Relationship Id="rId9" Type="http://schemas.openxmlformats.org/officeDocument/2006/relationships/image" Target="../media/image101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chart" Target="../charts/chart3.xml" /><Relationship Id="rId6" Type="http://schemas.openxmlformats.org/officeDocument/2006/relationships/chart" Target="../charts/chart4.xml" /><Relationship Id="rId7" Type="http://schemas.openxmlformats.org/officeDocument/2006/relationships/image" Target="../media/image11.jpeg" /><Relationship Id="rId8" Type="http://schemas.openxmlformats.org/officeDocument/2006/relationships/image" Target="../media/image12.jpeg" /><Relationship Id="rId9" Type="http://schemas.openxmlformats.org/officeDocument/2006/relationships/tags" Target="../tags/tag2.xml" /></Relationships>
</file>

<file path=ppt/slides/_rels/slide8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3.png" /></Relationships>
</file>

<file path=ppt/slides/_rels/slide8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3.png" /><Relationship Id="rId4" Type="http://schemas.openxmlformats.org/officeDocument/2006/relationships/image" Target="../media/image102.png" /><Relationship Id="rId5" Type="http://schemas.microsoft.com/office/2007/relationships/hdphoto" Target="../media/image103.wdp" /><Relationship Id="rId6" Type="http://schemas.openxmlformats.org/officeDocument/2006/relationships/image" Target="../media/image104.png" /><Relationship Id="rId7" Type="http://schemas.openxmlformats.org/officeDocument/2006/relationships/image" Target="../media/image105.png" /><Relationship Id="rId8" Type="http://schemas.openxmlformats.org/officeDocument/2006/relationships/image" Target="../media/image106.png" /></Relationships>
</file>

<file path=ppt/slides/_rels/slide8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113.png" /><Relationship Id="rId11" Type="http://schemas.openxmlformats.org/officeDocument/2006/relationships/image" Target="../media/image114.png" /><Relationship Id="rId2" Type="http://schemas.openxmlformats.org/officeDocument/2006/relationships/image" Target="../media/image4.jpeg" /><Relationship Id="rId3" Type="http://schemas.openxmlformats.org/officeDocument/2006/relationships/image" Target="../media/image3.png" /><Relationship Id="rId4" Type="http://schemas.openxmlformats.org/officeDocument/2006/relationships/image" Target="../media/image107.png" /><Relationship Id="rId5" Type="http://schemas.openxmlformats.org/officeDocument/2006/relationships/image" Target="../media/image108.png" /><Relationship Id="rId6" Type="http://schemas.microsoft.com/office/2007/relationships/hdphoto" Target="../media/image109.wdp" /><Relationship Id="rId7" Type="http://schemas.openxmlformats.org/officeDocument/2006/relationships/image" Target="../media/image110.png" /><Relationship Id="rId8" Type="http://schemas.openxmlformats.org/officeDocument/2006/relationships/image" Target="../media/image111.png" /><Relationship Id="rId9" Type="http://schemas.openxmlformats.org/officeDocument/2006/relationships/image" Target="../media/image112.png" /></Relationships>
</file>

<file path=ppt/slides/_rels/slide8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notesSlide" Target="../notesSlides/notesSlide25.xml" /><Relationship Id="rId3" Type="http://schemas.openxmlformats.org/officeDocument/2006/relationships/image" Target="../media/image2.jpeg" /><Relationship Id="rId4" Type="http://schemas.openxmlformats.org/officeDocument/2006/relationships/image" Target="../media/image3.png" /></Relationships>
</file>

<file path=ppt/slides/_rels/slide8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/Relationships>
</file>

<file path=ppt/slides/_rels/slide8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30.jpeg" /><Relationship Id="rId4" Type="http://schemas.openxmlformats.org/officeDocument/2006/relationships/image" Target="../media/image4.jpeg" /><Relationship Id="rId5" Type="http://schemas.openxmlformats.org/officeDocument/2006/relationships/image" Target="../media/image3.png" /><Relationship Id="rId6" Type="http://schemas.openxmlformats.org/officeDocument/2006/relationships/image" Target="../media/image115.png" /><Relationship Id="rId7" Type="http://schemas.openxmlformats.org/officeDocument/2006/relationships/hyperlink" Target="mailto:komfin@admoil.ru" TargetMode="External" /><Relationship Id="rId8" Type="http://schemas.openxmlformats.org/officeDocument/2006/relationships/image" Target="../media/image11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image" Target="../media/image4.jpeg" /><Relationship Id="rId3" Type="http://schemas.openxmlformats.org/officeDocument/2006/relationships/image" Target="../media/image2.jpeg" /><Relationship Id="rId4" Type="http://schemas.openxmlformats.org/officeDocument/2006/relationships/image" Target="../media/image3.png" /><Relationship Id="rId5" Type="http://schemas.openxmlformats.org/officeDocument/2006/relationships/image" Target="../media/image11.jpeg" /><Relationship Id="rId6" Type="http://schemas.openxmlformats.org/officeDocument/2006/relationships/image" Target="../media/image12.jpeg" /><Relationship Id="rId7" Type="http://schemas.openxmlformats.org/officeDocument/2006/relationships/image" Target="../media/image13.jpeg" /><Relationship Id="rId8" Type="http://schemas.openxmlformats.org/officeDocument/2006/relationships/image" Target="../media/image14.jpeg" /><Relationship Id="rId9" Type="http://schemas.openxmlformats.org/officeDocument/2006/relationships/tags" Target="../tags/tag3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6033295-DD37-4AD7-BCF5-2BC836F8F1DB}"/>
              </a:ext>
            </a:extLst>
          </p:cNvPr>
          <p:cNvSpPr txBox="1"/>
          <p:nvPr/>
        </p:nvSpPr>
        <p:spPr>
          <a:xfrm>
            <a:off x="2196084" y="1857077"/>
            <a:ext cx="7799832" cy="3124292"/>
          </a:xfrm>
          <a:prstGeom prst="rect">
            <a:avLst/>
          </a:prstGeom>
        </p:spPr>
        <p:txBody>
          <a:bodyPr lIns="90198" tIns="45098" rIns="90198" bIns="45098" anchor="ctr">
            <a:normAutofit fontScale="85000" lnSpcReduction="10000"/>
          </a:bodyPr>
          <a:lstStyle>
            <a:lvl1pPr algn="ctr" defTabSz="1042615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4261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Решение Думы Нефтеюганского района от </a:t>
            </a:r>
            <a:r>
              <a:rPr lang="ru-RU" sz="4800" b="1">
                <a:solidFill>
                  <a:prstClr val="black"/>
                </a:solidFill>
                <a:latin typeface="Calibri"/>
              </a:rPr>
              <a:t>24</a:t>
            </a: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.05.2023 № </a:t>
            </a:r>
            <a:r>
              <a:rPr lang="ru-RU" sz="4800" b="1">
                <a:solidFill>
                  <a:prstClr val="black"/>
                </a:solidFill>
                <a:latin typeface="Calibri"/>
              </a:rPr>
              <a:t>900</a:t>
            </a: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                   «Об исполнении бюджета Нефтеюганского района                 за 2022 год»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2E155694-2B86-44CB-B553-9904C5D5B271}"/>
              </a:ext>
            </a:extLst>
          </p:cNvPr>
          <p:cNvSpPr txBox="1"/>
          <p:nvPr/>
        </p:nvSpPr>
        <p:spPr>
          <a:xfrm>
            <a:off x="8999517" y="5786814"/>
            <a:ext cx="3111781" cy="1240782"/>
          </a:xfrm>
          <a:prstGeom prst="rect">
            <a:avLst/>
          </a:prstGeom>
        </p:spPr>
        <p:txBody>
          <a:bodyPr lIns="90198" tIns="45098" rIns="90198" bIns="45098">
            <a:normAutofit fontScale="85000" lnSpcReduction="10000"/>
          </a:bodyPr>
          <a:lstStyle>
            <a:lvl1pPr marL="390979" indent="-390979" algn="l" defTabSz="104261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126" indent="-325818" algn="l" defTabSz="104261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270" indent="-260653" algn="l" defTabSz="104261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4576" indent="-260653" algn="l" defTabSz="1042615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5885" indent="-260653" algn="l" defTabSz="1042615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7192" indent="-260653" algn="l" defTabSz="104261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8500" indent="-260653" algn="l" defTabSz="104261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09807" indent="-260653" algn="l" defTabSz="104261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1115" indent="-260653" algn="l" defTabSz="104261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426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2100" b="1" i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Департамент финансов </a:t>
            </a:r>
          </a:p>
          <a:p>
            <a:pPr marL="0" marR="0" lvl="0" indent="0" algn="l" defTabSz="10426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2100" b="1" i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Нефтеюганского района</a:t>
            </a:r>
          </a:p>
          <a:p>
            <a:pPr marL="0" marR="0" lvl="0" indent="0" algn="r" defTabSz="104261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/>
            </a:pPr>
            <a:r>
              <a:rPr kumimoji="0" lang="ru-RU" sz="2100" b="1" i="1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2023 год</a:t>
            </a:r>
          </a:p>
        </p:txBody>
      </p:sp>
    </p:spTree>
    <p:extLst>
      <p:ext uri="{BB962C8B-B14F-4D97-AF65-F5344CB8AC3E}">
        <p14:creationId xmlns:p14="http://schemas.microsoft.com/office/powerpoint/2010/main" val="1523192361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2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9C2052B0-46BE-4305-9730-CDD0C7476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68"/>
          <a:stretch>
            <a:fillRect/>
          </a:stretch>
        </p:blipFill>
        <p:spPr bwMode="auto">
          <a:xfrm rot="10800000">
            <a:off x="25581" y="1966255"/>
            <a:ext cx="1221737" cy="6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5" name="iṥļîḑe">
            <a:extLst>
              <a:ext uri="{FF2B5EF4-FFF2-40B4-BE49-F238E27FC236}">
                <a16:creationId xmlns:a16="http://schemas.microsoft.com/office/drawing/2014/main" id="{F4A94CD7-000F-4A61-A635-6B42B3FB237A}"/>
              </a:ext>
            </a:extLst>
          </p:cNvPr>
          <p:cNvSpPr/>
          <p:nvPr/>
        </p:nvSpPr>
        <p:spPr>
          <a:xfrm>
            <a:off x="6261768" y="1188026"/>
            <a:ext cx="3927583" cy="2785633"/>
          </a:xfrm>
          <a:prstGeom prst="roundRect">
            <a:avLst>
              <a:gd name="adj" fmla="val 4140"/>
            </a:avLst>
          </a:prstGeom>
          <a:solidFill>
            <a:srgbClr val="FFEDE7">
              <a:alpha val="50000"/>
            </a:srgb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  <a:sym typeface="+mn-lt"/>
            </a:endParaRPr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776"/>
            <a:ext cx="12192000" cy="100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2899E0-FE6C-4AED-B294-06F5D1FCE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C8744D0B-E69D-44DF-9EDB-1EF9326ED40D}"/>
              </a:ext>
            </a:extLst>
          </p:cNvPr>
          <p:cNvGrpSpPr/>
          <p:nvPr/>
        </p:nvGrpSpPr>
        <p:grpSpPr>
          <a:xfrm>
            <a:off x="0" y="5380756"/>
            <a:ext cx="12191999" cy="1490897"/>
            <a:chOff x="-14287" y="5532437"/>
            <a:chExt cx="10706100" cy="2054225"/>
          </a:xfrm>
        </p:grpSpPr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85409AFF-D35F-48B6-86D8-429F91A54CE0}"/>
                </a:ext>
              </a:extLst>
            </p:cNvPr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8E2906FD-3AC3-47F0-93C0-D9E6850630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EC1EAFE0-8631-4808-8B60-EC50C8F6C21C}"/>
                  </a:ext>
                </a:extLst>
              </p:cNvPr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B8BD6EB7-3EB1-4D9A-91B7-FBCF7EA13756}"/>
                  </a:ext>
                </a:extLst>
              </p:cNvPr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3CA1C7CC-DB86-4941-97C7-D9AF48C7BCEC}"/>
                  </a:ext>
                </a:extLst>
              </p:cNvPr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BC12EEC3-35E1-4CA1-AAE9-A9D7A41C76CB}"/>
                </a:ext>
              </a:extLst>
            </p:cNvPr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3" name="Рисунок 4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7" y="42947"/>
            <a:ext cx="1263079" cy="892679"/>
          </a:xfrm>
          <a:prstGeom prst="rect">
            <a:avLst/>
          </a:prstGeom>
        </p:spPr>
      </p:pic>
      <p:pic>
        <p:nvPicPr>
          <p:cNvPr id="472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9C2052B0-46BE-4305-9730-CDD0C7476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68"/>
          <a:stretch>
            <a:fillRect/>
          </a:stretch>
        </p:blipFill>
        <p:spPr bwMode="auto">
          <a:xfrm rot="10800000">
            <a:off x="11181393" y="4152012"/>
            <a:ext cx="1002520" cy="55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10494" y="2776"/>
            <a:ext cx="54543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Анализ исполнения бюджета по акцизам за 2022 год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255" name="Таблица 254"/>
          <p:cNvGraphicFramePr>
            <a:graphicFrameLocks noGrp="1"/>
          </p:cNvGraphicFramePr>
          <p:nvPr/>
        </p:nvGraphicFramePr>
        <p:xfrm>
          <a:off x="850357" y="1114387"/>
          <a:ext cx="3998238" cy="1046313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999119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1999119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375753">
                <a:tc gridSpan="2"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effectLst/>
                          <a:latin typeface="Arial" pitchFamily="34" charset="0"/>
                          <a:cs typeface="Arial" pitchFamily="34" charset="0"/>
                        </a:rPr>
                        <a:t>Протяженность дорог</a:t>
                      </a:r>
                      <a:endParaRPr kumimoji="0" lang="ru-RU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35280"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20</a:t>
                      </a:r>
                      <a:r>
                        <a:rPr kumimoji="0" lang="en-US" sz="1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r>
                        <a:rPr kumimoji="0" lang="ru-RU" sz="1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 год</a:t>
                      </a:r>
                      <a:endParaRPr kumimoji="0" lang="ru-RU" sz="16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455F5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 год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35280"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38,8</a:t>
                      </a:r>
                      <a:r>
                        <a:rPr lang="ru-RU" sz="1600" baseline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км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43,4 км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</a:tbl>
          </a:graphicData>
        </a:graphic>
      </p:graphicFrame>
      <p:graphicFrame>
        <p:nvGraphicFramePr>
          <p:cNvPr id="256" name="Таблица 255"/>
          <p:cNvGraphicFramePr>
            <a:graphicFrameLocks noGrp="1"/>
          </p:cNvGraphicFramePr>
          <p:nvPr/>
        </p:nvGraphicFramePr>
        <p:xfrm>
          <a:off x="839957" y="2752511"/>
          <a:ext cx="3998240" cy="1638068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999120">
                  <a:extLst>
                    <a:ext uri="{9D8B030D-6E8A-4147-A177-3AD203B41FA5}">
                      <a16:colId xmlns:a16="http://schemas.microsoft.com/office/drawing/2014/main" val="168698277"/>
                    </a:ext>
                  </a:extLst>
                </a:gridCol>
                <a:gridCol w="1999120">
                  <a:extLst>
                    <a:ext uri="{9D8B030D-6E8A-4147-A177-3AD203B41FA5}">
                      <a16:colId xmlns:a16="http://schemas.microsoft.com/office/drawing/2014/main" val="3086186568"/>
                    </a:ext>
                  </a:extLst>
                </a:gridCol>
              </a:tblGrid>
              <a:tr h="967508">
                <a:tc gridSpan="2"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60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/>
                        <a:t>Дифференцированный  норматив отчисления </a:t>
                      </a:r>
                      <a:endParaRPr kumimoji="0" lang="ru-RU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>
                    <a:solidFill>
                      <a:srgbClr val="26744D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973892"/>
                  </a:ext>
                </a:extLst>
              </a:tr>
              <a:tr h="335280"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effectLst/>
                        </a:rPr>
                        <a:t>20</a:t>
                      </a:r>
                      <a:r>
                        <a:rPr lang="en-US" sz="1600">
                          <a:effectLst/>
                        </a:rPr>
                        <a:t>2</a:t>
                      </a:r>
                      <a:r>
                        <a:rPr lang="ru-RU" sz="1600">
                          <a:effectLst/>
                        </a:rPr>
                        <a:t>1 год</a:t>
                      </a:r>
                      <a:endParaRPr lang="ru-RU" sz="1600" b="1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2022 год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94069"/>
                  </a:ext>
                </a:extLst>
              </a:tr>
              <a:tr h="335280"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0,0969%</a:t>
                      </a:r>
                      <a:endParaRPr kumimoji="0" lang="ru-RU" sz="16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0,1040%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5124306"/>
                  </a:ext>
                </a:extLst>
              </a:tr>
            </a:tbl>
          </a:graphicData>
        </a:graphic>
      </p:graphicFrame>
      <p:grpSp>
        <p:nvGrpSpPr>
          <p:cNvPr id="257" name="a8c17173-f90b-4a47-8065-c6870626997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D0A48CC-D16F-4289-AC3E-02BAF9553BB1}"/>
              </a:ext>
            </a:extLst>
          </p:cNvPr>
          <p:cNvGrpSpPr>
            <a:grpSpLocks noChangeAspect="1"/>
          </p:cNvGrpSpPr>
          <p:nvPr>
            <p:custDataLst>
              <p:tags r:id="rId7"/>
            </p:custDataLst>
          </p:nvPr>
        </p:nvGrpSpPr>
        <p:grpSpPr>
          <a:xfrm>
            <a:off x="775064" y="4642323"/>
            <a:ext cx="4754879" cy="1864869"/>
            <a:chOff x="2286000" y="1271588"/>
            <a:chExt cx="7432676" cy="4333875"/>
          </a:xfrm>
        </p:grpSpPr>
        <p:sp>
          <p:nvSpPr>
            <p:cNvPr id="258" name="íšļídé">
              <a:extLst>
                <a:ext uri="{FF2B5EF4-FFF2-40B4-BE49-F238E27FC236}">
                  <a16:creationId xmlns:a16="http://schemas.microsoft.com/office/drawing/2014/main" id="{CF3909E0-EB2B-4B0B-BDB9-E31E636FF96F}"/>
                </a:ext>
              </a:extLst>
            </p:cNvPr>
            <p:cNvSpPr/>
            <p:nvPr/>
          </p:nvSpPr>
          <p:spPr bwMode="auto">
            <a:xfrm>
              <a:off x="7961313" y="3487738"/>
              <a:ext cx="273050" cy="276225"/>
            </a:xfrm>
            <a:prstGeom prst="rect">
              <a:avLst/>
            </a:prstGeom>
            <a:solidFill>
              <a:srgbClr val="99D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9" name="ïŝļîḑe">
              <a:extLst>
                <a:ext uri="{FF2B5EF4-FFF2-40B4-BE49-F238E27FC236}">
                  <a16:creationId xmlns:a16="http://schemas.microsoft.com/office/drawing/2014/main" id="{5461D11E-5010-4413-BCBF-FC0DAF75B466}"/>
                </a:ext>
              </a:extLst>
            </p:cNvPr>
            <p:cNvSpPr/>
            <p:nvPr/>
          </p:nvSpPr>
          <p:spPr bwMode="auto">
            <a:xfrm>
              <a:off x="8404225" y="3487738"/>
              <a:ext cx="271463" cy="276225"/>
            </a:xfrm>
            <a:prstGeom prst="rect">
              <a:avLst/>
            </a:prstGeom>
            <a:solidFill>
              <a:srgbClr val="99D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0" name="ïṧlïḑè">
              <a:extLst>
                <a:ext uri="{FF2B5EF4-FFF2-40B4-BE49-F238E27FC236}">
                  <a16:creationId xmlns:a16="http://schemas.microsoft.com/office/drawing/2014/main" id="{ED816B44-576A-46D0-8771-1C81BFCB83E9}"/>
                </a:ext>
              </a:extLst>
            </p:cNvPr>
            <p:cNvSpPr/>
            <p:nvPr/>
          </p:nvSpPr>
          <p:spPr bwMode="auto">
            <a:xfrm>
              <a:off x="7961313" y="3898900"/>
              <a:ext cx="273050" cy="271463"/>
            </a:xfrm>
            <a:prstGeom prst="rect">
              <a:avLst/>
            </a:prstGeom>
            <a:solidFill>
              <a:srgbClr val="99D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1" name="iśľíďe">
              <a:extLst>
                <a:ext uri="{FF2B5EF4-FFF2-40B4-BE49-F238E27FC236}">
                  <a16:creationId xmlns:a16="http://schemas.microsoft.com/office/drawing/2014/main" id="{0E1222F0-16C2-44E4-BB21-363BC62DA88F}"/>
                </a:ext>
              </a:extLst>
            </p:cNvPr>
            <p:cNvSpPr/>
            <p:nvPr/>
          </p:nvSpPr>
          <p:spPr bwMode="auto">
            <a:xfrm>
              <a:off x="8404225" y="3898900"/>
              <a:ext cx="271463" cy="271463"/>
            </a:xfrm>
            <a:prstGeom prst="rect">
              <a:avLst/>
            </a:prstGeom>
            <a:solidFill>
              <a:srgbClr val="99D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2" name="işļide">
              <a:extLst>
                <a:ext uri="{FF2B5EF4-FFF2-40B4-BE49-F238E27FC236}">
                  <a16:creationId xmlns:a16="http://schemas.microsoft.com/office/drawing/2014/main" id="{55DA1772-DFB8-43B3-9684-4EAEDD1E54A2}"/>
                </a:ext>
              </a:extLst>
            </p:cNvPr>
            <p:cNvSpPr/>
            <p:nvPr/>
          </p:nvSpPr>
          <p:spPr bwMode="auto">
            <a:xfrm>
              <a:off x="4641850" y="2311400"/>
              <a:ext cx="157163" cy="1058863"/>
            </a:xfrm>
            <a:prstGeom prst="rect">
              <a:avLst/>
            </a:prstGeom>
            <a:solidFill>
              <a:srgbClr val="DD53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3" name="ïśḻîḑê">
              <a:extLst>
                <a:ext uri="{FF2B5EF4-FFF2-40B4-BE49-F238E27FC236}">
                  <a16:creationId xmlns:a16="http://schemas.microsoft.com/office/drawing/2014/main" id="{81EBEA6E-B7FB-4802-BC93-7682D624916C}"/>
                </a:ext>
              </a:extLst>
            </p:cNvPr>
            <p:cNvSpPr/>
            <p:nvPr/>
          </p:nvSpPr>
          <p:spPr bwMode="auto">
            <a:xfrm>
              <a:off x="4887913" y="2311400"/>
              <a:ext cx="152400" cy="1058863"/>
            </a:xfrm>
            <a:prstGeom prst="rect">
              <a:avLst/>
            </a:prstGeom>
            <a:solidFill>
              <a:srgbClr val="F2D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4" name="ïSlîḋé">
              <a:extLst>
                <a:ext uri="{FF2B5EF4-FFF2-40B4-BE49-F238E27FC236}">
                  <a16:creationId xmlns:a16="http://schemas.microsoft.com/office/drawing/2014/main" id="{8A89D087-C41B-49C3-8E6E-0D263ED62E61}"/>
                </a:ext>
              </a:extLst>
            </p:cNvPr>
            <p:cNvSpPr/>
            <p:nvPr/>
          </p:nvSpPr>
          <p:spPr bwMode="auto">
            <a:xfrm>
              <a:off x="5130800" y="2311400"/>
              <a:ext cx="155575" cy="1058863"/>
            </a:xfrm>
            <a:prstGeom prst="rect">
              <a:avLst/>
            </a:prstGeom>
            <a:solidFill>
              <a:srgbClr val="9FD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5" name="ïṥļíḋè">
              <a:extLst>
                <a:ext uri="{FF2B5EF4-FFF2-40B4-BE49-F238E27FC236}">
                  <a16:creationId xmlns:a16="http://schemas.microsoft.com/office/drawing/2014/main" id="{34EE7EBF-EF5F-45DB-8D2C-6788F854CA8E}"/>
                </a:ext>
              </a:extLst>
            </p:cNvPr>
            <p:cNvSpPr/>
            <p:nvPr/>
          </p:nvSpPr>
          <p:spPr bwMode="auto">
            <a:xfrm>
              <a:off x="5375275" y="2311400"/>
              <a:ext cx="152400" cy="1058863"/>
            </a:xfrm>
            <a:prstGeom prst="rect">
              <a:avLst/>
            </a:prstGeom>
            <a:solidFill>
              <a:srgbClr val="99D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6" name="íšḻîdè">
              <a:extLst>
                <a:ext uri="{FF2B5EF4-FFF2-40B4-BE49-F238E27FC236}">
                  <a16:creationId xmlns:a16="http://schemas.microsoft.com/office/drawing/2014/main" id="{7821C9BA-E1C9-4BFA-87C3-26761E465DD1}"/>
                </a:ext>
              </a:extLst>
            </p:cNvPr>
            <p:cNvSpPr/>
            <p:nvPr/>
          </p:nvSpPr>
          <p:spPr bwMode="auto">
            <a:xfrm>
              <a:off x="3430588" y="3214688"/>
              <a:ext cx="858838" cy="142875"/>
            </a:xfrm>
            <a:prstGeom prst="rect">
              <a:avLst/>
            </a:prstGeom>
            <a:solidFill>
              <a:srgbClr val="F2D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7" name="îşḻîde">
              <a:extLst>
                <a:ext uri="{FF2B5EF4-FFF2-40B4-BE49-F238E27FC236}">
                  <a16:creationId xmlns:a16="http://schemas.microsoft.com/office/drawing/2014/main" id="{F5669C31-A783-40F6-B203-DEAA76C0B900}"/>
                </a:ext>
              </a:extLst>
            </p:cNvPr>
            <p:cNvSpPr/>
            <p:nvPr/>
          </p:nvSpPr>
          <p:spPr bwMode="auto">
            <a:xfrm>
              <a:off x="3430588" y="3500438"/>
              <a:ext cx="858838" cy="157163"/>
            </a:xfrm>
            <a:prstGeom prst="rect">
              <a:avLst/>
            </a:prstGeom>
            <a:solidFill>
              <a:srgbClr val="F2DD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8" name="ïŝḷíďè">
              <a:extLst>
                <a:ext uri="{FF2B5EF4-FFF2-40B4-BE49-F238E27FC236}">
                  <a16:creationId xmlns:a16="http://schemas.microsoft.com/office/drawing/2014/main" id="{7B4EBF04-A894-4DF6-A751-22F3441F106E}"/>
                </a:ext>
              </a:extLst>
            </p:cNvPr>
            <p:cNvSpPr/>
            <p:nvPr/>
          </p:nvSpPr>
          <p:spPr bwMode="auto">
            <a:xfrm>
              <a:off x="2286000" y="3902075"/>
              <a:ext cx="1252538" cy="876300"/>
            </a:xfrm>
            <a:custGeom>
              <a:gdLst>
                <a:gd name="T0" fmla="*/ 142 w 280"/>
                <a:gd name="T1" fmla="*/ 3 h 196"/>
                <a:gd name="T2" fmla="*/ 141 w 280"/>
                <a:gd name="T3" fmla="*/ 1 h 196"/>
                <a:gd name="T4" fmla="*/ 139 w 280"/>
                <a:gd name="T5" fmla="*/ 3 h 196"/>
                <a:gd name="T6" fmla="*/ 140 w 280"/>
                <a:gd name="T7" fmla="*/ 196 h 196"/>
                <a:gd name="T8" fmla="*/ 140 w 280"/>
                <a:gd name="T9" fmla="*/ 196 h 196"/>
                <a:gd name="T10" fmla="*/ 141 w 280"/>
                <a:gd name="T11" fmla="*/ 196 h 196"/>
                <a:gd name="T12" fmla="*/ 142 w 280"/>
                <a:gd name="T13" fmla="*/ 196 h 196"/>
                <a:gd name="T14" fmla="*/ 142 w 280"/>
                <a:gd name="T15" fmla="*/ 195 h 196"/>
                <a:gd name="T16" fmla="*/ 142 w 280"/>
                <a:gd name="T17" fmla="*/ 3 h 19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0" h="196">
                  <a:moveTo>
                    <a:pt x="142" y="3"/>
                  </a:moveTo>
                  <a:cubicBezTo>
                    <a:pt x="142" y="3"/>
                    <a:pt x="142" y="0"/>
                    <a:pt x="141" y="1"/>
                  </a:cubicBezTo>
                  <a:cubicBezTo>
                    <a:pt x="140" y="0"/>
                    <a:pt x="139" y="3"/>
                    <a:pt x="139" y="3"/>
                  </a:cubicBezTo>
                  <a:cubicBezTo>
                    <a:pt x="118" y="27"/>
                    <a:pt x="0" y="172"/>
                    <a:pt x="140" y="196"/>
                  </a:cubicBezTo>
                  <a:cubicBezTo>
                    <a:pt x="140" y="196"/>
                    <a:pt x="140" y="196"/>
                    <a:pt x="140" y="196"/>
                  </a:cubicBezTo>
                  <a:cubicBezTo>
                    <a:pt x="140" y="196"/>
                    <a:pt x="141" y="196"/>
                    <a:pt x="141" y="196"/>
                  </a:cubicBezTo>
                  <a:cubicBezTo>
                    <a:pt x="141" y="196"/>
                    <a:pt x="142" y="196"/>
                    <a:pt x="142" y="196"/>
                  </a:cubicBezTo>
                  <a:cubicBezTo>
                    <a:pt x="142" y="195"/>
                    <a:pt x="142" y="195"/>
                    <a:pt x="142" y="195"/>
                  </a:cubicBezTo>
                  <a:cubicBezTo>
                    <a:pt x="280" y="167"/>
                    <a:pt x="164" y="27"/>
                    <a:pt x="142" y="3"/>
                  </a:cubicBezTo>
                  <a:close/>
                </a:path>
              </a:pathLst>
            </a:custGeom>
            <a:solidFill>
              <a:srgbClr val="99D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9" name="islídè">
              <a:extLst>
                <a:ext uri="{FF2B5EF4-FFF2-40B4-BE49-F238E27FC236}">
                  <a16:creationId xmlns:a16="http://schemas.microsoft.com/office/drawing/2014/main" id="{0CA6B46E-12CF-4505-986B-07D1090A9A32}"/>
                </a:ext>
              </a:extLst>
            </p:cNvPr>
            <p:cNvSpPr/>
            <p:nvPr/>
          </p:nvSpPr>
          <p:spPr bwMode="auto">
            <a:xfrm>
              <a:off x="8650288" y="3987800"/>
              <a:ext cx="1068388" cy="746125"/>
            </a:xfrm>
            <a:custGeom>
              <a:gdLst>
                <a:gd name="T0" fmla="*/ 121 w 239"/>
                <a:gd name="T1" fmla="*/ 2 h 167"/>
                <a:gd name="T2" fmla="*/ 120 w 239"/>
                <a:gd name="T3" fmla="*/ 1 h 167"/>
                <a:gd name="T4" fmla="*/ 119 w 239"/>
                <a:gd name="T5" fmla="*/ 2 h 167"/>
                <a:gd name="T6" fmla="*/ 119 w 239"/>
                <a:gd name="T7" fmla="*/ 167 h 167"/>
                <a:gd name="T8" fmla="*/ 119 w 239"/>
                <a:gd name="T9" fmla="*/ 167 h 167"/>
                <a:gd name="T10" fmla="*/ 120 w 239"/>
                <a:gd name="T11" fmla="*/ 167 h 167"/>
                <a:gd name="T12" fmla="*/ 121 w 239"/>
                <a:gd name="T13" fmla="*/ 167 h 167"/>
                <a:gd name="T14" fmla="*/ 121 w 239"/>
                <a:gd name="T15" fmla="*/ 167 h 167"/>
                <a:gd name="T16" fmla="*/ 121 w 239"/>
                <a:gd name="T17" fmla="*/ 2 h 1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167">
                  <a:moveTo>
                    <a:pt x="121" y="2"/>
                  </a:moveTo>
                  <a:cubicBezTo>
                    <a:pt x="121" y="2"/>
                    <a:pt x="121" y="0"/>
                    <a:pt x="120" y="1"/>
                  </a:cubicBezTo>
                  <a:cubicBezTo>
                    <a:pt x="119" y="0"/>
                    <a:pt x="119" y="2"/>
                    <a:pt x="119" y="2"/>
                  </a:cubicBezTo>
                  <a:cubicBezTo>
                    <a:pt x="100" y="23"/>
                    <a:pt x="0" y="147"/>
                    <a:pt x="119" y="167"/>
                  </a:cubicBezTo>
                  <a:cubicBezTo>
                    <a:pt x="119" y="167"/>
                    <a:pt x="119" y="167"/>
                    <a:pt x="119" y="167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21" y="167"/>
                    <a:pt x="121" y="167"/>
                    <a:pt x="121" y="167"/>
                  </a:cubicBezTo>
                  <a:cubicBezTo>
                    <a:pt x="121" y="167"/>
                    <a:pt x="121" y="167"/>
                    <a:pt x="121" y="167"/>
                  </a:cubicBezTo>
                  <a:cubicBezTo>
                    <a:pt x="239" y="143"/>
                    <a:pt x="140" y="23"/>
                    <a:pt x="121" y="2"/>
                  </a:cubicBezTo>
                  <a:close/>
                </a:path>
              </a:pathLst>
            </a:custGeom>
            <a:solidFill>
              <a:srgbClr val="99D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0" name="iṩ1ïḍè">
              <a:extLst>
                <a:ext uri="{FF2B5EF4-FFF2-40B4-BE49-F238E27FC236}">
                  <a16:creationId xmlns:a16="http://schemas.microsoft.com/office/drawing/2014/main" id="{E36D371F-CEAB-4E55-B3F2-9CAB3B677285}"/>
                </a:ext>
              </a:extLst>
            </p:cNvPr>
            <p:cNvSpPr/>
            <p:nvPr/>
          </p:nvSpPr>
          <p:spPr bwMode="auto">
            <a:xfrm>
              <a:off x="7558088" y="4452938"/>
              <a:ext cx="1193800" cy="330200"/>
            </a:xfrm>
            <a:custGeom>
              <a:gdLst>
                <a:gd name="T0" fmla="*/ 0 w 267"/>
                <a:gd name="T1" fmla="*/ 74 h 74"/>
                <a:gd name="T2" fmla="*/ 132 w 267"/>
                <a:gd name="T3" fmla="*/ 0 h 74"/>
                <a:gd name="T4" fmla="*/ 267 w 267"/>
                <a:gd name="T5" fmla="*/ 74 h 74"/>
                <a:gd name="T6" fmla="*/ 0 w 267"/>
                <a:gd name="T7" fmla="*/ 74 h 7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7" h="74">
                  <a:moveTo>
                    <a:pt x="0" y="74"/>
                  </a:moveTo>
                  <a:cubicBezTo>
                    <a:pt x="21" y="29"/>
                    <a:pt x="69" y="0"/>
                    <a:pt x="132" y="0"/>
                  </a:cubicBezTo>
                  <a:cubicBezTo>
                    <a:pt x="192" y="0"/>
                    <a:pt x="239" y="29"/>
                    <a:pt x="267" y="74"/>
                  </a:cubicBezTo>
                  <a:lnTo>
                    <a:pt x="0" y="74"/>
                  </a:lnTo>
                  <a:close/>
                </a:path>
              </a:pathLst>
            </a:custGeom>
            <a:solidFill>
              <a:srgbClr val="9FD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1" name="îšḷíďe">
              <a:extLst>
                <a:ext uri="{FF2B5EF4-FFF2-40B4-BE49-F238E27FC236}">
                  <a16:creationId xmlns:a16="http://schemas.microsoft.com/office/drawing/2014/main" id="{B05B98B6-487A-4743-AA06-3E78BDE6FD37}"/>
                </a:ext>
              </a:extLst>
            </p:cNvPr>
            <p:cNvSpPr/>
            <p:nvPr/>
          </p:nvSpPr>
          <p:spPr bwMode="auto">
            <a:xfrm>
              <a:off x="7535863" y="2544763"/>
              <a:ext cx="608013" cy="406400"/>
            </a:xfrm>
            <a:custGeom>
              <a:gdLst>
                <a:gd name="T0" fmla="*/ 105 w 136"/>
                <a:gd name="T1" fmla="*/ 27 h 91"/>
                <a:gd name="T2" fmla="*/ 73 w 136"/>
                <a:gd name="T3" fmla="*/ 0 h 91"/>
                <a:gd name="T4" fmla="*/ 42 w 136"/>
                <a:gd name="T5" fmla="*/ 28 h 91"/>
                <a:gd name="T6" fmla="*/ 32 w 136"/>
                <a:gd name="T7" fmla="*/ 27 h 91"/>
                <a:gd name="T8" fmla="*/ 0 w 136"/>
                <a:gd name="T9" fmla="*/ 59 h 91"/>
                <a:gd name="T10" fmla="*/ 32 w 136"/>
                <a:gd name="T11" fmla="*/ 91 h 91"/>
                <a:gd name="T12" fmla="*/ 103 w 136"/>
                <a:gd name="T13" fmla="*/ 91 h 91"/>
                <a:gd name="T14" fmla="*/ 136 w 136"/>
                <a:gd name="T15" fmla="*/ 59 h 91"/>
                <a:gd name="T16" fmla="*/ 105 w 136"/>
                <a:gd name="T17" fmla="*/ 27 h 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91">
                  <a:moveTo>
                    <a:pt x="105" y="27"/>
                  </a:moveTo>
                  <a:cubicBezTo>
                    <a:pt x="102" y="11"/>
                    <a:pt x="89" y="0"/>
                    <a:pt x="73" y="0"/>
                  </a:cubicBezTo>
                  <a:cubicBezTo>
                    <a:pt x="57" y="0"/>
                    <a:pt x="43" y="12"/>
                    <a:pt x="42" y="28"/>
                  </a:cubicBezTo>
                  <a:cubicBezTo>
                    <a:pt x="39" y="27"/>
                    <a:pt x="36" y="27"/>
                    <a:pt x="32" y="27"/>
                  </a:cubicBezTo>
                  <a:cubicBezTo>
                    <a:pt x="14" y="27"/>
                    <a:pt x="0" y="41"/>
                    <a:pt x="0" y="59"/>
                  </a:cubicBezTo>
                  <a:cubicBezTo>
                    <a:pt x="0" y="77"/>
                    <a:pt x="14" y="91"/>
                    <a:pt x="32" y="91"/>
                  </a:cubicBezTo>
                  <a:cubicBezTo>
                    <a:pt x="49" y="91"/>
                    <a:pt x="87" y="91"/>
                    <a:pt x="103" y="91"/>
                  </a:cubicBezTo>
                  <a:cubicBezTo>
                    <a:pt x="121" y="91"/>
                    <a:pt x="136" y="77"/>
                    <a:pt x="136" y="59"/>
                  </a:cubicBezTo>
                  <a:cubicBezTo>
                    <a:pt x="136" y="41"/>
                    <a:pt x="122" y="27"/>
                    <a:pt x="105" y="27"/>
                  </a:cubicBezTo>
                  <a:close/>
                </a:path>
              </a:pathLst>
            </a:custGeom>
            <a:solidFill>
              <a:srgbClr val="9FD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2" name="íslîďé">
              <a:extLst>
                <a:ext uri="{FF2B5EF4-FFF2-40B4-BE49-F238E27FC236}">
                  <a16:creationId xmlns:a16="http://schemas.microsoft.com/office/drawing/2014/main" id="{ED7ACF06-671A-487D-B5F1-E8FB0FDC8A1A}"/>
                </a:ext>
              </a:extLst>
            </p:cNvPr>
            <p:cNvSpPr/>
            <p:nvPr/>
          </p:nvSpPr>
          <p:spPr bwMode="auto">
            <a:xfrm>
              <a:off x="3497263" y="1712913"/>
              <a:ext cx="608013" cy="406400"/>
            </a:xfrm>
            <a:custGeom>
              <a:gdLst>
                <a:gd name="T0" fmla="*/ 105 w 136"/>
                <a:gd name="T1" fmla="*/ 27 h 91"/>
                <a:gd name="T2" fmla="*/ 74 w 136"/>
                <a:gd name="T3" fmla="*/ 0 h 91"/>
                <a:gd name="T4" fmla="*/ 42 w 136"/>
                <a:gd name="T5" fmla="*/ 28 h 91"/>
                <a:gd name="T6" fmla="*/ 33 w 136"/>
                <a:gd name="T7" fmla="*/ 27 h 91"/>
                <a:gd name="T8" fmla="*/ 0 w 136"/>
                <a:gd name="T9" fmla="*/ 59 h 91"/>
                <a:gd name="T10" fmla="*/ 33 w 136"/>
                <a:gd name="T11" fmla="*/ 91 h 91"/>
                <a:gd name="T12" fmla="*/ 104 w 136"/>
                <a:gd name="T13" fmla="*/ 91 h 91"/>
                <a:gd name="T14" fmla="*/ 136 w 136"/>
                <a:gd name="T15" fmla="*/ 59 h 91"/>
                <a:gd name="T16" fmla="*/ 105 w 136"/>
                <a:gd name="T17" fmla="*/ 27 h 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91">
                  <a:moveTo>
                    <a:pt x="105" y="27"/>
                  </a:moveTo>
                  <a:cubicBezTo>
                    <a:pt x="103" y="11"/>
                    <a:pt x="90" y="0"/>
                    <a:pt x="74" y="0"/>
                  </a:cubicBezTo>
                  <a:cubicBezTo>
                    <a:pt x="57" y="0"/>
                    <a:pt x="44" y="12"/>
                    <a:pt x="42" y="28"/>
                  </a:cubicBezTo>
                  <a:cubicBezTo>
                    <a:pt x="39" y="27"/>
                    <a:pt x="36" y="27"/>
                    <a:pt x="33" y="27"/>
                  </a:cubicBezTo>
                  <a:cubicBezTo>
                    <a:pt x="15" y="27"/>
                    <a:pt x="0" y="41"/>
                    <a:pt x="0" y="59"/>
                  </a:cubicBezTo>
                  <a:cubicBezTo>
                    <a:pt x="0" y="77"/>
                    <a:pt x="15" y="91"/>
                    <a:pt x="33" y="91"/>
                  </a:cubicBezTo>
                  <a:cubicBezTo>
                    <a:pt x="49" y="91"/>
                    <a:pt x="87" y="91"/>
                    <a:pt x="104" y="91"/>
                  </a:cubicBezTo>
                  <a:cubicBezTo>
                    <a:pt x="121" y="91"/>
                    <a:pt x="136" y="77"/>
                    <a:pt x="136" y="59"/>
                  </a:cubicBezTo>
                  <a:cubicBezTo>
                    <a:pt x="136" y="42"/>
                    <a:pt x="122" y="27"/>
                    <a:pt x="105" y="27"/>
                  </a:cubicBezTo>
                  <a:close/>
                </a:path>
              </a:pathLst>
            </a:custGeom>
            <a:solidFill>
              <a:srgbClr val="9FD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3" name="ïśḻiḓé">
              <a:extLst>
                <a:ext uri="{FF2B5EF4-FFF2-40B4-BE49-F238E27FC236}">
                  <a16:creationId xmlns:a16="http://schemas.microsoft.com/office/drawing/2014/main" id="{5C963893-5D33-4E65-B291-D83690BACBBF}"/>
                </a:ext>
              </a:extLst>
            </p:cNvPr>
            <p:cNvSpPr/>
            <p:nvPr/>
          </p:nvSpPr>
          <p:spPr bwMode="auto">
            <a:xfrm>
              <a:off x="6176963" y="2357438"/>
              <a:ext cx="231775" cy="241300"/>
            </a:xfrm>
            <a:custGeom>
              <a:gdLst>
                <a:gd name="T0" fmla="*/ 23 w 52"/>
                <a:gd name="T1" fmla="*/ 9 h 54"/>
                <a:gd name="T2" fmla="*/ 32 w 52"/>
                <a:gd name="T3" fmla="*/ 24 h 54"/>
                <a:gd name="T4" fmla="*/ 38 w 52"/>
                <a:gd name="T5" fmla="*/ 35 h 54"/>
                <a:gd name="T6" fmla="*/ 42 w 52"/>
                <a:gd name="T7" fmla="*/ 41 h 54"/>
                <a:gd name="T8" fmla="*/ 24 w 52"/>
                <a:gd name="T9" fmla="*/ 45 h 54"/>
                <a:gd name="T10" fmla="*/ 5 w 52"/>
                <a:gd name="T11" fmla="*/ 45 h 54"/>
                <a:gd name="T12" fmla="*/ 5 w 52"/>
                <a:gd name="T13" fmla="*/ 53 h 54"/>
                <a:gd name="T14" fmla="*/ 28 w 52"/>
                <a:gd name="T15" fmla="*/ 53 h 54"/>
                <a:gd name="T16" fmla="*/ 49 w 52"/>
                <a:gd name="T17" fmla="*/ 45 h 54"/>
                <a:gd name="T18" fmla="*/ 41 w 52"/>
                <a:gd name="T19" fmla="*/ 23 h 54"/>
                <a:gd name="T20" fmla="*/ 30 w 52"/>
                <a:gd name="T21" fmla="*/ 5 h 54"/>
                <a:gd name="T22" fmla="*/ 23 w 52"/>
                <a:gd name="T23" fmla="*/ 9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54">
                  <a:moveTo>
                    <a:pt x="23" y="9"/>
                  </a:moveTo>
                  <a:cubicBezTo>
                    <a:pt x="26" y="14"/>
                    <a:pt x="29" y="19"/>
                    <a:pt x="32" y="24"/>
                  </a:cubicBezTo>
                  <a:cubicBezTo>
                    <a:pt x="34" y="28"/>
                    <a:pt x="36" y="31"/>
                    <a:pt x="38" y="35"/>
                  </a:cubicBezTo>
                  <a:cubicBezTo>
                    <a:pt x="39" y="36"/>
                    <a:pt x="41" y="38"/>
                    <a:pt x="42" y="41"/>
                  </a:cubicBezTo>
                  <a:cubicBezTo>
                    <a:pt x="42" y="47"/>
                    <a:pt x="28" y="45"/>
                    <a:pt x="24" y="45"/>
                  </a:cubicBezTo>
                  <a:cubicBezTo>
                    <a:pt x="18" y="45"/>
                    <a:pt x="12" y="45"/>
                    <a:pt x="5" y="45"/>
                  </a:cubicBezTo>
                  <a:cubicBezTo>
                    <a:pt x="0" y="45"/>
                    <a:pt x="0" y="53"/>
                    <a:pt x="5" y="53"/>
                  </a:cubicBezTo>
                  <a:cubicBezTo>
                    <a:pt x="13" y="53"/>
                    <a:pt x="20" y="53"/>
                    <a:pt x="28" y="53"/>
                  </a:cubicBezTo>
                  <a:cubicBezTo>
                    <a:pt x="36" y="53"/>
                    <a:pt x="45" y="54"/>
                    <a:pt x="49" y="45"/>
                  </a:cubicBezTo>
                  <a:cubicBezTo>
                    <a:pt x="52" y="37"/>
                    <a:pt x="45" y="29"/>
                    <a:pt x="41" y="23"/>
                  </a:cubicBezTo>
                  <a:cubicBezTo>
                    <a:pt x="37" y="17"/>
                    <a:pt x="34" y="11"/>
                    <a:pt x="30" y="5"/>
                  </a:cubicBezTo>
                  <a:cubicBezTo>
                    <a:pt x="27" y="0"/>
                    <a:pt x="20" y="4"/>
                    <a:pt x="23" y="9"/>
                  </a:cubicBezTo>
                  <a:close/>
                </a:path>
              </a:pathLst>
            </a:custGeom>
            <a:solidFill>
              <a:srgbClr val="99D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4" name="ïṣļiḋe">
              <a:extLst>
                <a:ext uri="{FF2B5EF4-FFF2-40B4-BE49-F238E27FC236}">
                  <a16:creationId xmlns:a16="http://schemas.microsoft.com/office/drawing/2014/main" id="{389EF406-89AA-4583-A6DA-1F696B9F498B}"/>
                </a:ext>
              </a:extLst>
            </p:cNvPr>
            <p:cNvSpPr/>
            <p:nvPr/>
          </p:nvSpPr>
          <p:spPr bwMode="auto">
            <a:xfrm>
              <a:off x="6002338" y="2173288"/>
              <a:ext cx="280988" cy="192088"/>
            </a:xfrm>
            <a:custGeom>
              <a:gdLst>
                <a:gd name="T0" fmla="*/ 10 w 63"/>
                <a:gd name="T1" fmla="*/ 38 h 43"/>
                <a:gd name="T2" fmla="*/ 19 w 63"/>
                <a:gd name="T3" fmla="*/ 23 h 43"/>
                <a:gd name="T4" fmla="*/ 26 w 63"/>
                <a:gd name="T5" fmla="*/ 13 h 43"/>
                <a:gd name="T6" fmla="*/ 30 w 63"/>
                <a:gd name="T7" fmla="*/ 8 h 43"/>
                <a:gd name="T8" fmla="*/ 36 w 63"/>
                <a:gd name="T9" fmla="*/ 13 h 43"/>
                <a:gd name="T10" fmla="*/ 42 w 63"/>
                <a:gd name="T11" fmla="*/ 22 h 43"/>
                <a:gd name="T12" fmla="*/ 53 w 63"/>
                <a:gd name="T13" fmla="*/ 37 h 43"/>
                <a:gd name="T14" fmla="*/ 60 w 63"/>
                <a:gd name="T15" fmla="*/ 33 h 43"/>
                <a:gd name="T16" fmla="*/ 48 w 63"/>
                <a:gd name="T17" fmla="*/ 15 h 43"/>
                <a:gd name="T18" fmla="*/ 30 w 63"/>
                <a:gd name="T19" fmla="*/ 0 h 43"/>
                <a:gd name="T20" fmla="*/ 14 w 63"/>
                <a:gd name="T21" fmla="*/ 15 h 43"/>
                <a:gd name="T22" fmla="*/ 3 w 63"/>
                <a:gd name="T23" fmla="*/ 34 h 43"/>
                <a:gd name="T24" fmla="*/ 10 w 63"/>
                <a:gd name="T25" fmla="*/ 38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43">
                  <a:moveTo>
                    <a:pt x="10" y="38"/>
                  </a:moveTo>
                  <a:cubicBezTo>
                    <a:pt x="13" y="33"/>
                    <a:pt x="16" y="28"/>
                    <a:pt x="19" y="23"/>
                  </a:cubicBezTo>
                  <a:cubicBezTo>
                    <a:pt x="21" y="20"/>
                    <a:pt x="24" y="16"/>
                    <a:pt x="26" y="13"/>
                  </a:cubicBezTo>
                  <a:cubicBezTo>
                    <a:pt x="27" y="11"/>
                    <a:pt x="28" y="8"/>
                    <a:pt x="30" y="8"/>
                  </a:cubicBezTo>
                  <a:cubicBezTo>
                    <a:pt x="33" y="8"/>
                    <a:pt x="34" y="11"/>
                    <a:pt x="36" y="13"/>
                  </a:cubicBezTo>
                  <a:cubicBezTo>
                    <a:pt x="38" y="16"/>
                    <a:pt x="40" y="19"/>
                    <a:pt x="42" y="22"/>
                  </a:cubicBezTo>
                  <a:cubicBezTo>
                    <a:pt x="46" y="27"/>
                    <a:pt x="49" y="32"/>
                    <a:pt x="53" y="37"/>
                  </a:cubicBezTo>
                  <a:cubicBezTo>
                    <a:pt x="56" y="41"/>
                    <a:pt x="63" y="37"/>
                    <a:pt x="60" y="33"/>
                  </a:cubicBezTo>
                  <a:cubicBezTo>
                    <a:pt x="56" y="27"/>
                    <a:pt x="52" y="21"/>
                    <a:pt x="48" y="15"/>
                  </a:cubicBezTo>
                  <a:cubicBezTo>
                    <a:pt x="43" y="9"/>
                    <a:pt x="39" y="0"/>
                    <a:pt x="30" y="0"/>
                  </a:cubicBezTo>
                  <a:cubicBezTo>
                    <a:pt x="22" y="0"/>
                    <a:pt x="18" y="9"/>
                    <a:pt x="14" y="15"/>
                  </a:cubicBezTo>
                  <a:cubicBezTo>
                    <a:pt x="11" y="22"/>
                    <a:pt x="7" y="28"/>
                    <a:pt x="3" y="34"/>
                  </a:cubicBezTo>
                  <a:cubicBezTo>
                    <a:pt x="0" y="38"/>
                    <a:pt x="7" y="43"/>
                    <a:pt x="10" y="38"/>
                  </a:cubicBezTo>
                  <a:close/>
                </a:path>
              </a:pathLst>
            </a:custGeom>
            <a:solidFill>
              <a:srgbClr val="99D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5" name="işḷíḍé">
              <a:extLst>
                <a:ext uri="{FF2B5EF4-FFF2-40B4-BE49-F238E27FC236}">
                  <a16:creationId xmlns:a16="http://schemas.microsoft.com/office/drawing/2014/main" id="{125767CC-72E2-4674-8C7F-0351A01B165F}"/>
                </a:ext>
              </a:extLst>
            </p:cNvPr>
            <p:cNvSpPr/>
            <p:nvPr/>
          </p:nvSpPr>
          <p:spPr bwMode="auto">
            <a:xfrm>
              <a:off x="5881688" y="2357438"/>
              <a:ext cx="227013" cy="244475"/>
            </a:xfrm>
            <a:custGeom>
              <a:gdLst>
                <a:gd name="T0" fmla="*/ 21 w 51"/>
                <a:gd name="T1" fmla="*/ 4 h 55"/>
                <a:gd name="T2" fmla="*/ 10 w 51"/>
                <a:gd name="T3" fmla="*/ 23 h 55"/>
                <a:gd name="T4" fmla="*/ 2 w 51"/>
                <a:gd name="T5" fmla="*/ 45 h 55"/>
                <a:gd name="T6" fmla="*/ 24 w 51"/>
                <a:gd name="T7" fmla="*/ 53 h 55"/>
                <a:gd name="T8" fmla="*/ 46 w 51"/>
                <a:gd name="T9" fmla="*/ 53 h 55"/>
                <a:gd name="T10" fmla="*/ 46 w 51"/>
                <a:gd name="T11" fmla="*/ 45 h 55"/>
                <a:gd name="T12" fmla="*/ 27 w 51"/>
                <a:gd name="T13" fmla="*/ 45 h 55"/>
                <a:gd name="T14" fmla="*/ 16 w 51"/>
                <a:gd name="T15" fmla="*/ 45 h 55"/>
                <a:gd name="T16" fmla="*/ 10 w 51"/>
                <a:gd name="T17" fmla="*/ 41 h 55"/>
                <a:gd name="T18" fmla="*/ 12 w 51"/>
                <a:gd name="T19" fmla="*/ 35 h 55"/>
                <a:gd name="T20" fmla="*/ 19 w 51"/>
                <a:gd name="T21" fmla="*/ 24 h 55"/>
                <a:gd name="T22" fmla="*/ 28 w 51"/>
                <a:gd name="T23" fmla="*/ 9 h 55"/>
                <a:gd name="T24" fmla="*/ 21 w 51"/>
                <a:gd name="T25" fmla="*/ 4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55">
                  <a:moveTo>
                    <a:pt x="21" y="4"/>
                  </a:moveTo>
                  <a:cubicBezTo>
                    <a:pt x="17" y="11"/>
                    <a:pt x="14" y="17"/>
                    <a:pt x="10" y="23"/>
                  </a:cubicBezTo>
                  <a:cubicBezTo>
                    <a:pt x="6" y="29"/>
                    <a:pt x="0" y="37"/>
                    <a:pt x="2" y="45"/>
                  </a:cubicBezTo>
                  <a:cubicBezTo>
                    <a:pt x="5" y="55"/>
                    <a:pt x="16" y="53"/>
                    <a:pt x="24" y="53"/>
                  </a:cubicBezTo>
                  <a:cubicBezTo>
                    <a:pt x="31" y="53"/>
                    <a:pt x="38" y="53"/>
                    <a:pt x="46" y="53"/>
                  </a:cubicBezTo>
                  <a:cubicBezTo>
                    <a:pt x="51" y="53"/>
                    <a:pt x="51" y="45"/>
                    <a:pt x="46" y="45"/>
                  </a:cubicBezTo>
                  <a:cubicBezTo>
                    <a:pt x="39" y="45"/>
                    <a:pt x="33" y="45"/>
                    <a:pt x="27" y="45"/>
                  </a:cubicBezTo>
                  <a:cubicBezTo>
                    <a:pt x="23" y="45"/>
                    <a:pt x="19" y="45"/>
                    <a:pt x="16" y="45"/>
                  </a:cubicBezTo>
                  <a:cubicBezTo>
                    <a:pt x="13" y="45"/>
                    <a:pt x="10" y="45"/>
                    <a:pt x="10" y="41"/>
                  </a:cubicBezTo>
                  <a:cubicBezTo>
                    <a:pt x="10" y="39"/>
                    <a:pt x="12" y="36"/>
                    <a:pt x="12" y="35"/>
                  </a:cubicBezTo>
                  <a:cubicBezTo>
                    <a:pt x="15" y="31"/>
                    <a:pt x="17" y="28"/>
                    <a:pt x="19" y="24"/>
                  </a:cubicBezTo>
                  <a:cubicBezTo>
                    <a:pt x="22" y="19"/>
                    <a:pt x="25" y="14"/>
                    <a:pt x="28" y="9"/>
                  </a:cubicBezTo>
                  <a:cubicBezTo>
                    <a:pt x="31" y="4"/>
                    <a:pt x="24" y="0"/>
                    <a:pt x="21" y="4"/>
                  </a:cubicBezTo>
                  <a:close/>
                </a:path>
              </a:pathLst>
            </a:custGeom>
            <a:solidFill>
              <a:srgbClr val="99D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6" name="íŝļíďe">
              <a:extLst>
                <a:ext uri="{FF2B5EF4-FFF2-40B4-BE49-F238E27FC236}">
                  <a16:creationId xmlns:a16="http://schemas.microsoft.com/office/drawing/2014/main" id="{15C95B1B-6E4E-4110-A8AF-1C9152B2CA74}"/>
                </a:ext>
              </a:extLst>
            </p:cNvPr>
            <p:cNvSpPr/>
            <p:nvPr/>
          </p:nvSpPr>
          <p:spPr bwMode="auto">
            <a:xfrm>
              <a:off x="8372475" y="1614488"/>
              <a:ext cx="447675" cy="447675"/>
            </a:xfrm>
            <a:prstGeom prst="ellipse">
              <a:avLst/>
            </a:prstGeom>
            <a:solidFill>
              <a:srgbClr val="DD53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7" name="íṣḷîdê">
              <a:extLst>
                <a:ext uri="{FF2B5EF4-FFF2-40B4-BE49-F238E27FC236}">
                  <a16:creationId xmlns:a16="http://schemas.microsoft.com/office/drawing/2014/main" id="{9724B718-8554-496B-9EAC-BFDD61A9F86F}"/>
                </a:ext>
              </a:extLst>
            </p:cNvPr>
            <p:cNvSpPr/>
            <p:nvPr/>
          </p:nvSpPr>
          <p:spPr bwMode="auto">
            <a:xfrm>
              <a:off x="5916613" y="4233863"/>
              <a:ext cx="536575" cy="374650"/>
            </a:xfrm>
            <a:custGeom>
              <a:gdLst>
                <a:gd name="T0" fmla="*/ 61 w 120"/>
                <a:gd name="T1" fmla="*/ 1 h 84"/>
                <a:gd name="T2" fmla="*/ 60 w 120"/>
                <a:gd name="T3" fmla="*/ 1 h 84"/>
                <a:gd name="T4" fmla="*/ 60 w 120"/>
                <a:gd name="T5" fmla="*/ 1 h 84"/>
                <a:gd name="T6" fmla="*/ 60 w 120"/>
                <a:gd name="T7" fmla="*/ 84 h 84"/>
                <a:gd name="T8" fmla="*/ 60 w 120"/>
                <a:gd name="T9" fmla="*/ 84 h 84"/>
                <a:gd name="T10" fmla="*/ 60 w 120"/>
                <a:gd name="T11" fmla="*/ 84 h 84"/>
                <a:gd name="T12" fmla="*/ 61 w 120"/>
                <a:gd name="T13" fmla="*/ 84 h 84"/>
                <a:gd name="T14" fmla="*/ 61 w 120"/>
                <a:gd name="T15" fmla="*/ 84 h 84"/>
                <a:gd name="T16" fmla="*/ 61 w 120"/>
                <a:gd name="T17" fmla="*/ 1 h 8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84">
                  <a:moveTo>
                    <a:pt x="61" y="1"/>
                  </a:moveTo>
                  <a:cubicBezTo>
                    <a:pt x="61" y="1"/>
                    <a:pt x="61" y="0"/>
                    <a:pt x="60" y="1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50" y="12"/>
                    <a:pt x="0" y="74"/>
                    <a:pt x="60" y="84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120" y="72"/>
                    <a:pt x="70" y="12"/>
                    <a:pt x="61" y="1"/>
                  </a:cubicBezTo>
                  <a:close/>
                </a:path>
              </a:pathLst>
            </a:custGeom>
            <a:solidFill>
              <a:srgbClr val="99D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8" name="iṩ1îḍê">
              <a:extLst>
                <a:ext uri="{FF2B5EF4-FFF2-40B4-BE49-F238E27FC236}">
                  <a16:creationId xmlns:a16="http://schemas.microsoft.com/office/drawing/2014/main" id="{79A18222-45EE-4A90-B763-83756F3E924E}"/>
                </a:ext>
              </a:extLst>
            </p:cNvPr>
            <p:cNvSpPr/>
            <p:nvPr/>
          </p:nvSpPr>
          <p:spPr bwMode="auto">
            <a:xfrm>
              <a:off x="5864225" y="2360613"/>
              <a:ext cx="231775" cy="192088"/>
            </a:xfrm>
            <a:custGeom>
              <a:gdLst>
                <a:gd name="T0" fmla="*/ 50 w 52"/>
                <a:gd name="T1" fmla="*/ 38 h 43"/>
                <a:gd name="T2" fmla="*/ 10 w 52"/>
                <a:gd name="T3" fmla="*/ 38 h 43"/>
                <a:gd name="T4" fmla="*/ 8 w 52"/>
                <a:gd name="T5" fmla="*/ 30 h 43"/>
                <a:gd name="T6" fmla="*/ 14 w 52"/>
                <a:gd name="T7" fmla="*/ 22 h 43"/>
                <a:gd name="T8" fmla="*/ 24 w 52"/>
                <a:gd name="T9" fmla="*/ 8 h 43"/>
                <a:gd name="T10" fmla="*/ 25 w 52"/>
                <a:gd name="T11" fmla="*/ 13 h 43"/>
                <a:gd name="T12" fmla="*/ 29 w 52"/>
                <a:gd name="T13" fmla="*/ 12 h 43"/>
                <a:gd name="T14" fmla="*/ 27 w 52"/>
                <a:gd name="T15" fmla="*/ 2 h 43"/>
                <a:gd name="T16" fmla="*/ 24 w 52"/>
                <a:gd name="T17" fmla="*/ 1 h 43"/>
                <a:gd name="T18" fmla="*/ 13 w 52"/>
                <a:gd name="T19" fmla="*/ 3 h 43"/>
                <a:gd name="T20" fmla="*/ 14 w 52"/>
                <a:gd name="T21" fmla="*/ 7 h 43"/>
                <a:gd name="T22" fmla="*/ 20 w 52"/>
                <a:gd name="T23" fmla="*/ 6 h 43"/>
                <a:gd name="T24" fmla="*/ 8 w 52"/>
                <a:gd name="T25" fmla="*/ 22 h 43"/>
                <a:gd name="T26" fmla="*/ 3 w 52"/>
                <a:gd name="T27" fmla="*/ 29 h 43"/>
                <a:gd name="T28" fmla="*/ 7 w 52"/>
                <a:gd name="T29" fmla="*/ 42 h 43"/>
                <a:gd name="T30" fmla="*/ 15 w 52"/>
                <a:gd name="T31" fmla="*/ 42 h 43"/>
                <a:gd name="T32" fmla="*/ 28 w 52"/>
                <a:gd name="T33" fmla="*/ 42 h 43"/>
                <a:gd name="T34" fmla="*/ 50 w 52"/>
                <a:gd name="T35" fmla="*/ 42 h 43"/>
                <a:gd name="T36" fmla="*/ 50 w 52"/>
                <a:gd name="T37" fmla="*/ 38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" h="43">
                  <a:moveTo>
                    <a:pt x="50" y="38"/>
                  </a:moveTo>
                  <a:cubicBezTo>
                    <a:pt x="37" y="38"/>
                    <a:pt x="23" y="38"/>
                    <a:pt x="10" y="38"/>
                  </a:cubicBezTo>
                  <a:cubicBezTo>
                    <a:pt x="6" y="38"/>
                    <a:pt x="5" y="33"/>
                    <a:pt x="8" y="30"/>
                  </a:cubicBezTo>
                  <a:cubicBezTo>
                    <a:pt x="10" y="27"/>
                    <a:pt x="12" y="24"/>
                    <a:pt x="14" y="22"/>
                  </a:cubicBezTo>
                  <a:cubicBezTo>
                    <a:pt x="17" y="17"/>
                    <a:pt x="20" y="12"/>
                    <a:pt x="24" y="8"/>
                  </a:cubicBezTo>
                  <a:cubicBezTo>
                    <a:pt x="24" y="10"/>
                    <a:pt x="24" y="11"/>
                    <a:pt x="25" y="13"/>
                  </a:cubicBezTo>
                  <a:cubicBezTo>
                    <a:pt x="25" y="16"/>
                    <a:pt x="29" y="15"/>
                    <a:pt x="29" y="12"/>
                  </a:cubicBezTo>
                  <a:cubicBezTo>
                    <a:pt x="28" y="9"/>
                    <a:pt x="27" y="5"/>
                    <a:pt x="27" y="2"/>
                  </a:cubicBezTo>
                  <a:cubicBezTo>
                    <a:pt x="26" y="1"/>
                    <a:pt x="25" y="0"/>
                    <a:pt x="24" y="1"/>
                  </a:cubicBezTo>
                  <a:cubicBezTo>
                    <a:pt x="20" y="2"/>
                    <a:pt x="16" y="2"/>
                    <a:pt x="13" y="3"/>
                  </a:cubicBezTo>
                  <a:cubicBezTo>
                    <a:pt x="10" y="4"/>
                    <a:pt x="11" y="8"/>
                    <a:pt x="14" y="7"/>
                  </a:cubicBezTo>
                  <a:cubicBezTo>
                    <a:pt x="16" y="7"/>
                    <a:pt x="18" y="6"/>
                    <a:pt x="20" y="6"/>
                  </a:cubicBezTo>
                  <a:cubicBezTo>
                    <a:pt x="16" y="11"/>
                    <a:pt x="12" y="17"/>
                    <a:pt x="8" y="22"/>
                  </a:cubicBezTo>
                  <a:cubicBezTo>
                    <a:pt x="7" y="24"/>
                    <a:pt x="5" y="26"/>
                    <a:pt x="3" y="29"/>
                  </a:cubicBezTo>
                  <a:cubicBezTo>
                    <a:pt x="0" y="33"/>
                    <a:pt x="2" y="40"/>
                    <a:pt x="7" y="42"/>
                  </a:cubicBezTo>
                  <a:cubicBezTo>
                    <a:pt x="9" y="43"/>
                    <a:pt x="12" y="42"/>
                    <a:pt x="15" y="42"/>
                  </a:cubicBezTo>
                  <a:cubicBezTo>
                    <a:pt x="19" y="42"/>
                    <a:pt x="24" y="42"/>
                    <a:pt x="28" y="42"/>
                  </a:cubicBezTo>
                  <a:cubicBezTo>
                    <a:pt x="35" y="42"/>
                    <a:pt x="42" y="42"/>
                    <a:pt x="50" y="42"/>
                  </a:cubicBezTo>
                  <a:cubicBezTo>
                    <a:pt x="52" y="42"/>
                    <a:pt x="52" y="38"/>
                    <a:pt x="50" y="38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9" name="îsḷídê">
              <a:extLst>
                <a:ext uri="{FF2B5EF4-FFF2-40B4-BE49-F238E27FC236}">
                  <a16:creationId xmlns:a16="http://schemas.microsoft.com/office/drawing/2014/main" id="{59A0B608-B9F6-48E6-9F85-A91813AF7E28}"/>
                </a:ext>
              </a:extLst>
            </p:cNvPr>
            <p:cNvSpPr/>
            <p:nvPr/>
          </p:nvSpPr>
          <p:spPr bwMode="auto">
            <a:xfrm>
              <a:off x="5988050" y="2187575"/>
              <a:ext cx="260350" cy="160338"/>
            </a:xfrm>
            <a:custGeom>
              <a:gdLst>
                <a:gd name="T0" fmla="*/ 40 w 58"/>
                <a:gd name="T1" fmla="*/ 18 h 36"/>
                <a:gd name="T2" fmla="*/ 49 w 58"/>
                <a:gd name="T3" fmla="*/ 30 h 36"/>
                <a:gd name="T4" fmla="*/ 43 w 58"/>
                <a:gd name="T5" fmla="*/ 29 h 36"/>
                <a:gd name="T6" fmla="*/ 42 w 58"/>
                <a:gd name="T7" fmla="*/ 33 h 36"/>
                <a:gd name="T8" fmla="*/ 53 w 58"/>
                <a:gd name="T9" fmla="*/ 35 h 36"/>
                <a:gd name="T10" fmla="*/ 56 w 58"/>
                <a:gd name="T11" fmla="*/ 34 h 36"/>
                <a:gd name="T12" fmla="*/ 57 w 58"/>
                <a:gd name="T13" fmla="*/ 23 h 36"/>
                <a:gd name="T14" fmla="*/ 53 w 58"/>
                <a:gd name="T15" fmla="*/ 22 h 36"/>
                <a:gd name="T16" fmla="*/ 52 w 58"/>
                <a:gd name="T17" fmla="*/ 27 h 36"/>
                <a:gd name="T18" fmla="*/ 42 w 58"/>
                <a:gd name="T19" fmla="*/ 14 h 36"/>
                <a:gd name="T20" fmla="*/ 27 w 58"/>
                <a:gd name="T21" fmla="*/ 1 h 36"/>
                <a:gd name="T22" fmla="*/ 13 w 58"/>
                <a:gd name="T23" fmla="*/ 15 h 36"/>
                <a:gd name="T24" fmla="*/ 1 w 58"/>
                <a:gd name="T25" fmla="*/ 32 h 36"/>
                <a:gd name="T26" fmla="*/ 5 w 58"/>
                <a:gd name="T27" fmla="*/ 34 h 36"/>
                <a:gd name="T28" fmla="*/ 14 w 58"/>
                <a:gd name="T29" fmla="*/ 20 h 36"/>
                <a:gd name="T30" fmla="*/ 20 w 58"/>
                <a:gd name="T31" fmla="*/ 11 h 36"/>
                <a:gd name="T32" fmla="*/ 25 w 58"/>
                <a:gd name="T33" fmla="*/ 5 h 36"/>
                <a:gd name="T34" fmla="*/ 40 w 58"/>
                <a:gd name="T35" fmla="*/ 18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36">
                  <a:moveTo>
                    <a:pt x="40" y="18"/>
                  </a:moveTo>
                  <a:cubicBezTo>
                    <a:pt x="43" y="22"/>
                    <a:pt x="46" y="26"/>
                    <a:pt x="49" y="30"/>
                  </a:cubicBezTo>
                  <a:cubicBezTo>
                    <a:pt x="47" y="30"/>
                    <a:pt x="45" y="30"/>
                    <a:pt x="43" y="29"/>
                  </a:cubicBezTo>
                  <a:cubicBezTo>
                    <a:pt x="40" y="29"/>
                    <a:pt x="39" y="33"/>
                    <a:pt x="42" y="33"/>
                  </a:cubicBezTo>
                  <a:cubicBezTo>
                    <a:pt x="46" y="34"/>
                    <a:pt x="49" y="34"/>
                    <a:pt x="53" y="35"/>
                  </a:cubicBezTo>
                  <a:cubicBezTo>
                    <a:pt x="54" y="35"/>
                    <a:pt x="55" y="35"/>
                    <a:pt x="56" y="34"/>
                  </a:cubicBezTo>
                  <a:cubicBezTo>
                    <a:pt x="56" y="30"/>
                    <a:pt x="57" y="27"/>
                    <a:pt x="57" y="23"/>
                  </a:cubicBezTo>
                  <a:cubicBezTo>
                    <a:pt x="58" y="21"/>
                    <a:pt x="54" y="20"/>
                    <a:pt x="53" y="22"/>
                  </a:cubicBezTo>
                  <a:cubicBezTo>
                    <a:pt x="53" y="24"/>
                    <a:pt x="53" y="26"/>
                    <a:pt x="52" y="27"/>
                  </a:cubicBezTo>
                  <a:cubicBezTo>
                    <a:pt x="49" y="23"/>
                    <a:pt x="46" y="18"/>
                    <a:pt x="42" y="14"/>
                  </a:cubicBezTo>
                  <a:cubicBezTo>
                    <a:pt x="38" y="9"/>
                    <a:pt x="34" y="0"/>
                    <a:pt x="27" y="1"/>
                  </a:cubicBezTo>
                  <a:cubicBezTo>
                    <a:pt x="20" y="1"/>
                    <a:pt x="16" y="10"/>
                    <a:pt x="13" y="15"/>
                  </a:cubicBezTo>
                  <a:cubicBezTo>
                    <a:pt x="9" y="20"/>
                    <a:pt x="5" y="26"/>
                    <a:pt x="1" y="32"/>
                  </a:cubicBezTo>
                  <a:cubicBezTo>
                    <a:pt x="0" y="34"/>
                    <a:pt x="3" y="36"/>
                    <a:pt x="5" y="34"/>
                  </a:cubicBezTo>
                  <a:cubicBezTo>
                    <a:pt x="8" y="29"/>
                    <a:pt x="11" y="25"/>
                    <a:pt x="14" y="20"/>
                  </a:cubicBezTo>
                  <a:cubicBezTo>
                    <a:pt x="16" y="17"/>
                    <a:pt x="18" y="14"/>
                    <a:pt x="20" y="11"/>
                  </a:cubicBezTo>
                  <a:cubicBezTo>
                    <a:pt x="22" y="9"/>
                    <a:pt x="23" y="7"/>
                    <a:pt x="25" y="5"/>
                  </a:cubicBezTo>
                  <a:cubicBezTo>
                    <a:pt x="31" y="2"/>
                    <a:pt x="38" y="14"/>
                    <a:pt x="40" y="18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0" name="ïṡļîḋê">
              <a:extLst>
                <a:ext uri="{FF2B5EF4-FFF2-40B4-BE49-F238E27FC236}">
                  <a16:creationId xmlns:a16="http://schemas.microsoft.com/office/drawing/2014/main" id="{5819D104-1CCB-4422-B457-0D62AEBB322C}"/>
                </a:ext>
              </a:extLst>
            </p:cNvPr>
            <p:cNvSpPr/>
            <p:nvPr/>
          </p:nvSpPr>
          <p:spPr bwMode="auto">
            <a:xfrm>
              <a:off x="6127750" y="2357438"/>
              <a:ext cx="254000" cy="231775"/>
            </a:xfrm>
            <a:custGeom>
              <a:gdLst>
                <a:gd name="T0" fmla="*/ 45 w 57"/>
                <a:gd name="T1" fmla="*/ 22 h 52"/>
                <a:gd name="T2" fmla="*/ 30 w 57"/>
                <a:gd name="T3" fmla="*/ 3 h 52"/>
                <a:gd name="T4" fmla="*/ 27 w 57"/>
                <a:gd name="T5" fmla="*/ 5 h 52"/>
                <a:gd name="T6" fmla="*/ 39 w 57"/>
                <a:gd name="T7" fmla="*/ 21 h 52"/>
                <a:gd name="T8" fmla="*/ 45 w 57"/>
                <a:gd name="T9" fmla="*/ 30 h 52"/>
                <a:gd name="T10" fmla="*/ 44 w 57"/>
                <a:gd name="T11" fmla="*/ 39 h 52"/>
                <a:gd name="T12" fmla="*/ 8 w 57"/>
                <a:gd name="T13" fmla="*/ 39 h 52"/>
                <a:gd name="T14" fmla="*/ 12 w 57"/>
                <a:gd name="T15" fmla="*/ 35 h 52"/>
                <a:gd name="T16" fmla="*/ 9 w 57"/>
                <a:gd name="T17" fmla="*/ 32 h 52"/>
                <a:gd name="T18" fmla="*/ 1 w 57"/>
                <a:gd name="T19" fmla="*/ 40 h 52"/>
                <a:gd name="T20" fmla="*/ 1 w 57"/>
                <a:gd name="T21" fmla="*/ 43 h 52"/>
                <a:gd name="T22" fmla="*/ 8 w 57"/>
                <a:gd name="T23" fmla="*/ 50 h 52"/>
                <a:gd name="T24" fmla="*/ 11 w 57"/>
                <a:gd name="T25" fmla="*/ 48 h 52"/>
                <a:gd name="T26" fmla="*/ 7 w 57"/>
                <a:gd name="T27" fmla="*/ 43 h 52"/>
                <a:gd name="T28" fmla="*/ 26 w 57"/>
                <a:gd name="T29" fmla="*/ 43 h 52"/>
                <a:gd name="T30" fmla="*/ 40 w 57"/>
                <a:gd name="T31" fmla="*/ 43 h 52"/>
                <a:gd name="T32" fmla="*/ 48 w 57"/>
                <a:gd name="T33" fmla="*/ 42 h 52"/>
                <a:gd name="T34" fmla="*/ 45 w 57"/>
                <a:gd name="T35" fmla="*/ 22 h 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52">
                  <a:moveTo>
                    <a:pt x="45" y="22"/>
                  </a:moveTo>
                  <a:cubicBezTo>
                    <a:pt x="40" y="15"/>
                    <a:pt x="35" y="9"/>
                    <a:pt x="30" y="3"/>
                  </a:cubicBezTo>
                  <a:cubicBezTo>
                    <a:pt x="29" y="0"/>
                    <a:pt x="25" y="2"/>
                    <a:pt x="27" y="5"/>
                  </a:cubicBezTo>
                  <a:cubicBezTo>
                    <a:pt x="31" y="10"/>
                    <a:pt x="35" y="15"/>
                    <a:pt x="39" y="21"/>
                  </a:cubicBezTo>
                  <a:cubicBezTo>
                    <a:pt x="41" y="24"/>
                    <a:pt x="43" y="27"/>
                    <a:pt x="45" y="30"/>
                  </a:cubicBezTo>
                  <a:cubicBezTo>
                    <a:pt x="47" y="32"/>
                    <a:pt x="49" y="39"/>
                    <a:pt x="44" y="39"/>
                  </a:cubicBezTo>
                  <a:cubicBezTo>
                    <a:pt x="32" y="39"/>
                    <a:pt x="20" y="39"/>
                    <a:pt x="8" y="39"/>
                  </a:cubicBezTo>
                  <a:cubicBezTo>
                    <a:pt x="9" y="38"/>
                    <a:pt x="11" y="36"/>
                    <a:pt x="12" y="35"/>
                  </a:cubicBezTo>
                  <a:cubicBezTo>
                    <a:pt x="14" y="33"/>
                    <a:pt x="11" y="30"/>
                    <a:pt x="9" y="32"/>
                  </a:cubicBezTo>
                  <a:cubicBezTo>
                    <a:pt x="7" y="35"/>
                    <a:pt x="4" y="37"/>
                    <a:pt x="1" y="40"/>
                  </a:cubicBezTo>
                  <a:cubicBezTo>
                    <a:pt x="0" y="41"/>
                    <a:pt x="0" y="42"/>
                    <a:pt x="1" y="43"/>
                  </a:cubicBezTo>
                  <a:cubicBezTo>
                    <a:pt x="4" y="45"/>
                    <a:pt x="6" y="48"/>
                    <a:pt x="8" y="50"/>
                  </a:cubicBezTo>
                  <a:cubicBezTo>
                    <a:pt x="10" y="52"/>
                    <a:pt x="13" y="49"/>
                    <a:pt x="11" y="48"/>
                  </a:cubicBezTo>
                  <a:cubicBezTo>
                    <a:pt x="10" y="46"/>
                    <a:pt x="9" y="45"/>
                    <a:pt x="7" y="43"/>
                  </a:cubicBezTo>
                  <a:cubicBezTo>
                    <a:pt x="14" y="43"/>
                    <a:pt x="20" y="43"/>
                    <a:pt x="26" y="43"/>
                  </a:cubicBezTo>
                  <a:cubicBezTo>
                    <a:pt x="31" y="43"/>
                    <a:pt x="35" y="43"/>
                    <a:pt x="40" y="43"/>
                  </a:cubicBezTo>
                  <a:cubicBezTo>
                    <a:pt x="43" y="43"/>
                    <a:pt x="46" y="44"/>
                    <a:pt x="48" y="42"/>
                  </a:cubicBezTo>
                  <a:cubicBezTo>
                    <a:pt x="57" y="36"/>
                    <a:pt x="49" y="27"/>
                    <a:pt x="45" y="22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1" name="íšļîḋe">
              <a:extLst>
                <a:ext uri="{FF2B5EF4-FFF2-40B4-BE49-F238E27FC236}">
                  <a16:creationId xmlns:a16="http://schemas.microsoft.com/office/drawing/2014/main" id="{EE50FBEB-F4D3-4510-A9D1-F6978FB384DB}"/>
                </a:ext>
              </a:extLst>
            </p:cNvPr>
            <p:cNvSpPr/>
            <p:nvPr/>
          </p:nvSpPr>
          <p:spPr bwMode="auto">
            <a:xfrm>
              <a:off x="8948738" y="4738688"/>
              <a:ext cx="509588" cy="384175"/>
            </a:xfrm>
            <a:custGeom>
              <a:gdLst>
                <a:gd name="T0" fmla="*/ 63 w 114"/>
                <a:gd name="T1" fmla="*/ 86 h 86"/>
                <a:gd name="T2" fmla="*/ 4 w 114"/>
                <a:gd name="T3" fmla="*/ 86 h 86"/>
                <a:gd name="T4" fmla="*/ 0 w 114"/>
                <a:gd name="T5" fmla="*/ 82 h 86"/>
                <a:gd name="T6" fmla="*/ 4 w 114"/>
                <a:gd name="T7" fmla="*/ 78 h 86"/>
                <a:gd name="T8" fmla="*/ 63 w 114"/>
                <a:gd name="T9" fmla="*/ 78 h 86"/>
                <a:gd name="T10" fmla="*/ 70 w 114"/>
                <a:gd name="T11" fmla="*/ 69 h 86"/>
                <a:gd name="T12" fmla="*/ 70 w 114"/>
                <a:gd name="T13" fmla="*/ 13 h 86"/>
                <a:gd name="T14" fmla="*/ 82 w 114"/>
                <a:gd name="T15" fmla="*/ 0 h 86"/>
                <a:gd name="T16" fmla="*/ 110 w 114"/>
                <a:gd name="T17" fmla="*/ 0 h 86"/>
                <a:gd name="T18" fmla="*/ 114 w 114"/>
                <a:gd name="T19" fmla="*/ 4 h 86"/>
                <a:gd name="T20" fmla="*/ 110 w 114"/>
                <a:gd name="T21" fmla="*/ 8 h 86"/>
                <a:gd name="T22" fmla="*/ 82 w 114"/>
                <a:gd name="T23" fmla="*/ 8 h 86"/>
                <a:gd name="T24" fmla="*/ 78 w 114"/>
                <a:gd name="T25" fmla="*/ 13 h 86"/>
                <a:gd name="T26" fmla="*/ 78 w 114"/>
                <a:gd name="T27" fmla="*/ 69 h 86"/>
                <a:gd name="T28" fmla="*/ 63 w 114"/>
                <a:gd name="T29" fmla="*/ 86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4" h="86">
                  <a:moveTo>
                    <a:pt x="63" y="86"/>
                  </a:moveTo>
                  <a:cubicBezTo>
                    <a:pt x="4" y="86"/>
                    <a:pt x="4" y="86"/>
                    <a:pt x="4" y="86"/>
                  </a:cubicBezTo>
                  <a:cubicBezTo>
                    <a:pt x="2" y="86"/>
                    <a:pt x="0" y="85"/>
                    <a:pt x="0" y="82"/>
                  </a:cubicBezTo>
                  <a:cubicBezTo>
                    <a:pt x="0" y="80"/>
                    <a:pt x="2" y="78"/>
                    <a:pt x="4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8" y="78"/>
                    <a:pt x="70" y="77"/>
                    <a:pt x="70" y="69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0" y="5"/>
                    <a:pt x="75" y="0"/>
                    <a:pt x="82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2" y="0"/>
                    <a:pt x="114" y="1"/>
                    <a:pt x="114" y="4"/>
                  </a:cubicBezTo>
                  <a:cubicBezTo>
                    <a:pt x="114" y="6"/>
                    <a:pt x="112" y="8"/>
                    <a:pt x="110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1" y="8"/>
                    <a:pt x="78" y="8"/>
                    <a:pt x="78" y="13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8" y="84"/>
                    <a:pt x="70" y="86"/>
                    <a:pt x="63" y="8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2" name="iṥľîḓe">
              <a:extLst>
                <a:ext uri="{FF2B5EF4-FFF2-40B4-BE49-F238E27FC236}">
                  <a16:creationId xmlns:a16="http://schemas.microsoft.com/office/drawing/2014/main" id="{F319F157-937A-4A3C-A43C-814D08C60155}"/>
                </a:ext>
              </a:extLst>
            </p:cNvPr>
            <p:cNvSpPr/>
            <p:nvPr/>
          </p:nvSpPr>
          <p:spPr bwMode="auto">
            <a:xfrm>
              <a:off x="6842125" y="4322763"/>
              <a:ext cx="2227263" cy="1019175"/>
            </a:xfrm>
            <a:custGeom>
              <a:gdLst>
                <a:gd name="T0" fmla="*/ 291 w 498"/>
                <a:gd name="T1" fmla="*/ 228 h 228"/>
                <a:gd name="T2" fmla="*/ 202 w 498"/>
                <a:gd name="T3" fmla="*/ 228 h 228"/>
                <a:gd name="T4" fmla="*/ 198 w 498"/>
                <a:gd name="T5" fmla="*/ 224 h 228"/>
                <a:gd name="T6" fmla="*/ 187 w 498"/>
                <a:gd name="T7" fmla="*/ 193 h 228"/>
                <a:gd name="T8" fmla="*/ 131 w 498"/>
                <a:gd name="T9" fmla="*/ 162 h 228"/>
                <a:gd name="T10" fmla="*/ 75 w 498"/>
                <a:gd name="T11" fmla="*/ 193 h 228"/>
                <a:gd name="T12" fmla="*/ 64 w 498"/>
                <a:gd name="T13" fmla="*/ 224 h 228"/>
                <a:gd name="T14" fmla="*/ 60 w 498"/>
                <a:gd name="T15" fmla="*/ 228 h 228"/>
                <a:gd name="T16" fmla="*/ 4 w 498"/>
                <a:gd name="T17" fmla="*/ 228 h 228"/>
                <a:gd name="T18" fmla="*/ 1 w 498"/>
                <a:gd name="T19" fmla="*/ 227 h 228"/>
                <a:gd name="T20" fmla="*/ 0 w 498"/>
                <a:gd name="T21" fmla="*/ 224 h 228"/>
                <a:gd name="T22" fmla="*/ 17 w 498"/>
                <a:gd name="T23" fmla="*/ 169 h 228"/>
                <a:gd name="T24" fmla="*/ 116 w 498"/>
                <a:gd name="T25" fmla="*/ 91 h 228"/>
                <a:gd name="T26" fmla="*/ 150 w 498"/>
                <a:gd name="T27" fmla="*/ 46 h 228"/>
                <a:gd name="T28" fmla="*/ 277 w 498"/>
                <a:gd name="T29" fmla="*/ 0 h 228"/>
                <a:gd name="T30" fmla="*/ 421 w 498"/>
                <a:gd name="T31" fmla="*/ 62 h 228"/>
                <a:gd name="T32" fmla="*/ 480 w 498"/>
                <a:gd name="T33" fmla="*/ 191 h 228"/>
                <a:gd name="T34" fmla="*/ 487 w 498"/>
                <a:gd name="T35" fmla="*/ 193 h 228"/>
                <a:gd name="T36" fmla="*/ 498 w 498"/>
                <a:gd name="T37" fmla="*/ 210 h 228"/>
                <a:gd name="T38" fmla="*/ 493 w 498"/>
                <a:gd name="T39" fmla="*/ 221 h 228"/>
                <a:gd name="T40" fmla="*/ 475 w 498"/>
                <a:gd name="T41" fmla="*/ 228 h 228"/>
                <a:gd name="T42" fmla="*/ 433 w 498"/>
                <a:gd name="T43" fmla="*/ 228 h 228"/>
                <a:gd name="T44" fmla="*/ 429 w 498"/>
                <a:gd name="T45" fmla="*/ 224 h 228"/>
                <a:gd name="T46" fmla="*/ 418 w 498"/>
                <a:gd name="T47" fmla="*/ 193 h 228"/>
                <a:gd name="T48" fmla="*/ 363 w 498"/>
                <a:gd name="T49" fmla="*/ 162 h 228"/>
                <a:gd name="T50" fmla="*/ 307 w 498"/>
                <a:gd name="T51" fmla="*/ 193 h 228"/>
                <a:gd name="T52" fmla="*/ 295 w 498"/>
                <a:gd name="T53" fmla="*/ 224 h 228"/>
                <a:gd name="T54" fmla="*/ 291 w 498"/>
                <a:gd name="T55" fmla="*/ 228 h 228"/>
                <a:gd name="T56" fmla="*/ 205 w 498"/>
                <a:gd name="T57" fmla="*/ 220 h 228"/>
                <a:gd name="T58" fmla="*/ 288 w 498"/>
                <a:gd name="T59" fmla="*/ 220 h 228"/>
                <a:gd name="T60" fmla="*/ 300 w 498"/>
                <a:gd name="T61" fmla="*/ 189 h 228"/>
                <a:gd name="T62" fmla="*/ 363 w 498"/>
                <a:gd name="T63" fmla="*/ 154 h 228"/>
                <a:gd name="T64" fmla="*/ 425 w 498"/>
                <a:gd name="T65" fmla="*/ 189 h 228"/>
                <a:gd name="T66" fmla="*/ 437 w 498"/>
                <a:gd name="T67" fmla="*/ 220 h 228"/>
                <a:gd name="T68" fmla="*/ 475 w 498"/>
                <a:gd name="T69" fmla="*/ 220 h 228"/>
                <a:gd name="T70" fmla="*/ 488 w 498"/>
                <a:gd name="T71" fmla="*/ 216 h 228"/>
                <a:gd name="T72" fmla="*/ 490 w 498"/>
                <a:gd name="T73" fmla="*/ 210 h 228"/>
                <a:gd name="T74" fmla="*/ 477 w 498"/>
                <a:gd name="T75" fmla="*/ 199 h 228"/>
                <a:gd name="T76" fmla="*/ 473 w 498"/>
                <a:gd name="T77" fmla="*/ 195 h 228"/>
                <a:gd name="T78" fmla="*/ 415 w 498"/>
                <a:gd name="T79" fmla="*/ 68 h 228"/>
                <a:gd name="T80" fmla="*/ 277 w 498"/>
                <a:gd name="T81" fmla="*/ 8 h 228"/>
                <a:gd name="T82" fmla="*/ 156 w 498"/>
                <a:gd name="T83" fmla="*/ 52 h 228"/>
                <a:gd name="T84" fmla="*/ 122 w 498"/>
                <a:gd name="T85" fmla="*/ 96 h 228"/>
                <a:gd name="T86" fmla="*/ 120 w 498"/>
                <a:gd name="T87" fmla="*/ 98 h 228"/>
                <a:gd name="T88" fmla="*/ 24 w 498"/>
                <a:gd name="T89" fmla="*/ 172 h 228"/>
                <a:gd name="T90" fmla="*/ 8 w 498"/>
                <a:gd name="T91" fmla="*/ 220 h 228"/>
                <a:gd name="T92" fmla="*/ 56 w 498"/>
                <a:gd name="T93" fmla="*/ 220 h 228"/>
                <a:gd name="T94" fmla="*/ 68 w 498"/>
                <a:gd name="T95" fmla="*/ 189 h 228"/>
                <a:gd name="T96" fmla="*/ 131 w 498"/>
                <a:gd name="T97" fmla="*/ 154 h 228"/>
                <a:gd name="T98" fmla="*/ 194 w 498"/>
                <a:gd name="T99" fmla="*/ 189 h 228"/>
                <a:gd name="T100" fmla="*/ 205 w 498"/>
                <a:gd name="T101" fmla="*/ 220 h 2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8" h="228">
                  <a:moveTo>
                    <a:pt x="291" y="228"/>
                  </a:moveTo>
                  <a:cubicBezTo>
                    <a:pt x="202" y="228"/>
                    <a:pt x="202" y="228"/>
                    <a:pt x="202" y="228"/>
                  </a:cubicBezTo>
                  <a:cubicBezTo>
                    <a:pt x="199" y="228"/>
                    <a:pt x="198" y="227"/>
                    <a:pt x="198" y="224"/>
                  </a:cubicBezTo>
                  <a:cubicBezTo>
                    <a:pt x="198" y="224"/>
                    <a:pt x="196" y="208"/>
                    <a:pt x="187" y="193"/>
                  </a:cubicBezTo>
                  <a:cubicBezTo>
                    <a:pt x="175" y="172"/>
                    <a:pt x="156" y="162"/>
                    <a:pt x="131" y="162"/>
                  </a:cubicBezTo>
                  <a:cubicBezTo>
                    <a:pt x="106" y="162"/>
                    <a:pt x="87" y="172"/>
                    <a:pt x="75" y="193"/>
                  </a:cubicBezTo>
                  <a:cubicBezTo>
                    <a:pt x="65" y="209"/>
                    <a:pt x="64" y="224"/>
                    <a:pt x="64" y="224"/>
                  </a:cubicBezTo>
                  <a:cubicBezTo>
                    <a:pt x="63" y="227"/>
                    <a:pt x="62" y="228"/>
                    <a:pt x="60" y="228"/>
                  </a:cubicBezTo>
                  <a:cubicBezTo>
                    <a:pt x="4" y="228"/>
                    <a:pt x="4" y="228"/>
                    <a:pt x="4" y="228"/>
                  </a:cubicBezTo>
                  <a:cubicBezTo>
                    <a:pt x="3" y="228"/>
                    <a:pt x="2" y="228"/>
                    <a:pt x="1" y="227"/>
                  </a:cubicBezTo>
                  <a:cubicBezTo>
                    <a:pt x="0" y="226"/>
                    <a:pt x="0" y="225"/>
                    <a:pt x="0" y="224"/>
                  </a:cubicBezTo>
                  <a:cubicBezTo>
                    <a:pt x="0" y="223"/>
                    <a:pt x="2" y="198"/>
                    <a:pt x="17" y="169"/>
                  </a:cubicBezTo>
                  <a:cubicBezTo>
                    <a:pt x="31" y="142"/>
                    <a:pt x="60" y="107"/>
                    <a:pt x="116" y="91"/>
                  </a:cubicBezTo>
                  <a:cubicBezTo>
                    <a:pt x="119" y="85"/>
                    <a:pt x="129" y="66"/>
                    <a:pt x="150" y="46"/>
                  </a:cubicBezTo>
                  <a:cubicBezTo>
                    <a:pt x="173" y="25"/>
                    <a:pt x="214" y="0"/>
                    <a:pt x="277" y="0"/>
                  </a:cubicBezTo>
                  <a:cubicBezTo>
                    <a:pt x="333" y="0"/>
                    <a:pt x="382" y="22"/>
                    <a:pt x="421" y="62"/>
                  </a:cubicBezTo>
                  <a:cubicBezTo>
                    <a:pt x="453" y="97"/>
                    <a:pt x="474" y="144"/>
                    <a:pt x="480" y="191"/>
                  </a:cubicBezTo>
                  <a:cubicBezTo>
                    <a:pt x="482" y="191"/>
                    <a:pt x="485" y="192"/>
                    <a:pt x="487" y="193"/>
                  </a:cubicBezTo>
                  <a:cubicBezTo>
                    <a:pt x="494" y="196"/>
                    <a:pt x="498" y="202"/>
                    <a:pt x="498" y="210"/>
                  </a:cubicBezTo>
                  <a:cubicBezTo>
                    <a:pt x="498" y="214"/>
                    <a:pt x="497" y="218"/>
                    <a:pt x="493" y="221"/>
                  </a:cubicBezTo>
                  <a:cubicBezTo>
                    <a:pt x="487" y="228"/>
                    <a:pt x="475" y="228"/>
                    <a:pt x="475" y="228"/>
                  </a:cubicBezTo>
                  <a:cubicBezTo>
                    <a:pt x="433" y="228"/>
                    <a:pt x="433" y="228"/>
                    <a:pt x="433" y="228"/>
                  </a:cubicBezTo>
                  <a:cubicBezTo>
                    <a:pt x="431" y="228"/>
                    <a:pt x="430" y="226"/>
                    <a:pt x="429" y="224"/>
                  </a:cubicBezTo>
                  <a:cubicBezTo>
                    <a:pt x="429" y="224"/>
                    <a:pt x="427" y="208"/>
                    <a:pt x="418" y="193"/>
                  </a:cubicBezTo>
                  <a:cubicBezTo>
                    <a:pt x="406" y="173"/>
                    <a:pt x="387" y="162"/>
                    <a:pt x="363" y="162"/>
                  </a:cubicBezTo>
                  <a:cubicBezTo>
                    <a:pt x="338" y="162"/>
                    <a:pt x="319" y="173"/>
                    <a:pt x="307" y="193"/>
                  </a:cubicBezTo>
                  <a:cubicBezTo>
                    <a:pt x="297" y="209"/>
                    <a:pt x="295" y="224"/>
                    <a:pt x="295" y="224"/>
                  </a:cubicBezTo>
                  <a:cubicBezTo>
                    <a:pt x="295" y="227"/>
                    <a:pt x="293" y="228"/>
                    <a:pt x="291" y="228"/>
                  </a:cubicBezTo>
                  <a:close/>
                  <a:moveTo>
                    <a:pt x="205" y="220"/>
                  </a:moveTo>
                  <a:cubicBezTo>
                    <a:pt x="288" y="220"/>
                    <a:pt x="288" y="220"/>
                    <a:pt x="288" y="220"/>
                  </a:cubicBezTo>
                  <a:cubicBezTo>
                    <a:pt x="289" y="214"/>
                    <a:pt x="292" y="202"/>
                    <a:pt x="300" y="189"/>
                  </a:cubicBezTo>
                  <a:cubicBezTo>
                    <a:pt x="309" y="173"/>
                    <a:pt x="328" y="154"/>
                    <a:pt x="363" y="154"/>
                  </a:cubicBezTo>
                  <a:cubicBezTo>
                    <a:pt x="397" y="154"/>
                    <a:pt x="416" y="173"/>
                    <a:pt x="425" y="189"/>
                  </a:cubicBezTo>
                  <a:cubicBezTo>
                    <a:pt x="433" y="202"/>
                    <a:pt x="436" y="214"/>
                    <a:pt x="437" y="220"/>
                  </a:cubicBezTo>
                  <a:cubicBezTo>
                    <a:pt x="475" y="220"/>
                    <a:pt x="475" y="220"/>
                    <a:pt x="475" y="220"/>
                  </a:cubicBezTo>
                  <a:cubicBezTo>
                    <a:pt x="477" y="220"/>
                    <a:pt x="484" y="219"/>
                    <a:pt x="488" y="216"/>
                  </a:cubicBezTo>
                  <a:cubicBezTo>
                    <a:pt x="489" y="214"/>
                    <a:pt x="490" y="212"/>
                    <a:pt x="490" y="210"/>
                  </a:cubicBezTo>
                  <a:cubicBezTo>
                    <a:pt x="490" y="199"/>
                    <a:pt x="477" y="199"/>
                    <a:pt x="477" y="199"/>
                  </a:cubicBezTo>
                  <a:cubicBezTo>
                    <a:pt x="475" y="199"/>
                    <a:pt x="473" y="197"/>
                    <a:pt x="473" y="195"/>
                  </a:cubicBezTo>
                  <a:cubicBezTo>
                    <a:pt x="467" y="148"/>
                    <a:pt x="446" y="102"/>
                    <a:pt x="415" y="68"/>
                  </a:cubicBezTo>
                  <a:cubicBezTo>
                    <a:pt x="389" y="41"/>
                    <a:pt x="345" y="8"/>
                    <a:pt x="277" y="8"/>
                  </a:cubicBezTo>
                  <a:cubicBezTo>
                    <a:pt x="217" y="8"/>
                    <a:pt x="178" y="32"/>
                    <a:pt x="156" y="52"/>
                  </a:cubicBezTo>
                  <a:cubicBezTo>
                    <a:pt x="132" y="74"/>
                    <a:pt x="123" y="96"/>
                    <a:pt x="122" y="96"/>
                  </a:cubicBezTo>
                  <a:cubicBezTo>
                    <a:pt x="122" y="97"/>
                    <a:pt x="121" y="98"/>
                    <a:pt x="120" y="98"/>
                  </a:cubicBezTo>
                  <a:cubicBezTo>
                    <a:pt x="76" y="110"/>
                    <a:pt x="44" y="135"/>
                    <a:pt x="24" y="172"/>
                  </a:cubicBezTo>
                  <a:cubicBezTo>
                    <a:pt x="13" y="193"/>
                    <a:pt x="10" y="212"/>
                    <a:pt x="8" y="220"/>
                  </a:cubicBezTo>
                  <a:cubicBezTo>
                    <a:pt x="56" y="220"/>
                    <a:pt x="56" y="220"/>
                    <a:pt x="56" y="220"/>
                  </a:cubicBezTo>
                  <a:cubicBezTo>
                    <a:pt x="57" y="214"/>
                    <a:pt x="60" y="201"/>
                    <a:pt x="68" y="189"/>
                  </a:cubicBezTo>
                  <a:cubicBezTo>
                    <a:pt x="77" y="173"/>
                    <a:pt x="96" y="154"/>
                    <a:pt x="131" y="154"/>
                  </a:cubicBezTo>
                  <a:cubicBezTo>
                    <a:pt x="166" y="154"/>
                    <a:pt x="184" y="173"/>
                    <a:pt x="194" y="189"/>
                  </a:cubicBezTo>
                  <a:cubicBezTo>
                    <a:pt x="201" y="201"/>
                    <a:pt x="204" y="214"/>
                    <a:pt x="205" y="2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3" name="ï$ļïdê">
              <a:extLst>
                <a:ext uri="{FF2B5EF4-FFF2-40B4-BE49-F238E27FC236}">
                  <a16:creationId xmlns:a16="http://schemas.microsoft.com/office/drawing/2014/main" id="{452804CE-D1AB-4D2A-B0D1-B25BF4A5B48B}"/>
                </a:ext>
              </a:extLst>
            </p:cNvPr>
            <p:cNvSpPr/>
            <p:nvPr/>
          </p:nvSpPr>
          <p:spPr bwMode="auto">
            <a:xfrm>
              <a:off x="8207375" y="5086350"/>
              <a:ext cx="517525" cy="519113"/>
            </a:xfrm>
            <a:custGeom>
              <a:gdLst>
                <a:gd name="T0" fmla="*/ 58 w 116"/>
                <a:gd name="T1" fmla="*/ 116 h 116"/>
                <a:gd name="T2" fmla="*/ 0 w 116"/>
                <a:gd name="T3" fmla="*/ 58 h 116"/>
                <a:gd name="T4" fmla="*/ 58 w 116"/>
                <a:gd name="T5" fmla="*/ 0 h 116"/>
                <a:gd name="T6" fmla="*/ 116 w 116"/>
                <a:gd name="T7" fmla="*/ 58 h 116"/>
                <a:gd name="T8" fmla="*/ 58 w 116"/>
                <a:gd name="T9" fmla="*/ 116 h 116"/>
                <a:gd name="T10" fmla="*/ 58 w 116"/>
                <a:gd name="T11" fmla="*/ 8 h 116"/>
                <a:gd name="T12" fmla="*/ 8 w 116"/>
                <a:gd name="T13" fmla="*/ 58 h 116"/>
                <a:gd name="T14" fmla="*/ 58 w 116"/>
                <a:gd name="T15" fmla="*/ 108 h 116"/>
                <a:gd name="T16" fmla="*/ 108 w 116"/>
                <a:gd name="T17" fmla="*/ 58 h 116"/>
                <a:gd name="T18" fmla="*/ 58 w 116"/>
                <a:gd name="T19" fmla="*/ 8 h 1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15">
                  <a:moveTo>
                    <a:pt x="58" y="116"/>
                  </a:moveTo>
                  <a:cubicBezTo>
                    <a:pt x="26" y="116"/>
                    <a:pt x="0" y="90"/>
                    <a:pt x="0" y="58"/>
                  </a:cubicBezTo>
                  <a:cubicBezTo>
                    <a:pt x="0" y="26"/>
                    <a:pt x="26" y="0"/>
                    <a:pt x="58" y="0"/>
                  </a:cubicBezTo>
                  <a:cubicBezTo>
                    <a:pt x="90" y="0"/>
                    <a:pt x="116" y="26"/>
                    <a:pt x="116" y="58"/>
                  </a:cubicBezTo>
                  <a:cubicBezTo>
                    <a:pt x="116" y="90"/>
                    <a:pt x="90" y="116"/>
                    <a:pt x="58" y="116"/>
                  </a:cubicBezTo>
                  <a:close/>
                  <a:moveTo>
                    <a:pt x="58" y="8"/>
                  </a:moveTo>
                  <a:cubicBezTo>
                    <a:pt x="30" y="8"/>
                    <a:pt x="8" y="31"/>
                    <a:pt x="8" y="58"/>
                  </a:cubicBezTo>
                  <a:cubicBezTo>
                    <a:pt x="8" y="86"/>
                    <a:pt x="30" y="108"/>
                    <a:pt x="58" y="108"/>
                  </a:cubicBezTo>
                  <a:cubicBezTo>
                    <a:pt x="85" y="108"/>
                    <a:pt x="108" y="86"/>
                    <a:pt x="108" y="58"/>
                  </a:cubicBezTo>
                  <a:cubicBezTo>
                    <a:pt x="108" y="31"/>
                    <a:pt x="85" y="8"/>
                    <a:pt x="5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4" name="ïṡļïďè">
              <a:extLst>
                <a:ext uri="{FF2B5EF4-FFF2-40B4-BE49-F238E27FC236}">
                  <a16:creationId xmlns:a16="http://schemas.microsoft.com/office/drawing/2014/main" id="{4DCB9E16-5F35-47AB-AE8A-AFEF9CB8AB18}"/>
                </a:ext>
              </a:extLst>
            </p:cNvPr>
            <p:cNvSpPr/>
            <p:nvPr/>
          </p:nvSpPr>
          <p:spPr bwMode="auto">
            <a:xfrm>
              <a:off x="7164388" y="5086350"/>
              <a:ext cx="519113" cy="519113"/>
            </a:xfrm>
            <a:custGeom>
              <a:gdLst>
                <a:gd name="T0" fmla="*/ 58 w 116"/>
                <a:gd name="T1" fmla="*/ 116 h 116"/>
                <a:gd name="T2" fmla="*/ 0 w 116"/>
                <a:gd name="T3" fmla="*/ 58 h 116"/>
                <a:gd name="T4" fmla="*/ 58 w 116"/>
                <a:gd name="T5" fmla="*/ 0 h 116"/>
                <a:gd name="T6" fmla="*/ 116 w 116"/>
                <a:gd name="T7" fmla="*/ 58 h 116"/>
                <a:gd name="T8" fmla="*/ 58 w 116"/>
                <a:gd name="T9" fmla="*/ 116 h 116"/>
                <a:gd name="T10" fmla="*/ 58 w 116"/>
                <a:gd name="T11" fmla="*/ 8 h 116"/>
                <a:gd name="T12" fmla="*/ 8 w 116"/>
                <a:gd name="T13" fmla="*/ 58 h 116"/>
                <a:gd name="T14" fmla="*/ 58 w 116"/>
                <a:gd name="T15" fmla="*/ 108 h 116"/>
                <a:gd name="T16" fmla="*/ 108 w 116"/>
                <a:gd name="T17" fmla="*/ 58 h 116"/>
                <a:gd name="T18" fmla="*/ 58 w 116"/>
                <a:gd name="T19" fmla="*/ 8 h 1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15">
                  <a:moveTo>
                    <a:pt x="58" y="116"/>
                  </a:moveTo>
                  <a:cubicBezTo>
                    <a:pt x="26" y="116"/>
                    <a:pt x="0" y="90"/>
                    <a:pt x="0" y="58"/>
                  </a:cubicBezTo>
                  <a:cubicBezTo>
                    <a:pt x="0" y="26"/>
                    <a:pt x="26" y="0"/>
                    <a:pt x="58" y="0"/>
                  </a:cubicBezTo>
                  <a:cubicBezTo>
                    <a:pt x="90" y="0"/>
                    <a:pt x="116" y="26"/>
                    <a:pt x="116" y="58"/>
                  </a:cubicBezTo>
                  <a:cubicBezTo>
                    <a:pt x="116" y="90"/>
                    <a:pt x="90" y="116"/>
                    <a:pt x="58" y="116"/>
                  </a:cubicBezTo>
                  <a:close/>
                  <a:moveTo>
                    <a:pt x="58" y="8"/>
                  </a:moveTo>
                  <a:cubicBezTo>
                    <a:pt x="31" y="8"/>
                    <a:pt x="8" y="31"/>
                    <a:pt x="8" y="58"/>
                  </a:cubicBezTo>
                  <a:cubicBezTo>
                    <a:pt x="8" y="86"/>
                    <a:pt x="31" y="108"/>
                    <a:pt x="58" y="108"/>
                  </a:cubicBezTo>
                  <a:cubicBezTo>
                    <a:pt x="86" y="108"/>
                    <a:pt x="108" y="86"/>
                    <a:pt x="108" y="58"/>
                  </a:cubicBezTo>
                  <a:cubicBezTo>
                    <a:pt x="108" y="31"/>
                    <a:pt x="86" y="8"/>
                    <a:pt x="5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5" name="ïšļîḑé">
              <a:extLst>
                <a:ext uri="{FF2B5EF4-FFF2-40B4-BE49-F238E27FC236}">
                  <a16:creationId xmlns:a16="http://schemas.microsoft.com/office/drawing/2014/main" id="{566FF4E3-ACEC-405E-9087-77B8599F2D5F}"/>
                </a:ext>
              </a:extLst>
            </p:cNvPr>
            <p:cNvSpPr/>
            <p:nvPr/>
          </p:nvSpPr>
          <p:spPr bwMode="auto">
            <a:xfrm>
              <a:off x="7469188" y="4403725"/>
              <a:ext cx="1233488" cy="366713"/>
            </a:xfrm>
            <a:custGeom>
              <a:gdLst>
                <a:gd name="T0" fmla="*/ 271 w 276"/>
                <a:gd name="T1" fmla="*/ 82 h 82"/>
                <a:gd name="T2" fmla="*/ 4 w 276"/>
                <a:gd name="T3" fmla="*/ 82 h 82"/>
                <a:gd name="T4" fmla="*/ 1 w 276"/>
                <a:gd name="T5" fmla="*/ 80 h 82"/>
                <a:gd name="T6" fmla="*/ 1 w 276"/>
                <a:gd name="T7" fmla="*/ 76 h 82"/>
                <a:gd name="T8" fmla="*/ 53 w 276"/>
                <a:gd name="T9" fmla="*/ 21 h 82"/>
                <a:gd name="T10" fmla="*/ 136 w 276"/>
                <a:gd name="T11" fmla="*/ 0 h 82"/>
                <a:gd name="T12" fmla="*/ 218 w 276"/>
                <a:gd name="T13" fmla="*/ 21 h 82"/>
                <a:gd name="T14" fmla="*/ 275 w 276"/>
                <a:gd name="T15" fmla="*/ 76 h 82"/>
                <a:gd name="T16" fmla="*/ 275 w 276"/>
                <a:gd name="T17" fmla="*/ 80 h 82"/>
                <a:gd name="T18" fmla="*/ 271 w 276"/>
                <a:gd name="T19" fmla="*/ 82 h 82"/>
                <a:gd name="T20" fmla="*/ 11 w 276"/>
                <a:gd name="T21" fmla="*/ 74 h 82"/>
                <a:gd name="T22" fmla="*/ 264 w 276"/>
                <a:gd name="T23" fmla="*/ 74 h 82"/>
                <a:gd name="T24" fmla="*/ 214 w 276"/>
                <a:gd name="T25" fmla="*/ 28 h 82"/>
                <a:gd name="T26" fmla="*/ 136 w 276"/>
                <a:gd name="T27" fmla="*/ 8 h 82"/>
                <a:gd name="T28" fmla="*/ 11 w 276"/>
                <a:gd name="T29" fmla="*/ 74 h 8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6" h="82">
                  <a:moveTo>
                    <a:pt x="271" y="82"/>
                  </a:moveTo>
                  <a:cubicBezTo>
                    <a:pt x="4" y="82"/>
                    <a:pt x="4" y="82"/>
                    <a:pt x="4" y="82"/>
                  </a:cubicBezTo>
                  <a:cubicBezTo>
                    <a:pt x="3" y="82"/>
                    <a:pt x="2" y="81"/>
                    <a:pt x="1" y="80"/>
                  </a:cubicBezTo>
                  <a:cubicBezTo>
                    <a:pt x="0" y="79"/>
                    <a:pt x="0" y="78"/>
                    <a:pt x="1" y="76"/>
                  </a:cubicBezTo>
                  <a:cubicBezTo>
                    <a:pt x="11" y="53"/>
                    <a:pt x="29" y="34"/>
                    <a:pt x="53" y="21"/>
                  </a:cubicBezTo>
                  <a:cubicBezTo>
                    <a:pt x="76" y="7"/>
                    <a:pt x="105" y="0"/>
                    <a:pt x="136" y="0"/>
                  </a:cubicBezTo>
                  <a:cubicBezTo>
                    <a:pt x="166" y="0"/>
                    <a:pt x="194" y="7"/>
                    <a:pt x="218" y="21"/>
                  </a:cubicBezTo>
                  <a:cubicBezTo>
                    <a:pt x="241" y="34"/>
                    <a:pt x="260" y="53"/>
                    <a:pt x="275" y="76"/>
                  </a:cubicBezTo>
                  <a:cubicBezTo>
                    <a:pt x="276" y="77"/>
                    <a:pt x="276" y="79"/>
                    <a:pt x="275" y="80"/>
                  </a:cubicBezTo>
                  <a:cubicBezTo>
                    <a:pt x="274" y="81"/>
                    <a:pt x="273" y="82"/>
                    <a:pt x="271" y="82"/>
                  </a:cubicBezTo>
                  <a:close/>
                  <a:moveTo>
                    <a:pt x="11" y="74"/>
                  </a:moveTo>
                  <a:cubicBezTo>
                    <a:pt x="264" y="74"/>
                    <a:pt x="264" y="74"/>
                    <a:pt x="264" y="74"/>
                  </a:cubicBezTo>
                  <a:cubicBezTo>
                    <a:pt x="251" y="55"/>
                    <a:pt x="234" y="39"/>
                    <a:pt x="214" y="28"/>
                  </a:cubicBezTo>
                  <a:cubicBezTo>
                    <a:pt x="191" y="15"/>
                    <a:pt x="165" y="8"/>
                    <a:pt x="136" y="8"/>
                  </a:cubicBezTo>
                  <a:cubicBezTo>
                    <a:pt x="80" y="8"/>
                    <a:pt x="33" y="33"/>
                    <a:pt x="11" y="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6" name="îšľïḋe">
              <a:extLst>
                <a:ext uri="{FF2B5EF4-FFF2-40B4-BE49-F238E27FC236}">
                  <a16:creationId xmlns:a16="http://schemas.microsoft.com/office/drawing/2014/main" id="{E21C4D78-7AFA-4682-BCD8-ECA7AD0ACB86}"/>
                </a:ext>
              </a:extLst>
            </p:cNvPr>
            <p:cNvSpPr/>
            <p:nvPr/>
          </p:nvSpPr>
          <p:spPr bwMode="auto">
            <a:xfrm>
              <a:off x="3238500" y="2744788"/>
              <a:ext cx="1176338" cy="2262188"/>
            </a:xfrm>
            <a:custGeom>
              <a:gdLst>
                <a:gd name="T0" fmla="*/ 259 w 263"/>
                <a:gd name="T1" fmla="*/ 506 h 506"/>
                <a:gd name="T2" fmla="*/ 4 w 263"/>
                <a:gd name="T3" fmla="*/ 506 h 506"/>
                <a:gd name="T4" fmla="*/ 0 w 263"/>
                <a:gd name="T5" fmla="*/ 502 h 506"/>
                <a:gd name="T6" fmla="*/ 0 w 263"/>
                <a:gd name="T7" fmla="*/ 4 h 506"/>
                <a:gd name="T8" fmla="*/ 4 w 263"/>
                <a:gd name="T9" fmla="*/ 0 h 506"/>
                <a:gd name="T10" fmla="*/ 259 w 263"/>
                <a:gd name="T11" fmla="*/ 0 h 506"/>
                <a:gd name="T12" fmla="*/ 263 w 263"/>
                <a:gd name="T13" fmla="*/ 4 h 506"/>
                <a:gd name="T14" fmla="*/ 263 w 263"/>
                <a:gd name="T15" fmla="*/ 502 h 506"/>
                <a:gd name="T16" fmla="*/ 259 w 263"/>
                <a:gd name="T17" fmla="*/ 506 h 506"/>
                <a:gd name="T18" fmla="*/ 8 w 263"/>
                <a:gd name="T19" fmla="*/ 498 h 506"/>
                <a:gd name="T20" fmla="*/ 255 w 263"/>
                <a:gd name="T21" fmla="*/ 498 h 506"/>
                <a:gd name="T22" fmla="*/ 255 w 263"/>
                <a:gd name="T23" fmla="*/ 8 h 506"/>
                <a:gd name="T24" fmla="*/ 8 w 263"/>
                <a:gd name="T25" fmla="*/ 8 h 506"/>
                <a:gd name="T26" fmla="*/ 8 w 263"/>
                <a:gd name="T27" fmla="*/ 498 h 50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3" h="506">
                  <a:moveTo>
                    <a:pt x="259" y="506"/>
                  </a:moveTo>
                  <a:cubicBezTo>
                    <a:pt x="4" y="506"/>
                    <a:pt x="4" y="506"/>
                    <a:pt x="4" y="506"/>
                  </a:cubicBezTo>
                  <a:cubicBezTo>
                    <a:pt x="2" y="506"/>
                    <a:pt x="0" y="504"/>
                    <a:pt x="0" y="50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1" y="0"/>
                    <a:pt x="263" y="1"/>
                    <a:pt x="263" y="4"/>
                  </a:cubicBezTo>
                  <a:cubicBezTo>
                    <a:pt x="263" y="502"/>
                    <a:pt x="263" y="502"/>
                    <a:pt x="263" y="502"/>
                  </a:cubicBezTo>
                  <a:cubicBezTo>
                    <a:pt x="263" y="504"/>
                    <a:pt x="261" y="506"/>
                    <a:pt x="259" y="506"/>
                  </a:cubicBezTo>
                  <a:close/>
                  <a:moveTo>
                    <a:pt x="8" y="498"/>
                  </a:moveTo>
                  <a:cubicBezTo>
                    <a:pt x="255" y="498"/>
                    <a:pt x="255" y="498"/>
                    <a:pt x="255" y="498"/>
                  </a:cubicBezTo>
                  <a:cubicBezTo>
                    <a:pt x="255" y="8"/>
                    <a:pt x="255" y="8"/>
                    <a:pt x="255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4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7" name="iṥlïḑê">
              <a:extLst>
                <a:ext uri="{FF2B5EF4-FFF2-40B4-BE49-F238E27FC236}">
                  <a16:creationId xmlns:a16="http://schemas.microsoft.com/office/drawing/2014/main" id="{4C825757-34D6-40CE-9B40-FF16F6C15313}"/>
                </a:ext>
              </a:extLst>
            </p:cNvPr>
            <p:cNvSpPr/>
            <p:nvPr/>
          </p:nvSpPr>
          <p:spPr bwMode="auto">
            <a:xfrm>
              <a:off x="4459288" y="2119313"/>
              <a:ext cx="1181100" cy="2887663"/>
            </a:xfrm>
            <a:custGeom>
              <a:gdLst>
                <a:gd name="T0" fmla="*/ 260 w 264"/>
                <a:gd name="T1" fmla="*/ 646 h 646"/>
                <a:gd name="T2" fmla="*/ 4 w 264"/>
                <a:gd name="T3" fmla="*/ 646 h 646"/>
                <a:gd name="T4" fmla="*/ 0 w 264"/>
                <a:gd name="T5" fmla="*/ 642 h 646"/>
                <a:gd name="T6" fmla="*/ 0 w 264"/>
                <a:gd name="T7" fmla="*/ 4 h 646"/>
                <a:gd name="T8" fmla="*/ 4 w 264"/>
                <a:gd name="T9" fmla="*/ 0 h 646"/>
                <a:gd name="T10" fmla="*/ 260 w 264"/>
                <a:gd name="T11" fmla="*/ 0 h 646"/>
                <a:gd name="T12" fmla="*/ 264 w 264"/>
                <a:gd name="T13" fmla="*/ 4 h 646"/>
                <a:gd name="T14" fmla="*/ 264 w 264"/>
                <a:gd name="T15" fmla="*/ 642 h 646"/>
                <a:gd name="T16" fmla="*/ 260 w 264"/>
                <a:gd name="T17" fmla="*/ 646 h 646"/>
                <a:gd name="T18" fmla="*/ 8 w 264"/>
                <a:gd name="T19" fmla="*/ 638 h 646"/>
                <a:gd name="T20" fmla="*/ 256 w 264"/>
                <a:gd name="T21" fmla="*/ 638 h 646"/>
                <a:gd name="T22" fmla="*/ 256 w 264"/>
                <a:gd name="T23" fmla="*/ 8 h 646"/>
                <a:gd name="T24" fmla="*/ 8 w 264"/>
                <a:gd name="T25" fmla="*/ 8 h 646"/>
                <a:gd name="T26" fmla="*/ 8 w 264"/>
                <a:gd name="T27" fmla="*/ 638 h 64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4" h="646">
                  <a:moveTo>
                    <a:pt x="260" y="646"/>
                  </a:moveTo>
                  <a:cubicBezTo>
                    <a:pt x="4" y="646"/>
                    <a:pt x="4" y="646"/>
                    <a:pt x="4" y="646"/>
                  </a:cubicBezTo>
                  <a:cubicBezTo>
                    <a:pt x="2" y="646"/>
                    <a:pt x="0" y="644"/>
                    <a:pt x="0" y="64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62" y="0"/>
                    <a:pt x="264" y="2"/>
                    <a:pt x="264" y="4"/>
                  </a:cubicBezTo>
                  <a:cubicBezTo>
                    <a:pt x="264" y="642"/>
                    <a:pt x="264" y="642"/>
                    <a:pt x="264" y="642"/>
                  </a:cubicBezTo>
                  <a:cubicBezTo>
                    <a:pt x="264" y="644"/>
                    <a:pt x="262" y="646"/>
                    <a:pt x="260" y="646"/>
                  </a:cubicBezTo>
                  <a:close/>
                  <a:moveTo>
                    <a:pt x="8" y="638"/>
                  </a:moveTo>
                  <a:cubicBezTo>
                    <a:pt x="256" y="638"/>
                    <a:pt x="256" y="638"/>
                    <a:pt x="256" y="638"/>
                  </a:cubicBezTo>
                  <a:cubicBezTo>
                    <a:pt x="256" y="8"/>
                    <a:pt x="256" y="8"/>
                    <a:pt x="256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6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8" name="íšľîḓê">
              <a:extLst>
                <a:ext uri="{FF2B5EF4-FFF2-40B4-BE49-F238E27FC236}">
                  <a16:creationId xmlns:a16="http://schemas.microsoft.com/office/drawing/2014/main" id="{412A5FA5-A54D-4D6A-B3F0-290609E9A79B}"/>
                </a:ext>
              </a:extLst>
            </p:cNvPr>
            <p:cNvSpPr/>
            <p:nvPr/>
          </p:nvSpPr>
          <p:spPr bwMode="auto">
            <a:xfrm>
              <a:off x="3386138" y="2982913"/>
              <a:ext cx="876300" cy="25400"/>
            </a:xfrm>
            <a:custGeom>
              <a:gdLst>
                <a:gd name="T0" fmla="*/ 193 w 196"/>
                <a:gd name="T1" fmla="*/ 6 h 6"/>
                <a:gd name="T2" fmla="*/ 3 w 196"/>
                <a:gd name="T3" fmla="*/ 6 h 6"/>
                <a:gd name="T4" fmla="*/ 0 w 196"/>
                <a:gd name="T5" fmla="*/ 3 h 6"/>
                <a:gd name="T6" fmla="*/ 3 w 196"/>
                <a:gd name="T7" fmla="*/ 0 h 6"/>
                <a:gd name="T8" fmla="*/ 193 w 196"/>
                <a:gd name="T9" fmla="*/ 0 h 6"/>
                <a:gd name="T10" fmla="*/ 196 w 196"/>
                <a:gd name="T11" fmla="*/ 3 h 6"/>
                <a:gd name="T12" fmla="*/ 193 w 196"/>
                <a:gd name="T13" fmla="*/ 6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6">
                  <a:moveTo>
                    <a:pt x="19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5" y="0"/>
                    <a:pt x="196" y="1"/>
                    <a:pt x="196" y="3"/>
                  </a:cubicBezTo>
                  <a:cubicBezTo>
                    <a:pt x="196" y="4"/>
                    <a:pt x="195" y="6"/>
                    <a:pt x="19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9" name="isľïḑê">
              <a:extLst>
                <a:ext uri="{FF2B5EF4-FFF2-40B4-BE49-F238E27FC236}">
                  <a16:creationId xmlns:a16="http://schemas.microsoft.com/office/drawing/2014/main" id="{1C59A077-FC66-49A8-8891-2CAC197A2A6E}"/>
                </a:ext>
              </a:extLst>
            </p:cNvPr>
            <p:cNvSpPr/>
            <p:nvPr/>
          </p:nvSpPr>
          <p:spPr bwMode="auto">
            <a:xfrm>
              <a:off x="3492500" y="4152900"/>
              <a:ext cx="26988" cy="679450"/>
            </a:xfrm>
            <a:custGeom>
              <a:gdLst>
                <a:gd name="T0" fmla="*/ 3 w 6"/>
                <a:gd name="T1" fmla="*/ 152 h 152"/>
                <a:gd name="T2" fmla="*/ 0 w 6"/>
                <a:gd name="T3" fmla="*/ 149 h 152"/>
                <a:gd name="T4" fmla="*/ 0 w 6"/>
                <a:gd name="T5" fmla="*/ 3 h 152"/>
                <a:gd name="T6" fmla="*/ 3 w 6"/>
                <a:gd name="T7" fmla="*/ 0 h 152"/>
                <a:gd name="T8" fmla="*/ 6 w 6"/>
                <a:gd name="T9" fmla="*/ 3 h 152"/>
                <a:gd name="T10" fmla="*/ 6 w 6"/>
                <a:gd name="T11" fmla="*/ 149 h 152"/>
                <a:gd name="T12" fmla="*/ 3 w 6"/>
                <a:gd name="T13" fmla="*/ 152 h 1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52">
                  <a:moveTo>
                    <a:pt x="3" y="152"/>
                  </a:moveTo>
                  <a:cubicBezTo>
                    <a:pt x="1" y="152"/>
                    <a:pt x="0" y="151"/>
                    <a:pt x="0" y="14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6" y="1"/>
                    <a:pt x="6" y="3"/>
                  </a:cubicBezTo>
                  <a:cubicBezTo>
                    <a:pt x="6" y="149"/>
                    <a:pt x="6" y="149"/>
                    <a:pt x="6" y="149"/>
                  </a:cubicBezTo>
                  <a:cubicBezTo>
                    <a:pt x="6" y="151"/>
                    <a:pt x="5" y="152"/>
                    <a:pt x="3" y="1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0" name="íṩḻiḓè">
              <a:extLst>
                <a:ext uri="{FF2B5EF4-FFF2-40B4-BE49-F238E27FC236}">
                  <a16:creationId xmlns:a16="http://schemas.microsoft.com/office/drawing/2014/main" id="{8BAE01E3-E75A-4E50-999F-B44AD8371075}"/>
                </a:ext>
              </a:extLst>
            </p:cNvPr>
            <p:cNvSpPr/>
            <p:nvPr/>
          </p:nvSpPr>
          <p:spPr bwMode="auto">
            <a:xfrm>
              <a:off x="3654425" y="4152900"/>
              <a:ext cx="26988" cy="679450"/>
            </a:xfrm>
            <a:custGeom>
              <a:gdLst>
                <a:gd name="T0" fmla="*/ 3 w 6"/>
                <a:gd name="T1" fmla="*/ 152 h 152"/>
                <a:gd name="T2" fmla="*/ 0 w 6"/>
                <a:gd name="T3" fmla="*/ 149 h 152"/>
                <a:gd name="T4" fmla="*/ 0 w 6"/>
                <a:gd name="T5" fmla="*/ 3 h 152"/>
                <a:gd name="T6" fmla="*/ 3 w 6"/>
                <a:gd name="T7" fmla="*/ 0 h 152"/>
                <a:gd name="T8" fmla="*/ 6 w 6"/>
                <a:gd name="T9" fmla="*/ 3 h 152"/>
                <a:gd name="T10" fmla="*/ 6 w 6"/>
                <a:gd name="T11" fmla="*/ 149 h 152"/>
                <a:gd name="T12" fmla="*/ 3 w 6"/>
                <a:gd name="T13" fmla="*/ 152 h 1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52">
                  <a:moveTo>
                    <a:pt x="3" y="152"/>
                  </a:moveTo>
                  <a:cubicBezTo>
                    <a:pt x="1" y="152"/>
                    <a:pt x="0" y="151"/>
                    <a:pt x="0" y="14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149"/>
                    <a:pt x="6" y="149"/>
                    <a:pt x="6" y="149"/>
                  </a:cubicBezTo>
                  <a:cubicBezTo>
                    <a:pt x="6" y="151"/>
                    <a:pt x="4" y="152"/>
                    <a:pt x="3" y="1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1" name="îśḻîdê">
              <a:extLst>
                <a:ext uri="{FF2B5EF4-FFF2-40B4-BE49-F238E27FC236}">
                  <a16:creationId xmlns:a16="http://schemas.microsoft.com/office/drawing/2014/main" id="{24B6250C-1BE4-441C-82AB-CE3FE2A452D4}"/>
                </a:ext>
              </a:extLst>
            </p:cNvPr>
            <p:cNvSpPr/>
            <p:nvPr/>
          </p:nvSpPr>
          <p:spPr bwMode="auto">
            <a:xfrm>
              <a:off x="3814763" y="4152900"/>
              <a:ext cx="26988" cy="679450"/>
            </a:xfrm>
            <a:custGeom>
              <a:gdLst>
                <a:gd name="T0" fmla="*/ 3 w 6"/>
                <a:gd name="T1" fmla="*/ 152 h 152"/>
                <a:gd name="T2" fmla="*/ 0 w 6"/>
                <a:gd name="T3" fmla="*/ 149 h 152"/>
                <a:gd name="T4" fmla="*/ 0 w 6"/>
                <a:gd name="T5" fmla="*/ 3 h 152"/>
                <a:gd name="T6" fmla="*/ 3 w 6"/>
                <a:gd name="T7" fmla="*/ 0 h 152"/>
                <a:gd name="T8" fmla="*/ 6 w 6"/>
                <a:gd name="T9" fmla="*/ 3 h 152"/>
                <a:gd name="T10" fmla="*/ 6 w 6"/>
                <a:gd name="T11" fmla="*/ 149 h 152"/>
                <a:gd name="T12" fmla="*/ 3 w 6"/>
                <a:gd name="T13" fmla="*/ 152 h 1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52">
                  <a:moveTo>
                    <a:pt x="3" y="152"/>
                  </a:moveTo>
                  <a:cubicBezTo>
                    <a:pt x="1" y="152"/>
                    <a:pt x="0" y="151"/>
                    <a:pt x="0" y="14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149"/>
                    <a:pt x="6" y="149"/>
                    <a:pt x="6" y="149"/>
                  </a:cubicBezTo>
                  <a:cubicBezTo>
                    <a:pt x="6" y="151"/>
                    <a:pt x="4" y="152"/>
                    <a:pt x="3" y="1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2" name="îş1íḑè">
              <a:extLst>
                <a:ext uri="{FF2B5EF4-FFF2-40B4-BE49-F238E27FC236}">
                  <a16:creationId xmlns:a16="http://schemas.microsoft.com/office/drawing/2014/main" id="{EAC05F62-E8C9-4E92-9C62-6C296CF2686B}"/>
                </a:ext>
              </a:extLst>
            </p:cNvPr>
            <p:cNvSpPr/>
            <p:nvPr/>
          </p:nvSpPr>
          <p:spPr bwMode="auto">
            <a:xfrm>
              <a:off x="3976688" y="4152900"/>
              <a:ext cx="26988" cy="679450"/>
            </a:xfrm>
            <a:custGeom>
              <a:gdLst>
                <a:gd name="T0" fmla="*/ 3 w 6"/>
                <a:gd name="T1" fmla="*/ 152 h 152"/>
                <a:gd name="T2" fmla="*/ 0 w 6"/>
                <a:gd name="T3" fmla="*/ 149 h 152"/>
                <a:gd name="T4" fmla="*/ 0 w 6"/>
                <a:gd name="T5" fmla="*/ 3 h 152"/>
                <a:gd name="T6" fmla="*/ 3 w 6"/>
                <a:gd name="T7" fmla="*/ 0 h 152"/>
                <a:gd name="T8" fmla="*/ 6 w 6"/>
                <a:gd name="T9" fmla="*/ 3 h 152"/>
                <a:gd name="T10" fmla="*/ 6 w 6"/>
                <a:gd name="T11" fmla="*/ 149 h 152"/>
                <a:gd name="T12" fmla="*/ 3 w 6"/>
                <a:gd name="T13" fmla="*/ 152 h 1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52">
                  <a:moveTo>
                    <a:pt x="3" y="152"/>
                  </a:moveTo>
                  <a:cubicBezTo>
                    <a:pt x="1" y="152"/>
                    <a:pt x="0" y="151"/>
                    <a:pt x="0" y="14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149"/>
                    <a:pt x="6" y="149"/>
                    <a:pt x="6" y="149"/>
                  </a:cubicBezTo>
                  <a:cubicBezTo>
                    <a:pt x="6" y="151"/>
                    <a:pt x="4" y="152"/>
                    <a:pt x="3" y="1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3" name="îSḷïḍe">
              <a:extLst>
                <a:ext uri="{FF2B5EF4-FFF2-40B4-BE49-F238E27FC236}">
                  <a16:creationId xmlns:a16="http://schemas.microsoft.com/office/drawing/2014/main" id="{49849C7D-B4BF-4D01-BD2B-67CD82A2DE4E}"/>
                </a:ext>
              </a:extLst>
            </p:cNvPr>
            <p:cNvSpPr/>
            <p:nvPr/>
          </p:nvSpPr>
          <p:spPr bwMode="auto">
            <a:xfrm>
              <a:off x="4137025" y="4152900"/>
              <a:ext cx="26988" cy="679450"/>
            </a:xfrm>
            <a:custGeom>
              <a:gdLst>
                <a:gd name="T0" fmla="*/ 3 w 6"/>
                <a:gd name="T1" fmla="*/ 152 h 152"/>
                <a:gd name="T2" fmla="*/ 0 w 6"/>
                <a:gd name="T3" fmla="*/ 149 h 152"/>
                <a:gd name="T4" fmla="*/ 0 w 6"/>
                <a:gd name="T5" fmla="*/ 3 h 152"/>
                <a:gd name="T6" fmla="*/ 3 w 6"/>
                <a:gd name="T7" fmla="*/ 0 h 152"/>
                <a:gd name="T8" fmla="*/ 6 w 6"/>
                <a:gd name="T9" fmla="*/ 3 h 152"/>
                <a:gd name="T10" fmla="*/ 6 w 6"/>
                <a:gd name="T11" fmla="*/ 149 h 152"/>
                <a:gd name="T12" fmla="*/ 3 w 6"/>
                <a:gd name="T13" fmla="*/ 152 h 1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52">
                  <a:moveTo>
                    <a:pt x="3" y="152"/>
                  </a:moveTo>
                  <a:cubicBezTo>
                    <a:pt x="1" y="152"/>
                    <a:pt x="0" y="151"/>
                    <a:pt x="0" y="14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149"/>
                    <a:pt x="6" y="149"/>
                    <a:pt x="6" y="149"/>
                  </a:cubicBezTo>
                  <a:cubicBezTo>
                    <a:pt x="6" y="151"/>
                    <a:pt x="4" y="152"/>
                    <a:pt x="3" y="1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4" name="ï$lîḑè">
              <a:extLst>
                <a:ext uri="{FF2B5EF4-FFF2-40B4-BE49-F238E27FC236}">
                  <a16:creationId xmlns:a16="http://schemas.microsoft.com/office/drawing/2014/main" id="{6A5E2BD8-5AF6-4095-973C-516CB77DA62D}"/>
                </a:ext>
              </a:extLst>
            </p:cNvPr>
            <p:cNvSpPr/>
            <p:nvPr/>
          </p:nvSpPr>
          <p:spPr bwMode="auto">
            <a:xfrm>
              <a:off x="3386138" y="4022725"/>
              <a:ext cx="876300" cy="26988"/>
            </a:xfrm>
            <a:custGeom>
              <a:gdLst>
                <a:gd name="T0" fmla="*/ 193 w 196"/>
                <a:gd name="T1" fmla="*/ 6 h 6"/>
                <a:gd name="T2" fmla="*/ 3 w 196"/>
                <a:gd name="T3" fmla="*/ 6 h 6"/>
                <a:gd name="T4" fmla="*/ 0 w 196"/>
                <a:gd name="T5" fmla="*/ 3 h 6"/>
                <a:gd name="T6" fmla="*/ 3 w 196"/>
                <a:gd name="T7" fmla="*/ 0 h 6"/>
                <a:gd name="T8" fmla="*/ 193 w 196"/>
                <a:gd name="T9" fmla="*/ 0 h 6"/>
                <a:gd name="T10" fmla="*/ 196 w 196"/>
                <a:gd name="T11" fmla="*/ 3 h 6"/>
                <a:gd name="T12" fmla="*/ 193 w 196"/>
                <a:gd name="T13" fmla="*/ 6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6" h="6">
                  <a:moveTo>
                    <a:pt x="19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5" y="0"/>
                    <a:pt x="196" y="1"/>
                    <a:pt x="196" y="3"/>
                  </a:cubicBezTo>
                  <a:cubicBezTo>
                    <a:pt x="196" y="4"/>
                    <a:pt x="195" y="6"/>
                    <a:pt x="19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5" name="íšlîḍé">
              <a:extLst>
                <a:ext uri="{FF2B5EF4-FFF2-40B4-BE49-F238E27FC236}">
                  <a16:creationId xmlns:a16="http://schemas.microsoft.com/office/drawing/2014/main" id="{F1BD065E-D2C8-41CB-9F4E-EA3E184430C1}"/>
                </a:ext>
              </a:extLst>
            </p:cNvPr>
            <p:cNvSpPr/>
            <p:nvPr/>
          </p:nvSpPr>
          <p:spPr bwMode="auto">
            <a:xfrm>
              <a:off x="4606925" y="2281238"/>
              <a:ext cx="165100" cy="1076325"/>
            </a:xfrm>
            <a:custGeom>
              <a:gdLst>
                <a:gd name="T0" fmla="*/ 34 w 37"/>
                <a:gd name="T1" fmla="*/ 241 h 241"/>
                <a:gd name="T2" fmla="*/ 2 w 37"/>
                <a:gd name="T3" fmla="*/ 241 h 241"/>
                <a:gd name="T4" fmla="*/ 0 w 37"/>
                <a:gd name="T5" fmla="*/ 239 h 241"/>
                <a:gd name="T6" fmla="*/ 0 w 37"/>
                <a:gd name="T7" fmla="*/ 3 h 241"/>
                <a:gd name="T8" fmla="*/ 2 w 37"/>
                <a:gd name="T9" fmla="*/ 0 h 241"/>
                <a:gd name="T10" fmla="*/ 34 w 37"/>
                <a:gd name="T11" fmla="*/ 0 h 241"/>
                <a:gd name="T12" fmla="*/ 37 w 37"/>
                <a:gd name="T13" fmla="*/ 3 h 241"/>
                <a:gd name="T14" fmla="*/ 37 w 37"/>
                <a:gd name="T15" fmla="*/ 239 h 241"/>
                <a:gd name="T16" fmla="*/ 34 w 37"/>
                <a:gd name="T17" fmla="*/ 241 h 241"/>
                <a:gd name="T18" fmla="*/ 5 w 37"/>
                <a:gd name="T19" fmla="*/ 236 h 241"/>
                <a:gd name="T20" fmla="*/ 31 w 37"/>
                <a:gd name="T21" fmla="*/ 236 h 241"/>
                <a:gd name="T22" fmla="*/ 31 w 37"/>
                <a:gd name="T23" fmla="*/ 5 h 241"/>
                <a:gd name="T24" fmla="*/ 5 w 37"/>
                <a:gd name="T25" fmla="*/ 5 h 241"/>
                <a:gd name="T26" fmla="*/ 5 w 37"/>
                <a:gd name="T27" fmla="*/ 236 h 2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241">
                  <a:moveTo>
                    <a:pt x="34" y="241"/>
                  </a:moveTo>
                  <a:cubicBezTo>
                    <a:pt x="2" y="241"/>
                    <a:pt x="2" y="241"/>
                    <a:pt x="2" y="241"/>
                  </a:cubicBezTo>
                  <a:cubicBezTo>
                    <a:pt x="1" y="241"/>
                    <a:pt x="0" y="240"/>
                    <a:pt x="0" y="23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3"/>
                  </a:cubicBezTo>
                  <a:cubicBezTo>
                    <a:pt x="37" y="239"/>
                    <a:pt x="37" y="239"/>
                    <a:pt x="37" y="239"/>
                  </a:cubicBezTo>
                  <a:cubicBezTo>
                    <a:pt x="37" y="240"/>
                    <a:pt x="35" y="241"/>
                    <a:pt x="34" y="241"/>
                  </a:cubicBezTo>
                  <a:close/>
                  <a:moveTo>
                    <a:pt x="5" y="236"/>
                  </a:moveTo>
                  <a:cubicBezTo>
                    <a:pt x="31" y="236"/>
                    <a:pt x="31" y="236"/>
                    <a:pt x="31" y="23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5" y="5"/>
                    <a:pt x="5" y="5"/>
                    <a:pt x="5" y="5"/>
                  </a:cubicBezTo>
                  <a:lnTo>
                    <a:pt x="5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6" name="işḻïḋè">
              <a:extLst>
                <a:ext uri="{FF2B5EF4-FFF2-40B4-BE49-F238E27FC236}">
                  <a16:creationId xmlns:a16="http://schemas.microsoft.com/office/drawing/2014/main" id="{6BEAAA46-10B6-4BF4-B79C-8FDE26F9763E}"/>
                </a:ext>
              </a:extLst>
            </p:cNvPr>
            <p:cNvSpPr/>
            <p:nvPr/>
          </p:nvSpPr>
          <p:spPr bwMode="auto">
            <a:xfrm>
              <a:off x="4848225" y="2281238"/>
              <a:ext cx="165100" cy="1076325"/>
            </a:xfrm>
            <a:custGeom>
              <a:gdLst>
                <a:gd name="T0" fmla="*/ 34 w 37"/>
                <a:gd name="T1" fmla="*/ 241 h 241"/>
                <a:gd name="T2" fmla="*/ 3 w 37"/>
                <a:gd name="T3" fmla="*/ 241 h 241"/>
                <a:gd name="T4" fmla="*/ 0 w 37"/>
                <a:gd name="T5" fmla="*/ 239 h 241"/>
                <a:gd name="T6" fmla="*/ 0 w 37"/>
                <a:gd name="T7" fmla="*/ 3 h 241"/>
                <a:gd name="T8" fmla="*/ 3 w 37"/>
                <a:gd name="T9" fmla="*/ 0 h 241"/>
                <a:gd name="T10" fmla="*/ 34 w 37"/>
                <a:gd name="T11" fmla="*/ 0 h 241"/>
                <a:gd name="T12" fmla="*/ 37 w 37"/>
                <a:gd name="T13" fmla="*/ 3 h 241"/>
                <a:gd name="T14" fmla="*/ 37 w 37"/>
                <a:gd name="T15" fmla="*/ 239 h 241"/>
                <a:gd name="T16" fmla="*/ 34 w 37"/>
                <a:gd name="T17" fmla="*/ 241 h 241"/>
                <a:gd name="T18" fmla="*/ 6 w 37"/>
                <a:gd name="T19" fmla="*/ 236 h 241"/>
                <a:gd name="T20" fmla="*/ 31 w 37"/>
                <a:gd name="T21" fmla="*/ 236 h 241"/>
                <a:gd name="T22" fmla="*/ 31 w 37"/>
                <a:gd name="T23" fmla="*/ 5 h 241"/>
                <a:gd name="T24" fmla="*/ 6 w 37"/>
                <a:gd name="T25" fmla="*/ 5 h 241"/>
                <a:gd name="T26" fmla="*/ 6 w 37"/>
                <a:gd name="T27" fmla="*/ 236 h 2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241">
                  <a:moveTo>
                    <a:pt x="34" y="241"/>
                  </a:moveTo>
                  <a:cubicBezTo>
                    <a:pt x="3" y="241"/>
                    <a:pt x="3" y="241"/>
                    <a:pt x="3" y="241"/>
                  </a:cubicBezTo>
                  <a:cubicBezTo>
                    <a:pt x="1" y="241"/>
                    <a:pt x="0" y="240"/>
                    <a:pt x="0" y="23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7" y="1"/>
                    <a:pt x="37" y="3"/>
                  </a:cubicBezTo>
                  <a:cubicBezTo>
                    <a:pt x="37" y="239"/>
                    <a:pt x="37" y="239"/>
                    <a:pt x="37" y="239"/>
                  </a:cubicBezTo>
                  <a:cubicBezTo>
                    <a:pt x="37" y="240"/>
                    <a:pt x="36" y="241"/>
                    <a:pt x="34" y="241"/>
                  </a:cubicBezTo>
                  <a:close/>
                  <a:moveTo>
                    <a:pt x="6" y="236"/>
                  </a:moveTo>
                  <a:cubicBezTo>
                    <a:pt x="31" y="236"/>
                    <a:pt x="31" y="236"/>
                    <a:pt x="31" y="23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6" y="5"/>
                    <a:pt x="6" y="5"/>
                    <a:pt x="6" y="5"/>
                  </a:cubicBezTo>
                  <a:lnTo>
                    <a:pt x="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7" name="ïṧḷîdé">
              <a:extLst>
                <a:ext uri="{FF2B5EF4-FFF2-40B4-BE49-F238E27FC236}">
                  <a16:creationId xmlns:a16="http://schemas.microsoft.com/office/drawing/2014/main" id="{A3AA1913-27AC-4488-8F49-9D8EFDBD4F30}"/>
                </a:ext>
              </a:extLst>
            </p:cNvPr>
            <p:cNvSpPr/>
            <p:nvPr/>
          </p:nvSpPr>
          <p:spPr bwMode="auto">
            <a:xfrm>
              <a:off x="5089525" y="2281238"/>
              <a:ext cx="165100" cy="1076325"/>
            </a:xfrm>
            <a:custGeom>
              <a:gdLst>
                <a:gd name="T0" fmla="*/ 34 w 37"/>
                <a:gd name="T1" fmla="*/ 241 h 241"/>
                <a:gd name="T2" fmla="*/ 3 w 37"/>
                <a:gd name="T3" fmla="*/ 241 h 241"/>
                <a:gd name="T4" fmla="*/ 0 w 37"/>
                <a:gd name="T5" fmla="*/ 239 h 241"/>
                <a:gd name="T6" fmla="*/ 0 w 37"/>
                <a:gd name="T7" fmla="*/ 3 h 241"/>
                <a:gd name="T8" fmla="*/ 3 w 37"/>
                <a:gd name="T9" fmla="*/ 0 h 241"/>
                <a:gd name="T10" fmla="*/ 34 w 37"/>
                <a:gd name="T11" fmla="*/ 0 h 241"/>
                <a:gd name="T12" fmla="*/ 37 w 37"/>
                <a:gd name="T13" fmla="*/ 3 h 241"/>
                <a:gd name="T14" fmla="*/ 37 w 37"/>
                <a:gd name="T15" fmla="*/ 239 h 241"/>
                <a:gd name="T16" fmla="*/ 34 w 37"/>
                <a:gd name="T17" fmla="*/ 241 h 241"/>
                <a:gd name="T18" fmla="*/ 6 w 37"/>
                <a:gd name="T19" fmla="*/ 236 h 241"/>
                <a:gd name="T20" fmla="*/ 31 w 37"/>
                <a:gd name="T21" fmla="*/ 236 h 241"/>
                <a:gd name="T22" fmla="*/ 31 w 37"/>
                <a:gd name="T23" fmla="*/ 5 h 241"/>
                <a:gd name="T24" fmla="*/ 6 w 37"/>
                <a:gd name="T25" fmla="*/ 5 h 241"/>
                <a:gd name="T26" fmla="*/ 6 w 37"/>
                <a:gd name="T27" fmla="*/ 236 h 2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241">
                  <a:moveTo>
                    <a:pt x="34" y="241"/>
                  </a:moveTo>
                  <a:cubicBezTo>
                    <a:pt x="3" y="241"/>
                    <a:pt x="3" y="241"/>
                    <a:pt x="3" y="241"/>
                  </a:cubicBezTo>
                  <a:cubicBezTo>
                    <a:pt x="1" y="241"/>
                    <a:pt x="0" y="240"/>
                    <a:pt x="0" y="23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7" y="1"/>
                    <a:pt x="37" y="3"/>
                  </a:cubicBezTo>
                  <a:cubicBezTo>
                    <a:pt x="37" y="239"/>
                    <a:pt x="37" y="239"/>
                    <a:pt x="37" y="239"/>
                  </a:cubicBezTo>
                  <a:cubicBezTo>
                    <a:pt x="37" y="240"/>
                    <a:pt x="36" y="241"/>
                    <a:pt x="34" y="241"/>
                  </a:cubicBezTo>
                  <a:close/>
                  <a:moveTo>
                    <a:pt x="6" y="236"/>
                  </a:moveTo>
                  <a:cubicBezTo>
                    <a:pt x="31" y="236"/>
                    <a:pt x="31" y="236"/>
                    <a:pt x="31" y="23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6" y="5"/>
                    <a:pt x="6" y="5"/>
                    <a:pt x="6" y="5"/>
                  </a:cubicBezTo>
                  <a:lnTo>
                    <a:pt x="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8" name="ïŝļïdé">
              <a:extLst>
                <a:ext uri="{FF2B5EF4-FFF2-40B4-BE49-F238E27FC236}">
                  <a16:creationId xmlns:a16="http://schemas.microsoft.com/office/drawing/2014/main" id="{0B74E251-34A2-40BE-BF94-3949F58F5423}"/>
                </a:ext>
              </a:extLst>
            </p:cNvPr>
            <p:cNvSpPr/>
            <p:nvPr/>
          </p:nvSpPr>
          <p:spPr bwMode="auto">
            <a:xfrm>
              <a:off x="5330825" y="2281238"/>
              <a:ext cx="166688" cy="1076325"/>
            </a:xfrm>
            <a:custGeom>
              <a:gdLst>
                <a:gd name="T0" fmla="*/ 34 w 37"/>
                <a:gd name="T1" fmla="*/ 241 h 241"/>
                <a:gd name="T2" fmla="*/ 3 w 37"/>
                <a:gd name="T3" fmla="*/ 241 h 241"/>
                <a:gd name="T4" fmla="*/ 0 w 37"/>
                <a:gd name="T5" fmla="*/ 239 h 241"/>
                <a:gd name="T6" fmla="*/ 0 w 37"/>
                <a:gd name="T7" fmla="*/ 3 h 241"/>
                <a:gd name="T8" fmla="*/ 3 w 37"/>
                <a:gd name="T9" fmla="*/ 0 h 241"/>
                <a:gd name="T10" fmla="*/ 34 w 37"/>
                <a:gd name="T11" fmla="*/ 0 h 241"/>
                <a:gd name="T12" fmla="*/ 37 w 37"/>
                <a:gd name="T13" fmla="*/ 3 h 241"/>
                <a:gd name="T14" fmla="*/ 37 w 37"/>
                <a:gd name="T15" fmla="*/ 239 h 241"/>
                <a:gd name="T16" fmla="*/ 34 w 37"/>
                <a:gd name="T17" fmla="*/ 241 h 241"/>
                <a:gd name="T18" fmla="*/ 6 w 37"/>
                <a:gd name="T19" fmla="*/ 236 h 241"/>
                <a:gd name="T20" fmla="*/ 32 w 37"/>
                <a:gd name="T21" fmla="*/ 236 h 241"/>
                <a:gd name="T22" fmla="*/ 32 w 37"/>
                <a:gd name="T23" fmla="*/ 5 h 241"/>
                <a:gd name="T24" fmla="*/ 6 w 37"/>
                <a:gd name="T25" fmla="*/ 5 h 241"/>
                <a:gd name="T26" fmla="*/ 6 w 37"/>
                <a:gd name="T27" fmla="*/ 236 h 2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241">
                  <a:moveTo>
                    <a:pt x="34" y="241"/>
                  </a:moveTo>
                  <a:cubicBezTo>
                    <a:pt x="3" y="241"/>
                    <a:pt x="3" y="241"/>
                    <a:pt x="3" y="241"/>
                  </a:cubicBezTo>
                  <a:cubicBezTo>
                    <a:pt x="2" y="241"/>
                    <a:pt x="0" y="240"/>
                    <a:pt x="0" y="23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7" y="1"/>
                    <a:pt x="37" y="3"/>
                  </a:cubicBezTo>
                  <a:cubicBezTo>
                    <a:pt x="37" y="239"/>
                    <a:pt x="37" y="239"/>
                    <a:pt x="37" y="239"/>
                  </a:cubicBezTo>
                  <a:cubicBezTo>
                    <a:pt x="37" y="240"/>
                    <a:pt x="36" y="241"/>
                    <a:pt x="34" y="241"/>
                  </a:cubicBezTo>
                  <a:close/>
                  <a:moveTo>
                    <a:pt x="6" y="236"/>
                  </a:moveTo>
                  <a:cubicBezTo>
                    <a:pt x="32" y="236"/>
                    <a:pt x="32" y="236"/>
                    <a:pt x="32" y="23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6" y="5"/>
                    <a:pt x="6" y="5"/>
                    <a:pt x="6" y="5"/>
                  </a:cubicBezTo>
                  <a:lnTo>
                    <a:pt x="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9" name="iṣḻïḋè">
              <a:extLst>
                <a:ext uri="{FF2B5EF4-FFF2-40B4-BE49-F238E27FC236}">
                  <a16:creationId xmlns:a16="http://schemas.microsoft.com/office/drawing/2014/main" id="{8E2785D0-982A-42F8-8409-6D48F9055373}"/>
                </a:ext>
              </a:extLst>
            </p:cNvPr>
            <p:cNvSpPr/>
            <p:nvPr/>
          </p:nvSpPr>
          <p:spPr bwMode="auto">
            <a:xfrm>
              <a:off x="4606925" y="3549650"/>
              <a:ext cx="165100" cy="165100"/>
            </a:xfrm>
            <a:custGeom>
              <a:gdLst>
                <a:gd name="T0" fmla="*/ 34 w 37"/>
                <a:gd name="T1" fmla="*/ 37 h 37"/>
                <a:gd name="T2" fmla="*/ 2 w 37"/>
                <a:gd name="T3" fmla="*/ 37 h 37"/>
                <a:gd name="T4" fmla="*/ 0 w 37"/>
                <a:gd name="T5" fmla="*/ 34 h 37"/>
                <a:gd name="T6" fmla="*/ 0 w 37"/>
                <a:gd name="T7" fmla="*/ 3 h 37"/>
                <a:gd name="T8" fmla="*/ 2 w 37"/>
                <a:gd name="T9" fmla="*/ 0 h 37"/>
                <a:gd name="T10" fmla="*/ 34 w 37"/>
                <a:gd name="T11" fmla="*/ 0 h 37"/>
                <a:gd name="T12" fmla="*/ 37 w 37"/>
                <a:gd name="T13" fmla="*/ 3 h 37"/>
                <a:gd name="T14" fmla="*/ 37 w 37"/>
                <a:gd name="T15" fmla="*/ 34 h 37"/>
                <a:gd name="T16" fmla="*/ 34 w 37"/>
                <a:gd name="T17" fmla="*/ 37 h 37"/>
                <a:gd name="T18" fmla="*/ 5 w 37"/>
                <a:gd name="T19" fmla="*/ 31 h 37"/>
                <a:gd name="T20" fmla="*/ 31 w 37"/>
                <a:gd name="T21" fmla="*/ 31 h 37"/>
                <a:gd name="T22" fmla="*/ 31 w 37"/>
                <a:gd name="T23" fmla="*/ 6 h 37"/>
                <a:gd name="T24" fmla="*/ 5 w 37"/>
                <a:gd name="T25" fmla="*/ 6 h 37"/>
                <a:gd name="T26" fmla="*/ 5 w 37"/>
                <a:gd name="T27" fmla="*/ 31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7">
                  <a:moveTo>
                    <a:pt x="34" y="37"/>
                  </a:moveTo>
                  <a:cubicBezTo>
                    <a:pt x="2" y="37"/>
                    <a:pt x="2" y="37"/>
                    <a:pt x="2" y="37"/>
                  </a:cubicBezTo>
                  <a:cubicBezTo>
                    <a:pt x="1" y="37"/>
                    <a:pt x="0" y="36"/>
                    <a:pt x="0" y="3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2"/>
                    <a:pt x="37" y="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5" y="37"/>
                    <a:pt x="34" y="37"/>
                  </a:cubicBezTo>
                  <a:close/>
                  <a:moveTo>
                    <a:pt x="5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5" y="6"/>
                    <a:pt x="5" y="6"/>
                    <a:pt x="5" y="6"/>
                  </a:cubicBezTo>
                  <a:lnTo>
                    <a:pt x="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0" name="išḷíḍe">
              <a:extLst>
                <a:ext uri="{FF2B5EF4-FFF2-40B4-BE49-F238E27FC236}">
                  <a16:creationId xmlns:a16="http://schemas.microsoft.com/office/drawing/2014/main" id="{5653301D-F7DC-410D-AF32-43663E52741C}"/>
                </a:ext>
              </a:extLst>
            </p:cNvPr>
            <p:cNvSpPr/>
            <p:nvPr/>
          </p:nvSpPr>
          <p:spPr bwMode="auto">
            <a:xfrm>
              <a:off x="4848225" y="3549650"/>
              <a:ext cx="165100" cy="165100"/>
            </a:xfrm>
            <a:custGeom>
              <a:gdLst>
                <a:gd name="T0" fmla="*/ 34 w 37"/>
                <a:gd name="T1" fmla="*/ 37 h 37"/>
                <a:gd name="T2" fmla="*/ 3 w 37"/>
                <a:gd name="T3" fmla="*/ 37 h 37"/>
                <a:gd name="T4" fmla="*/ 0 w 37"/>
                <a:gd name="T5" fmla="*/ 34 h 37"/>
                <a:gd name="T6" fmla="*/ 0 w 37"/>
                <a:gd name="T7" fmla="*/ 3 h 37"/>
                <a:gd name="T8" fmla="*/ 3 w 37"/>
                <a:gd name="T9" fmla="*/ 0 h 37"/>
                <a:gd name="T10" fmla="*/ 34 w 37"/>
                <a:gd name="T11" fmla="*/ 0 h 37"/>
                <a:gd name="T12" fmla="*/ 37 w 37"/>
                <a:gd name="T13" fmla="*/ 3 h 37"/>
                <a:gd name="T14" fmla="*/ 37 w 37"/>
                <a:gd name="T15" fmla="*/ 34 h 37"/>
                <a:gd name="T16" fmla="*/ 34 w 37"/>
                <a:gd name="T17" fmla="*/ 37 h 37"/>
                <a:gd name="T18" fmla="*/ 6 w 37"/>
                <a:gd name="T19" fmla="*/ 31 h 37"/>
                <a:gd name="T20" fmla="*/ 31 w 37"/>
                <a:gd name="T21" fmla="*/ 31 h 37"/>
                <a:gd name="T22" fmla="*/ 31 w 37"/>
                <a:gd name="T23" fmla="*/ 6 h 37"/>
                <a:gd name="T24" fmla="*/ 6 w 37"/>
                <a:gd name="T25" fmla="*/ 6 h 37"/>
                <a:gd name="T26" fmla="*/ 6 w 37"/>
                <a:gd name="T27" fmla="*/ 31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7">
                  <a:moveTo>
                    <a:pt x="34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1" y="37"/>
                    <a:pt x="0" y="36"/>
                    <a:pt x="0" y="3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7" y="2"/>
                    <a:pt x="37" y="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6" y="37"/>
                    <a:pt x="34" y="37"/>
                  </a:cubicBezTo>
                  <a:close/>
                  <a:moveTo>
                    <a:pt x="6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1" name="îşļíḋé">
              <a:extLst>
                <a:ext uri="{FF2B5EF4-FFF2-40B4-BE49-F238E27FC236}">
                  <a16:creationId xmlns:a16="http://schemas.microsoft.com/office/drawing/2014/main" id="{AEFE51A9-04E3-455E-B145-4D06D5966086}"/>
                </a:ext>
              </a:extLst>
            </p:cNvPr>
            <p:cNvSpPr/>
            <p:nvPr/>
          </p:nvSpPr>
          <p:spPr bwMode="auto">
            <a:xfrm>
              <a:off x="5089525" y="3549650"/>
              <a:ext cx="165100" cy="165100"/>
            </a:xfrm>
            <a:custGeom>
              <a:gdLst>
                <a:gd name="T0" fmla="*/ 34 w 37"/>
                <a:gd name="T1" fmla="*/ 37 h 37"/>
                <a:gd name="T2" fmla="*/ 3 w 37"/>
                <a:gd name="T3" fmla="*/ 37 h 37"/>
                <a:gd name="T4" fmla="*/ 0 w 37"/>
                <a:gd name="T5" fmla="*/ 34 h 37"/>
                <a:gd name="T6" fmla="*/ 0 w 37"/>
                <a:gd name="T7" fmla="*/ 3 h 37"/>
                <a:gd name="T8" fmla="*/ 3 w 37"/>
                <a:gd name="T9" fmla="*/ 0 h 37"/>
                <a:gd name="T10" fmla="*/ 34 w 37"/>
                <a:gd name="T11" fmla="*/ 0 h 37"/>
                <a:gd name="T12" fmla="*/ 37 w 37"/>
                <a:gd name="T13" fmla="*/ 3 h 37"/>
                <a:gd name="T14" fmla="*/ 37 w 37"/>
                <a:gd name="T15" fmla="*/ 34 h 37"/>
                <a:gd name="T16" fmla="*/ 34 w 37"/>
                <a:gd name="T17" fmla="*/ 37 h 37"/>
                <a:gd name="T18" fmla="*/ 6 w 37"/>
                <a:gd name="T19" fmla="*/ 31 h 37"/>
                <a:gd name="T20" fmla="*/ 31 w 37"/>
                <a:gd name="T21" fmla="*/ 31 h 37"/>
                <a:gd name="T22" fmla="*/ 31 w 37"/>
                <a:gd name="T23" fmla="*/ 6 h 37"/>
                <a:gd name="T24" fmla="*/ 6 w 37"/>
                <a:gd name="T25" fmla="*/ 6 h 37"/>
                <a:gd name="T26" fmla="*/ 6 w 37"/>
                <a:gd name="T27" fmla="*/ 31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7">
                  <a:moveTo>
                    <a:pt x="34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1" y="37"/>
                    <a:pt x="0" y="36"/>
                    <a:pt x="0" y="3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7" y="2"/>
                    <a:pt x="37" y="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6" y="37"/>
                    <a:pt x="34" y="37"/>
                  </a:cubicBezTo>
                  <a:close/>
                  <a:moveTo>
                    <a:pt x="6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2" name="îṧḷíďé">
              <a:extLst>
                <a:ext uri="{FF2B5EF4-FFF2-40B4-BE49-F238E27FC236}">
                  <a16:creationId xmlns:a16="http://schemas.microsoft.com/office/drawing/2014/main" id="{FCAA63A2-D069-4CD3-ABD1-F3EB494C8CDD}"/>
                </a:ext>
              </a:extLst>
            </p:cNvPr>
            <p:cNvSpPr/>
            <p:nvPr/>
          </p:nvSpPr>
          <p:spPr bwMode="auto">
            <a:xfrm>
              <a:off x="5330825" y="3549650"/>
              <a:ext cx="166688" cy="165100"/>
            </a:xfrm>
            <a:custGeom>
              <a:gdLst>
                <a:gd name="T0" fmla="*/ 34 w 37"/>
                <a:gd name="T1" fmla="*/ 37 h 37"/>
                <a:gd name="T2" fmla="*/ 3 w 37"/>
                <a:gd name="T3" fmla="*/ 37 h 37"/>
                <a:gd name="T4" fmla="*/ 0 w 37"/>
                <a:gd name="T5" fmla="*/ 34 h 37"/>
                <a:gd name="T6" fmla="*/ 0 w 37"/>
                <a:gd name="T7" fmla="*/ 3 h 37"/>
                <a:gd name="T8" fmla="*/ 3 w 37"/>
                <a:gd name="T9" fmla="*/ 0 h 37"/>
                <a:gd name="T10" fmla="*/ 34 w 37"/>
                <a:gd name="T11" fmla="*/ 0 h 37"/>
                <a:gd name="T12" fmla="*/ 37 w 37"/>
                <a:gd name="T13" fmla="*/ 3 h 37"/>
                <a:gd name="T14" fmla="*/ 37 w 37"/>
                <a:gd name="T15" fmla="*/ 34 h 37"/>
                <a:gd name="T16" fmla="*/ 34 w 37"/>
                <a:gd name="T17" fmla="*/ 37 h 37"/>
                <a:gd name="T18" fmla="*/ 6 w 37"/>
                <a:gd name="T19" fmla="*/ 31 h 37"/>
                <a:gd name="T20" fmla="*/ 32 w 37"/>
                <a:gd name="T21" fmla="*/ 31 h 37"/>
                <a:gd name="T22" fmla="*/ 32 w 37"/>
                <a:gd name="T23" fmla="*/ 6 h 37"/>
                <a:gd name="T24" fmla="*/ 6 w 37"/>
                <a:gd name="T25" fmla="*/ 6 h 37"/>
                <a:gd name="T26" fmla="*/ 6 w 37"/>
                <a:gd name="T27" fmla="*/ 31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7">
                  <a:moveTo>
                    <a:pt x="34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2" y="37"/>
                    <a:pt x="0" y="36"/>
                    <a:pt x="0" y="3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7" y="2"/>
                    <a:pt x="37" y="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6"/>
                    <a:pt x="36" y="37"/>
                    <a:pt x="34" y="37"/>
                  </a:cubicBezTo>
                  <a:close/>
                  <a:moveTo>
                    <a:pt x="6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3" name="iṡ1íďê">
              <a:extLst>
                <a:ext uri="{FF2B5EF4-FFF2-40B4-BE49-F238E27FC236}">
                  <a16:creationId xmlns:a16="http://schemas.microsoft.com/office/drawing/2014/main" id="{32F3E790-8036-403E-B04D-88C756ACC130}"/>
                </a:ext>
              </a:extLst>
            </p:cNvPr>
            <p:cNvSpPr/>
            <p:nvPr/>
          </p:nvSpPr>
          <p:spPr bwMode="auto">
            <a:xfrm>
              <a:off x="4606925" y="3773488"/>
              <a:ext cx="165100" cy="165100"/>
            </a:xfrm>
            <a:custGeom>
              <a:gdLst>
                <a:gd name="T0" fmla="*/ 34 w 37"/>
                <a:gd name="T1" fmla="*/ 37 h 37"/>
                <a:gd name="T2" fmla="*/ 2 w 37"/>
                <a:gd name="T3" fmla="*/ 37 h 37"/>
                <a:gd name="T4" fmla="*/ 0 w 37"/>
                <a:gd name="T5" fmla="*/ 35 h 37"/>
                <a:gd name="T6" fmla="*/ 0 w 37"/>
                <a:gd name="T7" fmla="*/ 3 h 37"/>
                <a:gd name="T8" fmla="*/ 2 w 37"/>
                <a:gd name="T9" fmla="*/ 0 h 37"/>
                <a:gd name="T10" fmla="*/ 34 w 37"/>
                <a:gd name="T11" fmla="*/ 0 h 37"/>
                <a:gd name="T12" fmla="*/ 37 w 37"/>
                <a:gd name="T13" fmla="*/ 3 h 37"/>
                <a:gd name="T14" fmla="*/ 37 w 37"/>
                <a:gd name="T15" fmla="*/ 35 h 37"/>
                <a:gd name="T16" fmla="*/ 34 w 37"/>
                <a:gd name="T17" fmla="*/ 37 h 37"/>
                <a:gd name="T18" fmla="*/ 5 w 37"/>
                <a:gd name="T19" fmla="*/ 32 h 37"/>
                <a:gd name="T20" fmla="*/ 31 w 37"/>
                <a:gd name="T21" fmla="*/ 32 h 37"/>
                <a:gd name="T22" fmla="*/ 31 w 37"/>
                <a:gd name="T23" fmla="*/ 6 h 37"/>
                <a:gd name="T24" fmla="*/ 5 w 37"/>
                <a:gd name="T25" fmla="*/ 6 h 37"/>
                <a:gd name="T26" fmla="*/ 5 w 37"/>
                <a:gd name="T27" fmla="*/ 32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7">
                  <a:moveTo>
                    <a:pt x="34" y="37"/>
                  </a:moveTo>
                  <a:cubicBezTo>
                    <a:pt x="2" y="37"/>
                    <a:pt x="2" y="37"/>
                    <a:pt x="2" y="37"/>
                  </a:cubicBezTo>
                  <a:cubicBezTo>
                    <a:pt x="1" y="37"/>
                    <a:pt x="0" y="36"/>
                    <a:pt x="0" y="3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2"/>
                    <a:pt x="37" y="3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6"/>
                    <a:pt x="35" y="37"/>
                    <a:pt x="34" y="37"/>
                  </a:cubicBezTo>
                  <a:close/>
                  <a:moveTo>
                    <a:pt x="5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5" y="6"/>
                    <a:pt x="5" y="6"/>
                    <a:pt x="5" y="6"/>
                  </a:cubicBezTo>
                  <a:lnTo>
                    <a:pt x="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4" name="ïṡḷîḑê">
              <a:extLst>
                <a:ext uri="{FF2B5EF4-FFF2-40B4-BE49-F238E27FC236}">
                  <a16:creationId xmlns:a16="http://schemas.microsoft.com/office/drawing/2014/main" id="{70230B2A-36E0-4FD1-B863-C16AB726A2D8}"/>
                </a:ext>
              </a:extLst>
            </p:cNvPr>
            <p:cNvSpPr/>
            <p:nvPr/>
          </p:nvSpPr>
          <p:spPr bwMode="auto">
            <a:xfrm>
              <a:off x="4848225" y="3773488"/>
              <a:ext cx="165100" cy="165100"/>
            </a:xfrm>
            <a:custGeom>
              <a:gdLst>
                <a:gd name="T0" fmla="*/ 34 w 37"/>
                <a:gd name="T1" fmla="*/ 37 h 37"/>
                <a:gd name="T2" fmla="*/ 3 w 37"/>
                <a:gd name="T3" fmla="*/ 37 h 37"/>
                <a:gd name="T4" fmla="*/ 0 w 37"/>
                <a:gd name="T5" fmla="*/ 35 h 37"/>
                <a:gd name="T6" fmla="*/ 0 w 37"/>
                <a:gd name="T7" fmla="*/ 3 h 37"/>
                <a:gd name="T8" fmla="*/ 3 w 37"/>
                <a:gd name="T9" fmla="*/ 0 h 37"/>
                <a:gd name="T10" fmla="*/ 34 w 37"/>
                <a:gd name="T11" fmla="*/ 0 h 37"/>
                <a:gd name="T12" fmla="*/ 37 w 37"/>
                <a:gd name="T13" fmla="*/ 3 h 37"/>
                <a:gd name="T14" fmla="*/ 37 w 37"/>
                <a:gd name="T15" fmla="*/ 35 h 37"/>
                <a:gd name="T16" fmla="*/ 34 w 37"/>
                <a:gd name="T17" fmla="*/ 37 h 37"/>
                <a:gd name="T18" fmla="*/ 6 w 37"/>
                <a:gd name="T19" fmla="*/ 32 h 37"/>
                <a:gd name="T20" fmla="*/ 31 w 37"/>
                <a:gd name="T21" fmla="*/ 32 h 37"/>
                <a:gd name="T22" fmla="*/ 31 w 37"/>
                <a:gd name="T23" fmla="*/ 6 h 37"/>
                <a:gd name="T24" fmla="*/ 6 w 37"/>
                <a:gd name="T25" fmla="*/ 6 h 37"/>
                <a:gd name="T26" fmla="*/ 6 w 37"/>
                <a:gd name="T27" fmla="*/ 32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7">
                  <a:moveTo>
                    <a:pt x="34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1" y="37"/>
                    <a:pt x="0" y="36"/>
                    <a:pt x="0" y="3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7" y="2"/>
                    <a:pt x="37" y="3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6"/>
                    <a:pt x="36" y="37"/>
                    <a:pt x="34" y="37"/>
                  </a:cubicBezTo>
                  <a:close/>
                  <a:moveTo>
                    <a:pt x="6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5" name="ï$ḷíḓè">
              <a:extLst>
                <a:ext uri="{FF2B5EF4-FFF2-40B4-BE49-F238E27FC236}">
                  <a16:creationId xmlns:a16="http://schemas.microsoft.com/office/drawing/2014/main" id="{F7694367-1BA8-4559-BB9D-500D80C90A95}"/>
                </a:ext>
              </a:extLst>
            </p:cNvPr>
            <p:cNvSpPr/>
            <p:nvPr/>
          </p:nvSpPr>
          <p:spPr bwMode="auto">
            <a:xfrm>
              <a:off x="5089525" y="3773488"/>
              <a:ext cx="165100" cy="165100"/>
            </a:xfrm>
            <a:custGeom>
              <a:gdLst>
                <a:gd name="T0" fmla="*/ 34 w 37"/>
                <a:gd name="T1" fmla="*/ 37 h 37"/>
                <a:gd name="T2" fmla="*/ 3 w 37"/>
                <a:gd name="T3" fmla="*/ 37 h 37"/>
                <a:gd name="T4" fmla="*/ 0 w 37"/>
                <a:gd name="T5" fmla="*/ 35 h 37"/>
                <a:gd name="T6" fmla="*/ 0 w 37"/>
                <a:gd name="T7" fmla="*/ 3 h 37"/>
                <a:gd name="T8" fmla="*/ 3 w 37"/>
                <a:gd name="T9" fmla="*/ 0 h 37"/>
                <a:gd name="T10" fmla="*/ 34 w 37"/>
                <a:gd name="T11" fmla="*/ 0 h 37"/>
                <a:gd name="T12" fmla="*/ 37 w 37"/>
                <a:gd name="T13" fmla="*/ 3 h 37"/>
                <a:gd name="T14" fmla="*/ 37 w 37"/>
                <a:gd name="T15" fmla="*/ 35 h 37"/>
                <a:gd name="T16" fmla="*/ 34 w 37"/>
                <a:gd name="T17" fmla="*/ 37 h 37"/>
                <a:gd name="T18" fmla="*/ 6 w 37"/>
                <a:gd name="T19" fmla="*/ 32 h 37"/>
                <a:gd name="T20" fmla="*/ 31 w 37"/>
                <a:gd name="T21" fmla="*/ 32 h 37"/>
                <a:gd name="T22" fmla="*/ 31 w 37"/>
                <a:gd name="T23" fmla="*/ 6 h 37"/>
                <a:gd name="T24" fmla="*/ 6 w 37"/>
                <a:gd name="T25" fmla="*/ 6 h 37"/>
                <a:gd name="T26" fmla="*/ 6 w 37"/>
                <a:gd name="T27" fmla="*/ 32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7">
                  <a:moveTo>
                    <a:pt x="34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1" y="37"/>
                    <a:pt x="0" y="36"/>
                    <a:pt x="0" y="3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7" y="2"/>
                    <a:pt x="37" y="3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6"/>
                    <a:pt x="36" y="37"/>
                    <a:pt x="34" y="37"/>
                  </a:cubicBezTo>
                  <a:close/>
                  <a:moveTo>
                    <a:pt x="6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6" name="îṩľîde">
              <a:extLst>
                <a:ext uri="{FF2B5EF4-FFF2-40B4-BE49-F238E27FC236}">
                  <a16:creationId xmlns:a16="http://schemas.microsoft.com/office/drawing/2014/main" id="{AB9E51D3-FE16-42E9-BC7F-DDC3AEF7384A}"/>
                </a:ext>
              </a:extLst>
            </p:cNvPr>
            <p:cNvSpPr/>
            <p:nvPr/>
          </p:nvSpPr>
          <p:spPr bwMode="auto">
            <a:xfrm>
              <a:off x="5330825" y="3773488"/>
              <a:ext cx="166688" cy="165100"/>
            </a:xfrm>
            <a:custGeom>
              <a:gdLst>
                <a:gd name="T0" fmla="*/ 34 w 37"/>
                <a:gd name="T1" fmla="*/ 37 h 37"/>
                <a:gd name="T2" fmla="*/ 3 w 37"/>
                <a:gd name="T3" fmla="*/ 37 h 37"/>
                <a:gd name="T4" fmla="*/ 0 w 37"/>
                <a:gd name="T5" fmla="*/ 35 h 37"/>
                <a:gd name="T6" fmla="*/ 0 w 37"/>
                <a:gd name="T7" fmla="*/ 3 h 37"/>
                <a:gd name="T8" fmla="*/ 3 w 37"/>
                <a:gd name="T9" fmla="*/ 0 h 37"/>
                <a:gd name="T10" fmla="*/ 34 w 37"/>
                <a:gd name="T11" fmla="*/ 0 h 37"/>
                <a:gd name="T12" fmla="*/ 37 w 37"/>
                <a:gd name="T13" fmla="*/ 3 h 37"/>
                <a:gd name="T14" fmla="*/ 37 w 37"/>
                <a:gd name="T15" fmla="*/ 35 h 37"/>
                <a:gd name="T16" fmla="*/ 34 w 37"/>
                <a:gd name="T17" fmla="*/ 37 h 37"/>
                <a:gd name="T18" fmla="*/ 6 w 37"/>
                <a:gd name="T19" fmla="*/ 32 h 37"/>
                <a:gd name="T20" fmla="*/ 32 w 37"/>
                <a:gd name="T21" fmla="*/ 32 h 37"/>
                <a:gd name="T22" fmla="*/ 32 w 37"/>
                <a:gd name="T23" fmla="*/ 6 h 37"/>
                <a:gd name="T24" fmla="*/ 6 w 37"/>
                <a:gd name="T25" fmla="*/ 6 h 37"/>
                <a:gd name="T26" fmla="*/ 6 w 37"/>
                <a:gd name="T27" fmla="*/ 32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7">
                  <a:moveTo>
                    <a:pt x="34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2" y="37"/>
                    <a:pt x="0" y="36"/>
                    <a:pt x="0" y="3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7" y="2"/>
                    <a:pt x="37" y="3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6"/>
                    <a:pt x="36" y="37"/>
                    <a:pt x="34" y="37"/>
                  </a:cubicBezTo>
                  <a:close/>
                  <a:moveTo>
                    <a:pt x="6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7" name="iṥľïḍè">
              <a:extLst>
                <a:ext uri="{FF2B5EF4-FFF2-40B4-BE49-F238E27FC236}">
                  <a16:creationId xmlns:a16="http://schemas.microsoft.com/office/drawing/2014/main" id="{E8D72626-0FEB-435B-A71E-1AEA2D48627B}"/>
                </a:ext>
              </a:extLst>
            </p:cNvPr>
            <p:cNvSpPr/>
            <p:nvPr/>
          </p:nvSpPr>
          <p:spPr bwMode="auto">
            <a:xfrm>
              <a:off x="4606925" y="4000500"/>
              <a:ext cx="165100" cy="166688"/>
            </a:xfrm>
            <a:custGeom>
              <a:gdLst>
                <a:gd name="T0" fmla="*/ 34 w 37"/>
                <a:gd name="T1" fmla="*/ 37 h 37"/>
                <a:gd name="T2" fmla="*/ 2 w 37"/>
                <a:gd name="T3" fmla="*/ 37 h 37"/>
                <a:gd name="T4" fmla="*/ 0 w 37"/>
                <a:gd name="T5" fmla="*/ 34 h 37"/>
                <a:gd name="T6" fmla="*/ 0 w 37"/>
                <a:gd name="T7" fmla="*/ 2 h 37"/>
                <a:gd name="T8" fmla="*/ 2 w 37"/>
                <a:gd name="T9" fmla="*/ 0 h 37"/>
                <a:gd name="T10" fmla="*/ 34 w 37"/>
                <a:gd name="T11" fmla="*/ 0 h 37"/>
                <a:gd name="T12" fmla="*/ 37 w 37"/>
                <a:gd name="T13" fmla="*/ 2 h 37"/>
                <a:gd name="T14" fmla="*/ 37 w 37"/>
                <a:gd name="T15" fmla="*/ 34 h 37"/>
                <a:gd name="T16" fmla="*/ 34 w 37"/>
                <a:gd name="T17" fmla="*/ 37 h 37"/>
                <a:gd name="T18" fmla="*/ 5 w 37"/>
                <a:gd name="T19" fmla="*/ 31 h 37"/>
                <a:gd name="T20" fmla="*/ 31 w 37"/>
                <a:gd name="T21" fmla="*/ 31 h 37"/>
                <a:gd name="T22" fmla="*/ 31 w 37"/>
                <a:gd name="T23" fmla="*/ 5 h 37"/>
                <a:gd name="T24" fmla="*/ 5 w 37"/>
                <a:gd name="T25" fmla="*/ 5 h 37"/>
                <a:gd name="T26" fmla="*/ 5 w 37"/>
                <a:gd name="T27" fmla="*/ 31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7">
                  <a:moveTo>
                    <a:pt x="34" y="37"/>
                  </a:moveTo>
                  <a:cubicBezTo>
                    <a:pt x="2" y="37"/>
                    <a:pt x="2" y="37"/>
                    <a:pt x="2" y="37"/>
                  </a:cubicBezTo>
                  <a:cubicBezTo>
                    <a:pt x="1" y="37"/>
                    <a:pt x="0" y="35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2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5"/>
                    <a:pt x="35" y="37"/>
                    <a:pt x="34" y="37"/>
                  </a:cubicBezTo>
                  <a:close/>
                  <a:moveTo>
                    <a:pt x="5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5" y="5"/>
                    <a:pt x="5" y="5"/>
                    <a:pt x="5" y="5"/>
                  </a:cubicBezTo>
                  <a:lnTo>
                    <a:pt x="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8" name="ïṧḷiḓê">
              <a:extLst>
                <a:ext uri="{FF2B5EF4-FFF2-40B4-BE49-F238E27FC236}">
                  <a16:creationId xmlns:a16="http://schemas.microsoft.com/office/drawing/2014/main" id="{D3E88D21-450D-48FB-B8AF-F1407B9434FA}"/>
                </a:ext>
              </a:extLst>
            </p:cNvPr>
            <p:cNvSpPr/>
            <p:nvPr/>
          </p:nvSpPr>
          <p:spPr bwMode="auto">
            <a:xfrm>
              <a:off x="4848225" y="4000500"/>
              <a:ext cx="165100" cy="166688"/>
            </a:xfrm>
            <a:custGeom>
              <a:gdLst>
                <a:gd name="T0" fmla="*/ 34 w 37"/>
                <a:gd name="T1" fmla="*/ 37 h 37"/>
                <a:gd name="T2" fmla="*/ 3 w 37"/>
                <a:gd name="T3" fmla="*/ 37 h 37"/>
                <a:gd name="T4" fmla="*/ 0 w 37"/>
                <a:gd name="T5" fmla="*/ 34 h 37"/>
                <a:gd name="T6" fmla="*/ 0 w 37"/>
                <a:gd name="T7" fmla="*/ 2 h 37"/>
                <a:gd name="T8" fmla="*/ 3 w 37"/>
                <a:gd name="T9" fmla="*/ 0 h 37"/>
                <a:gd name="T10" fmla="*/ 34 w 37"/>
                <a:gd name="T11" fmla="*/ 0 h 37"/>
                <a:gd name="T12" fmla="*/ 37 w 37"/>
                <a:gd name="T13" fmla="*/ 2 h 37"/>
                <a:gd name="T14" fmla="*/ 37 w 37"/>
                <a:gd name="T15" fmla="*/ 34 h 37"/>
                <a:gd name="T16" fmla="*/ 34 w 37"/>
                <a:gd name="T17" fmla="*/ 37 h 37"/>
                <a:gd name="T18" fmla="*/ 6 w 37"/>
                <a:gd name="T19" fmla="*/ 31 h 37"/>
                <a:gd name="T20" fmla="*/ 31 w 37"/>
                <a:gd name="T21" fmla="*/ 31 h 37"/>
                <a:gd name="T22" fmla="*/ 31 w 37"/>
                <a:gd name="T23" fmla="*/ 5 h 37"/>
                <a:gd name="T24" fmla="*/ 6 w 37"/>
                <a:gd name="T25" fmla="*/ 5 h 37"/>
                <a:gd name="T26" fmla="*/ 6 w 37"/>
                <a:gd name="T27" fmla="*/ 31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7">
                  <a:moveTo>
                    <a:pt x="34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1" y="37"/>
                    <a:pt x="0" y="35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5"/>
                    <a:pt x="36" y="37"/>
                    <a:pt x="34" y="37"/>
                  </a:cubicBezTo>
                  <a:close/>
                  <a:moveTo>
                    <a:pt x="6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6" y="5"/>
                    <a:pt x="6" y="5"/>
                    <a:pt x="6" y="5"/>
                  </a:cubicBezTo>
                  <a:lnTo>
                    <a:pt x="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9" name="íŝḻïḍe">
              <a:extLst>
                <a:ext uri="{FF2B5EF4-FFF2-40B4-BE49-F238E27FC236}">
                  <a16:creationId xmlns:a16="http://schemas.microsoft.com/office/drawing/2014/main" id="{45C2CC18-8697-4157-A268-49A1E5351548}"/>
                </a:ext>
              </a:extLst>
            </p:cNvPr>
            <p:cNvSpPr/>
            <p:nvPr/>
          </p:nvSpPr>
          <p:spPr bwMode="auto">
            <a:xfrm>
              <a:off x="5089525" y="4000500"/>
              <a:ext cx="165100" cy="166688"/>
            </a:xfrm>
            <a:custGeom>
              <a:gdLst>
                <a:gd name="T0" fmla="*/ 34 w 37"/>
                <a:gd name="T1" fmla="*/ 37 h 37"/>
                <a:gd name="T2" fmla="*/ 3 w 37"/>
                <a:gd name="T3" fmla="*/ 37 h 37"/>
                <a:gd name="T4" fmla="*/ 0 w 37"/>
                <a:gd name="T5" fmla="*/ 34 h 37"/>
                <a:gd name="T6" fmla="*/ 0 w 37"/>
                <a:gd name="T7" fmla="*/ 2 h 37"/>
                <a:gd name="T8" fmla="*/ 3 w 37"/>
                <a:gd name="T9" fmla="*/ 0 h 37"/>
                <a:gd name="T10" fmla="*/ 34 w 37"/>
                <a:gd name="T11" fmla="*/ 0 h 37"/>
                <a:gd name="T12" fmla="*/ 37 w 37"/>
                <a:gd name="T13" fmla="*/ 2 h 37"/>
                <a:gd name="T14" fmla="*/ 37 w 37"/>
                <a:gd name="T15" fmla="*/ 34 h 37"/>
                <a:gd name="T16" fmla="*/ 34 w 37"/>
                <a:gd name="T17" fmla="*/ 37 h 37"/>
                <a:gd name="T18" fmla="*/ 6 w 37"/>
                <a:gd name="T19" fmla="*/ 31 h 37"/>
                <a:gd name="T20" fmla="*/ 31 w 37"/>
                <a:gd name="T21" fmla="*/ 31 h 37"/>
                <a:gd name="T22" fmla="*/ 31 w 37"/>
                <a:gd name="T23" fmla="*/ 5 h 37"/>
                <a:gd name="T24" fmla="*/ 6 w 37"/>
                <a:gd name="T25" fmla="*/ 5 h 37"/>
                <a:gd name="T26" fmla="*/ 6 w 37"/>
                <a:gd name="T27" fmla="*/ 31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7">
                  <a:moveTo>
                    <a:pt x="34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1" y="37"/>
                    <a:pt x="0" y="35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5"/>
                    <a:pt x="36" y="37"/>
                    <a:pt x="34" y="37"/>
                  </a:cubicBezTo>
                  <a:close/>
                  <a:moveTo>
                    <a:pt x="6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6" y="5"/>
                    <a:pt x="6" y="5"/>
                    <a:pt x="6" y="5"/>
                  </a:cubicBezTo>
                  <a:lnTo>
                    <a:pt x="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0" name="îşľîḑe">
              <a:extLst>
                <a:ext uri="{FF2B5EF4-FFF2-40B4-BE49-F238E27FC236}">
                  <a16:creationId xmlns:a16="http://schemas.microsoft.com/office/drawing/2014/main" id="{442A76D7-CD94-4E70-82AD-393A5512B721}"/>
                </a:ext>
              </a:extLst>
            </p:cNvPr>
            <p:cNvSpPr/>
            <p:nvPr/>
          </p:nvSpPr>
          <p:spPr bwMode="auto">
            <a:xfrm>
              <a:off x="5330825" y="4000500"/>
              <a:ext cx="166688" cy="166688"/>
            </a:xfrm>
            <a:custGeom>
              <a:gdLst>
                <a:gd name="T0" fmla="*/ 34 w 37"/>
                <a:gd name="T1" fmla="*/ 37 h 37"/>
                <a:gd name="T2" fmla="*/ 3 w 37"/>
                <a:gd name="T3" fmla="*/ 37 h 37"/>
                <a:gd name="T4" fmla="*/ 0 w 37"/>
                <a:gd name="T5" fmla="*/ 34 h 37"/>
                <a:gd name="T6" fmla="*/ 0 w 37"/>
                <a:gd name="T7" fmla="*/ 2 h 37"/>
                <a:gd name="T8" fmla="*/ 3 w 37"/>
                <a:gd name="T9" fmla="*/ 0 h 37"/>
                <a:gd name="T10" fmla="*/ 34 w 37"/>
                <a:gd name="T11" fmla="*/ 0 h 37"/>
                <a:gd name="T12" fmla="*/ 37 w 37"/>
                <a:gd name="T13" fmla="*/ 2 h 37"/>
                <a:gd name="T14" fmla="*/ 37 w 37"/>
                <a:gd name="T15" fmla="*/ 34 h 37"/>
                <a:gd name="T16" fmla="*/ 34 w 37"/>
                <a:gd name="T17" fmla="*/ 37 h 37"/>
                <a:gd name="T18" fmla="*/ 6 w 37"/>
                <a:gd name="T19" fmla="*/ 31 h 37"/>
                <a:gd name="T20" fmla="*/ 32 w 37"/>
                <a:gd name="T21" fmla="*/ 31 h 37"/>
                <a:gd name="T22" fmla="*/ 32 w 37"/>
                <a:gd name="T23" fmla="*/ 5 h 37"/>
                <a:gd name="T24" fmla="*/ 6 w 37"/>
                <a:gd name="T25" fmla="*/ 5 h 37"/>
                <a:gd name="T26" fmla="*/ 6 w 37"/>
                <a:gd name="T27" fmla="*/ 31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37">
                  <a:moveTo>
                    <a:pt x="34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2" y="37"/>
                    <a:pt x="0" y="35"/>
                    <a:pt x="0" y="3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5"/>
                    <a:pt x="36" y="37"/>
                    <a:pt x="34" y="37"/>
                  </a:cubicBezTo>
                  <a:close/>
                  <a:moveTo>
                    <a:pt x="6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6" y="5"/>
                    <a:pt x="6" y="5"/>
                    <a:pt x="6" y="5"/>
                  </a:cubicBezTo>
                  <a:lnTo>
                    <a:pt x="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1" name="ïs1íḑè">
              <a:extLst>
                <a:ext uri="{FF2B5EF4-FFF2-40B4-BE49-F238E27FC236}">
                  <a16:creationId xmlns:a16="http://schemas.microsoft.com/office/drawing/2014/main" id="{9910112D-1B76-4A38-AB69-D9923EA7DD42}"/>
                </a:ext>
              </a:extLst>
            </p:cNvPr>
            <p:cNvSpPr/>
            <p:nvPr/>
          </p:nvSpPr>
          <p:spPr bwMode="auto">
            <a:xfrm>
              <a:off x="5805488" y="3549650"/>
              <a:ext cx="715963" cy="1317625"/>
            </a:xfrm>
            <a:custGeom>
              <a:gdLst>
                <a:gd name="T0" fmla="*/ 138 w 160"/>
                <a:gd name="T1" fmla="*/ 295 h 295"/>
                <a:gd name="T2" fmla="*/ 21 w 160"/>
                <a:gd name="T3" fmla="*/ 295 h 295"/>
                <a:gd name="T4" fmla="*/ 0 w 160"/>
                <a:gd name="T5" fmla="*/ 273 h 295"/>
                <a:gd name="T6" fmla="*/ 0 w 160"/>
                <a:gd name="T7" fmla="*/ 29 h 295"/>
                <a:gd name="T8" fmla="*/ 28 w 160"/>
                <a:gd name="T9" fmla="*/ 0 h 295"/>
                <a:gd name="T10" fmla="*/ 132 w 160"/>
                <a:gd name="T11" fmla="*/ 0 h 295"/>
                <a:gd name="T12" fmla="*/ 160 w 160"/>
                <a:gd name="T13" fmla="*/ 29 h 295"/>
                <a:gd name="T14" fmla="*/ 160 w 160"/>
                <a:gd name="T15" fmla="*/ 275 h 295"/>
                <a:gd name="T16" fmla="*/ 138 w 160"/>
                <a:gd name="T17" fmla="*/ 295 h 295"/>
                <a:gd name="T18" fmla="*/ 28 w 160"/>
                <a:gd name="T19" fmla="*/ 8 h 295"/>
                <a:gd name="T20" fmla="*/ 8 w 160"/>
                <a:gd name="T21" fmla="*/ 29 h 295"/>
                <a:gd name="T22" fmla="*/ 8 w 160"/>
                <a:gd name="T23" fmla="*/ 273 h 295"/>
                <a:gd name="T24" fmla="*/ 21 w 160"/>
                <a:gd name="T25" fmla="*/ 287 h 295"/>
                <a:gd name="T26" fmla="*/ 138 w 160"/>
                <a:gd name="T27" fmla="*/ 287 h 295"/>
                <a:gd name="T28" fmla="*/ 152 w 160"/>
                <a:gd name="T29" fmla="*/ 275 h 295"/>
                <a:gd name="T30" fmla="*/ 152 w 160"/>
                <a:gd name="T31" fmla="*/ 29 h 295"/>
                <a:gd name="T32" fmla="*/ 132 w 160"/>
                <a:gd name="T33" fmla="*/ 8 h 295"/>
                <a:gd name="T34" fmla="*/ 28 w 160"/>
                <a:gd name="T35" fmla="*/ 8 h 29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0" h="295">
                  <a:moveTo>
                    <a:pt x="138" y="295"/>
                  </a:moveTo>
                  <a:cubicBezTo>
                    <a:pt x="21" y="295"/>
                    <a:pt x="21" y="295"/>
                    <a:pt x="21" y="295"/>
                  </a:cubicBezTo>
                  <a:cubicBezTo>
                    <a:pt x="5" y="295"/>
                    <a:pt x="0" y="289"/>
                    <a:pt x="0" y="27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47" y="0"/>
                    <a:pt x="160" y="13"/>
                    <a:pt x="160" y="29"/>
                  </a:cubicBezTo>
                  <a:cubicBezTo>
                    <a:pt x="160" y="275"/>
                    <a:pt x="160" y="275"/>
                    <a:pt x="160" y="275"/>
                  </a:cubicBezTo>
                  <a:cubicBezTo>
                    <a:pt x="160" y="292"/>
                    <a:pt x="153" y="295"/>
                    <a:pt x="138" y="295"/>
                  </a:cubicBezTo>
                  <a:close/>
                  <a:moveTo>
                    <a:pt x="28" y="8"/>
                  </a:moveTo>
                  <a:cubicBezTo>
                    <a:pt x="17" y="8"/>
                    <a:pt x="8" y="18"/>
                    <a:pt x="8" y="29"/>
                  </a:cubicBezTo>
                  <a:cubicBezTo>
                    <a:pt x="8" y="273"/>
                    <a:pt x="8" y="273"/>
                    <a:pt x="8" y="273"/>
                  </a:cubicBezTo>
                  <a:cubicBezTo>
                    <a:pt x="8" y="285"/>
                    <a:pt x="10" y="287"/>
                    <a:pt x="21" y="287"/>
                  </a:cubicBezTo>
                  <a:cubicBezTo>
                    <a:pt x="138" y="287"/>
                    <a:pt x="138" y="287"/>
                    <a:pt x="138" y="287"/>
                  </a:cubicBezTo>
                  <a:cubicBezTo>
                    <a:pt x="151" y="287"/>
                    <a:pt x="152" y="285"/>
                    <a:pt x="152" y="275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2" y="18"/>
                    <a:pt x="143" y="8"/>
                    <a:pt x="132" y="8"/>
                  </a:cubicBezTo>
                  <a:lnTo>
                    <a:pt x="28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2" name="íṣľïḋè">
              <a:extLst>
                <a:ext uri="{FF2B5EF4-FFF2-40B4-BE49-F238E27FC236}">
                  <a16:creationId xmlns:a16="http://schemas.microsoft.com/office/drawing/2014/main" id="{A6B7F71E-E035-4E0A-A018-93B2C299EBA8}"/>
                </a:ext>
              </a:extLst>
            </p:cNvPr>
            <p:cNvSpPr/>
            <p:nvPr/>
          </p:nvSpPr>
          <p:spPr bwMode="auto">
            <a:xfrm>
              <a:off x="5894388" y="3657600"/>
              <a:ext cx="536575" cy="379413"/>
            </a:xfrm>
            <a:custGeom>
              <a:gdLst>
                <a:gd name="T0" fmla="*/ 100 w 120"/>
                <a:gd name="T1" fmla="*/ 85 h 85"/>
                <a:gd name="T2" fmla="*/ 20 w 120"/>
                <a:gd name="T3" fmla="*/ 85 h 85"/>
                <a:gd name="T4" fmla="*/ 0 w 120"/>
                <a:gd name="T5" fmla="*/ 65 h 85"/>
                <a:gd name="T6" fmla="*/ 0 w 120"/>
                <a:gd name="T7" fmla="*/ 20 h 85"/>
                <a:gd name="T8" fmla="*/ 20 w 120"/>
                <a:gd name="T9" fmla="*/ 0 h 85"/>
                <a:gd name="T10" fmla="*/ 100 w 120"/>
                <a:gd name="T11" fmla="*/ 0 h 85"/>
                <a:gd name="T12" fmla="*/ 120 w 120"/>
                <a:gd name="T13" fmla="*/ 20 h 85"/>
                <a:gd name="T14" fmla="*/ 120 w 120"/>
                <a:gd name="T15" fmla="*/ 65 h 85"/>
                <a:gd name="T16" fmla="*/ 100 w 120"/>
                <a:gd name="T17" fmla="*/ 85 h 85"/>
                <a:gd name="T18" fmla="*/ 20 w 120"/>
                <a:gd name="T19" fmla="*/ 8 h 85"/>
                <a:gd name="T20" fmla="*/ 8 w 120"/>
                <a:gd name="T21" fmla="*/ 20 h 85"/>
                <a:gd name="T22" fmla="*/ 8 w 120"/>
                <a:gd name="T23" fmla="*/ 65 h 85"/>
                <a:gd name="T24" fmla="*/ 20 w 120"/>
                <a:gd name="T25" fmla="*/ 77 h 85"/>
                <a:gd name="T26" fmla="*/ 100 w 120"/>
                <a:gd name="T27" fmla="*/ 77 h 85"/>
                <a:gd name="T28" fmla="*/ 112 w 120"/>
                <a:gd name="T29" fmla="*/ 65 h 85"/>
                <a:gd name="T30" fmla="*/ 112 w 120"/>
                <a:gd name="T31" fmla="*/ 20 h 85"/>
                <a:gd name="T32" fmla="*/ 100 w 120"/>
                <a:gd name="T33" fmla="*/ 8 h 85"/>
                <a:gd name="T34" fmla="*/ 20 w 120"/>
                <a:gd name="T35" fmla="*/ 8 h 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85">
                  <a:moveTo>
                    <a:pt x="100" y="85"/>
                  </a:moveTo>
                  <a:cubicBezTo>
                    <a:pt x="20" y="85"/>
                    <a:pt x="20" y="85"/>
                    <a:pt x="20" y="85"/>
                  </a:cubicBezTo>
                  <a:cubicBezTo>
                    <a:pt x="9" y="85"/>
                    <a:pt x="0" y="76"/>
                    <a:pt x="0" y="6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11" y="0"/>
                    <a:pt x="120" y="9"/>
                    <a:pt x="120" y="20"/>
                  </a:cubicBezTo>
                  <a:cubicBezTo>
                    <a:pt x="120" y="65"/>
                    <a:pt x="120" y="65"/>
                    <a:pt x="120" y="65"/>
                  </a:cubicBezTo>
                  <a:cubicBezTo>
                    <a:pt x="120" y="76"/>
                    <a:pt x="111" y="85"/>
                    <a:pt x="100" y="85"/>
                  </a:cubicBezTo>
                  <a:close/>
                  <a:moveTo>
                    <a:pt x="20" y="8"/>
                  </a:moveTo>
                  <a:cubicBezTo>
                    <a:pt x="14" y="8"/>
                    <a:pt x="8" y="13"/>
                    <a:pt x="8" y="20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71"/>
                    <a:pt x="14" y="77"/>
                    <a:pt x="2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7" y="77"/>
                    <a:pt x="112" y="71"/>
                    <a:pt x="112" y="65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2" y="13"/>
                    <a:pt x="107" y="8"/>
                    <a:pt x="100" y="8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3" name="íS1íďé">
              <a:extLst>
                <a:ext uri="{FF2B5EF4-FFF2-40B4-BE49-F238E27FC236}">
                  <a16:creationId xmlns:a16="http://schemas.microsoft.com/office/drawing/2014/main" id="{110A2491-F552-413E-A5D8-DA9A448E955B}"/>
                </a:ext>
              </a:extLst>
            </p:cNvPr>
            <p:cNvSpPr/>
            <p:nvPr/>
          </p:nvSpPr>
          <p:spPr bwMode="auto">
            <a:xfrm>
              <a:off x="6484938" y="3978275"/>
              <a:ext cx="250825" cy="684213"/>
            </a:xfrm>
            <a:custGeom>
              <a:gdLst>
                <a:gd name="T0" fmla="*/ 39 w 56"/>
                <a:gd name="T1" fmla="*/ 153 h 153"/>
                <a:gd name="T2" fmla="*/ 22 w 56"/>
                <a:gd name="T3" fmla="*/ 133 h 153"/>
                <a:gd name="T4" fmla="*/ 22 w 56"/>
                <a:gd name="T5" fmla="*/ 49 h 153"/>
                <a:gd name="T6" fmla="*/ 4 w 56"/>
                <a:gd name="T7" fmla="*/ 27 h 153"/>
                <a:gd name="T8" fmla="*/ 3 w 56"/>
                <a:gd name="T9" fmla="*/ 26 h 153"/>
                <a:gd name="T10" fmla="*/ 0 w 56"/>
                <a:gd name="T11" fmla="*/ 22 h 153"/>
                <a:gd name="T12" fmla="*/ 5 w 56"/>
                <a:gd name="T13" fmla="*/ 19 h 153"/>
                <a:gd name="T14" fmla="*/ 6 w 56"/>
                <a:gd name="T15" fmla="*/ 19 h 153"/>
                <a:gd name="T16" fmla="*/ 30 w 56"/>
                <a:gd name="T17" fmla="*/ 49 h 153"/>
                <a:gd name="T18" fmla="*/ 30 w 56"/>
                <a:gd name="T19" fmla="*/ 133 h 153"/>
                <a:gd name="T20" fmla="*/ 39 w 56"/>
                <a:gd name="T21" fmla="*/ 145 h 153"/>
                <a:gd name="T22" fmla="*/ 48 w 56"/>
                <a:gd name="T23" fmla="*/ 132 h 153"/>
                <a:gd name="T24" fmla="*/ 48 w 56"/>
                <a:gd name="T25" fmla="*/ 4 h 153"/>
                <a:gd name="T26" fmla="*/ 52 w 56"/>
                <a:gd name="T27" fmla="*/ 0 h 153"/>
                <a:gd name="T28" fmla="*/ 56 w 56"/>
                <a:gd name="T29" fmla="*/ 4 h 153"/>
                <a:gd name="T30" fmla="*/ 56 w 56"/>
                <a:gd name="T31" fmla="*/ 132 h 153"/>
                <a:gd name="T32" fmla="*/ 39 w 56"/>
                <a:gd name="T33" fmla="*/ 153 h 1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153">
                  <a:moveTo>
                    <a:pt x="39" y="153"/>
                  </a:moveTo>
                  <a:cubicBezTo>
                    <a:pt x="28" y="153"/>
                    <a:pt x="22" y="145"/>
                    <a:pt x="22" y="133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2" y="30"/>
                    <a:pt x="10" y="28"/>
                    <a:pt x="4" y="27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1" y="19"/>
                    <a:pt x="3" y="18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2" y="20"/>
                    <a:pt x="30" y="24"/>
                    <a:pt x="30" y="49"/>
                  </a:cubicBezTo>
                  <a:cubicBezTo>
                    <a:pt x="30" y="133"/>
                    <a:pt x="30" y="133"/>
                    <a:pt x="30" y="133"/>
                  </a:cubicBezTo>
                  <a:cubicBezTo>
                    <a:pt x="30" y="141"/>
                    <a:pt x="33" y="145"/>
                    <a:pt x="39" y="145"/>
                  </a:cubicBezTo>
                  <a:cubicBezTo>
                    <a:pt x="42" y="145"/>
                    <a:pt x="48" y="145"/>
                    <a:pt x="48" y="132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2"/>
                    <a:pt x="50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6" y="150"/>
                    <a:pt x="45" y="153"/>
                    <a:pt x="39" y="1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4" name="iṥľïde">
              <a:extLst>
                <a:ext uri="{FF2B5EF4-FFF2-40B4-BE49-F238E27FC236}">
                  <a16:creationId xmlns:a16="http://schemas.microsoft.com/office/drawing/2014/main" id="{90D6C352-4091-499A-A3AD-78221CFE2EBA}"/>
                </a:ext>
              </a:extLst>
            </p:cNvPr>
            <p:cNvSpPr/>
            <p:nvPr/>
          </p:nvSpPr>
          <p:spPr bwMode="auto">
            <a:xfrm>
              <a:off x="6669088" y="3817938"/>
              <a:ext cx="93663" cy="201613"/>
            </a:xfrm>
            <a:custGeom>
              <a:gdLst>
                <a:gd name="T0" fmla="*/ 17 w 21"/>
                <a:gd name="T1" fmla="*/ 45 h 45"/>
                <a:gd name="T2" fmla="*/ 4 w 21"/>
                <a:gd name="T3" fmla="*/ 45 h 45"/>
                <a:gd name="T4" fmla="*/ 0 w 21"/>
                <a:gd name="T5" fmla="*/ 40 h 45"/>
                <a:gd name="T6" fmla="*/ 0 w 21"/>
                <a:gd name="T7" fmla="*/ 4 h 45"/>
                <a:gd name="T8" fmla="*/ 4 w 21"/>
                <a:gd name="T9" fmla="*/ 0 h 45"/>
                <a:gd name="T10" fmla="*/ 17 w 21"/>
                <a:gd name="T11" fmla="*/ 0 h 45"/>
                <a:gd name="T12" fmla="*/ 21 w 21"/>
                <a:gd name="T13" fmla="*/ 4 h 45"/>
                <a:gd name="T14" fmla="*/ 21 w 21"/>
                <a:gd name="T15" fmla="*/ 40 h 45"/>
                <a:gd name="T16" fmla="*/ 17 w 21"/>
                <a:gd name="T17" fmla="*/ 45 h 45"/>
                <a:gd name="T18" fmla="*/ 8 w 21"/>
                <a:gd name="T19" fmla="*/ 36 h 45"/>
                <a:gd name="T20" fmla="*/ 13 w 21"/>
                <a:gd name="T21" fmla="*/ 36 h 45"/>
                <a:gd name="T22" fmla="*/ 13 w 21"/>
                <a:gd name="T23" fmla="*/ 9 h 45"/>
                <a:gd name="T24" fmla="*/ 8 w 21"/>
                <a:gd name="T25" fmla="*/ 9 h 45"/>
                <a:gd name="T26" fmla="*/ 8 w 21"/>
                <a:gd name="T27" fmla="*/ 36 h 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45">
                  <a:moveTo>
                    <a:pt x="17" y="45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2" y="45"/>
                    <a:pt x="0" y="43"/>
                    <a:pt x="0" y="4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1" y="2"/>
                    <a:pt x="21" y="4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3"/>
                    <a:pt x="20" y="45"/>
                    <a:pt x="17" y="45"/>
                  </a:cubicBezTo>
                  <a:close/>
                  <a:moveTo>
                    <a:pt x="8" y="36"/>
                  </a:moveTo>
                  <a:cubicBezTo>
                    <a:pt x="13" y="36"/>
                    <a:pt x="13" y="36"/>
                    <a:pt x="13" y="36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8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5" name="íṧḻíde">
              <a:extLst>
                <a:ext uri="{FF2B5EF4-FFF2-40B4-BE49-F238E27FC236}">
                  <a16:creationId xmlns:a16="http://schemas.microsoft.com/office/drawing/2014/main" id="{7FC3E814-7F3D-493C-8112-2958BC8D2F84}"/>
                </a:ext>
              </a:extLst>
            </p:cNvPr>
            <p:cNvSpPr/>
            <p:nvPr/>
          </p:nvSpPr>
          <p:spPr bwMode="auto">
            <a:xfrm>
              <a:off x="6619875" y="3714750"/>
              <a:ext cx="115888" cy="142875"/>
            </a:xfrm>
            <a:custGeom>
              <a:gdLst>
                <a:gd name="T0" fmla="*/ 22 w 26"/>
                <a:gd name="T1" fmla="*/ 32 h 32"/>
                <a:gd name="T2" fmla="*/ 18 w 26"/>
                <a:gd name="T3" fmla="*/ 27 h 32"/>
                <a:gd name="T4" fmla="*/ 18 w 26"/>
                <a:gd name="T5" fmla="*/ 20 h 32"/>
                <a:gd name="T6" fmla="*/ 15 w 26"/>
                <a:gd name="T7" fmla="*/ 11 h 32"/>
                <a:gd name="T8" fmla="*/ 4 w 26"/>
                <a:gd name="T9" fmla="*/ 8 h 32"/>
                <a:gd name="T10" fmla="*/ 0 w 26"/>
                <a:gd name="T11" fmla="*/ 4 h 32"/>
                <a:gd name="T12" fmla="*/ 4 w 26"/>
                <a:gd name="T13" fmla="*/ 0 h 32"/>
                <a:gd name="T14" fmla="*/ 20 w 26"/>
                <a:gd name="T15" fmla="*/ 5 h 32"/>
                <a:gd name="T16" fmla="*/ 26 w 26"/>
                <a:gd name="T17" fmla="*/ 20 h 32"/>
                <a:gd name="T18" fmla="*/ 26 w 26"/>
                <a:gd name="T19" fmla="*/ 27 h 32"/>
                <a:gd name="T20" fmla="*/ 22 w 26"/>
                <a:gd name="T21" fmla="*/ 32 h 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2">
                  <a:moveTo>
                    <a:pt x="22" y="32"/>
                  </a:moveTo>
                  <a:cubicBezTo>
                    <a:pt x="20" y="32"/>
                    <a:pt x="18" y="30"/>
                    <a:pt x="18" y="27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18"/>
                    <a:pt x="17" y="14"/>
                    <a:pt x="15" y="11"/>
                  </a:cubicBezTo>
                  <a:cubicBezTo>
                    <a:pt x="13" y="9"/>
                    <a:pt x="9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1" y="0"/>
                    <a:pt x="17" y="2"/>
                    <a:pt x="20" y="5"/>
                  </a:cubicBezTo>
                  <a:cubicBezTo>
                    <a:pt x="24" y="9"/>
                    <a:pt x="26" y="14"/>
                    <a:pt x="26" y="20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4" y="32"/>
                    <a:pt x="22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6" name="îṥḻíde">
              <a:extLst>
                <a:ext uri="{FF2B5EF4-FFF2-40B4-BE49-F238E27FC236}">
                  <a16:creationId xmlns:a16="http://schemas.microsoft.com/office/drawing/2014/main" id="{73D35F03-8F89-43EE-BCF0-732CC81DD61E}"/>
                </a:ext>
              </a:extLst>
            </p:cNvPr>
            <p:cNvSpPr/>
            <p:nvPr/>
          </p:nvSpPr>
          <p:spPr bwMode="auto">
            <a:xfrm>
              <a:off x="6024563" y="4233863"/>
              <a:ext cx="277813" cy="384175"/>
            </a:xfrm>
            <a:custGeom>
              <a:gdLst>
                <a:gd name="T0" fmla="*/ 57 w 62"/>
                <a:gd name="T1" fmla="*/ 36 h 86"/>
                <a:gd name="T2" fmla="*/ 36 w 62"/>
                <a:gd name="T3" fmla="*/ 2 h 86"/>
                <a:gd name="T4" fmla="*/ 34 w 62"/>
                <a:gd name="T5" fmla="*/ 4 h 86"/>
                <a:gd name="T6" fmla="*/ 46 w 62"/>
                <a:gd name="T7" fmla="*/ 20 h 86"/>
                <a:gd name="T8" fmla="*/ 46 w 62"/>
                <a:gd name="T9" fmla="*/ 20 h 86"/>
                <a:gd name="T10" fmla="*/ 33 w 62"/>
                <a:gd name="T11" fmla="*/ 33 h 86"/>
                <a:gd name="T12" fmla="*/ 33 w 62"/>
                <a:gd name="T13" fmla="*/ 3 h 86"/>
                <a:gd name="T14" fmla="*/ 29 w 62"/>
                <a:gd name="T15" fmla="*/ 3 h 86"/>
                <a:gd name="T16" fmla="*/ 29 w 62"/>
                <a:gd name="T17" fmla="*/ 33 h 86"/>
                <a:gd name="T18" fmla="*/ 16 w 62"/>
                <a:gd name="T19" fmla="*/ 20 h 86"/>
                <a:gd name="T20" fmla="*/ 16 w 62"/>
                <a:gd name="T21" fmla="*/ 20 h 86"/>
                <a:gd name="T22" fmla="*/ 28 w 62"/>
                <a:gd name="T23" fmla="*/ 4 h 86"/>
                <a:gd name="T24" fmla="*/ 26 w 62"/>
                <a:gd name="T25" fmla="*/ 2 h 86"/>
                <a:gd name="T26" fmla="*/ 5 w 62"/>
                <a:gd name="T27" fmla="*/ 36 h 86"/>
                <a:gd name="T28" fmla="*/ 3 w 62"/>
                <a:gd name="T29" fmla="*/ 63 h 86"/>
                <a:gd name="T30" fmla="*/ 27 w 62"/>
                <a:gd name="T31" fmla="*/ 85 h 86"/>
                <a:gd name="T32" fmla="*/ 28 w 62"/>
                <a:gd name="T33" fmla="*/ 82 h 86"/>
                <a:gd name="T34" fmla="*/ 6 w 62"/>
                <a:gd name="T35" fmla="*/ 61 h 86"/>
                <a:gd name="T36" fmla="*/ 5 w 62"/>
                <a:gd name="T37" fmla="*/ 46 h 86"/>
                <a:gd name="T38" fmla="*/ 29 w 62"/>
                <a:gd name="T39" fmla="*/ 70 h 86"/>
                <a:gd name="T40" fmla="*/ 29 w 62"/>
                <a:gd name="T41" fmla="*/ 84 h 86"/>
                <a:gd name="T42" fmla="*/ 33 w 62"/>
                <a:gd name="T43" fmla="*/ 84 h 86"/>
                <a:gd name="T44" fmla="*/ 33 w 62"/>
                <a:gd name="T45" fmla="*/ 70 h 86"/>
                <a:gd name="T46" fmla="*/ 56 w 62"/>
                <a:gd name="T47" fmla="*/ 46 h 86"/>
                <a:gd name="T48" fmla="*/ 56 w 62"/>
                <a:gd name="T49" fmla="*/ 60 h 86"/>
                <a:gd name="T50" fmla="*/ 34 w 62"/>
                <a:gd name="T51" fmla="*/ 82 h 86"/>
                <a:gd name="T52" fmla="*/ 35 w 62"/>
                <a:gd name="T53" fmla="*/ 85 h 86"/>
                <a:gd name="T54" fmla="*/ 58 w 62"/>
                <a:gd name="T55" fmla="*/ 64 h 86"/>
                <a:gd name="T56" fmla="*/ 57 w 62"/>
                <a:gd name="T57" fmla="*/ 36 h 86"/>
                <a:gd name="T58" fmla="*/ 7 w 62"/>
                <a:gd name="T59" fmla="*/ 42 h 86"/>
                <a:gd name="T60" fmla="*/ 6 w 62"/>
                <a:gd name="T61" fmla="*/ 42 h 86"/>
                <a:gd name="T62" fmla="*/ 9 w 62"/>
                <a:gd name="T63" fmla="*/ 35 h 86"/>
                <a:gd name="T64" fmla="*/ 15 w 62"/>
                <a:gd name="T65" fmla="*/ 23 h 86"/>
                <a:gd name="T66" fmla="*/ 29 w 62"/>
                <a:gd name="T67" fmla="*/ 38 h 86"/>
                <a:gd name="T68" fmla="*/ 29 w 62"/>
                <a:gd name="T69" fmla="*/ 65 h 86"/>
                <a:gd name="T70" fmla="*/ 7 w 62"/>
                <a:gd name="T71" fmla="*/ 42 h 86"/>
                <a:gd name="T72" fmla="*/ 55 w 62"/>
                <a:gd name="T73" fmla="*/ 42 h 86"/>
                <a:gd name="T74" fmla="*/ 33 w 62"/>
                <a:gd name="T75" fmla="*/ 65 h 86"/>
                <a:gd name="T76" fmla="*/ 33 w 62"/>
                <a:gd name="T77" fmla="*/ 38 h 86"/>
                <a:gd name="T78" fmla="*/ 47 w 62"/>
                <a:gd name="T79" fmla="*/ 23 h 86"/>
                <a:gd name="T80" fmla="*/ 53 w 62"/>
                <a:gd name="T81" fmla="*/ 34 h 86"/>
                <a:gd name="T82" fmla="*/ 56 w 62"/>
                <a:gd name="T83" fmla="*/ 42 h 86"/>
                <a:gd name="T84" fmla="*/ 55 w 62"/>
                <a:gd name="T85" fmla="*/ 42 h 8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" h="86">
                  <a:moveTo>
                    <a:pt x="57" y="36"/>
                  </a:moveTo>
                  <a:cubicBezTo>
                    <a:pt x="53" y="24"/>
                    <a:pt x="45" y="12"/>
                    <a:pt x="36" y="2"/>
                  </a:cubicBezTo>
                  <a:cubicBezTo>
                    <a:pt x="34" y="0"/>
                    <a:pt x="32" y="3"/>
                    <a:pt x="34" y="4"/>
                  </a:cubicBezTo>
                  <a:cubicBezTo>
                    <a:pt x="38" y="9"/>
                    <a:pt x="42" y="14"/>
                    <a:pt x="4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1" y="25"/>
                    <a:pt x="37" y="29"/>
                    <a:pt x="33" y="33"/>
                  </a:cubicBezTo>
                  <a:cubicBezTo>
                    <a:pt x="33" y="23"/>
                    <a:pt x="33" y="13"/>
                    <a:pt x="33" y="3"/>
                  </a:cubicBezTo>
                  <a:cubicBezTo>
                    <a:pt x="33" y="1"/>
                    <a:pt x="29" y="1"/>
                    <a:pt x="29" y="3"/>
                  </a:cubicBezTo>
                  <a:cubicBezTo>
                    <a:pt x="29" y="13"/>
                    <a:pt x="29" y="23"/>
                    <a:pt x="29" y="33"/>
                  </a:cubicBezTo>
                  <a:cubicBezTo>
                    <a:pt x="25" y="29"/>
                    <a:pt x="21" y="25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4"/>
                    <a:pt x="24" y="9"/>
                    <a:pt x="28" y="4"/>
                  </a:cubicBezTo>
                  <a:cubicBezTo>
                    <a:pt x="30" y="3"/>
                    <a:pt x="27" y="0"/>
                    <a:pt x="26" y="2"/>
                  </a:cubicBezTo>
                  <a:cubicBezTo>
                    <a:pt x="17" y="12"/>
                    <a:pt x="10" y="23"/>
                    <a:pt x="5" y="36"/>
                  </a:cubicBezTo>
                  <a:cubicBezTo>
                    <a:pt x="2" y="44"/>
                    <a:pt x="0" y="54"/>
                    <a:pt x="3" y="63"/>
                  </a:cubicBezTo>
                  <a:cubicBezTo>
                    <a:pt x="7" y="74"/>
                    <a:pt x="17" y="81"/>
                    <a:pt x="27" y="85"/>
                  </a:cubicBezTo>
                  <a:cubicBezTo>
                    <a:pt x="29" y="86"/>
                    <a:pt x="29" y="83"/>
                    <a:pt x="28" y="82"/>
                  </a:cubicBezTo>
                  <a:cubicBezTo>
                    <a:pt x="18" y="78"/>
                    <a:pt x="9" y="71"/>
                    <a:pt x="6" y="61"/>
                  </a:cubicBezTo>
                  <a:cubicBezTo>
                    <a:pt x="4" y="56"/>
                    <a:pt x="5" y="51"/>
                    <a:pt x="5" y="46"/>
                  </a:cubicBezTo>
                  <a:cubicBezTo>
                    <a:pt x="13" y="54"/>
                    <a:pt x="21" y="62"/>
                    <a:pt x="29" y="70"/>
                  </a:cubicBezTo>
                  <a:cubicBezTo>
                    <a:pt x="29" y="74"/>
                    <a:pt x="29" y="79"/>
                    <a:pt x="29" y="84"/>
                  </a:cubicBezTo>
                  <a:cubicBezTo>
                    <a:pt x="29" y="86"/>
                    <a:pt x="33" y="86"/>
                    <a:pt x="33" y="84"/>
                  </a:cubicBezTo>
                  <a:cubicBezTo>
                    <a:pt x="33" y="79"/>
                    <a:pt x="33" y="74"/>
                    <a:pt x="33" y="70"/>
                  </a:cubicBezTo>
                  <a:cubicBezTo>
                    <a:pt x="40" y="62"/>
                    <a:pt x="48" y="54"/>
                    <a:pt x="56" y="46"/>
                  </a:cubicBezTo>
                  <a:cubicBezTo>
                    <a:pt x="57" y="51"/>
                    <a:pt x="57" y="55"/>
                    <a:pt x="56" y="60"/>
                  </a:cubicBezTo>
                  <a:cubicBezTo>
                    <a:pt x="54" y="71"/>
                    <a:pt x="44" y="78"/>
                    <a:pt x="34" y="82"/>
                  </a:cubicBezTo>
                  <a:cubicBezTo>
                    <a:pt x="32" y="83"/>
                    <a:pt x="33" y="86"/>
                    <a:pt x="35" y="85"/>
                  </a:cubicBezTo>
                  <a:cubicBezTo>
                    <a:pt x="45" y="81"/>
                    <a:pt x="55" y="74"/>
                    <a:pt x="58" y="64"/>
                  </a:cubicBezTo>
                  <a:cubicBezTo>
                    <a:pt x="62" y="55"/>
                    <a:pt x="60" y="45"/>
                    <a:pt x="57" y="36"/>
                  </a:cubicBezTo>
                  <a:close/>
                  <a:moveTo>
                    <a:pt x="7" y="42"/>
                  </a:moveTo>
                  <a:cubicBezTo>
                    <a:pt x="6" y="42"/>
                    <a:pt x="6" y="42"/>
                    <a:pt x="6" y="42"/>
                  </a:cubicBezTo>
                  <a:cubicBezTo>
                    <a:pt x="7" y="40"/>
                    <a:pt x="8" y="37"/>
                    <a:pt x="9" y="35"/>
                  </a:cubicBezTo>
                  <a:cubicBezTo>
                    <a:pt x="10" y="31"/>
                    <a:pt x="12" y="27"/>
                    <a:pt x="15" y="23"/>
                  </a:cubicBezTo>
                  <a:cubicBezTo>
                    <a:pt x="19" y="28"/>
                    <a:pt x="24" y="33"/>
                    <a:pt x="29" y="38"/>
                  </a:cubicBezTo>
                  <a:cubicBezTo>
                    <a:pt x="29" y="47"/>
                    <a:pt x="29" y="56"/>
                    <a:pt x="29" y="65"/>
                  </a:cubicBezTo>
                  <a:cubicBezTo>
                    <a:pt x="22" y="58"/>
                    <a:pt x="14" y="50"/>
                    <a:pt x="7" y="42"/>
                  </a:cubicBezTo>
                  <a:close/>
                  <a:moveTo>
                    <a:pt x="55" y="42"/>
                  </a:moveTo>
                  <a:cubicBezTo>
                    <a:pt x="48" y="50"/>
                    <a:pt x="40" y="58"/>
                    <a:pt x="33" y="65"/>
                  </a:cubicBezTo>
                  <a:cubicBezTo>
                    <a:pt x="33" y="56"/>
                    <a:pt x="33" y="47"/>
                    <a:pt x="33" y="38"/>
                  </a:cubicBezTo>
                  <a:cubicBezTo>
                    <a:pt x="37" y="33"/>
                    <a:pt x="42" y="28"/>
                    <a:pt x="47" y="23"/>
                  </a:cubicBezTo>
                  <a:cubicBezTo>
                    <a:pt x="49" y="27"/>
                    <a:pt x="51" y="30"/>
                    <a:pt x="53" y="34"/>
                  </a:cubicBezTo>
                  <a:cubicBezTo>
                    <a:pt x="54" y="37"/>
                    <a:pt x="55" y="40"/>
                    <a:pt x="56" y="42"/>
                  </a:cubicBezTo>
                  <a:cubicBezTo>
                    <a:pt x="56" y="42"/>
                    <a:pt x="55" y="42"/>
                    <a:pt x="55" y="42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7" name="íṩ1íďe">
              <a:extLst>
                <a:ext uri="{FF2B5EF4-FFF2-40B4-BE49-F238E27FC236}">
                  <a16:creationId xmlns:a16="http://schemas.microsoft.com/office/drawing/2014/main" id="{2386FFA3-E150-478F-8A72-ABF78B9E561F}"/>
                </a:ext>
              </a:extLst>
            </p:cNvPr>
            <p:cNvSpPr/>
            <p:nvPr/>
          </p:nvSpPr>
          <p:spPr bwMode="auto">
            <a:xfrm>
              <a:off x="5724525" y="4832350"/>
              <a:ext cx="885825" cy="179388"/>
            </a:xfrm>
            <a:custGeom>
              <a:gdLst>
                <a:gd name="T0" fmla="*/ 180 w 198"/>
                <a:gd name="T1" fmla="*/ 40 h 40"/>
                <a:gd name="T2" fmla="*/ 18 w 198"/>
                <a:gd name="T3" fmla="*/ 40 h 40"/>
                <a:gd name="T4" fmla="*/ 0 w 198"/>
                <a:gd name="T5" fmla="*/ 22 h 40"/>
                <a:gd name="T6" fmla="*/ 0 w 198"/>
                <a:gd name="T7" fmla="*/ 18 h 40"/>
                <a:gd name="T8" fmla="*/ 18 w 198"/>
                <a:gd name="T9" fmla="*/ 0 h 40"/>
                <a:gd name="T10" fmla="*/ 180 w 198"/>
                <a:gd name="T11" fmla="*/ 0 h 40"/>
                <a:gd name="T12" fmla="*/ 198 w 198"/>
                <a:gd name="T13" fmla="*/ 18 h 40"/>
                <a:gd name="T14" fmla="*/ 198 w 198"/>
                <a:gd name="T15" fmla="*/ 22 h 40"/>
                <a:gd name="T16" fmla="*/ 180 w 198"/>
                <a:gd name="T17" fmla="*/ 40 h 40"/>
                <a:gd name="T18" fmla="*/ 18 w 198"/>
                <a:gd name="T19" fmla="*/ 8 h 40"/>
                <a:gd name="T20" fmla="*/ 8 w 198"/>
                <a:gd name="T21" fmla="*/ 18 h 40"/>
                <a:gd name="T22" fmla="*/ 8 w 198"/>
                <a:gd name="T23" fmla="*/ 22 h 40"/>
                <a:gd name="T24" fmla="*/ 18 w 198"/>
                <a:gd name="T25" fmla="*/ 32 h 40"/>
                <a:gd name="T26" fmla="*/ 180 w 198"/>
                <a:gd name="T27" fmla="*/ 32 h 40"/>
                <a:gd name="T28" fmla="*/ 190 w 198"/>
                <a:gd name="T29" fmla="*/ 22 h 40"/>
                <a:gd name="T30" fmla="*/ 190 w 198"/>
                <a:gd name="T31" fmla="*/ 18 h 40"/>
                <a:gd name="T32" fmla="*/ 180 w 198"/>
                <a:gd name="T33" fmla="*/ 8 h 40"/>
                <a:gd name="T34" fmla="*/ 18 w 198"/>
                <a:gd name="T35" fmla="*/ 8 h 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40">
                  <a:moveTo>
                    <a:pt x="180" y="40"/>
                  </a:moveTo>
                  <a:cubicBezTo>
                    <a:pt x="18" y="40"/>
                    <a:pt x="18" y="40"/>
                    <a:pt x="18" y="40"/>
                  </a:cubicBezTo>
                  <a:cubicBezTo>
                    <a:pt x="8" y="40"/>
                    <a:pt x="0" y="32"/>
                    <a:pt x="0" y="2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90" y="0"/>
                    <a:pt x="198" y="8"/>
                    <a:pt x="198" y="18"/>
                  </a:cubicBezTo>
                  <a:cubicBezTo>
                    <a:pt x="198" y="22"/>
                    <a:pt x="198" y="22"/>
                    <a:pt x="198" y="22"/>
                  </a:cubicBezTo>
                  <a:cubicBezTo>
                    <a:pt x="198" y="32"/>
                    <a:pt x="190" y="40"/>
                    <a:pt x="180" y="40"/>
                  </a:cubicBezTo>
                  <a:close/>
                  <a:moveTo>
                    <a:pt x="18" y="8"/>
                  </a:moveTo>
                  <a:cubicBezTo>
                    <a:pt x="12" y="8"/>
                    <a:pt x="8" y="12"/>
                    <a:pt x="8" y="18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7"/>
                    <a:pt x="12" y="32"/>
                    <a:pt x="18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5" y="32"/>
                    <a:pt x="190" y="27"/>
                    <a:pt x="190" y="22"/>
                  </a:cubicBezTo>
                  <a:cubicBezTo>
                    <a:pt x="190" y="18"/>
                    <a:pt x="190" y="18"/>
                    <a:pt x="190" y="18"/>
                  </a:cubicBezTo>
                  <a:cubicBezTo>
                    <a:pt x="190" y="12"/>
                    <a:pt x="185" y="8"/>
                    <a:pt x="180" y="8"/>
                  </a:cubicBezTo>
                  <a:lnTo>
                    <a:pt x="18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8" name="íṩľîḍè">
              <a:extLst>
                <a:ext uri="{FF2B5EF4-FFF2-40B4-BE49-F238E27FC236}">
                  <a16:creationId xmlns:a16="http://schemas.microsoft.com/office/drawing/2014/main" id="{FCD3FB44-048F-4773-9A21-2BA00418D0F1}"/>
                </a:ext>
              </a:extLst>
            </p:cNvPr>
            <p:cNvSpPr/>
            <p:nvPr/>
          </p:nvSpPr>
          <p:spPr bwMode="auto">
            <a:xfrm>
              <a:off x="2509838" y="3906838"/>
              <a:ext cx="639763" cy="889000"/>
            </a:xfrm>
            <a:custGeom>
              <a:gdLst>
                <a:gd name="T0" fmla="*/ 132 w 143"/>
                <a:gd name="T1" fmla="*/ 83 h 199"/>
                <a:gd name="T2" fmla="*/ 83 w 143"/>
                <a:gd name="T3" fmla="*/ 4 h 199"/>
                <a:gd name="T4" fmla="*/ 78 w 143"/>
                <a:gd name="T5" fmla="*/ 9 h 199"/>
                <a:gd name="T6" fmla="*/ 106 w 143"/>
                <a:gd name="T7" fmla="*/ 46 h 199"/>
                <a:gd name="T8" fmla="*/ 105 w 143"/>
                <a:gd name="T9" fmla="*/ 46 h 199"/>
                <a:gd name="T10" fmla="*/ 75 w 143"/>
                <a:gd name="T11" fmla="*/ 77 h 199"/>
                <a:gd name="T12" fmla="*/ 75 w 143"/>
                <a:gd name="T13" fmla="*/ 6 h 199"/>
                <a:gd name="T14" fmla="*/ 68 w 143"/>
                <a:gd name="T15" fmla="*/ 6 h 199"/>
                <a:gd name="T16" fmla="*/ 68 w 143"/>
                <a:gd name="T17" fmla="*/ 76 h 199"/>
                <a:gd name="T18" fmla="*/ 38 w 143"/>
                <a:gd name="T19" fmla="*/ 46 h 199"/>
                <a:gd name="T20" fmla="*/ 37 w 143"/>
                <a:gd name="T21" fmla="*/ 46 h 199"/>
                <a:gd name="T22" fmla="*/ 65 w 143"/>
                <a:gd name="T23" fmla="*/ 9 h 199"/>
                <a:gd name="T24" fmla="*/ 60 w 143"/>
                <a:gd name="T25" fmla="*/ 4 h 199"/>
                <a:gd name="T26" fmla="*/ 12 w 143"/>
                <a:gd name="T27" fmla="*/ 82 h 199"/>
                <a:gd name="T28" fmla="*/ 7 w 143"/>
                <a:gd name="T29" fmla="*/ 146 h 199"/>
                <a:gd name="T30" fmla="*/ 62 w 143"/>
                <a:gd name="T31" fmla="*/ 197 h 199"/>
                <a:gd name="T32" fmla="*/ 64 w 143"/>
                <a:gd name="T33" fmla="*/ 190 h 199"/>
                <a:gd name="T34" fmla="*/ 13 w 143"/>
                <a:gd name="T35" fmla="*/ 140 h 199"/>
                <a:gd name="T36" fmla="*/ 12 w 143"/>
                <a:gd name="T37" fmla="*/ 106 h 199"/>
                <a:gd name="T38" fmla="*/ 68 w 143"/>
                <a:gd name="T39" fmla="*/ 161 h 199"/>
                <a:gd name="T40" fmla="*/ 68 w 143"/>
                <a:gd name="T41" fmla="*/ 193 h 199"/>
                <a:gd name="T42" fmla="*/ 75 w 143"/>
                <a:gd name="T43" fmla="*/ 193 h 199"/>
                <a:gd name="T44" fmla="*/ 75 w 143"/>
                <a:gd name="T45" fmla="*/ 161 h 199"/>
                <a:gd name="T46" fmla="*/ 131 w 143"/>
                <a:gd name="T47" fmla="*/ 106 h 199"/>
                <a:gd name="T48" fmla="*/ 130 w 143"/>
                <a:gd name="T49" fmla="*/ 139 h 199"/>
                <a:gd name="T50" fmla="*/ 79 w 143"/>
                <a:gd name="T51" fmla="*/ 190 h 199"/>
                <a:gd name="T52" fmla="*/ 81 w 143"/>
                <a:gd name="T53" fmla="*/ 197 h 199"/>
                <a:gd name="T54" fmla="*/ 135 w 143"/>
                <a:gd name="T55" fmla="*/ 147 h 199"/>
                <a:gd name="T56" fmla="*/ 132 w 143"/>
                <a:gd name="T57" fmla="*/ 83 h 199"/>
                <a:gd name="T58" fmla="*/ 15 w 143"/>
                <a:gd name="T59" fmla="*/ 98 h 199"/>
                <a:gd name="T60" fmla="*/ 14 w 143"/>
                <a:gd name="T61" fmla="*/ 97 h 199"/>
                <a:gd name="T62" fmla="*/ 20 w 143"/>
                <a:gd name="T63" fmla="*/ 80 h 199"/>
                <a:gd name="T64" fmla="*/ 33 w 143"/>
                <a:gd name="T65" fmla="*/ 53 h 199"/>
                <a:gd name="T66" fmla="*/ 68 w 143"/>
                <a:gd name="T67" fmla="*/ 87 h 199"/>
                <a:gd name="T68" fmla="*/ 68 w 143"/>
                <a:gd name="T69" fmla="*/ 151 h 199"/>
                <a:gd name="T70" fmla="*/ 15 w 143"/>
                <a:gd name="T71" fmla="*/ 98 h 199"/>
                <a:gd name="T72" fmla="*/ 128 w 143"/>
                <a:gd name="T73" fmla="*/ 98 h 199"/>
                <a:gd name="T74" fmla="*/ 75 w 143"/>
                <a:gd name="T75" fmla="*/ 151 h 199"/>
                <a:gd name="T76" fmla="*/ 75 w 143"/>
                <a:gd name="T77" fmla="*/ 87 h 199"/>
                <a:gd name="T78" fmla="*/ 110 w 143"/>
                <a:gd name="T79" fmla="*/ 53 h 199"/>
                <a:gd name="T80" fmla="*/ 122 w 143"/>
                <a:gd name="T81" fmla="*/ 78 h 199"/>
                <a:gd name="T82" fmla="*/ 129 w 143"/>
                <a:gd name="T83" fmla="*/ 97 h 199"/>
                <a:gd name="T84" fmla="*/ 128 w 143"/>
                <a:gd name="T85" fmla="*/ 98 h 19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3" h="199">
                  <a:moveTo>
                    <a:pt x="132" y="83"/>
                  </a:moveTo>
                  <a:cubicBezTo>
                    <a:pt x="122" y="54"/>
                    <a:pt x="104" y="26"/>
                    <a:pt x="83" y="4"/>
                  </a:cubicBezTo>
                  <a:cubicBezTo>
                    <a:pt x="80" y="0"/>
                    <a:pt x="74" y="5"/>
                    <a:pt x="78" y="9"/>
                  </a:cubicBezTo>
                  <a:cubicBezTo>
                    <a:pt x="88" y="20"/>
                    <a:pt x="97" y="33"/>
                    <a:pt x="106" y="46"/>
                  </a:cubicBezTo>
                  <a:cubicBezTo>
                    <a:pt x="106" y="46"/>
                    <a:pt x="105" y="46"/>
                    <a:pt x="105" y="46"/>
                  </a:cubicBezTo>
                  <a:cubicBezTo>
                    <a:pt x="95" y="56"/>
                    <a:pt x="85" y="67"/>
                    <a:pt x="75" y="77"/>
                  </a:cubicBezTo>
                  <a:cubicBezTo>
                    <a:pt x="75" y="53"/>
                    <a:pt x="75" y="30"/>
                    <a:pt x="75" y="6"/>
                  </a:cubicBezTo>
                  <a:cubicBezTo>
                    <a:pt x="75" y="2"/>
                    <a:pt x="68" y="2"/>
                    <a:pt x="68" y="6"/>
                  </a:cubicBezTo>
                  <a:cubicBezTo>
                    <a:pt x="68" y="30"/>
                    <a:pt x="68" y="53"/>
                    <a:pt x="68" y="76"/>
                  </a:cubicBezTo>
                  <a:cubicBezTo>
                    <a:pt x="58" y="66"/>
                    <a:pt x="48" y="56"/>
                    <a:pt x="38" y="46"/>
                  </a:cubicBezTo>
                  <a:cubicBezTo>
                    <a:pt x="38" y="46"/>
                    <a:pt x="37" y="46"/>
                    <a:pt x="37" y="46"/>
                  </a:cubicBezTo>
                  <a:cubicBezTo>
                    <a:pt x="45" y="33"/>
                    <a:pt x="55" y="20"/>
                    <a:pt x="65" y="9"/>
                  </a:cubicBezTo>
                  <a:cubicBezTo>
                    <a:pt x="69" y="5"/>
                    <a:pt x="63" y="0"/>
                    <a:pt x="60" y="4"/>
                  </a:cubicBezTo>
                  <a:cubicBezTo>
                    <a:pt x="40" y="26"/>
                    <a:pt x="22" y="53"/>
                    <a:pt x="12" y="82"/>
                  </a:cubicBezTo>
                  <a:cubicBezTo>
                    <a:pt x="4" y="102"/>
                    <a:pt x="0" y="125"/>
                    <a:pt x="7" y="146"/>
                  </a:cubicBezTo>
                  <a:cubicBezTo>
                    <a:pt x="15" y="171"/>
                    <a:pt x="38" y="187"/>
                    <a:pt x="62" y="197"/>
                  </a:cubicBezTo>
                  <a:cubicBezTo>
                    <a:pt x="66" y="199"/>
                    <a:pt x="68" y="191"/>
                    <a:pt x="64" y="190"/>
                  </a:cubicBezTo>
                  <a:cubicBezTo>
                    <a:pt x="41" y="180"/>
                    <a:pt x="20" y="165"/>
                    <a:pt x="13" y="140"/>
                  </a:cubicBezTo>
                  <a:cubicBezTo>
                    <a:pt x="10" y="129"/>
                    <a:pt x="10" y="117"/>
                    <a:pt x="12" y="106"/>
                  </a:cubicBezTo>
                  <a:cubicBezTo>
                    <a:pt x="31" y="124"/>
                    <a:pt x="49" y="143"/>
                    <a:pt x="68" y="161"/>
                  </a:cubicBezTo>
                  <a:cubicBezTo>
                    <a:pt x="68" y="172"/>
                    <a:pt x="68" y="182"/>
                    <a:pt x="68" y="193"/>
                  </a:cubicBezTo>
                  <a:cubicBezTo>
                    <a:pt x="68" y="198"/>
                    <a:pt x="75" y="198"/>
                    <a:pt x="75" y="193"/>
                  </a:cubicBezTo>
                  <a:cubicBezTo>
                    <a:pt x="75" y="182"/>
                    <a:pt x="75" y="172"/>
                    <a:pt x="75" y="161"/>
                  </a:cubicBezTo>
                  <a:cubicBezTo>
                    <a:pt x="94" y="143"/>
                    <a:pt x="112" y="124"/>
                    <a:pt x="131" y="106"/>
                  </a:cubicBezTo>
                  <a:cubicBezTo>
                    <a:pt x="132" y="117"/>
                    <a:pt x="133" y="128"/>
                    <a:pt x="130" y="139"/>
                  </a:cubicBezTo>
                  <a:cubicBezTo>
                    <a:pt x="124" y="164"/>
                    <a:pt x="102" y="180"/>
                    <a:pt x="79" y="190"/>
                  </a:cubicBezTo>
                  <a:cubicBezTo>
                    <a:pt x="75" y="191"/>
                    <a:pt x="77" y="199"/>
                    <a:pt x="81" y="197"/>
                  </a:cubicBezTo>
                  <a:cubicBezTo>
                    <a:pt x="105" y="187"/>
                    <a:pt x="126" y="172"/>
                    <a:pt x="135" y="147"/>
                  </a:cubicBezTo>
                  <a:cubicBezTo>
                    <a:pt x="143" y="126"/>
                    <a:pt x="139" y="103"/>
                    <a:pt x="132" y="83"/>
                  </a:cubicBezTo>
                  <a:close/>
                  <a:moveTo>
                    <a:pt x="15" y="98"/>
                  </a:moveTo>
                  <a:cubicBezTo>
                    <a:pt x="15" y="98"/>
                    <a:pt x="15" y="98"/>
                    <a:pt x="14" y="97"/>
                  </a:cubicBezTo>
                  <a:cubicBezTo>
                    <a:pt x="16" y="91"/>
                    <a:pt x="18" y="85"/>
                    <a:pt x="20" y="80"/>
                  </a:cubicBezTo>
                  <a:cubicBezTo>
                    <a:pt x="24" y="70"/>
                    <a:pt x="28" y="61"/>
                    <a:pt x="33" y="53"/>
                  </a:cubicBezTo>
                  <a:cubicBezTo>
                    <a:pt x="45" y="64"/>
                    <a:pt x="56" y="76"/>
                    <a:pt x="68" y="87"/>
                  </a:cubicBezTo>
                  <a:cubicBezTo>
                    <a:pt x="68" y="108"/>
                    <a:pt x="68" y="129"/>
                    <a:pt x="68" y="151"/>
                  </a:cubicBezTo>
                  <a:cubicBezTo>
                    <a:pt x="50" y="133"/>
                    <a:pt x="32" y="115"/>
                    <a:pt x="15" y="98"/>
                  </a:cubicBezTo>
                  <a:close/>
                  <a:moveTo>
                    <a:pt x="128" y="98"/>
                  </a:moveTo>
                  <a:cubicBezTo>
                    <a:pt x="110" y="115"/>
                    <a:pt x="93" y="133"/>
                    <a:pt x="75" y="151"/>
                  </a:cubicBezTo>
                  <a:cubicBezTo>
                    <a:pt x="75" y="130"/>
                    <a:pt x="75" y="108"/>
                    <a:pt x="75" y="87"/>
                  </a:cubicBezTo>
                  <a:cubicBezTo>
                    <a:pt x="87" y="76"/>
                    <a:pt x="98" y="64"/>
                    <a:pt x="110" y="53"/>
                  </a:cubicBezTo>
                  <a:cubicBezTo>
                    <a:pt x="114" y="61"/>
                    <a:pt x="119" y="70"/>
                    <a:pt x="122" y="78"/>
                  </a:cubicBezTo>
                  <a:cubicBezTo>
                    <a:pt x="125" y="85"/>
                    <a:pt x="127" y="91"/>
                    <a:pt x="129" y="97"/>
                  </a:cubicBezTo>
                  <a:cubicBezTo>
                    <a:pt x="128" y="98"/>
                    <a:pt x="128" y="98"/>
                    <a:pt x="128" y="98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9" name="ï$1îḑe">
              <a:extLst>
                <a:ext uri="{FF2B5EF4-FFF2-40B4-BE49-F238E27FC236}">
                  <a16:creationId xmlns:a16="http://schemas.microsoft.com/office/drawing/2014/main" id="{524C85F5-3813-4E60-B630-5AEC934BC1AE}"/>
                </a:ext>
              </a:extLst>
            </p:cNvPr>
            <p:cNvSpPr/>
            <p:nvPr/>
          </p:nvSpPr>
          <p:spPr bwMode="auto">
            <a:xfrm>
              <a:off x="2808288" y="4795838"/>
              <a:ext cx="36513" cy="287338"/>
            </a:xfrm>
            <a:custGeom>
              <a:gdLst>
                <a:gd name="T0" fmla="*/ 0 w 8"/>
                <a:gd name="T1" fmla="*/ 5 h 64"/>
                <a:gd name="T2" fmla="*/ 0 w 8"/>
                <a:gd name="T3" fmla="*/ 59 h 64"/>
                <a:gd name="T4" fmla="*/ 8 w 8"/>
                <a:gd name="T5" fmla="*/ 59 h 64"/>
                <a:gd name="T6" fmla="*/ 8 w 8"/>
                <a:gd name="T7" fmla="*/ 5 h 64"/>
                <a:gd name="T8" fmla="*/ 0 w 8"/>
                <a:gd name="T9" fmla="*/ 5 h 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4">
                  <a:moveTo>
                    <a:pt x="0" y="5"/>
                  </a:moveTo>
                  <a:cubicBezTo>
                    <a:pt x="1" y="23"/>
                    <a:pt x="0" y="41"/>
                    <a:pt x="0" y="59"/>
                  </a:cubicBezTo>
                  <a:cubicBezTo>
                    <a:pt x="0" y="64"/>
                    <a:pt x="8" y="64"/>
                    <a:pt x="8" y="59"/>
                  </a:cubicBezTo>
                  <a:cubicBezTo>
                    <a:pt x="7" y="41"/>
                    <a:pt x="8" y="23"/>
                    <a:pt x="8" y="5"/>
                  </a:cubicBezTo>
                  <a:cubicBezTo>
                    <a:pt x="8" y="0"/>
                    <a:pt x="0" y="0"/>
                    <a:pt x="0" y="5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0" name="îş1iďê">
              <a:extLst>
                <a:ext uri="{FF2B5EF4-FFF2-40B4-BE49-F238E27FC236}">
                  <a16:creationId xmlns:a16="http://schemas.microsoft.com/office/drawing/2014/main" id="{7C35F223-DA9B-441B-A13B-79B8CDBC5A4D}"/>
                </a:ext>
              </a:extLst>
            </p:cNvPr>
            <p:cNvSpPr/>
            <p:nvPr/>
          </p:nvSpPr>
          <p:spPr bwMode="auto">
            <a:xfrm>
              <a:off x="8842375" y="3992563"/>
              <a:ext cx="544513" cy="754063"/>
            </a:xfrm>
            <a:custGeom>
              <a:gdLst>
                <a:gd name="T0" fmla="*/ 112 w 122"/>
                <a:gd name="T1" fmla="*/ 71 h 169"/>
                <a:gd name="T2" fmla="*/ 70 w 122"/>
                <a:gd name="T3" fmla="*/ 3 h 169"/>
                <a:gd name="T4" fmla="*/ 66 w 122"/>
                <a:gd name="T5" fmla="*/ 7 h 169"/>
                <a:gd name="T6" fmla="*/ 90 w 122"/>
                <a:gd name="T7" fmla="*/ 39 h 169"/>
                <a:gd name="T8" fmla="*/ 90 w 122"/>
                <a:gd name="T9" fmla="*/ 39 h 169"/>
                <a:gd name="T10" fmla="*/ 64 w 122"/>
                <a:gd name="T11" fmla="*/ 65 h 169"/>
                <a:gd name="T12" fmla="*/ 64 w 122"/>
                <a:gd name="T13" fmla="*/ 5 h 169"/>
                <a:gd name="T14" fmla="*/ 57 w 122"/>
                <a:gd name="T15" fmla="*/ 5 h 169"/>
                <a:gd name="T16" fmla="*/ 57 w 122"/>
                <a:gd name="T17" fmla="*/ 65 h 169"/>
                <a:gd name="T18" fmla="*/ 32 w 122"/>
                <a:gd name="T19" fmla="*/ 39 h 169"/>
                <a:gd name="T20" fmla="*/ 31 w 122"/>
                <a:gd name="T21" fmla="*/ 39 h 169"/>
                <a:gd name="T22" fmla="*/ 55 w 122"/>
                <a:gd name="T23" fmla="*/ 7 h 169"/>
                <a:gd name="T24" fmla="*/ 51 w 122"/>
                <a:gd name="T25" fmla="*/ 3 h 169"/>
                <a:gd name="T26" fmla="*/ 9 w 122"/>
                <a:gd name="T27" fmla="*/ 69 h 169"/>
                <a:gd name="T28" fmla="*/ 6 w 122"/>
                <a:gd name="T29" fmla="*/ 124 h 169"/>
                <a:gd name="T30" fmla="*/ 52 w 122"/>
                <a:gd name="T31" fmla="*/ 168 h 169"/>
                <a:gd name="T32" fmla="*/ 54 w 122"/>
                <a:gd name="T33" fmla="*/ 162 h 169"/>
                <a:gd name="T34" fmla="*/ 11 w 122"/>
                <a:gd name="T35" fmla="*/ 119 h 169"/>
                <a:gd name="T36" fmla="*/ 10 w 122"/>
                <a:gd name="T37" fmla="*/ 90 h 169"/>
                <a:gd name="T38" fmla="*/ 57 w 122"/>
                <a:gd name="T39" fmla="*/ 137 h 169"/>
                <a:gd name="T40" fmla="*/ 57 w 122"/>
                <a:gd name="T41" fmla="*/ 165 h 169"/>
                <a:gd name="T42" fmla="*/ 64 w 122"/>
                <a:gd name="T43" fmla="*/ 165 h 169"/>
                <a:gd name="T44" fmla="*/ 64 w 122"/>
                <a:gd name="T45" fmla="*/ 138 h 169"/>
                <a:gd name="T46" fmla="*/ 111 w 122"/>
                <a:gd name="T47" fmla="*/ 90 h 169"/>
                <a:gd name="T48" fmla="*/ 111 w 122"/>
                <a:gd name="T49" fmla="*/ 118 h 169"/>
                <a:gd name="T50" fmla="*/ 67 w 122"/>
                <a:gd name="T51" fmla="*/ 162 h 169"/>
                <a:gd name="T52" fmla="*/ 69 w 122"/>
                <a:gd name="T53" fmla="*/ 168 h 169"/>
                <a:gd name="T54" fmla="*/ 115 w 122"/>
                <a:gd name="T55" fmla="*/ 125 h 169"/>
                <a:gd name="T56" fmla="*/ 112 w 122"/>
                <a:gd name="T57" fmla="*/ 71 h 169"/>
                <a:gd name="T58" fmla="*/ 12 w 122"/>
                <a:gd name="T59" fmla="*/ 83 h 169"/>
                <a:gd name="T60" fmla="*/ 12 w 122"/>
                <a:gd name="T61" fmla="*/ 83 h 169"/>
                <a:gd name="T62" fmla="*/ 17 w 122"/>
                <a:gd name="T63" fmla="*/ 68 h 169"/>
                <a:gd name="T64" fmla="*/ 28 w 122"/>
                <a:gd name="T65" fmla="*/ 45 h 169"/>
                <a:gd name="T66" fmla="*/ 57 w 122"/>
                <a:gd name="T67" fmla="*/ 74 h 169"/>
                <a:gd name="T68" fmla="*/ 57 w 122"/>
                <a:gd name="T69" fmla="*/ 128 h 169"/>
                <a:gd name="T70" fmla="*/ 12 w 122"/>
                <a:gd name="T71" fmla="*/ 83 h 169"/>
                <a:gd name="T72" fmla="*/ 109 w 122"/>
                <a:gd name="T73" fmla="*/ 83 h 169"/>
                <a:gd name="T74" fmla="*/ 64 w 122"/>
                <a:gd name="T75" fmla="*/ 129 h 169"/>
                <a:gd name="T76" fmla="*/ 64 w 122"/>
                <a:gd name="T77" fmla="*/ 74 h 169"/>
                <a:gd name="T78" fmla="*/ 93 w 122"/>
                <a:gd name="T79" fmla="*/ 45 h 169"/>
                <a:gd name="T80" fmla="*/ 104 w 122"/>
                <a:gd name="T81" fmla="*/ 67 h 169"/>
                <a:gd name="T82" fmla="*/ 110 w 122"/>
                <a:gd name="T83" fmla="*/ 83 h 169"/>
                <a:gd name="T84" fmla="*/ 109 w 122"/>
                <a:gd name="T85" fmla="*/ 83 h 1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2" h="169">
                  <a:moveTo>
                    <a:pt x="112" y="71"/>
                  </a:moveTo>
                  <a:cubicBezTo>
                    <a:pt x="103" y="46"/>
                    <a:pt x="88" y="22"/>
                    <a:pt x="70" y="3"/>
                  </a:cubicBezTo>
                  <a:cubicBezTo>
                    <a:pt x="68" y="0"/>
                    <a:pt x="63" y="4"/>
                    <a:pt x="66" y="7"/>
                  </a:cubicBezTo>
                  <a:cubicBezTo>
                    <a:pt x="75" y="17"/>
                    <a:pt x="83" y="28"/>
                    <a:pt x="90" y="39"/>
                  </a:cubicBezTo>
                  <a:cubicBezTo>
                    <a:pt x="90" y="39"/>
                    <a:pt x="90" y="39"/>
                    <a:pt x="90" y="39"/>
                  </a:cubicBezTo>
                  <a:cubicBezTo>
                    <a:pt x="81" y="48"/>
                    <a:pt x="72" y="57"/>
                    <a:pt x="64" y="65"/>
                  </a:cubicBezTo>
                  <a:cubicBezTo>
                    <a:pt x="64" y="45"/>
                    <a:pt x="64" y="25"/>
                    <a:pt x="64" y="5"/>
                  </a:cubicBezTo>
                  <a:cubicBezTo>
                    <a:pt x="64" y="1"/>
                    <a:pt x="57" y="1"/>
                    <a:pt x="57" y="5"/>
                  </a:cubicBezTo>
                  <a:cubicBezTo>
                    <a:pt x="57" y="25"/>
                    <a:pt x="57" y="45"/>
                    <a:pt x="57" y="65"/>
                  </a:cubicBezTo>
                  <a:cubicBezTo>
                    <a:pt x="49" y="57"/>
                    <a:pt x="40" y="48"/>
                    <a:pt x="32" y="39"/>
                  </a:cubicBezTo>
                  <a:cubicBezTo>
                    <a:pt x="32" y="39"/>
                    <a:pt x="32" y="39"/>
                    <a:pt x="31" y="39"/>
                  </a:cubicBezTo>
                  <a:cubicBezTo>
                    <a:pt x="38" y="28"/>
                    <a:pt x="47" y="17"/>
                    <a:pt x="55" y="7"/>
                  </a:cubicBezTo>
                  <a:cubicBezTo>
                    <a:pt x="58" y="4"/>
                    <a:pt x="54" y="0"/>
                    <a:pt x="51" y="3"/>
                  </a:cubicBezTo>
                  <a:cubicBezTo>
                    <a:pt x="33" y="22"/>
                    <a:pt x="19" y="45"/>
                    <a:pt x="9" y="69"/>
                  </a:cubicBezTo>
                  <a:cubicBezTo>
                    <a:pt x="3" y="87"/>
                    <a:pt x="0" y="106"/>
                    <a:pt x="6" y="124"/>
                  </a:cubicBezTo>
                  <a:cubicBezTo>
                    <a:pt x="13" y="146"/>
                    <a:pt x="32" y="159"/>
                    <a:pt x="52" y="168"/>
                  </a:cubicBezTo>
                  <a:cubicBezTo>
                    <a:pt x="56" y="169"/>
                    <a:pt x="58" y="163"/>
                    <a:pt x="54" y="162"/>
                  </a:cubicBezTo>
                  <a:cubicBezTo>
                    <a:pt x="35" y="154"/>
                    <a:pt x="17" y="140"/>
                    <a:pt x="11" y="119"/>
                  </a:cubicBezTo>
                  <a:cubicBezTo>
                    <a:pt x="8" y="110"/>
                    <a:pt x="8" y="100"/>
                    <a:pt x="10" y="90"/>
                  </a:cubicBezTo>
                  <a:cubicBezTo>
                    <a:pt x="26" y="106"/>
                    <a:pt x="42" y="122"/>
                    <a:pt x="57" y="137"/>
                  </a:cubicBezTo>
                  <a:cubicBezTo>
                    <a:pt x="57" y="147"/>
                    <a:pt x="57" y="156"/>
                    <a:pt x="57" y="165"/>
                  </a:cubicBezTo>
                  <a:cubicBezTo>
                    <a:pt x="57" y="169"/>
                    <a:pt x="64" y="169"/>
                    <a:pt x="64" y="165"/>
                  </a:cubicBezTo>
                  <a:cubicBezTo>
                    <a:pt x="64" y="156"/>
                    <a:pt x="64" y="147"/>
                    <a:pt x="64" y="138"/>
                  </a:cubicBezTo>
                  <a:cubicBezTo>
                    <a:pt x="80" y="122"/>
                    <a:pt x="95" y="106"/>
                    <a:pt x="111" y="90"/>
                  </a:cubicBezTo>
                  <a:cubicBezTo>
                    <a:pt x="113" y="99"/>
                    <a:pt x="113" y="109"/>
                    <a:pt x="111" y="118"/>
                  </a:cubicBezTo>
                  <a:cubicBezTo>
                    <a:pt x="106" y="140"/>
                    <a:pt x="87" y="154"/>
                    <a:pt x="67" y="162"/>
                  </a:cubicBezTo>
                  <a:cubicBezTo>
                    <a:pt x="64" y="163"/>
                    <a:pt x="65" y="169"/>
                    <a:pt x="69" y="168"/>
                  </a:cubicBezTo>
                  <a:cubicBezTo>
                    <a:pt x="89" y="159"/>
                    <a:pt x="107" y="146"/>
                    <a:pt x="115" y="125"/>
                  </a:cubicBezTo>
                  <a:cubicBezTo>
                    <a:pt x="122" y="108"/>
                    <a:pt x="118" y="88"/>
                    <a:pt x="112" y="71"/>
                  </a:cubicBezTo>
                  <a:close/>
                  <a:moveTo>
                    <a:pt x="12" y="83"/>
                  </a:moveTo>
                  <a:cubicBezTo>
                    <a:pt x="12" y="83"/>
                    <a:pt x="12" y="83"/>
                    <a:pt x="12" y="83"/>
                  </a:cubicBezTo>
                  <a:cubicBezTo>
                    <a:pt x="13" y="78"/>
                    <a:pt x="15" y="73"/>
                    <a:pt x="17" y="68"/>
                  </a:cubicBezTo>
                  <a:cubicBezTo>
                    <a:pt x="20" y="60"/>
                    <a:pt x="24" y="52"/>
                    <a:pt x="28" y="45"/>
                  </a:cubicBezTo>
                  <a:cubicBezTo>
                    <a:pt x="38" y="54"/>
                    <a:pt x="48" y="64"/>
                    <a:pt x="57" y="74"/>
                  </a:cubicBezTo>
                  <a:cubicBezTo>
                    <a:pt x="57" y="92"/>
                    <a:pt x="57" y="110"/>
                    <a:pt x="57" y="128"/>
                  </a:cubicBezTo>
                  <a:cubicBezTo>
                    <a:pt x="42" y="113"/>
                    <a:pt x="27" y="98"/>
                    <a:pt x="12" y="83"/>
                  </a:cubicBezTo>
                  <a:close/>
                  <a:moveTo>
                    <a:pt x="109" y="83"/>
                  </a:moveTo>
                  <a:cubicBezTo>
                    <a:pt x="94" y="98"/>
                    <a:pt x="79" y="113"/>
                    <a:pt x="64" y="129"/>
                  </a:cubicBezTo>
                  <a:cubicBezTo>
                    <a:pt x="64" y="110"/>
                    <a:pt x="64" y="92"/>
                    <a:pt x="64" y="74"/>
                  </a:cubicBezTo>
                  <a:cubicBezTo>
                    <a:pt x="74" y="64"/>
                    <a:pt x="83" y="55"/>
                    <a:pt x="93" y="45"/>
                  </a:cubicBezTo>
                  <a:cubicBezTo>
                    <a:pt x="97" y="52"/>
                    <a:pt x="101" y="59"/>
                    <a:pt x="104" y="67"/>
                  </a:cubicBezTo>
                  <a:cubicBezTo>
                    <a:pt x="106" y="72"/>
                    <a:pt x="108" y="77"/>
                    <a:pt x="110" y="83"/>
                  </a:cubicBezTo>
                  <a:cubicBezTo>
                    <a:pt x="109" y="83"/>
                    <a:pt x="109" y="83"/>
                    <a:pt x="109" y="83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1" name="íSļíḋé">
              <a:extLst>
                <a:ext uri="{FF2B5EF4-FFF2-40B4-BE49-F238E27FC236}">
                  <a16:creationId xmlns:a16="http://schemas.microsoft.com/office/drawing/2014/main" id="{574E7A71-0DD3-4B31-A42A-D6F621BB6F5D}"/>
                </a:ext>
              </a:extLst>
            </p:cNvPr>
            <p:cNvSpPr/>
            <p:nvPr/>
          </p:nvSpPr>
          <p:spPr bwMode="auto">
            <a:xfrm>
              <a:off x="9096375" y="4751388"/>
              <a:ext cx="31750" cy="241300"/>
            </a:xfrm>
            <a:custGeom>
              <a:gdLst>
                <a:gd name="T0" fmla="*/ 0 w 7"/>
                <a:gd name="T1" fmla="*/ 4 h 54"/>
                <a:gd name="T2" fmla="*/ 0 w 7"/>
                <a:gd name="T3" fmla="*/ 50 h 54"/>
                <a:gd name="T4" fmla="*/ 6 w 7"/>
                <a:gd name="T5" fmla="*/ 50 h 54"/>
                <a:gd name="T6" fmla="*/ 6 w 7"/>
                <a:gd name="T7" fmla="*/ 4 h 54"/>
                <a:gd name="T8" fmla="*/ 0 w 7"/>
                <a:gd name="T9" fmla="*/ 4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4">
                  <a:moveTo>
                    <a:pt x="0" y="4"/>
                  </a:moveTo>
                  <a:cubicBezTo>
                    <a:pt x="0" y="19"/>
                    <a:pt x="0" y="35"/>
                    <a:pt x="0" y="50"/>
                  </a:cubicBezTo>
                  <a:cubicBezTo>
                    <a:pt x="0" y="54"/>
                    <a:pt x="6" y="54"/>
                    <a:pt x="6" y="50"/>
                  </a:cubicBezTo>
                  <a:cubicBezTo>
                    <a:pt x="6" y="35"/>
                    <a:pt x="7" y="19"/>
                    <a:pt x="6" y="4"/>
                  </a:cubicBezTo>
                  <a:cubicBezTo>
                    <a:pt x="6" y="0"/>
                    <a:pt x="0" y="0"/>
                    <a:pt x="0" y="4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2" name="ísḻïdè">
              <a:extLst>
                <a:ext uri="{FF2B5EF4-FFF2-40B4-BE49-F238E27FC236}">
                  <a16:creationId xmlns:a16="http://schemas.microsoft.com/office/drawing/2014/main" id="{15E9887E-97C6-4B2F-864E-168153E1ECE0}"/>
                </a:ext>
              </a:extLst>
            </p:cNvPr>
            <p:cNvSpPr/>
            <p:nvPr/>
          </p:nvSpPr>
          <p:spPr bwMode="auto">
            <a:xfrm>
              <a:off x="8274050" y="1552575"/>
              <a:ext cx="514350" cy="527050"/>
            </a:xfrm>
            <a:custGeom>
              <a:gdLst>
                <a:gd name="T0" fmla="*/ 110 w 115"/>
                <a:gd name="T1" fmla="*/ 59 h 118"/>
                <a:gd name="T2" fmla="*/ 61 w 115"/>
                <a:gd name="T3" fmla="*/ 108 h 118"/>
                <a:gd name="T4" fmla="*/ 12 w 115"/>
                <a:gd name="T5" fmla="*/ 59 h 118"/>
                <a:gd name="T6" fmla="*/ 61 w 115"/>
                <a:gd name="T7" fmla="*/ 10 h 118"/>
                <a:gd name="T8" fmla="*/ 110 w 115"/>
                <a:gd name="T9" fmla="*/ 59 h 118"/>
                <a:gd name="T10" fmla="*/ 115 w 115"/>
                <a:gd name="T11" fmla="*/ 59 h 118"/>
                <a:gd name="T12" fmla="*/ 74 w 115"/>
                <a:gd name="T13" fmla="*/ 6 h 118"/>
                <a:gd name="T14" fmla="*/ 12 w 115"/>
                <a:gd name="T15" fmla="*/ 34 h 118"/>
                <a:gd name="T16" fmla="*/ 25 w 115"/>
                <a:gd name="T17" fmla="*/ 101 h 118"/>
                <a:gd name="T18" fmla="*/ 92 w 115"/>
                <a:gd name="T19" fmla="*/ 104 h 118"/>
                <a:gd name="T20" fmla="*/ 115 w 115"/>
                <a:gd name="T21" fmla="*/ 59 h 118"/>
                <a:gd name="T22" fmla="*/ 110 w 115"/>
                <a:gd name="T23" fmla="*/ 59 h 1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118">
                  <a:moveTo>
                    <a:pt x="110" y="59"/>
                  </a:moveTo>
                  <a:cubicBezTo>
                    <a:pt x="109" y="86"/>
                    <a:pt x="88" y="108"/>
                    <a:pt x="61" y="108"/>
                  </a:cubicBezTo>
                  <a:cubicBezTo>
                    <a:pt x="34" y="109"/>
                    <a:pt x="12" y="86"/>
                    <a:pt x="12" y="59"/>
                  </a:cubicBezTo>
                  <a:cubicBezTo>
                    <a:pt x="11" y="32"/>
                    <a:pt x="34" y="11"/>
                    <a:pt x="61" y="10"/>
                  </a:cubicBezTo>
                  <a:cubicBezTo>
                    <a:pt x="88" y="10"/>
                    <a:pt x="109" y="33"/>
                    <a:pt x="110" y="59"/>
                  </a:cubicBezTo>
                  <a:cubicBezTo>
                    <a:pt x="110" y="63"/>
                    <a:pt x="115" y="63"/>
                    <a:pt x="115" y="59"/>
                  </a:cubicBezTo>
                  <a:cubicBezTo>
                    <a:pt x="115" y="34"/>
                    <a:pt x="98" y="13"/>
                    <a:pt x="74" y="6"/>
                  </a:cubicBezTo>
                  <a:cubicBezTo>
                    <a:pt x="50" y="0"/>
                    <a:pt x="24" y="12"/>
                    <a:pt x="12" y="34"/>
                  </a:cubicBezTo>
                  <a:cubicBezTo>
                    <a:pt x="0" y="56"/>
                    <a:pt x="6" y="84"/>
                    <a:pt x="25" y="101"/>
                  </a:cubicBezTo>
                  <a:cubicBezTo>
                    <a:pt x="44" y="117"/>
                    <a:pt x="72" y="118"/>
                    <a:pt x="92" y="104"/>
                  </a:cubicBezTo>
                  <a:cubicBezTo>
                    <a:pt x="107" y="94"/>
                    <a:pt x="115" y="77"/>
                    <a:pt x="115" y="59"/>
                  </a:cubicBezTo>
                  <a:cubicBezTo>
                    <a:pt x="115" y="56"/>
                    <a:pt x="110" y="56"/>
                    <a:pt x="110" y="59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3" name="îṧļíḍé">
              <a:extLst>
                <a:ext uri="{FF2B5EF4-FFF2-40B4-BE49-F238E27FC236}">
                  <a16:creationId xmlns:a16="http://schemas.microsoft.com/office/drawing/2014/main" id="{DF475B77-A88A-4BAA-A1E3-36C3966E17AA}"/>
                </a:ext>
              </a:extLst>
            </p:cNvPr>
            <p:cNvSpPr/>
            <p:nvPr/>
          </p:nvSpPr>
          <p:spPr bwMode="auto">
            <a:xfrm>
              <a:off x="8207375" y="1547813"/>
              <a:ext cx="150813" cy="120650"/>
            </a:xfrm>
            <a:custGeom>
              <a:gdLst>
                <a:gd name="T0" fmla="*/ 3 w 34"/>
                <a:gd name="T1" fmla="*/ 6 h 27"/>
                <a:gd name="T2" fmla="*/ 27 w 34"/>
                <a:gd name="T3" fmla="*/ 25 h 27"/>
                <a:gd name="T4" fmla="*/ 31 w 34"/>
                <a:gd name="T5" fmla="*/ 21 h 27"/>
                <a:gd name="T6" fmla="*/ 7 w 34"/>
                <a:gd name="T7" fmla="*/ 2 h 27"/>
                <a:gd name="T8" fmla="*/ 3 w 34"/>
                <a:gd name="T9" fmla="*/ 6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7">
                  <a:moveTo>
                    <a:pt x="3" y="6"/>
                  </a:moveTo>
                  <a:cubicBezTo>
                    <a:pt x="11" y="12"/>
                    <a:pt x="19" y="19"/>
                    <a:pt x="27" y="25"/>
                  </a:cubicBezTo>
                  <a:cubicBezTo>
                    <a:pt x="30" y="27"/>
                    <a:pt x="34" y="23"/>
                    <a:pt x="31" y="21"/>
                  </a:cubicBezTo>
                  <a:cubicBezTo>
                    <a:pt x="23" y="15"/>
                    <a:pt x="15" y="8"/>
                    <a:pt x="7" y="2"/>
                  </a:cubicBezTo>
                  <a:cubicBezTo>
                    <a:pt x="5" y="0"/>
                    <a:pt x="0" y="4"/>
                    <a:pt x="3" y="6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4" name="îşlîḍê">
              <a:extLst>
                <a:ext uri="{FF2B5EF4-FFF2-40B4-BE49-F238E27FC236}">
                  <a16:creationId xmlns:a16="http://schemas.microsoft.com/office/drawing/2014/main" id="{F4CEE900-F905-46A3-9EF0-B986FDEAA34C}"/>
                </a:ext>
              </a:extLst>
            </p:cNvPr>
            <p:cNvSpPr/>
            <p:nvPr/>
          </p:nvSpPr>
          <p:spPr bwMode="auto">
            <a:xfrm>
              <a:off x="8350250" y="1431925"/>
              <a:ext cx="98425" cy="165100"/>
            </a:xfrm>
            <a:custGeom>
              <a:gdLst>
                <a:gd name="T0" fmla="*/ 21 w 22"/>
                <a:gd name="T1" fmla="*/ 30 h 37"/>
                <a:gd name="T2" fmla="*/ 7 w 22"/>
                <a:gd name="T3" fmla="*/ 4 h 37"/>
                <a:gd name="T4" fmla="*/ 2 w 22"/>
                <a:gd name="T5" fmla="*/ 7 h 37"/>
                <a:gd name="T6" fmla="*/ 16 w 22"/>
                <a:gd name="T7" fmla="*/ 33 h 37"/>
                <a:gd name="T8" fmla="*/ 21 w 22"/>
                <a:gd name="T9" fmla="*/ 30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7">
                  <a:moveTo>
                    <a:pt x="21" y="30"/>
                  </a:moveTo>
                  <a:cubicBezTo>
                    <a:pt x="16" y="21"/>
                    <a:pt x="12" y="13"/>
                    <a:pt x="7" y="4"/>
                  </a:cubicBezTo>
                  <a:cubicBezTo>
                    <a:pt x="5" y="0"/>
                    <a:pt x="0" y="3"/>
                    <a:pt x="2" y="7"/>
                  </a:cubicBezTo>
                  <a:cubicBezTo>
                    <a:pt x="7" y="15"/>
                    <a:pt x="11" y="24"/>
                    <a:pt x="16" y="33"/>
                  </a:cubicBezTo>
                  <a:cubicBezTo>
                    <a:pt x="17" y="37"/>
                    <a:pt x="22" y="34"/>
                    <a:pt x="21" y="30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5" name="ïSḻïḑe">
              <a:extLst>
                <a:ext uri="{FF2B5EF4-FFF2-40B4-BE49-F238E27FC236}">
                  <a16:creationId xmlns:a16="http://schemas.microsoft.com/office/drawing/2014/main" id="{C331014E-E605-4904-A6AE-6460A64FBC13}"/>
                </a:ext>
              </a:extLst>
            </p:cNvPr>
            <p:cNvSpPr/>
            <p:nvPr/>
          </p:nvSpPr>
          <p:spPr bwMode="auto">
            <a:xfrm>
              <a:off x="8135938" y="1860550"/>
              <a:ext cx="169863" cy="61913"/>
            </a:xfrm>
            <a:custGeom>
              <a:gdLst>
                <a:gd name="T0" fmla="*/ 5 w 38"/>
                <a:gd name="T1" fmla="*/ 13 h 14"/>
                <a:gd name="T2" fmla="*/ 34 w 38"/>
                <a:gd name="T3" fmla="*/ 6 h 14"/>
                <a:gd name="T4" fmla="*/ 33 w 38"/>
                <a:gd name="T5" fmla="*/ 1 h 14"/>
                <a:gd name="T6" fmla="*/ 3 w 38"/>
                <a:gd name="T7" fmla="*/ 7 h 14"/>
                <a:gd name="T8" fmla="*/ 5 w 38"/>
                <a:gd name="T9" fmla="*/ 13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5" y="13"/>
                  </a:moveTo>
                  <a:cubicBezTo>
                    <a:pt x="15" y="11"/>
                    <a:pt x="25" y="8"/>
                    <a:pt x="34" y="6"/>
                  </a:cubicBezTo>
                  <a:cubicBezTo>
                    <a:pt x="38" y="5"/>
                    <a:pt x="37" y="0"/>
                    <a:pt x="33" y="1"/>
                  </a:cubicBezTo>
                  <a:cubicBezTo>
                    <a:pt x="23" y="3"/>
                    <a:pt x="13" y="5"/>
                    <a:pt x="3" y="7"/>
                  </a:cubicBezTo>
                  <a:cubicBezTo>
                    <a:pt x="0" y="8"/>
                    <a:pt x="1" y="14"/>
                    <a:pt x="5" y="13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6" name="i$ļiďê">
              <a:extLst>
                <a:ext uri="{FF2B5EF4-FFF2-40B4-BE49-F238E27FC236}">
                  <a16:creationId xmlns:a16="http://schemas.microsoft.com/office/drawing/2014/main" id="{F1B35FF5-8358-4B5A-BBA6-A93534BEA10A}"/>
                </a:ext>
              </a:extLst>
            </p:cNvPr>
            <p:cNvSpPr/>
            <p:nvPr/>
          </p:nvSpPr>
          <p:spPr bwMode="auto">
            <a:xfrm>
              <a:off x="8135938" y="1712913"/>
              <a:ext cx="169863" cy="63500"/>
            </a:xfrm>
            <a:custGeom>
              <a:gdLst>
                <a:gd name="T0" fmla="*/ 34 w 38"/>
                <a:gd name="T1" fmla="*/ 7 h 14"/>
                <a:gd name="T2" fmla="*/ 5 w 38"/>
                <a:gd name="T3" fmla="*/ 0 h 14"/>
                <a:gd name="T4" fmla="*/ 3 w 38"/>
                <a:gd name="T5" fmla="*/ 6 h 14"/>
                <a:gd name="T6" fmla="*/ 33 w 38"/>
                <a:gd name="T7" fmla="*/ 13 h 14"/>
                <a:gd name="T8" fmla="*/ 34 w 38"/>
                <a:gd name="T9" fmla="*/ 7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34" y="7"/>
                  </a:moveTo>
                  <a:cubicBezTo>
                    <a:pt x="24" y="5"/>
                    <a:pt x="15" y="3"/>
                    <a:pt x="5" y="0"/>
                  </a:cubicBezTo>
                  <a:cubicBezTo>
                    <a:pt x="1" y="0"/>
                    <a:pt x="0" y="5"/>
                    <a:pt x="3" y="6"/>
                  </a:cubicBezTo>
                  <a:cubicBezTo>
                    <a:pt x="13" y="8"/>
                    <a:pt x="23" y="10"/>
                    <a:pt x="33" y="13"/>
                  </a:cubicBezTo>
                  <a:cubicBezTo>
                    <a:pt x="36" y="14"/>
                    <a:pt x="38" y="8"/>
                    <a:pt x="34" y="7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7" name="î$lïdè">
              <a:extLst>
                <a:ext uri="{FF2B5EF4-FFF2-40B4-BE49-F238E27FC236}">
                  <a16:creationId xmlns:a16="http://schemas.microsoft.com/office/drawing/2014/main" id="{EEFA3EED-30BA-4D8E-BF70-6837EDE48F56}"/>
                </a:ext>
              </a:extLst>
            </p:cNvPr>
            <p:cNvSpPr/>
            <p:nvPr/>
          </p:nvSpPr>
          <p:spPr bwMode="auto">
            <a:xfrm>
              <a:off x="8532813" y="1395413"/>
              <a:ext cx="26988" cy="174625"/>
            </a:xfrm>
            <a:custGeom>
              <a:gdLst>
                <a:gd name="T0" fmla="*/ 0 w 6"/>
                <a:gd name="T1" fmla="*/ 4 h 39"/>
                <a:gd name="T2" fmla="*/ 0 w 6"/>
                <a:gd name="T3" fmla="*/ 36 h 39"/>
                <a:gd name="T4" fmla="*/ 6 w 6"/>
                <a:gd name="T5" fmla="*/ 36 h 39"/>
                <a:gd name="T6" fmla="*/ 6 w 6"/>
                <a:gd name="T7" fmla="*/ 4 h 39"/>
                <a:gd name="T8" fmla="*/ 0 w 6"/>
                <a:gd name="T9" fmla="*/ 4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9">
                  <a:moveTo>
                    <a:pt x="0" y="4"/>
                  </a:moveTo>
                  <a:cubicBezTo>
                    <a:pt x="0" y="15"/>
                    <a:pt x="0" y="25"/>
                    <a:pt x="0" y="36"/>
                  </a:cubicBezTo>
                  <a:cubicBezTo>
                    <a:pt x="0" y="39"/>
                    <a:pt x="6" y="39"/>
                    <a:pt x="6" y="36"/>
                  </a:cubicBezTo>
                  <a:cubicBezTo>
                    <a:pt x="6" y="25"/>
                    <a:pt x="6" y="15"/>
                    <a:pt x="6" y="4"/>
                  </a:cubicBezTo>
                  <a:cubicBezTo>
                    <a:pt x="6" y="0"/>
                    <a:pt x="0" y="0"/>
                    <a:pt x="0" y="4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8" name="îslîdê">
              <a:extLst>
                <a:ext uri="{FF2B5EF4-FFF2-40B4-BE49-F238E27FC236}">
                  <a16:creationId xmlns:a16="http://schemas.microsoft.com/office/drawing/2014/main" id="{C0593FCF-D4D7-4DF6-9CCD-FE88AA4655B2}"/>
                </a:ext>
              </a:extLst>
            </p:cNvPr>
            <p:cNvSpPr/>
            <p:nvPr/>
          </p:nvSpPr>
          <p:spPr bwMode="auto">
            <a:xfrm>
              <a:off x="8645525" y="1431925"/>
              <a:ext cx="93663" cy="165100"/>
            </a:xfrm>
            <a:custGeom>
              <a:gdLst>
                <a:gd name="T0" fmla="*/ 6 w 21"/>
                <a:gd name="T1" fmla="*/ 33 h 37"/>
                <a:gd name="T2" fmla="*/ 19 w 21"/>
                <a:gd name="T3" fmla="*/ 7 h 37"/>
                <a:gd name="T4" fmla="*/ 14 w 21"/>
                <a:gd name="T5" fmla="*/ 4 h 37"/>
                <a:gd name="T6" fmla="*/ 1 w 21"/>
                <a:gd name="T7" fmla="*/ 30 h 37"/>
                <a:gd name="T8" fmla="*/ 6 w 21"/>
                <a:gd name="T9" fmla="*/ 33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7">
                  <a:moveTo>
                    <a:pt x="6" y="33"/>
                  </a:moveTo>
                  <a:cubicBezTo>
                    <a:pt x="11" y="24"/>
                    <a:pt x="15" y="15"/>
                    <a:pt x="19" y="7"/>
                  </a:cubicBezTo>
                  <a:cubicBezTo>
                    <a:pt x="21" y="3"/>
                    <a:pt x="16" y="0"/>
                    <a:pt x="14" y="4"/>
                  </a:cubicBezTo>
                  <a:cubicBezTo>
                    <a:pt x="10" y="13"/>
                    <a:pt x="6" y="21"/>
                    <a:pt x="1" y="30"/>
                  </a:cubicBezTo>
                  <a:cubicBezTo>
                    <a:pt x="0" y="34"/>
                    <a:pt x="5" y="37"/>
                    <a:pt x="6" y="33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9" name="íṡļîḑê">
              <a:extLst>
                <a:ext uri="{FF2B5EF4-FFF2-40B4-BE49-F238E27FC236}">
                  <a16:creationId xmlns:a16="http://schemas.microsoft.com/office/drawing/2014/main" id="{93558926-B584-4215-A56E-5F43C81F499A}"/>
                </a:ext>
              </a:extLst>
            </p:cNvPr>
            <p:cNvSpPr/>
            <p:nvPr/>
          </p:nvSpPr>
          <p:spPr bwMode="auto">
            <a:xfrm>
              <a:off x="8207375" y="1963738"/>
              <a:ext cx="150813" cy="125413"/>
            </a:xfrm>
            <a:custGeom>
              <a:gdLst>
                <a:gd name="T0" fmla="*/ 7 w 34"/>
                <a:gd name="T1" fmla="*/ 25 h 28"/>
                <a:gd name="T2" fmla="*/ 31 w 34"/>
                <a:gd name="T3" fmla="*/ 7 h 28"/>
                <a:gd name="T4" fmla="*/ 27 w 34"/>
                <a:gd name="T5" fmla="*/ 3 h 28"/>
                <a:gd name="T6" fmla="*/ 3 w 34"/>
                <a:gd name="T7" fmla="*/ 21 h 28"/>
                <a:gd name="T8" fmla="*/ 7 w 34"/>
                <a:gd name="T9" fmla="*/ 25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8">
                  <a:moveTo>
                    <a:pt x="7" y="25"/>
                  </a:moveTo>
                  <a:cubicBezTo>
                    <a:pt x="15" y="19"/>
                    <a:pt x="23" y="13"/>
                    <a:pt x="31" y="7"/>
                  </a:cubicBezTo>
                  <a:cubicBezTo>
                    <a:pt x="34" y="4"/>
                    <a:pt x="30" y="0"/>
                    <a:pt x="27" y="3"/>
                  </a:cubicBezTo>
                  <a:cubicBezTo>
                    <a:pt x="19" y="9"/>
                    <a:pt x="11" y="15"/>
                    <a:pt x="3" y="21"/>
                  </a:cubicBezTo>
                  <a:cubicBezTo>
                    <a:pt x="0" y="24"/>
                    <a:pt x="4" y="28"/>
                    <a:pt x="7" y="25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0" name="îšḷïḋe">
              <a:extLst>
                <a:ext uri="{FF2B5EF4-FFF2-40B4-BE49-F238E27FC236}">
                  <a16:creationId xmlns:a16="http://schemas.microsoft.com/office/drawing/2014/main" id="{D0756449-7D26-4784-B114-C748DBEA6533}"/>
                </a:ext>
              </a:extLst>
            </p:cNvPr>
            <p:cNvSpPr/>
            <p:nvPr/>
          </p:nvSpPr>
          <p:spPr bwMode="auto">
            <a:xfrm>
              <a:off x="8783638" y="1860550"/>
              <a:ext cx="174625" cy="61913"/>
            </a:xfrm>
            <a:custGeom>
              <a:gdLst>
                <a:gd name="T0" fmla="*/ 35 w 39"/>
                <a:gd name="T1" fmla="*/ 7 h 14"/>
                <a:gd name="T2" fmla="*/ 5 w 39"/>
                <a:gd name="T3" fmla="*/ 1 h 14"/>
                <a:gd name="T4" fmla="*/ 4 w 39"/>
                <a:gd name="T5" fmla="*/ 6 h 14"/>
                <a:gd name="T6" fmla="*/ 34 w 39"/>
                <a:gd name="T7" fmla="*/ 13 h 14"/>
                <a:gd name="T8" fmla="*/ 35 w 39"/>
                <a:gd name="T9" fmla="*/ 7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">
                  <a:moveTo>
                    <a:pt x="35" y="7"/>
                  </a:moveTo>
                  <a:cubicBezTo>
                    <a:pt x="25" y="5"/>
                    <a:pt x="15" y="3"/>
                    <a:pt x="5" y="1"/>
                  </a:cubicBezTo>
                  <a:cubicBezTo>
                    <a:pt x="2" y="0"/>
                    <a:pt x="0" y="5"/>
                    <a:pt x="4" y="6"/>
                  </a:cubicBezTo>
                  <a:cubicBezTo>
                    <a:pt x="14" y="8"/>
                    <a:pt x="24" y="11"/>
                    <a:pt x="34" y="13"/>
                  </a:cubicBezTo>
                  <a:cubicBezTo>
                    <a:pt x="37" y="14"/>
                    <a:pt x="39" y="8"/>
                    <a:pt x="35" y="7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1" name="ïṥļïḓê">
              <a:extLst>
                <a:ext uri="{FF2B5EF4-FFF2-40B4-BE49-F238E27FC236}">
                  <a16:creationId xmlns:a16="http://schemas.microsoft.com/office/drawing/2014/main" id="{068C9B2A-ED77-43DB-91DD-AC39BF86E982}"/>
                </a:ext>
              </a:extLst>
            </p:cNvPr>
            <p:cNvSpPr/>
            <p:nvPr/>
          </p:nvSpPr>
          <p:spPr bwMode="auto">
            <a:xfrm>
              <a:off x="8724900" y="1958975"/>
              <a:ext cx="157163" cy="130175"/>
            </a:xfrm>
            <a:custGeom>
              <a:gdLst>
                <a:gd name="T0" fmla="*/ 3 w 35"/>
                <a:gd name="T1" fmla="*/ 7 h 29"/>
                <a:gd name="T2" fmla="*/ 28 w 35"/>
                <a:gd name="T3" fmla="*/ 26 h 29"/>
                <a:gd name="T4" fmla="*/ 32 w 35"/>
                <a:gd name="T5" fmla="*/ 22 h 29"/>
                <a:gd name="T6" fmla="*/ 7 w 35"/>
                <a:gd name="T7" fmla="*/ 3 h 29"/>
                <a:gd name="T8" fmla="*/ 3 w 35"/>
                <a:gd name="T9" fmla="*/ 7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8">
                  <a:moveTo>
                    <a:pt x="3" y="7"/>
                  </a:moveTo>
                  <a:cubicBezTo>
                    <a:pt x="11" y="13"/>
                    <a:pt x="20" y="20"/>
                    <a:pt x="28" y="26"/>
                  </a:cubicBezTo>
                  <a:cubicBezTo>
                    <a:pt x="31" y="29"/>
                    <a:pt x="35" y="25"/>
                    <a:pt x="32" y="22"/>
                  </a:cubicBezTo>
                  <a:cubicBezTo>
                    <a:pt x="24" y="16"/>
                    <a:pt x="16" y="9"/>
                    <a:pt x="7" y="3"/>
                  </a:cubicBezTo>
                  <a:cubicBezTo>
                    <a:pt x="4" y="0"/>
                    <a:pt x="0" y="4"/>
                    <a:pt x="3" y="7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2" name="ïṡḻïḓe">
              <a:extLst>
                <a:ext uri="{FF2B5EF4-FFF2-40B4-BE49-F238E27FC236}">
                  <a16:creationId xmlns:a16="http://schemas.microsoft.com/office/drawing/2014/main" id="{35768DE5-677E-4262-93C0-B7C8BB714344}"/>
                </a:ext>
              </a:extLst>
            </p:cNvPr>
            <p:cNvSpPr/>
            <p:nvPr/>
          </p:nvSpPr>
          <p:spPr bwMode="auto">
            <a:xfrm>
              <a:off x="8783638" y="1712913"/>
              <a:ext cx="174625" cy="63500"/>
            </a:xfrm>
            <a:custGeom>
              <a:gdLst>
                <a:gd name="T0" fmla="*/ 5 w 39"/>
                <a:gd name="T1" fmla="*/ 13 h 14"/>
                <a:gd name="T2" fmla="*/ 35 w 39"/>
                <a:gd name="T3" fmla="*/ 6 h 14"/>
                <a:gd name="T4" fmla="*/ 34 w 39"/>
                <a:gd name="T5" fmla="*/ 0 h 14"/>
                <a:gd name="T6" fmla="*/ 4 w 39"/>
                <a:gd name="T7" fmla="*/ 7 h 14"/>
                <a:gd name="T8" fmla="*/ 5 w 39"/>
                <a:gd name="T9" fmla="*/ 13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">
                  <a:moveTo>
                    <a:pt x="5" y="13"/>
                  </a:moveTo>
                  <a:cubicBezTo>
                    <a:pt x="15" y="11"/>
                    <a:pt x="25" y="8"/>
                    <a:pt x="35" y="6"/>
                  </a:cubicBezTo>
                  <a:cubicBezTo>
                    <a:pt x="39" y="5"/>
                    <a:pt x="37" y="0"/>
                    <a:pt x="34" y="0"/>
                  </a:cubicBezTo>
                  <a:cubicBezTo>
                    <a:pt x="24" y="3"/>
                    <a:pt x="14" y="5"/>
                    <a:pt x="4" y="7"/>
                  </a:cubicBezTo>
                  <a:cubicBezTo>
                    <a:pt x="0" y="8"/>
                    <a:pt x="2" y="14"/>
                    <a:pt x="5" y="13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3" name="íṧḻïďe">
              <a:extLst>
                <a:ext uri="{FF2B5EF4-FFF2-40B4-BE49-F238E27FC236}">
                  <a16:creationId xmlns:a16="http://schemas.microsoft.com/office/drawing/2014/main" id="{EE05BE0D-94EA-4A17-8289-7B954CF5658A}"/>
                </a:ext>
              </a:extLst>
            </p:cNvPr>
            <p:cNvSpPr/>
            <p:nvPr/>
          </p:nvSpPr>
          <p:spPr bwMode="auto">
            <a:xfrm>
              <a:off x="8729663" y="1547813"/>
              <a:ext cx="152400" cy="120650"/>
            </a:xfrm>
            <a:custGeom>
              <a:gdLst>
                <a:gd name="T0" fmla="*/ 27 w 34"/>
                <a:gd name="T1" fmla="*/ 2 h 27"/>
                <a:gd name="T2" fmla="*/ 3 w 34"/>
                <a:gd name="T3" fmla="*/ 21 h 27"/>
                <a:gd name="T4" fmla="*/ 7 w 34"/>
                <a:gd name="T5" fmla="*/ 25 h 27"/>
                <a:gd name="T6" fmla="*/ 31 w 34"/>
                <a:gd name="T7" fmla="*/ 6 h 27"/>
                <a:gd name="T8" fmla="*/ 27 w 34"/>
                <a:gd name="T9" fmla="*/ 2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27">
                  <a:moveTo>
                    <a:pt x="27" y="2"/>
                  </a:moveTo>
                  <a:cubicBezTo>
                    <a:pt x="19" y="8"/>
                    <a:pt x="11" y="15"/>
                    <a:pt x="3" y="21"/>
                  </a:cubicBezTo>
                  <a:cubicBezTo>
                    <a:pt x="0" y="23"/>
                    <a:pt x="5" y="27"/>
                    <a:pt x="7" y="25"/>
                  </a:cubicBezTo>
                  <a:cubicBezTo>
                    <a:pt x="15" y="19"/>
                    <a:pt x="23" y="12"/>
                    <a:pt x="31" y="6"/>
                  </a:cubicBezTo>
                  <a:cubicBezTo>
                    <a:pt x="34" y="4"/>
                    <a:pt x="30" y="0"/>
                    <a:pt x="27" y="2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4" name="îṡḻiḑe">
              <a:extLst>
                <a:ext uri="{FF2B5EF4-FFF2-40B4-BE49-F238E27FC236}">
                  <a16:creationId xmlns:a16="http://schemas.microsoft.com/office/drawing/2014/main" id="{A0D0B8B7-EF24-4F40-A1AC-FF8919C4A31E}"/>
                </a:ext>
              </a:extLst>
            </p:cNvPr>
            <p:cNvSpPr/>
            <p:nvPr/>
          </p:nvSpPr>
          <p:spPr bwMode="auto">
            <a:xfrm>
              <a:off x="8640763" y="2030413"/>
              <a:ext cx="98425" cy="169863"/>
            </a:xfrm>
            <a:custGeom>
              <a:gdLst>
                <a:gd name="T0" fmla="*/ 20 w 22"/>
                <a:gd name="T1" fmla="*/ 32 h 38"/>
                <a:gd name="T2" fmla="*/ 7 w 22"/>
                <a:gd name="T3" fmla="*/ 4 h 38"/>
                <a:gd name="T4" fmla="*/ 2 w 22"/>
                <a:gd name="T5" fmla="*/ 7 h 38"/>
                <a:gd name="T6" fmla="*/ 15 w 22"/>
                <a:gd name="T7" fmla="*/ 35 h 38"/>
                <a:gd name="T8" fmla="*/ 20 w 22"/>
                <a:gd name="T9" fmla="*/ 32 h 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8">
                  <a:moveTo>
                    <a:pt x="20" y="32"/>
                  </a:moveTo>
                  <a:cubicBezTo>
                    <a:pt x="16" y="22"/>
                    <a:pt x="11" y="13"/>
                    <a:pt x="7" y="4"/>
                  </a:cubicBezTo>
                  <a:cubicBezTo>
                    <a:pt x="5" y="0"/>
                    <a:pt x="0" y="3"/>
                    <a:pt x="2" y="7"/>
                  </a:cubicBezTo>
                  <a:cubicBezTo>
                    <a:pt x="6" y="16"/>
                    <a:pt x="11" y="25"/>
                    <a:pt x="15" y="35"/>
                  </a:cubicBezTo>
                  <a:cubicBezTo>
                    <a:pt x="17" y="38"/>
                    <a:pt x="22" y="35"/>
                    <a:pt x="20" y="32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5" name="îṥḷîḑê">
              <a:extLst>
                <a:ext uri="{FF2B5EF4-FFF2-40B4-BE49-F238E27FC236}">
                  <a16:creationId xmlns:a16="http://schemas.microsoft.com/office/drawing/2014/main" id="{B39B5821-2145-4DA2-8E8B-4328CB774074}"/>
                </a:ext>
              </a:extLst>
            </p:cNvPr>
            <p:cNvSpPr/>
            <p:nvPr/>
          </p:nvSpPr>
          <p:spPr bwMode="auto">
            <a:xfrm>
              <a:off x="8532813" y="2062163"/>
              <a:ext cx="26988" cy="174625"/>
            </a:xfrm>
            <a:custGeom>
              <a:gdLst>
                <a:gd name="T0" fmla="*/ 0 w 6"/>
                <a:gd name="T1" fmla="*/ 4 h 39"/>
                <a:gd name="T2" fmla="*/ 0 w 6"/>
                <a:gd name="T3" fmla="*/ 35 h 39"/>
                <a:gd name="T4" fmla="*/ 6 w 6"/>
                <a:gd name="T5" fmla="*/ 35 h 39"/>
                <a:gd name="T6" fmla="*/ 6 w 6"/>
                <a:gd name="T7" fmla="*/ 4 h 39"/>
                <a:gd name="T8" fmla="*/ 0 w 6"/>
                <a:gd name="T9" fmla="*/ 4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9">
                  <a:moveTo>
                    <a:pt x="0" y="4"/>
                  </a:moveTo>
                  <a:cubicBezTo>
                    <a:pt x="0" y="15"/>
                    <a:pt x="0" y="25"/>
                    <a:pt x="0" y="35"/>
                  </a:cubicBezTo>
                  <a:cubicBezTo>
                    <a:pt x="0" y="39"/>
                    <a:pt x="6" y="39"/>
                    <a:pt x="6" y="35"/>
                  </a:cubicBezTo>
                  <a:cubicBezTo>
                    <a:pt x="6" y="25"/>
                    <a:pt x="6" y="15"/>
                    <a:pt x="6" y="4"/>
                  </a:cubicBezTo>
                  <a:cubicBezTo>
                    <a:pt x="6" y="0"/>
                    <a:pt x="0" y="0"/>
                    <a:pt x="0" y="4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6" name="iŝḻiďé">
              <a:extLst>
                <a:ext uri="{FF2B5EF4-FFF2-40B4-BE49-F238E27FC236}">
                  <a16:creationId xmlns:a16="http://schemas.microsoft.com/office/drawing/2014/main" id="{D137C328-5621-422A-AFD8-4A1AC04444E2}"/>
                </a:ext>
              </a:extLst>
            </p:cNvPr>
            <p:cNvSpPr/>
            <p:nvPr/>
          </p:nvSpPr>
          <p:spPr bwMode="auto">
            <a:xfrm>
              <a:off x="8350250" y="2039938"/>
              <a:ext cx="98425" cy="160338"/>
            </a:xfrm>
            <a:custGeom>
              <a:gdLst>
                <a:gd name="T0" fmla="*/ 7 w 22"/>
                <a:gd name="T1" fmla="*/ 33 h 36"/>
                <a:gd name="T2" fmla="*/ 21 w 22"/>
                <a:gd name="T3" fmla="*/ 6 h 36"/>
                <a:gd name="T4" fmla="*/ 16 w 22"/>
                <a:gd name="T5" fmla="*/ 3 h 36"/>
                <a:gd name="T6" fmla="*/ 2 w 22"/>
                <a:gd name="T7" fmla="*/ 30 h 36"/>
                <a:gd name="T8" fmla="*/ 7 w 22"/>
                <a:gd name="T9" fmla="*/ 33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36">
                  <a:moveTo>
                    <a:pt x="7" y="33"/>
                  </a:moveTo>
                  <a:cubicBezTo>
                    <a:pt x="12" y="24"/>
                    <a:pt x="16" y="15"/>
                    <a:pt x="21" y="6"/>
                  </a:cubicBezTo>
                  <a:cubicBezTo>
                    <a:pt x="22" y="3"/>
                    <a:pt x="17" y="0"/>
                    <a:pt x="16" y="3"/>
                  </a:cubicBezTo>
                  <a:cubicBezTo>
                    <a:pt x="11" y="12"/>
                    <a:pt x="7" y="21"/>
                    <a:pt x="2" y="30"/>
                  </a:cubicBezTo>
                  <a:cubicBezTo>
                    <a:pt x="0" y="33"/>
                    <a:pt x="5" y="36"/>
                    <a:pt x="7" y="33"/>
                  </a:cubicBezTo>
                  <a:close/>
                </a:path>
              </a:pathLst>
            </a:custGeom>
            <a:solidFill>
              <a:srgbClr val="2B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7" name="ïŝľíḓé">
              <a:extLst>
                <a:ext uri="{FF2B5EF4-FFF2-40B4-BE49-F238E27FC236}">
                  <a16:creationId xmlns:a16="http://schemas.microsoft.com/office/drawing/2014/main" id="{A894D3BA-C12C-4E82-A548-0CB4D7D659B0}"/>
                </a:ext>
              </a:extLst>
            </p:cNvPr>
            <p:cNvSpPr/>
            <p:nvPr/>
          </p:nvSpPr>
          <p:spPr bwMode="auto">
            <a:xfrm>
              <a:off x="7732713" y="3263900"/>
              <a:ext cx="1095375" cy="1371600"/>
            </a:xfrm>
            <a:custGeom>
              <a:gdLst>
                <a:gd name="T0" fmla="*/ 241 w 245"/>
                <a:gd name="T1" fmla="*/ 307 h 307"/>
                <a:gd name="T2" fmla="*/ 237 w 245"/>
                <a:gd name="T3" fmla="*/ 303 h 307"/>
                <a:gd name="T4" fmla="*/ 237 w 245"/>
                <a:gd name="T5" fmla="*/ 8 h 307"/>
                <a:gd name="T6" fmla="*/ 8 w 245"/>
                <a:gd name="T7" fmla="*/ 8 h 307"/>
                <a:gd name="T8" fmla="*/ 8 w 245"/>
                <a:gd name="T9" fmla="*/ 232 h 307"/>
                <a:gd name="T10" fmla="*/ 4 w 245"/>
                <a:gd name="T11" fmla="*/ 236 h 307"/>
                <a:gd name="T12" fmla="*/ 0 w 245"/>
                <a:gd name="T13" fmla="*/ 232 h 307"/>
                <a:gd name="T14" fmla="*/ 0 w 245"/>
                <a:gd name="T15" fmla="*/ 4 h 307"/>
                <a:gd name="T16" fmla="*/ 4 w 245"/>
                <a:gd name="T17" fmla="*/ 0 h 307"/>
                <a:gd name="T18" fmla="*/ 241 w 245"/>
                <a:gd name="T19" fmla="*/ 0 h 307"/>
                <a:gd name="T20" fmla="*/ 245 w 245"/>
                <a:gd name="T21" fmla="*/ 4 h 307"/>
                <a:gd name="T22" fmla="*/ 245 w 245"/>
                <a:gd name="T23" fmla="*/ 303 h 307"/>
                <a:gd name="T24" fmla="*/ 241 w 245"/>
                <a:gd name="T25" fmla="*/ 307 h 3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307">
                  <a:moveTo>
                    <a:pt x="241" y="307"/>
                  </a:moveTo>
                  <a:cubicBezTo>
                    <a:pt x="239" y="307"/>
                    <a:pt x="237" y="305"/>
                    <a:pt x="237" y="303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8" y="234"/>
                    <a:pt x="6" y="236"/>
                    <a:pt x="4" y="236"/>
                  </a:cubicBezTo>
                  <a:cubicBezTo>
                    <a:pt x="2" y="236"/>
                    <a:pt x="0" y="234"/>
                    <a:pt x="0" y="23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43" y="0"/>
                    <a:pt x="245" y="2"/>
                    <a:pt x="245" y="4"/>
                  </a:cubicBezTo>
                  <a:cubicBezTo>
                    <a:pt x="245" y="303"/>
                    <a:pt x="245" y="303"/>
                    <a:pt x="245" y="303"/>
                  </a:cubicBezTo>
                  <a:cubicBezTo>
                    <a:pt x="245" y="305"/>
                    <a:pt x="243" y="307"/>
                    <a:pt x="241" y="30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8" name="ïṥļíḋé">
              <a:extLst>
                <a:ext uri="{FF2B5EF4-FFF2-40B4-BE49-F238E27FC236}">
                  <a16:creationId xmlns:a16="http://schemas.microsoft.com/office/drawing/2014/main" id="{D0646E19-BFC0-4262-B16A-018ECA33477C}"/>
                </a:ext>
              </a:extLst>
            </p:cNvPr>
            <p:cNvSpPr/>
            <p:nvPr/>
          </p:nvSpPr>
          <p:spPr bwMode="auto">
            <a:xfrm>
              <a:off x="9445625" y="4649788"/>
              <a:ext cx="125413" cy="214313"/>
            </a:xfrm>
            <a:custGeom>
              <a:gdLst>
                <a:gd name="T0" fmla="*/ 24 w 28"/>
                <a:gd name="T1" fmla="*/ 48 h 48"/>
                <a:gd name="T2" fmla="*/ 0 w 28"/>
                <a:gd name="T3" fmla="*/ 24 h 48"/>
                <a:gd name="T4" fmla="*/ 24 w 28"/>
                <a:gd name="T5" fmla="*/ 0 h 48"/>
                <a:gd name="T6" fmla="*/ 28 w 28"/>
                <a:gd name="T7" fmla="*/ 4 h 48"/>
                <a:gd name="T8" fmla="*/ 28 w 28"/>
                <a:gd name="T9" fmla="*/ 43 h 48"/>
                <a:gd name="T10" fmla="*/ 28 w 28"/>
                <a:gd name="T11" fmla="*/ 43 h 48"/>
                <a:gd name="T12" fmla="*/ 28 w 28"/>
                <a:gd name="T13" fmla="*/ 44 h 48"/>
                <a:gd name="T14" fmla="*/ 24 w 28"/>
                <a:gd name="T15" fmla="*/ 48 h 48"/>
                <a:gd name="T16" fmla="*/ 20 w 28"/>
                <a:gd name="T17" fmla="*/ 8 h 48"/>
                <a:gd name="T18" fmla="*/ 8 w 28"/>
                <a:gd name="T19" fmla="*/ 24 h 48"/>
                <a:gd name="T20" fmla="*/ 20 w 28"/>
                <a:gd name="T21" fmla="*/ 39 h 48"/>
                <a:gd name="T22" fmla="*/ 20 w 28"/>
                <a:gd name="T23" fmla="*/ 8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48">
                  <a:moveTo>
                    <a:pt x="24" y="48"/>
                  </a:moveTo>
                  <a:cubicBezTo>
                    <a:pt x="11" y="48"/>
                    <a:pt x="0" y="37"/>
                    <a:pt x="0" y="24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4"/>
                    <a:pt x="28" y="44"/>
                  </a:cubicBezTo>
                  <a:cubicBezTo>
                    <a:pt x="28" y="46"/>
                    <a:pt x="26" y="48"/>
                    <a:pt x="24" y="48"/>
                  </a:cubicBezTo>
                  <a:close/>
                  <a:moveTo>
                    <a:pt x="20" y="8"/>
                  </a:moveTo>
                  <a:cubicBezTo>
                    <a:pt x="13" y="10"/>
                    <a:pt x="8" y="16"/>
                    <a:pt x="8" y="24"/>
                  </a:cubicBezTo>
                  <a:cubicBezTo>
                    <a:pt x="8" y="31"/>
                    <a:pt x="13" y="37"/>
                    <a:pt x="20" y="39"/>
                  </a:cubicBezTo>
                  <a:lnTo>
                    <a:pt x="2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9" name="iṣḻîḋê">
              <a:extLst>
                <a:ext uri="{FF2B5EF4-FFF2-40B4-BE49-F238E27FC236}">
                  <a16:creationId xmlns:a16="http://schemas.microsoft.com/office/drawing/2014/main" id="{38D49D70-BCAF-4FEE-83B6-46BD34717AC1}"/>
                </a:ext>
              </a:extLst>
            </p:cNvPr>
            <p:cNvSpPr/>
            <p:nvPr/>
          </p:nvSpPr>
          <p:spPr bwMode="auto">
            <a:xfrm>
              <a:off x="9578975" y="4675188"/>
              <a:ext cx="85725" cy="41275"/>
            </a:xfrm>
            <a:custGeom>
              <a:gdLst>
                <a:gd name="T0" fmla="*/ 15 w 19"/>
                <a:gd name="T1" fmla="*/ 9 h 9"/>
                <a:gd name="T2" fmla="*/ 4 w 19"/>
                <a:gd name="T3" fmla="*/ 9 h 9"/>
                <a:gd name="T4" fmla="*/ 0 w 19"/>
                <a:gd name="T5" fmla="*/ 4 h 9"/>
                <a:gd name="T6" fmla="*/ 4 w 19"/>
                <a:gd name="T7" fmla="*/ 0 h 9"/>
                <a:gd name="T8" fmla="*/ 15 w 19"/>
                <a:gd name="T9" fmla="*/ 0 h 9"/>
                <a:gd name="T10" fmla="*/ 19 w 19"/>
                <a:gd name="T11" fmla="*/ 4 h 9"/>
                <a:gd name="T12" fmla="*/ 15 w 19"/>
                <a:gd name="T13" fmla="*/ 9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15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9" y="2"/>
                    <a:pt x="19" y="4"/>
                  </a:cubicBezTo>
                  <a:cubicBezTo>
                    <a:pt x="19" y="7"/>
                    <a:pt x="17" y="9"/>
                    <a:pt x="15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0" name="iṣḻíḋe">
              <a:extLst>
                <a:ext uri="{FF2B5EF4-FFF2-40B4-BE49-F238E27FC236}">
                  <a16:creationId xmlns:a16="http://schemas.microsoft.com/office/drawing/2014/main" id="{43701083-B681-4ECA-BEA6-A58477F739B5}"/>
                </a:ext>
              </a:extLst>
            </p:cNvPr>
            <p:cNvSpPr/>
            <p:nvPr/>
          </p:nvSpPr>
          <p:spPr bwMode="auto">
            <a:xfrm>
              <a:off x="9578975" y="4795838"/>
              <a:ext cx="85725" cy="36513"/>
            </a:xfrm>
            <a:custGeom>
              <a:gdLst>
                <a:gd name="T0" fmla="*/ 15 w 19"/>
                <a:gd name="T1" fmla="*/ 8 h 8"/>
                <a:gd name="T2" fmla="*/ 4 w 19"/>
                <a:gd name="T3" fmla="*/ 8 h 8"/>
                <a:gd name="T4" fmla="*/ 0 w 19"/>
                <a:gd name="T5" fmla="*/ 4 h 8"/>
                <a:gd name="T6" fmla="*/ 4 w 19"/>
                <a:gd name="T7" fmla="*/ 0 h 8"/>
                <a:gd name="T8" fmla="*/ 15 w 19"/>
                <a:gd name="T9" fmla="*/ 0 h 8"/>
                <a:gd name="T10" fmla="*/ 19 w 19"/>
                <a:gd name="T11" fmla="*/ 4 h 8"/>
                <a:gd name="T12" fmla="*/ 15 w 19"/>
                <a:gd name="T13" fmla="*/ 8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15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9" y="2"/>
                    <a:pt x="19" y="4"/>
                  </a:cubicBezTo>
                  <a:cubicBezTo>
                    <a:pt x="19" y="6"/>
                    <a:pt x="17" y="8"/>
                    <a:pt x="15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1" name="iṡḷïḓe">
              <a:extLst>
                <a:ext uri="{FF2B5EF4-FFF2-40B4-BE49-F238E27FC236}">
                  <a16:creationId xmlns:a16="http://schemas.microsoft.com/office/drawing/2014/main" id="{B43CBE2B-C9AF-4D61-A5F1-F4577C4D8074}"/>
                </a:ext>
              </a:extLst>
            </p:cNvPr>
            <p:cNvSpPr/>
            <p:nvPr/>
          </p:nvSpPr>
          <p:spPr bwMode="auto">
            <a:xfrm>
              <a:off x="7469188" y="2500313"/>
              <a:ext cx="639763" cy="446088"/>
            </a:xfrm>
            <a:custGeom>
              <a:gdLst>
                <a:gd name="T0" fmla="*/ 107 w 143"/>
                <a:gd name="T1" fmla="*/ 100 h 100"/>
                <a:gd name="T2" fmla="*/ 36 w 143"/>
                <a:gd name="T3" fmla="*/ 100 h 100"/>
                <a:gd name="T4" fmla="*/ 0 w 143"/>
                <a:gd name="T5" fmla="*/ 63 h 100"/>
                <a:gd name="T6" fmla="*/ 36 w 143"/>
                <a:gd name="T7" fmla="*/ 27 h 100"/>
                <a:gd name="T8" fmla="*/ 42 w 143"/>
                <a:gd name="T9" fmla="*/ 27 h 100"/>
                <a:gd name="T10" fmla="*/ 77 w 143"/>
                <a:gd name="T11" fmla="*/ 0 h 100"/>
                <a:gd name="T12" fmla="*/ 112 w 143"/>
                <a:gd name="T13" fmla="*/ 27 h 100"/>
                <a:gd name="T14" fmla="*/ 143 w 143"/>
                <a:gd name="T15" fmla="*/ 63 h 100"/>
                <a:gd name="T16" fmla="*/ 107 w 143"/>
                <a:gd name="T17" fmla="*/ 100 h 100"/>
                <a:gd name="T18" fmla="*/ 36 w 143"/>
                <a:gd name="T19" fmla="*/ 35 h 100"/>
                <a:gd name="T20" fmla="*/ 8 w 143"/>
                <a:gd name="T21" fmla="*/ 63 h 100"/>
                <a:gd name="T22" fmla="*/ 36 w 143"/>
                <a:gd name="T23" fmla="*/ 91 h 100"/>
                <a:gd name="T24" fmla="*/ 107 w 143"/>
                <a:gd name="T25" fmla="*/ 91 h 100"/>
                <a:gd name="T26" fmla="*/ 135 w 143"/>
                <a:gd name="T27" fmla="*/ 63 h 100"/>
                <a:gd name="T28" fmla="*/ 108 w 143"/>
                <a:gd name="T29" fmla="*/ 35 h 100"/>
                <a:gd name="T30" fmla="*/ 105 w 143"/>
                <a:gd name="T31" fmla="*/ 35 h 100"/>
                <a:gd name="T32" fmla="*/ 104 w 143"/>
                <a:gd name="T33" fmla="*/ 32 h 100"/>
                <a:gd name="T34" fmla="*/ 77 w 143"/>
                <a:gd name="T35" fmla="*/ 8 h 100"/>
                <a:gd name="T36" fmla="*/ 49 w 143"/>
                <a:gd name="T37" fmla="*/ 33 h 100"/>
                <a:gd name="T38" fmla="*/ 49 w 143"/>
                <a:gd name="T39" fmla="*/ 38 h 100"/>
                <a:gd name="T40" fmla="*/ 44 w 143"/>
                <a:gd name="T41" fmla="*/ 36 h 100"/>
                <a:gd name="T42" fmla="*/ 36 w 143"/>
                <a:gd name="T43" fmla="*/ 35 h 1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3" h="100">
                  <a:moveTo>
                    <a:pt x="107" y="100"/>
                  </a:moveTo>
                  <a:cubicBezTo>
                    <a:pt x="36" y="100"/>
                    <a:pt x="36" y="100"/>
                    <a:pt x="36" y="100"/>
                  </a:cubicBezTo>
                  <a:cubicBezTo>
                    <a:pt x="16" y="100"/>
                    <a:pt x="0" y="83"/>
                    <a:pt x="0" y="63"/>
                  </a:cubicBezTo>
                  <a:cubicBezTo>
                    <a:pt x="0" y="43"/>
                    <a:pt x="16" y="27"/>
                    <a:pt x="36" y="27"/>
                  </a:cubicBezTo>
                  <a:cubicBezTo>
                    <a:pt x="38" y="27"/>
                    <a:pt x="40" y="27"/>
                    <a:pt x="42" y="27"/>
                  </a:cubicBezTo>
                  <a:cubicBezTo>
                    <a:pt x="46" y="11"/>
                    <a:pt x="60" y="0"/>
                    <a:pt x="77" y="0"/>
                  </a:cubicBezTo>
                  <a:cubicBezTo>
                    <a:pt x="94" y="0"/>
                    <a:pt x="108" y="11"/>
                    <a:pt x="112" y="27"/>
                  </a:cubicBezTo>
                  <a:cubicBezTo>
                    <a:pt x="130" y="30"/>
                    <a:pt x="143" y="45"/>
                    <a:pt x="143" y="63"/>
                  </a:cubicBezTo>
                  <a:cubicBezTo>
                    <a:pt x="143" y="83"/>
                    <a:pt x="127" y="100"/>
                    <a:pt x="107" y="100"/>
                  </a:cubicBezTo>
                  <a:close/>
                  <a:moveTo>
                    <a:pt x="36" y="35"/>
                  </a:moveTo>
                  <a:cubicBezTo>
                    <a:pt x="21" y="35"/>
                    <a:pt x="8" y="48"/>
                    <a:pt x="8" y="63"/>
                  </a:cubicBezTo>
                  <a:cubicBezTo>
                    <a:pt x="8" y="79"/>
                    <a:pt x="21" y="91"/>
                    <a:pt x="36" y="91"/>
                  </a:cubicBezTo>
                  <a:cubicBezTo>
                    <a:pt x="107" y="91"/>
                    <a:pt x="107" y="91"/>
                    <a:pt x="107" y="91"/>
                  </a:cubicBezTo>
                  <a:cubicBezTo>
                    <a:pt x="123" y="91"/>
                    <a:pt x="135" y="79"/>
                    <a:pt x="135" y="63"/>
                  </a:cubicBezTo>
                  <a:cubicBezTo>
                    <a:pt x="135" y="48"/>
                    <a:pt x="123" y="36"/>
                    <a:pt x="108" y="35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2" y="18"/>
                    <a:pt x="91" y="8"/>
                    <a:pt x="77" y="8"/>
                  </a:cubicBezTo>
                  <a:cubicBezTo>
                    <a:pt x="63" y="8"/>
                    <a:pt x="51" y="19"/>
                    <a:pt x="49" y="33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2" y="35"/>
                    <a:pt x="39" y="35"/>
                    <a:pt x="36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2" name="ísḷíde">
              <a:extLst>
                <a:ext uri="{FF2B5EF4-FFF2-40B4-BE49-F238E27FC236}">
                  <a16:creationId xmlns:a16="http://schemas.microsoft.com/office/drawing/2014/main" id="{0CB9BADD-CBD9-4F6A-8CC4-482C8DB7531F}"/>
                </a:ext>
              </a:extLst>
            </p:cNvPr>
            <p:cNvSpPr/>
            <p:nvPr/>
          </p:nvSpPr>
          <p:spPr bwMode="auto">
            <a:xfrm>
              <a:off x="3413125" y="1668463"/>
              <a:ext cx="639763" cy="447675"/>
            </a:xfrm>
            <a:custGeom>
              <a:gdLst>
                <a:gd name="T0" fmla="*/ 107 w 143"/>
                <a:gd name="T1" fmla="*/ 100 h 100"/>
                <a:gd name="T2" fmla="*/ 36 w 143"/>
                <a:gd name="T3" fmla="*/ 100 h 100"/>
                <a:gd name="T4" fmla="*/ 0 w 143"/>
                <a:gd name="T5" fmla="*/ 63 h 100"/>
                <a:gd name="T6" fmla="*/ 36 w 143"/>
                <a:gd name="T7" fmla="*/ 27 h 100"/>
                <a:gd name="T8" fmla="*/ 42 w 143"/>
                <a:gd name="T9" fmla="*/ 28 h 100"/>
                <a:gd name="T10" fmla="*/ 77 w 143"/>
                <a:gd name="T11" fmla="*/ 0 h 100"/>
                <a:gd name="T12" fmla="*/ 112 w 143"/>
                <a:gd name="T13" fmla="*/ 27 h 100"/>
                <a:gd name="T14" fmla="*/ 143 w 143"/>
                <a:gd name="T15" fmla="*/ 63 h 100"/>
                <a:gd name="T16" fmla="*/ 107 w 143"/>
                <a:gd name="T17" fmla="*/ 100 h 100"/>
                <a:gd name="T18" fmla="*/ 36 w 143"/>
                <a:gd name="T19" fmla="*/ 35 h 100"/>
                <a:gd name="T20" fmla="*/ 8 w 143"/>
                <a:gd name="T21" fmla="*/ 63 h 100"/>
                <a:gd name="T22" fmla="*/ 36 w 143"/>
                <a:gd name="T23" fmla="*/ 92 h 100"/>
                <a:gd name="T24" fmla="*/ 107 w 143"/>
                <a:gd name="T25" fmla="*/ 92 h 100"/>
                <a:gd name="T26" fmla="*/ 135 w 143"/>
                <a:gd name="T27" fmla="*/ 63 h 100"/>
                <a:gd name="T28" fmla="*/ 108 w 143"/>
                <a:gd name="T29" fmla="*/ 35 h 100"/>
                <a:gd name="T30" fmla="*/ 105 w 143"/>
                <a:gd name="T31" fmla="*/ 35 h 100"/>
                <a:gd name="T32" fmla="*/ 104 w 143"/>
                <a:gd name="T33" fmla="*/ 32 h 100"/>
                <a:gd name="T34" fmla="*/ 77 w 143"/>
                <a:gd name="T35" fmla="*/ 8 h 100"/>
                <a:gd name="T36" fmla="*/ 49 w 143"/>
                <a:gd name="T37" fmla="*/ 33 h 100"/>
                <a:gd name="T38" fmla="*/ 49 w 143"/>
                <a:gd name="T39" fmla="*/ 38 h 100"/>
                <a:gd name="T40" fmla="*/ 44 w 143"/>
                <a:gd name="T41" fmla="*/ 36 h 100"/>
                <a:gd name="T42" fmla="*/ 36 w 143"/>
                <a:gd name="T43" fmla="*/ 35 h 1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3" h="100">
                  <a:moveTo>
                    <a:pt x="107" y="100"/>
                  </a:moveTo>
                  <a:cubicBezTo>
                    <a:pt x="36" y="100"/>
                    <a:pt x="36" y="100"/>
                    <a:pt x="36" y="100"/>
                  </a:cubicBezTo>
                  <a:cubicBezTo>
                    <a:pt x="16" y="100"/>
                    <a:pt x="0" y="83"/>
                    <a:pt x="0" y="63"/>
                  </a:cubicBezTo>
                  <a:cubicBezTo>
                    <a:pt x="0" y="43"/>
                    <a:pt x="16" y="27"/>
                    <a:pt x="36" y="27"/>
                  </a:cubicBezTo>
                  <a:cubicBezTo>
                    <a:pt x="38" y="27"/>
                    <a:pt x="40" y="27"/>
                    <a:pt x="42" y="28"/>
                  </a:cubicBezTo>
                  <a:cubicBezTo>
                    <a:pt x="46" y="12"/>
                    <a:pt x="60" y="0"/>
                    <a:pt x="77" y="0"/>
                  </a:cubicBezTo>
                  <a:cubicBezTo>
                    <a:pt x="94" y="0"/>
                    <a:pt x="108" y="12"/>
                    <a:pt x="112" y="27"/>
                  </a:cubicBezTo>
                  <a:cubicBezTo>
                    <a:pt x="130" y="30"/>
                    <a:pt x="143" y="45"/>
                    <a:pt x="143" y="63"/>
                  </a:cubicBezTo>
                  <a:cubicBezTo>
                    <a:pt x="143" y="83"/>
                    <a:pt x="127" y="100"/>
                    <a:pt x="107" y="100"/>
                  </a:cubicBezTo>
                  <a:close/>
                  <a:moveTo>
                    <a:pt x="36" y="35"/>
                  </a:moveTo>
                  <a:cubicBezTo>
                    <a:pt x="20" y="35"/>
                    <a:pt x="8" y="48"/>
                    <a:pt x="8" y="63"/>
                  </a:cubicBezTo>
                  <a:cubicBezTo>
                    <a:pt x="8" y="79"/>
                    <a:pt x="20" y="92"/>
                    <a:pt x="36" y="92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23" y="92"/>
                    <a:pt x="135" y="79"/>
                    <a:pt x="135" y="63"/>
                  </a:cubicBezTo>
                  <a:cubicBezTo>
                    <a:pt x="135" y="48"/>
                    <a:pt x="123" y="36"/>
                    <a:pt x="108" y="35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2" y="18"/>
                    <a:pt x="91" y="8"/>
                    <a:pt x="77" y="8"/>
                  </a:cubicBezTo>
                  <a:cubicBezTo>
                    <a:pt x="63" y="8"/>
                    <a:pt x="51" y="19"/>
                    <a:pt x="49" y="33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2" y="36"/>
                    <a:pt x="39" y="35"/>
                    <a:pt x="36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3" name="ïśļíde">
              <a:extLst>
                <a:ext uri="{FF2B5EF4-FFF2-40B4-BE49-F238E27FC236}">
                  <a16:creationId xmlns:a16="http://schemas.microsoft.com/office/drawing/2014/main" id="{83937521-1D70-4547-92F3-AF3812E23898}"/>
                </a:ext>
              </a:extLst>
            </p:cNvPr>
            <p:cNvSpPr/>
            <p:nvPr/>
          </p:nvSpPr>
          <p:spPr bwMode="auto">
            <a:xfrm>
              <a:off x="7907338" y="3433763"/>
              <a:ext cx="307975" cy="312738"/>
            </a:xfrm>
            <a:custGeom>
              <a:gdLst>
                <a:gd name="T0" fmla="*/ 65 w 69"/>
                <a:gd name="T1" fmla="*/ 70 h 70"/>
                <a:gd name="T2" fmla="*/ 4 w 69"/>
                <a:gd name="T3" fmla="*/ 70 h 70"/>
                <a:gd name="T4" fmla="*/ 0 w 69"/>
                <a:gd name="T5" fmla="*/ 66 h 70"/>
                <a:gd name="T6" fmla="*/ 0 w 69"/>
                <a:gd name="T7" fmla="*/ 4 h 70"/>
                <a:gd name="T8" fmla="*/ 4 w 69"/>
                <a:gd name="T9" fmla="*/ 0 h 70"/>
                <a:gd name="T10" fmla="*/ 65 w 69"/>
                <a:gd name="T11" fmla="*/ 0 h 70"/>
                <a:gd name="T12" fmla="*/ 69 w 69"/>
                <a:gd name="T13" fmla="*/ 4 h 70"/>
                <a:gd name="T14" fmla="*/ 69 w 69"/>
                <a:gd name="T15" fmla="*/ 66 h 70"/>
                <a:gd name="T16" fmla="*/ 65 w 69"/>
                <a:gd name="T17" fmla="*/ 70 h 70"/>
                <a:gd name="T18" fmla="*/ 8 w 69"/>
                <a:gd name="T19" fmla="*/ 61 h 70"/>
                <a:gd name="T20" fmla="*/ 61 w 69"/>
                <a:gd name="T21" fmla="*/ 61 h 70"/>
                <a:gd name="T22" fmla="*/ 61 w 69"/>
                <a:gd name="T23" fmla="*/ 8 h 70"/>
                <a:gd name="T24" fmla="*/ 8 w 69"/>
                <a:gd name="T25" fmla="*/ 8 h 70"/>
                <a:gd name="T26" fmla="*/ 8 w 69"/>
                <a:gd name="T27" fmla="*/ 61 h 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70">
                  <a:moveTo>
                    <a:pt x="65" y="70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1" y="70"/>
                    <a:pt x="0" y="68"/>
                    <a:pt x="0" y="6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9" y="2"/>
                    <a:pt x="69" y="4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8"/>
                    <a:pt x="67" y="70"/>
                    <a:pt x="65" y="70"/>
                  </a:cubicBezTo>
                  <a:close/>
                  <a:moveTo>
                    <a:pt x="8" y="61"/>
                  </a:moveTo>
                  <a:cubicBezTo>
                    <a:pt x="61" y="61"/>
                    <a:pt x="61" y="61"/>
                    <a:pt x="61" y="61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4" name="îsliḍê">
              <a:extLst>
                <a:ext uri="{FF2B5EF4-FFF2-40B4-BE49-F238E27FC236}">
                  <a16:creationId xmlns:a16="http://schemas.microsoft.com/office/drawing/2014/main" id="{1F2A9482-B277-4971-AB7A-859C60BA5205}"/>
                </a:ext>
              </a:extLst>
            </p:cNvPr>
            <p:cNvSpPr/>
            <p:nvPr/>
          </p:nvSpPr>
          <p:spPr bwMode="auto">
            <a:xfrm>
              <a:off x="8340725" y="3433763"/>
              <a:ext cx="309563" cy="312738"/>
            </a:xfrm>
            <a:custGeom>
              <a:gdLst>
                <a:gd name="T0" fmla="*/ 65 w 69"/>
                <a:gd name="T1" fmla="*/ 70 h 70"/>
                <a:gd name="T2" fmla="*/ 4 w 69"/>
                <a:gd name="T3" fmla="*/ 70 h 70"/>
                <a:gd name="T4" fmla="*/ 0 w 69"/>
                <a:gd name="T5" fmla="*/ 66 h 70"/>
                <a:gd name="T6" fmla="*/ 0 w 69"/>
                <a:gd name="T7" fmla="*/ 4 h 70"/>
                <a:gd name="T8" fmla="*/ 4 w 69"/>
                <a:gd name="T9" fmla="*/ 0 h 70"/>
                <a:gd name="T10" fmla="*/ 65 w 69"/>
                <a:gd name="T11" fmla="*/ 0 h 70"/>
                <a:gd name="T12" fmla="*/ 69 w 69"/>
                <a:gd name="T13" fmla="*/ 4 h 70"/>
                <a:gd name="T14" fmla="*/ 69 w 69"/>
                <a:gd name="T15" fmla="*/ 66 h 70"/>
                <a:gd name="T16" fmla="*/ 65 w 69"/>
                <a:gd name="T17" fmla="*/ 70 h 70"/>
                <a:gd name="T18" fmla="*/ 8 w 69"/>
                <a:gd name="T19" fmla="*/ 61 h 70"/>
                <a:gd name="T20" fmla="*/ 61 w 69"/>
                <a:gd name="T21" fmla="*/ 61 h 70"/>
                <a:gd name="T22" fmla="*/ 61 w 69"/>
                <a:gd name="T23" fmla="*/ 8 h 70"/>
                <a:gd name="T24" fmla="*/ 8 w 69"/>
                <a:gd name="T25" fmla="*/ 8 h 70"/>
                <a:gd name="T26" fmla="*/ 8 w 69"/>
                <a:gd name="T27" fmla="*/ 61 h 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70">
                  <a:moveTo>
                    <a:pt x="65" y="70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2" y="70"/>
                    <a:pt x="0" y="68"/>
                    <a:pt x="0" y="6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8" y="0"/>
                    <a:pt x="69" y="2"/>
                    <a:pt x="69" y="4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8"/>
                    <a:pt x="68" y="70"/>
                    <a:pt x="65" y="70"/>
                  </a:cubicBezTo>
                  <a:close/>
                  <a:moveTo>
                    <a:pt x="8" y="61"/>
                  </a:moveTo>
                  <a:cubicBezTo>
                    <a:pt x="61" y="61"/>
                    <a:pt x="61" y="61"/>
                    <a:pt x="61" y="61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5" name="iṥļïdè">
              <a:extLst>
                <a:ext uri="{FF2B5EF4-FFF2-40B4-BE49-F238E27FC236}">
                  <a16:creationId xmlns:a16="http://schemas.microsoft.com/office/drawing/2014/main" id="{A7294354-3119-4226-9075-8443ECADBB6C}"/>
                </a:ext>
              </a:extLst>
            </p:cNvPr>
            <p:cNvSpPr/>
            <p:nvPr/>
          </p:nvSpPr>
          <p:spPr bwMode="auto">
            <a:xfrm>
              <a:off x="7907338" y="3844925"/>
              <a:ext cx="307975" cy="307975"/>
            </a:xfrm>
            <a:custGeom>
              <a:gdLst>
                <a:gd name="T0" fmla="*/ 65 w 69"/>
                <a:gd name="T1" fmla="*/ 69 h 69"/>
                <a:gd name="T2" fmla="*/ 4 w 69"/>
                <a:gd name="T3" fmla="*/ 69 h 69"/>
                <a:gd name="T4" fmla="*/ 0 w 69"/>
                <a:gd name="T5" fmla="*/ 65 h 69"/>
                <a:gd name="T6" fmla="*/ 0 w 69"/>
                <a:gd name="T7" fmla="*/ 4 h 69"/>
                <a:gd name="T8" fmla="*/ 4 w 69"/>
                <a:gd name="T9" fmla="*/ 0 h 69"/>
                <a:gd name="T10" fmla="*/ 65 w 69"/>
                <a:gd name="T11" fmla="*/ 0 h 69"/>
                <a:gd name="T12" fmla="*/ 69 w 69"/>
                <a:gd name="T13" fmla="*/ 4 h 69"/>
                <a:gd name="T14" fmla="*/ 69 w 69"/>
                <a:gd name="T15" fmla="*/ 65 h 69"/>
                <a:gd name="T16" fmla="*/ 65 w 69"/>
                <a:gd name="T17" fmla="*/ 69 h 69"/>
                <a:gd name="T18" fmla="*/ 8 w 69"/>
                <a:gd name="T19" fmla="*/ 61 h 69"/>
                <a:gd name="T20" fmla="*/ 61 w 69"/>
                <a:gd name="T21" fmla="*/ 61 h 69"/>
                <a:gd name="T22" fmla="*/ 61 w 69"/>
                <a:gd name="T23" fmla="*/ 8 h 69"/>
                <a:gd name="T24" fmla="*/ 8 w 69"/>
                <a:gd name="T25" fmla="*/ 8 h 69"/>
                <a:gd name="T26" fmla="*/ 8 w 69"/>
                <a:gd name="T27" fmla="*/ 61 h 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69">
                  <a:moveTo>
                    <a:pt x="65" y="69"/>
                  </a:moveTo>
                  <a:cubicBezTo>
                    <a:pt x="4" y="69"/>
                    <a:pt x="4" y="69"/>
                    <a:pt x="4" y="69"/>
                  </a:cubicBezTo>
                  <a:cubicBezTo>
                    <a:pt x="1" y="69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9" y="2"/>
                    <a:pt x="69" y="4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7"/>
                    <a:pt x="67" y="69"/>
                    <a:pt x="65" y="69"/>
                  </a:cubicBezTo>
                  <a:close/>
                  <a:moveTo>
                    <a:pt x="8" y="61"/>
                  </a:moveTo>
                  <a:cubicBezTo>
                    <a:pt x="61" y="61"/>
                    <a:pt x="61" y="61"/>
                    <a:pt x="61" y="61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6" name="îṥľiḋè">
              <a:extLst>
                <a:ext uri="{FF2B5EF4-FFF2-40B4-BE49-F238E27FC236}">
                  <a16:creationId xmlns:a16="http://schemas.microsoft.com/office/drawing/2014/main" id="{2BF87356-7B80-496A-A34B-FFBDE315413C}"/>
                </a:ext>
              </a:extLst>
            </p:cNvPr>
            <p:cNvSpPr/>
            <p:nvPr/>
          </p:nvSpPr>
          <p:spPr bwMode="auto">
            <a:xfrm>
              <a:off x="8340725" y="3844925"/>
              <a:ext cx="309563" cy="307975"/>
            </a:xfrm>
            <a:custGeom>
              <a:gdLst>
                <a:gd name="T0" fmla="*/ 65 w 69"/>
                <a:gd name="T1" fmla="*/ 69 h 69"/>
                <a:gd name="T2" fmla="*/ 4 w 69"/>
                <a:gd name="T3" fmla="*/ 69 h 69"/>
                <a:gd name="T4" fmla="*/ 0 w 69"/>
                <a:gd name="T5" fmla="*/ 65 h 69"/>
                <a:gd name="T6" fmla="*/ 0 w 69"/>
                <a:gd name="T7" fmla="*/ 4 h 69"/>
                <a:gd name="T8" fmla="*/ 4 w 69"/>
                <a:gd name="T9" fmla="*/ 0 h 69"/>
                <a:gd name="T10" fmla="*/ 65 w 69"/>
                <a:gd name="T11" fmla="*/ 0 h 69"/>
                <a:gd name="T12" fmla="*/ 69 w 69"/>
                <a:gd name="T13" fmla="*/ 4 h 69"/>
                <a:gd name="T14" fmla="*/ 69 w 69"/>
                <a:gd name="T15" fmla="*/ 65 h 69"/>
                <a:gd name="T16" fmla="*/ 65 w 69"/>
                <a:gd name="T17" fmla="*/ 69 h 69"/>
                <a:gd name="T18" fmla="*/ 8 w 69"/>
                <a:gd name="T19" fmla="*/ 61 h 69"/>
                <a:gd name="T20" fmla="*/ 61 w 69"/>
                <a:gd name="T21" fmla="*/ 61 h 69"/>
                <a:gd name="T22" fmla="*/ 61 w 69"/>
                <a:gd name="T23" fmla="*/ 8 h 69"/>
                <a:gd name="T24" fmla="*/ 8 w 69"/>
                <a:gd name="T25" fmla="*/ 8 h 69"/>
                <a:gd name="T26" fmla="*/ 8 w 69"/>
                <a:gd name="T27" fmla="*/ 61 h 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69">
                  <a:moveTo>
                    <a:pt x="65" y="69"/>
                  </a:moveTo>
                  <a:cubicBezTo>
                    <a:pt x="4" y="69"/>
                    <a:pt x="4" y="69"/>
                    <a:pt x="4" y="69"/>
                  </a:cubicBezTo>
                  <a:cubicBezTo>
                    <a:pt x="2" y="69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8" y="0"/>
                    <a:pt x="69" y="2"/>
                    <a:pt x="69" y="4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7"/>
                    <a:pt x="68" y="69"/>
                    <a:pt x="65" y="69"/>
                  </a:cubicBezTo>
                  <a:close/>
                  <a:moveTo>
                    <a:pt x="8" y="61"/>
                  </a:moveTo>
                  <a:cubicBezTo>
                    <a:pt x="61" y="61"/>
                    <a:pt x="61" y="61"/>
                    <a:pt x="61" y="61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7" name="ïSḷîde">
              <a:extLst>
                <a:ext uri="{FF2B5EF4-FFF2-40B4-BE49-F238E27FC236}">
                  <a16:creationId xmlns:a16="http://schemas.microsoft.com/office/drawing/2014/main" id="{D646B9E2-5CCF-4F17-845A-B6DBC1D10005}"/>
                </a:ext>
              </a:extLst>
            </p:cNvPr>
            <p:cNvSpPr/>
            <p:nvPr/>
          </p:nvSpPr>
          <p:spPr bwMode="auto">
            <a:xfrm>
              <a:off x="7996238" y="1946275"/>
              <a:ext cx="31750" cy="3175"/>
            </a:xfrm>
            <a:custGeom>
              <a:gdLst>
                <a:gd name="T0" fmla="*/ 7 w 7"/>
                <a:gd name="T1" fmla="*/ 1 h 1"/>
                <a:gd name="T2" fmla="*/ 1 w 7"/>
                <a:gd name="T3" fmla="*/ 1 h 1"/>
                <a:gd name="T4" fmla="*/ 0 w 7"/>
                <a:gd name="T5" fmla="*/ 0 h 1"/>
                <a:gd name="T6" fmla="*/ 1 w 7"/>
                <a:gd name="T7" fmla="*/ 0 h 1"/>
                <a:gd name="T8" fmla="*/ 7 w 7"/>
                <a:gd name="T9" fmla="*/ 0 h 1"/>
                <a:gd name="T10" fmla="*/ 7 w 7"/>
                <a:gd name="T11" fmla="*/ 0 h 1"/>
                <a:gd name="T12" fmla="*/ 7 w 7"/>
                <a:gd name="T13" fmla="*/ 1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">
                  <a:moveTo>
                    <a:pt x="7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lose/>
                </a:path>
              </a:pathLst>
            </a:custGeom>
            <a:solidFill>
              <a:srgbClr val="CE4339"/>
            </a:solidFill>
            <a:ln w="17463" cap="flat">
              <a:solidFill>
                <a:srgbClr val="CE4339"/>
              </a:solidFill>
              <a:prstDash val="solid"/>
              <a:miter lim="8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8" name="ïšļîḑê">
              <a:extLst>
                <a:ext uri="{FF2B5EF4-FFF2-40B4-BE49-F238E27FC236}">
                  <a16:creationId xmlns:a16="http://schemas.microsoft.com/office/drawing/2014/main" id="{81892755-1F7E-4366-BD0A-385BD6946E09}"/>
                </a:ext>
              </a:extLst>
            </p:cNvPr>
            <p:cNvSpPr/>
            <p:nvPr/>
          </p:nvSpPr>
          <p:spPr bwMode="auto">
            <a:xfrm>
              <a:off x="6216650" y="1946275"/>
              <a:ext cx="1735138" cy="3175"/>
            </a:xfrm>
            <a:custGeom>
              <a:gdLst>
                <a:gd name="T0" fmla="*/ 376 w 388"/>
                <a:gd name="T1" fmla="*/ 1 h 1"/>
                <a:gd name="T2" fmla="*/ 376 w 388"/>
                <a:gd name="T3" fmla="*/ 0 h 1"/>
                <a:gd name="T4" fmla="*/ 388 w 388"/>
                <a:gd name="T5" fmla="*/ 0 h 1"/>
                <a:gd name="T6" fmla="*/ 364 w 388"/>
                <a:gd name="T7" fmla="*/ 1 h 1"/>
                <a:gd name="T8" fmla="*/ 352 w 388"/>
                <a:gd name="T9" fmla="*/ 0 h 1"/>
                <a:gd name="T10" fmla="*/ 364 w 388"/>
                <a:gd name="T11" fmla="*/ 0 h 1"/>
                <a:gd name="T12" fmla="*/ 364 w 388"/>
                <a:gd name="T13" fmla="*/ 1 h 1"/>
                <a:gd name="T14" fmla="*/ 329 w 388"/>
                <a:gd name="T15" fmla="*/ 1 h 1"/>
                <a:gd name="T16" fmla="*/ 329 w 388"/>
                <a:gd name="T17" fmla="*/ 0 h 1"/>
                <a:gd name="T18" fmla="*/ 341 w 388"/>
                <a:gd name="T19" fmla="*/ 0 h 1"/>
                <a:gd name="T20" fmla="*/ 317 w 388"/>
                <a:gd name="T21" fmla="*/ 1 h 1"/>
                <a:gd name="T22" fmla="*/ 305 w 388"/>
                <a:gd name="T23" fmla="*/ 0 h 1"/>
                <a:gd name="T24" fmla="*/ 317 w 388"/>
                <a:gd name="T25" fmla="*/ 0 h 1"/>
                <a:gd name="T26" fmla="*/ 317 w 388"/>
                <a:gd name="T27" fmla="*/ 1 h 1"/>
                <a:gd name="T28" fmla="*/ 282 w 388"/>
                <a:gd name="T29" fmla="*/ 1 h 1"/>
                <a:gd name="T30" fmla="*/ 282 w 388"/>
                <a:gd name="T31" fmla="*/ 0 h 1"/>
                <a:gd name="T32" fmla="*/ 294 w 388"/>
                <a:gd name="T33" fmla="*/ 0 h 1"/>
                <a:gd name="T34" fmla="*/ 270 w 388"/>
                <a:gd name="T35" fmla="*/ 1 h 1"/>
                <a:gd name="T36" fmla="*/ 258 w 388"/>
                <a:gd name="T37" fmla="*/ 0 h 1"/>
                <a:gd name="T38" fmla="*/ 270 w 388"/>
                <a:gd name="T39" fmla="*/ 0 h 1"/>
                <a:gd name="T40" fmla="*/ 270 w 388"/>
                <a:gd name="T41" fmla="*/ 1 h 1"/>
                <a:gd name="T42" fmla="*/ 235 w 388"/>
                <a:gd name="T43" fmla="*/ 1 h 1"/>
                <a:gd name="T44" fmla="*/ 235 w 388"/>
                <a:gd name="T45" fmla="*/ 0 h 1"/>
                <a:gd name="T46" fmla="*/ 247 w 388"/>
                <a:gd name="T47" fmla="*/ 0 h 1"/>
                <a:gd name="T48" fmla="*/ 223 w 388"/>
                <a:gd name="T49" fmla="*/ 1 h 1"/>
                <a:gd name="T50" fmla="*/ 211 w 388"/>
                <a:gd name="T51" fmla="*/ 0 h 1"/>
                <a:gd name="T52" fmla="*/ 223 w 388"/>
                <a:gd name="T53" fmla="*/ 0 h 1"/>
                <a:gd name="T54" fmla="*/ 223 w 388"/>
                <a:gd name="T55" fmla="*/ 1 h 1"/>
                <a:gd name="T56" fmla="*/ 188 w 388"/>
                <a:gd name="T57" fmla="*/ 1 h 1"/>
                <a:gd name="T58" fmla="*/ 188 w 388"/>
                <a:gd name="T59" fmla="*/ 0 h 1"/>
                <a:gd name="T60" fmla="*/ 200 w 388"/>
                <a:gd name="T61" fmla="*/ 0 h 1"/>
                <a:gd name="T62" fmla="*/ 176 w 388"/>
                <a:gd name="T63" fmla="*/ 1 h 1"/>
                <a:gd name="T64" fmla="*/ 164 w 388"/>
                <a:gd name="T65" fmla="*/ 0 h 1"/>
                <a:gd name="T66" fmla="*/ 176 w 388"/>
                <a:gd name="T67" fmla="*/ 0 h 1"/>
                <a:gd name="T68" fmla="*/ 176 w 388"/>
                <a:gd name="T69" fmla="*/ 1 h 1"/>
                <a:gd name="T70" fmla="*/ 141 w 388"/>
                <a:gd name="T71" fmla="*/ 1 h 1"/>
                <a:gd name="T72" fmla="*/ 141 w 388"/>
                <a:gd name="T73" fmla="*/ 0 h 1"/>
                <a:gd name="T74" fmla="*/ 154 w 388"/>
                <a:gd name="T75" fmla="*/ 0 h 1"/>
                <a:gd name="T76" fmla="*/ 130 w 388"/>
                <a:gd name="T77" fmla="*/ 1 h 1"/>
                <a:gd name="T78" fmla="*/ 117 w 388"/>
                <a:gd name="T79" fmla="*/ 0 h 1"/>
                <a:gd name="T80" fmla="*/ 130 w 388"/>
                <a:gd name="T81" fmla="*/ 0 h 1"/>
                <a:gd name="T82" fmla="*/ 130 w 388"/>
                <a:gd name="T83" fmla="*/ 1 h 1"/>
                <a:gd name="T84" fmla="*/ 95 w 388"/>
                <a:gd name="T85" fmla="*/ 1 h 1"/>
                <a:gd name="T86" fmla="*/ 95 w 388"/>
                <a:gd name="T87" fmla="*/ 0 h 1"/>
                <a:gd name="T88" fmla="*/ 107 w 388"/>
                <a:gd name="T89" fmla="*/ 0 h 1"/>
                <a:gd name="T90" fmla="*/ 83 w 388"/>
                <a:gd name="T91" fmla="*/ 1 h 1"/>
                <a:gd name="T92" fmla="*/ 71 w 388"/>
                <a:gd name="T93" fmla="*/ 0 h 1"/>
                <a:gd name="T94" fmla="*/ 83 w 388"/>
                <a:gd name="T95" fmla="*/ 0 h 1"/>
                <a:gd name="T96" fmla="*/ 83 w 388"/>
                <a:gd name="T97" fmla="*/ 1 h 1"/>
                <a:gd name="T98" fmla="*/ 48 w 388"/>
                <a:gd name="T99" fmla="*/ 1 h 1"/>
                <a:gd name="T100" fmla="*/ 48 w 388"/>
                <a:gd name="T101" fmla="*/ 0 h 1"/>
                <a:gd name="T102" fmla="*/ 60 w 388"/>
                <a:gd name="T103" fmla="*/ 0 h 1"/>
                <a:gd name="T104" fmla="*/ 36 w 388"/>
                <a:gd name="T105" fmla="*/ 1 h 1"/>
                <a:gd name="T106" fmla="*/ 24 w 388"/>
                <a:gd name="T107" fmla="*/ 0 h 1"/>
                <a:gd name="T108" fmla="*/ 36 w 388"/>
                <a:gd name="T109" fmla="*/ 0 h 1"/>
                <a:gd name="T110" fmla="*/ 36 w 388"/>
                <a:gd name="T111" fmla="*/ 1 h 1"/>
                <a:gd name="T112" fmla="*/ 1 w 388"/>
                <a:gd name="T113" fmla="*/ 1 h 1"/>
                <a:gd name="T114" fmla="*/ 1 w 388"/>
                <a:gd name="T115" fmla="*/ 0 h 1"/>
                <a:gd name="T116" fmla="*/ 13 w 388"/>
                <a:gd name="T117" fmla="*/ 0 h 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8" h="1">
                  <a:moveTo>
                    <a:pt x="387" y="1"/>
                  </a:moveTo>
                  <a:cubicBezTo>
                    <a:pt x="376" y="1"/>
                    <a:pt x="376" y="1"/>
                    <a:pt x="376" y="1"/>
                  </a:cubicBezTo>
                  <a:cubicBezTo>
                    <a:pt x="375" y="1"/>
                    <a:pt x="375" y="1"/>
                    <a:pt x="375" y="0"/>
                  </a:cubicBezTo>
                  <a:cubicBezTo>
                    <a:pt x="375" y="0"/>
                    <a:pt x="375" y="0"/>
                    <a:pt x="376" y="0"/>
                  </a:cubicBezTo>
                  <a:cubicBezTo>
                    <a:pt x="387" y="0"/>
                    <a:pt x="387" y="0"/>
                    <a:pt x="387" y="0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388" y="1"/>
                    <a:pt x="388" y="1"/>
                    <a:pt x="387" y="1"/>
                  </a:cubicBezTo>
                  <a:close/>
                  <a:moveTo>
                    <a:pt x="364" y="1"/>
                  </a:moveTo>
                  <a:cubicBezTo>
                    <a:pt x="352" y="1"/>
                    <a:pt x="352" y="1"/>
                    <a:pt x="352" y="1"/>
                  </a:cubicBezTo>
                  <a:cubicBezTo>
                    <a:pt x="352" y="1"/>
                    <a:pt x="352" y="1"/>
                    <a:pt x="352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4" y="1"/>
                    <a:pt x="364" y="1"/>
                    <a:pt x="364" y="1"/>
                  </a:cubicBezTo>
                  <a:close/>
                  <a:moveTo>
                    <a:pt x="340" y="1"/>
                  </a:moveTo>
                  <a:cubicBezTo>
                    <a:pt x="329" y="1"/>
                    <a:pt x="329" y="1"/>
                    <a:pt x="329" y="1"/>
                  </a:cubicBezTo>
                  <a:cubicBezTo>
                    <a:pt x="328" y="1"/>
                    <a:pt x="328" y="1"/>
                    <a:pt x="328" y="0"/>
                  </a:cubicBezTo>
                  <a:cubicBezTo>
                    <a:pt x="328" y="0"/>
                    <a:pt x="328" y="0"/>
                    <a:pt x="329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1"/>
                    <a:pt x="341" y="1"/>
                    <a:pt x="340" y="1"/>
                  </a:cubicBezTo>
                  <a:close/>
                  <a:moveTo>
                    <a:pt x="317" y="1"/>
                  </a:moveTo>
                  <a:cubicBezTo>
                    <a:pt x="305" y="1"/>
                    <a:pt x="305" y="1"/>
                    <a:pt x="305" y="1"/>
                  </a:cubicBezTo>
                  <a:cubicBezTo>
                    <a:pt x="305" y="1"/>
                    <a:pt x="305" y="1"/>
                    <a:pt x="305" y="0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17" y="0"/>
                    <a:pt x="318" y="0"/>
                    <a:pt x="318" y="0"/>
                  </a:cubicBezTo>
                  <a:cubicBezTo>
                    <a:pt x="318" y="1"/>
                    <a:pt x="317" y="1"/>
                    <a:pt x="317" y="1"/>
                  </a:cubicBezTo>
                  <a:close/>
                  <a:moveTo>
                    <a:pt x="294" y="1"/>
                  </a:moveTo>
                  <a:cubicBezTo>
                    <a:pt x="282" y="1"/>
                    <a:pt x="282" y="1"/>
                    <a:pt x="282" y="1"/>
                  </a:cubicBezTo>
                  <a:cubicBezTo>
                    <a:pt x="282" y="1"/>
                    <a:pt x="281" y="1"/>
                    <a:pt x="281" y="0"/>
                  </a:cubicBezTo>
                  <a:cubicBezTo>
                    <a:pt x="281" y="0"/>
                    <a:pt x="282" y="0"/>
                    <a:pt x="282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4" y="1"/>
                    <a:pt x="294" y="1"/>
                    <a:pt x="294" y="1"/>
                  </a:cubicBezTo>
                  <a:close/>
                  <a:moveTo>
                    <a:pt x="270" y="1"/>
                  </a:moveTo>
                  <a:cubicBezTo>
                    <a:pt x="258" y="1"/>
                    <a:pt x="258" y="1"/>
                    <a:pt x="258" y="1"/>
                  </a:cubicBezTo>
                  <a:cubicBezTo>
                    <a:pt x="258" y="1"/>
                    <a:pt x="258" y="1"/>
                    <a:pt x="258" y="0"/>
                  </a:cubicBezTo>
                  <a:cubicBezTo>
                    <a:pt x="258" y="0"/>
                    <a:pt x="258" y="0"/>
                    <a:pt x="258" y="0"/>
                  </a:cubicBezTo>
                  <a:cubicBezTo>
                    <a:pt x="270" y="0"/>
                    <a:pt x="270" y="0"/>
                    <a:pt x="270" y="0"/>
                  </a:cubicBezTo>
                  <a:cubicBezTo>
                    <a:pt x="270" y="0"/>
                    <a:pt x="271" y="0"/>
                    <a:pt x="271" y="0"/>
                  </a:cubicBezTo>
                  <a:cubicBezTo>
                    <a:pt x="271" y="1"/>
                    <a:pt x="270" y="1"/>
                    <a:pt x="270" y="1"/>
                  </a:cubicBezTo>
                  <a:close/>
                  <a:moveTo>
                    <a:pt x="247" y="1"/>
                  </a:moveTo>
                  <a:cubicBezTo>
                    <a:pt x="235" y="1"/>
                    <a:pt x="235" y="1"/>
                    <a:pt x="235" y="1"/>
                  </a:cubicBezTo>
                  <a:cubicBezTo>
                    <a:pt x="235" y="1"/>
                    <a:pt x="234" y="1"/>
                    <a:pt x="234" y="0"/>
                  </a:cubicBezTo>
                  <a:cubicBezTo>
                    <a:pt x="234" y="0"/>
                    <a:pt x="235" y="0"/>
                    <a:pt x="235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7" y="1"/>
                    <a:pt x="247" y="1"/>
                    <a:pt x="247" y="1"/>
                  </a:cubicBezTo>
                  <a:close/>
                  <a:moveTo>
                    <a:pt x="223" y="1"/>
                  </a:moveTo>
                  <a:cubicBezTo>
                    <a:pt x="212" y="1"/>
                    <a:pt x="212" y="1"/>
                    <a:pt x="212" y="1"/>
                  </a:cubicBezTo>
                  <a:cubicBezTo>
                    <a:pt x="211" y="1"/>
                    <a:pt x="211" y="1"/>
                    <a:pt x="211" y="0"/>
                  </a:cubicBezTo>
                  <a:cubicBezTo>
                    <a:pt x="211" y="0"/>
                    <a:pt x="211" y="0"/>
                    <a:pt x="212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4" y="1"/>
                    <a:pt x="224" y="1"/>
                    <a:pt x="223" y="1"/>
                  </a:cubicBezTo>
                  <a:close/>
                  <a:moveTo>
                    <a:pt x="200" y="1"/>
                  </a:moveTo>
                  <a:cubicBezTo>
                    <a:pt x="188" y="1"/>
                    <a:pt x="188" y="1"/>
                    <a:pt x="188" y="1"/>
                  </a:cubicBezTo>
                  <a:cubicBezTo>
                    <a:pt x="188" y="1"/>
                    <a:pt x="188" y="1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0" y="1"/>
                    <a:pt x="200" y="1"/>
                    <a:pt x="200" y="1"/>
                  </a:cubicBezTo>
                  <a:close/>
                  <a:moveTo>
                    <a:pt x="176" y="1"/>
                  </a:moveTo>
                  <a:cubicBezTo>
                    <a:pt x="165" y="1"/>
                    <a:pt x="165" y="1"/>
                    <a:pt x="165" y="1"/>
                  </a:cubicBezTo>
                  <a:cubicBezTo>
                    <a:pt x="164" y="1"/>
                    <a:pt x="164" y="1"/>
                    <a:pt x="164" y="0"/>
                  </a:cubicBezTo>
                  <a:cubicBezTo>
                    <a:pt x="164" y="0"/>
                    <a:pt x="164" y="0"/>
                    <a:pt x="165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7" y="1"/>
                    <a:pt x="177" y="1"/>
                    <a:pt x="176" y="1"/>
                  </a:cubicBezTo>
                  <a:close/>
                  <a:moveTo>
                    <a:pt x="153" y="1"/>
                  </a:moveTo>
                  <a:cubicBezTo>
                    <a:pt x="141" y="1"/>
                    <a:pt x="141" y="1"/>
                    <a:pt x="141" y="1"/>
                  </a:cubicBezTo>
                  <a:cubicBezTo>
                    <a:pt x="141" y="1"/>
                    <a:pt x="141" y="1"/>
                    <a:pt x="141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4" y="0"/>
                    <a:pt x="154" y="0"/>
                  </a:cubicBezTo>
                  <a:cubicBezTo>
                    <a:pt x="154" y="1"/>
                    <a:pt x="153" y="1"/>
                    <a:pt x="153" y="1"/>
                  </a:cubicBezTo>
                  <a:close/>
                  <a:moveTo>
                    <a:pt x="130" y="1"/>
                  </a:moveTo>
                  <a:cubicBezTo>
                    <a:pt x="118" y="1"/>
                    <a:pt x="118" y="1"/>
                    <a:pt x="118" y="1"/>
                  </a:cubicBezTo>
                  <a:cubicBezTo>
                    <a:pt x="118" y="1"/>
                    <a:pt x="117" y="1"/>
                    <a:pt x="117" y="0"/>
                  </a:cubicBezTo>
                  <a:cubicBezTo>
                    <a:pt x="117" y="0"/>
                    <a:pt x="118" y="0"/>
                    <a:pt x="118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0" y="1"/>
                    <a:pt x="130" y="1"/>
                    <a:pt x="130" y="1"/>
                  </a:cubicBezTo>
                  <a:close/>
                  <a:moveTo>
                    <a:pt x="106" y="1"/>
                  </a:moveTo>
                  <a:cubicBezTo>
                    <a:pt x="95" y="1"/>
                    <a:pt x="95" y="1"/>
                    <a:pt x="95" y="1"/>
                  </a:cubicBezTo>
                  <a:cubicBezTo>
                    <a:pt x="94" y="1"/>
                    <a:pt x="94" y="1"/>
                    <a:pt x="94" y="0"/>
                  </a:cubicBezTo>
                  <a:cubicBezTo>
                    <a:pt x="94" y="0"/>
                    <a:pt x="94" y="0"/>
                    <a:pt x="9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1"/>
                    <a:pt x="107" y="1"/>
                    <a:pt x="106" y="1"/>
                  </a:cubicBezTo>
                  <a:close/>
                  <a:moveTo>
                    <a:pt x="83" y="1"/>
                  </a:moveTo>
                  <a:cubicBezTo>
                    <a:pt x="71" y="1"/>
                    <a:pt x="71" y="1"/>
                    <a:pt x="71" y="1"/>
                  </a:cubicBezTo>
                  <a:cubicBezTo>
                    <a:pt x="71" y="1"/>
                    <a:pt x="71" y="1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1"/>
                    <a:pt x="83" y="1"/>
                    <a:pt x="83" y="1"/>
                  </a:cubicBezTo>
                  <a:close/>
                  <a:moveTo>
                    <a:pt x="59" y="1"/>
                  </a:moveTo>
                  <a:cubicBezTo>
                    <a:pt x="48" y="1"/>
                    <a:pt x="48" y="1"/>
                    <a:pt x="48" y="1"/>
                  </a:cubicBezTo>
                  <a:cubicBezTo>
                    <a:pt x="47" y="1"/>
                    <a:pt x="47" y="1"/>
                    <a:pt x="47" y="0"/>
                  </a:cubicBezTo>
                  <a:cubicBezTo>
                    <a:pt x="47" y="0"/>
                    <a:pt x="47" y="0"/>
                    <a:pt x="4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1"/>
                    <a:pt x="60" y="1"/>
                    <a:pt x="59" y="1"/>
                  </a:cubicBezTo>
                  <a:close/>
                  <a:moveTo>
                    <a:pt x="36" y="1"/>
                  </a:move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0"/>
                    <a:pt x="37" y="0"/>
                  </a:cubicBezTo>
                  <a:cubicBezTo>
                    <a:pt x="37" y="1"/>
                    <a:pt x="36" y="1"/>
                    <a:pt x="36" y="1"/>
                  </a:cubicBezTo>
                  <a:close/>
                  <a:moveTo>
                    <a:pt x="13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lose/>
                </a:path>
              </a:pathLst>
            </a:custGeom>
            <a:solidFill>
              <a:srgbClr val="CE4339"/>
            </a:solidFill>
            <a:ln w="17463" cap="flat">
              <a:solidFill>
                <a:srgbClr val="CE4339"/>
              </a:solidFill>
              <a:prstDash val="solid"/>
              <a:miter lim="8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9" name="íṧľïḓe">
              <a:extLst>
                <a:ext uri="{FF2B5EF4-FFF2-40B4-BE49-F238E27FC236}">
                  <a16:creationId xmlns:a16="http://schemas.microsoft.com/office/drawing/2014/main" id="{37F458DC-9D91-44AF-B4D3-DDD54708E550}"/>
                </a:ext>
              </a:extLst>
            </p:cNvPr>
            <p:cNvSpPr/>
            <p:nvPr/>
          </p:nvSpPr>
          <p:spPr bwMode="auto">
            <a:xfrm>
              <a:off x="6140450" y="1946275"/>
              <a:ext cx="31750" cy="30163"/>
            </a:xfrm>
            <a:custGeom>
              <a:gdLst>
                <a:gd name="T0" fmla="*/ 0 w 7"/>
                <a:gd name="T1" fmla="*/ 7 h 7"/>
                <a:gd name="T2" fmla="*/ 0 w 7"/>
                <a:gd name="T3" fmla="*/ 6 h 7"/>
                <a:gd name="T4" fmla="*/ 0 w 7"/>
                <a:gd name="T5" fmla="*/ 0 h 7"/>
                <a:gd name="T6" fmla="*/ 0 w 7"/>
                <a:gd name="T7" fmla="*/ 0 h 7"/>
                <a:gd name="T8" fmla="*/ 6 w 7"/>
                <a:gd name="T9" fmla="*/ 0 h 7"/>
                <a:gd name="T10" fmla="*/ 7 w 7"/>
                <a:gd name="T11" fmla="*/ 0 h 7"/>
                <a:gd name="T12" fmla="*/ 6 w 7"/>
                <a:gd name="T13" fmla="*/ 1 h 7"/>
                <a:gd name="T14" fmla="*/ 1 w 7"/>
                <a:gd name="T15" fmla="*/ 1 h 7"/>
                <a:gd name="T16" fmla="*/ 1 w 7"/>
                <a:gd name="T17" fmla="*/ 6 h 7"/>
                <a:gd name="T18" fmla="*/ 0 w 7"/>
                <a:gd name="T19" fmla="*/ 7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cubicBezTo>
                    <a:pt x="0" y="7"/>
                    <a:pt x="0" y="6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0" y="7"/>
                  </a:cubicBezTo>
                  <a:close/>
                </a:path>
              </a:pathLst>
            </a:custGeom>
            <a:solidFill>
              <a:srgbClr val="CE4339"/>
            </a:solidFill>
            <a:ln w="17463" cap="flat">
              <a:solidFill>
                <a:srgbClr val="CE4339"/>
              </a:solidFill>
              <a:prstDash val="solid"/>
              <a:miter lim="8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0" name="ïs1ïďe">
              <a:extLst>
                <a:ext uri="{FF2B5EF4-FFF2-40B4-BE49-F238E27FC236}">
                  <a16:creationId xmlns:a16="http://schemas.microsoft.com/office/drawing/2014/main" id="{B92CFF4C-EBAA-44D1-BBA5-5DDC2E414B42}"/>
                </a:ext>
              </a:extLst>
            </p:cNvPr>
            <p:cNvSpPr/>
            <p:nvPr/>
          </p:nvSpPr>
          <p:spPr bwMode="auto">
            <a:xfrm>
              <a:off x="6140450" y="2035175"/>
              <a:ext cx="4763" cy="31750"/>
            </a:xfrm>
            <a:custGeom>
              <a:gdLst>
                <a:gd name="T0" fmla="*/ 0 w 1"/>
                <a:gd name="T1" fmla="*/ 7 h 7"/>
                <a:gd name="T2" fmla="*/ 0 w 1"/>
                <a:gd name="T3" fmla="*/ 7 h 7"/>
                <a:gd name="T4" fmla="*/ 0 w 1"/>
                <a:gd name="T5" fmla="*/ 1 h 7"/>
                <a:gd name="T6" fmla="*/ 0 w 1"/>
                <a:gd name="T7" fmla="*/ 0 h 7"/>
                <a:gd name="T8" fmla="*/ 1 w 1"/>
                <a:gd name="T9" fmla="*/ 1 h 7"/>
                <a:gd name="T10" fmla="*/ 1 w 1"/>
                <a:gd name="T11" fmla="*/ 7 h 7"/>
                <a:gd name="T12" fmla="*/ 0 w 1"/>
                <a:gd name="T13" fmla="*/ 7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7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0" y="7"/>
                  </a:cubicBezTo>
                  <a:close/>
                </a:path>
              </a:pathLst>
            </a:custGeom>
            <a:solidFill>
              <a:srgbClr val="CE4339"/>
            </a:solidFill>
            <a:ln w="17463" cap="flat">
              <a:solidFill>
                <a:srgbClr val="CE4339"/>
              </a:solidFill>
              <a:prstDash val="solid"/>
              <a:miter lim="8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1" name="îṩ1íḓé">
              <a:extLst>
                <a:ext uri="{FF2B5EF4-FFF2-40B4-BE49-F238E27FC236}">
                  <a16:creationId xmlns:a16="http://schemas.microsoft.com/office/drawing/2014/main" id="{D9FC9AC1-4AEC-450D-BD76-337C4C7D5B83}"/>
                </a:ext>
              </a:extLst>
            </p:cNvPr>
            <p:cNvSpPr/>
            <p:nvPr/>
          </p:nvSpPr>
          <p:spPr bwMode="auto">
            <a:xfrm>
              <a:off x="3556000" y="2195513"/>
              <a:ext cx="34925" cy="107950"/>
            </a:xfrm>
            <a:custGeom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2"/>
                    <a:pt x="7" y="24"/>
                    <a:pt x="4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2" name="ïŝ1iḍe">
              <a:extLst>
                <a:ext uri="{FF2B5EF4-FFF2-40B4-BE49-F238E27FC236}">
                  <a16:creationId xmlns:a16="http://schemas.microsoft.com/office/drawing/2014/main" id="{9CB738C1-921C-4FB6-B2E5-534D90446495}"/>
                </a:ext>
              </a:extLst>
            </p:cNvPr>
            <p:cNvSpPr/>
            <p:nvPr/>
          </p:nvSpPr>
          <p:spPr bwMode="auto">
            <a:xfrm>
              <a:off x="3556000" y="2365375"/>
              <a:ext cx="34925" cy="192088"/>
            </a:xfrm>
            <a:custGeom>
              <a:gdLst>
                <a:gd name="T0" fmla="*/ 4 w 8"/>
                <a:gd name="T1" fmla="*/ 43 h 43"/>
                <a:gd name="T2" fmla="*/ 0 w 8"/>
                <a:gd name="T3" fmla="*/ 39 h 43"/>
                <a:gd name="T4" fmla="*/ 0 w 8"/>
                <a:gd name="T5" fmla="*/ 4 h 43"/>
                <a:gd name="T6" fmla="*/ 4 w 8"/>
                <a:gd name="T7" fmla="*/ 0 h 43"/>
                <a:gd name="T8" fmla="*/ 8 w 8"/>
                <a:gd name="T9" fmla="*/ 4 h 43"/>
                <a:gd name="T10" fmla="*/ 8 w 8"/>
                <a:gd name="T11" fmla="*/ 39 h 43"/>
                <a:gd name="T12" fmla="*/ 4 w 8"/>
                <a:gd name="T13" fmla="*/ 43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3">
                  <a:moveTo>
                    <a:pt x="4" y="43"/>
                  </a:moveTo>
                  <a:cubicBezTo>
                    <a:pt x="2" y="43"/>
                    <a:pt x="0" y="42"/>
                    <a:pt x="0" y="3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2"/>
                    <a:pt x="7" y="43"/>
                    <a:pt x="4" y="4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3" name="ís1idé">
              <a:extLst>
                <a:ext uri="{FF2B5EF4-FFF2-40B4-BE49-F238E27FC236}">
                  <a16:creationId xmlns:a16="http://schemas.microsoft.com/office/drawing/2014/main" id="{37C310CB-4D9B-40D3-844A-02F7D6A6BBC7}"/>
                </a:ext>
              </a:extLst>
            </p:cNvPr>
            <p:cNvSpPr/>
            <p:nvPr/>
          </p:nvSpPr>
          <p:spPr bwMode="auto">
            <a:xfrm>
              <a:off x="3676650" y="2451100"/>
              <a:ext cx="39688" cy="106363"/>
            </a:xfrm>
            <a:custGeom>
              <a:gdLst>
                <a:gd name="T0" fmla="*/ 5 w 9"/>
                <a:gd name="T1" fmla="*/ 24 h 24"/>
                <a:gd name="T2" fmla="*/ 0 w 9"/>
                <a:gd name="T3" fmla="*/ 20 h 24"/>
                <a:gd name="T4" fmla="*/ 0 w 9"/>
                <a:gd name="T5" fmla="*/ 4 h 24"/>
                <a:gd name="T6" fmla="*/ 5 w 9"/>
                <a:gd name="T7" fmla="*/ 0 h 24"/>
                <a:gd name="T8" fmla="*/ 9 w 9"/>
                <a:gd name="T9" fmla="*/ 4 h 24"/>
                <a:gd name="T10" fmla="*/ 9 w 9"/>
                <a:gd name="T11" fmla="*/ 20 h 24"/>
                <a:gd name="T12" fmla="*/ 5 w 9"/>
                <a:gd name="T13" fmla="*/ 24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2" y="24"/>
                    <a:pt x="0" y="23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3"/>
                    <a:pt x="7" y="24"/>
                    <a:pt x="5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4" name="íṡḻîḑe">
              <a:extLst>
                <a:ext uri="{FF2B5EF4-FFF2-40B4-BE49-F238E27FC236}">
                  <a16:creationId xmlns:a16="http://schemas.microsoft.com/office/drawing/2014/main" id="{B4C9B9C6-C2BC-4BB6-94B0-EBAEFCB3E2D7}"/>
                </a:ext>
              </a:extLst>
            </p:cNvPr>
            <p:cNvSpPr/>
            <p:nvPr/>
          </p:nvSpPr>
          <p:spPr bwMode="auto">
            <a:xfrm>
              <a:off x="3676650" y="2195513"/>
              <a:ext cx="39688" cy="192088"/>
            </a:xfrm>
            <a:custGeom>
              <a:gdLst>
                <a:gd name="T0" fmla="*/ 5 w 9"/>
                <a:gd name="T1" fmla="*/ 43 h 43"/>
                <a:gd name="T2" fmla="*/ 0 w 9"/>
                <a:gd name="T3" fmla="*/ 39 h 43"/>
                <a:gd name="T4" fmla="*/ 0 w 9"/>
                <a:gd name="T5" fmla="*/ 4 h 43"/>
                <a:gd name="T6" fmla="*/ 5 w 9"/>
                <a:gd name="T7" fmla="*/ 0 h 43"/>
                <a:gd name="T8" fmla="*/ 9 w 9"/>
                <a:gd name="T9" fmla="*/ 4 h 43"/>
                <a:gd name="T10" fmla="*/ 9 w 9"/>
                <a:gd name="T11" fmla="*/ 39 h 43"/>
                <a:gd name="T12" fmla="*/ 5 w 9"/>
                <a:gd name="T13" fmla="*/ 43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43">
                  <a:moveTo>
                    <a:pt x="5" y="43"/>
                  </a:moveTo>
                  <a:cubicBezTo>
                    <a:pt x="2" y="43"/>
                    <a:pt x="0" y="41"/>
                    <a:pt x="0" y="3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7" y="0"/>
                    <a:pt x="9" y="1"/>
                    <a:pt x="9" y="4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41"/>
                    <a:pt x="7" y="43"/>
                    <a:pt x="5" y="4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5" name="ïṧḻíde">
              <a:extLst>
                <a:ext uri="{FF2B5EF4-FFF2-40B4-BE49-F238E27FC236}">
                  <a16:creationId xmlns:a16="http://schemas.microsoft.com/office/drawing/2014/main" id="{7B9CFDAC-859D-494B-BE8E-491063FA056B}"/>
                </a:ext>
              </a:extLst>
            </p:cNvPr>
            <p:cNvSpPr/>
            <p:nvPr/>
          </p:nvSpPr>
          <p:spPr bwMode="auto">
            <a:xfrm>
              <a:off x="3802063" y="2195513"/>
              <a:ext cx="34925" cy="107950"/>
            </a:xfrm>
            <a:custGeom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2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6" name="ís1îďé">
              <a:extLst>
                <a:ext uri="{FF2B5EF4-FFF2-40B4-BE49-F238E27FC236}">
                  <a16:creationId xmlns:a16="http://schemas.microsoft.com/office/drawing/2014/main" id="{5A6A87BF-3DB1-4B91-8842-F21B725566E9}"/>
                </a:ext>
              </a:extLst>
            </p:cNvPr>
            <p:cNvSpPr/>
            <p:nvPr/>
          </p:nvSpPr>
          <p:spPr bwMode="auto">
            <a:xfrm>
              <a:off x="3802063" y="2365375"/>
              <a:ext cx="34925" cy="192088"/>
            </a:xfrm>
            <a:custGeom>
              <a:gdLst>
                <a:gd name="T0" fmla="*/ 4 w 8"/>
                <a:gd name="T1" fmla="*/ 43 h 43"/>
                <a:gd name="T2" fmla="*/ 0 w 8"/>
                <a:gd name="T3" fmla="*/ 39 h 43"/>
                <a:gd name="T4" fmla="*/ 0 w 8"/>
                <a:gd name="T5" fmla="*/ 4 h 43"/>
                <a:gd name="T6" fmla="*/ 4 w 8"/>
                <a:gd name="T7" fmla="*/ 0 h 43"/>
                <a:gd name="T8" fmla="*/ 8 w 8"/>
                <a:gd name="T9" fmla="*/ 4 h 43"/>
                <a:gd name="T10" fmla="*/ 8 w 8"/>
                <a:gd name="T11" fmla="*/ 39 h 43"/>
                <a:gd name="T12" fmla="*/ 4 w 8"/>
                <a:gd name="T13" fmla="*/ 43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3">
                  <a:moveTo>
                    <a:pt x="4" y="43"/>
                  </a:moveTo>
                  <a:cubicBezTo>
                    <a:pt x="2" y="43"/>
                    <a:pt x="0" y="42"/>
                    <a:pt x="0" y="3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2"/>
                    <a:pt x="6" y="43"/>
                    <a:pt x="4" y="4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7" name="iṡliďê">
              <a:extLst>
                <a:ext uri="{FF2B5EF4-FFF2-40B4-BE49-F238E27FC236}">
                  <a16:creationId xmlns:a16="http://schemas.microsoft.com/office/drawing/2014/main" id="{8C44A05D-EAF8-412F-80C6-8F9F14758D44}"/>
                </a:ext>
              </a:extLst>
            </p:cNvPr>
            <p:cNvSpPr/>
            <p:nvPr/>
          </p:nvSpPr>
          <p:spPr bwMode="auto">
            <a:xfrm>
              <a:off x="3922713" y="2451100"/>
              <a:ext cx="34925" cy="106363"/>
            </a:xfrm>
            <a:custGeom>
              <a:gdLst>
                <a:gd name="T0" fmla="*/ 4 w 8"/>
                <a:gd name="T1" fmla="*/ 24 h 24"/>
                <a:gd name="T2" fmla="*/ 0 w 8"/>
                <a:gd name="T3" fmla="*/ 20 h 24"/>
                <a:gd name="T4" fmla="*/ 0 w 8"/>
                <a:gd name="T5" fmla="*/ 4 h 24"/>
                <a:gd name="T6" fmla="*/ 4 w 8"/>
                <a:gd name="T7" fmla="*/ 0 h 24"/>
                <a:gd name="T8" fmla="*/ 8 w 8"/>
                <a:gd name="T9" fmla="*/ 4 h 24"/>
                <a:gd name="T10" fmla="*/ 8 w 8"/>
                <a:gd name="T11" fmla="*/ 20 h 24"/>
                <a:gd name="T12" fmla="*/ 4 w 8"/>
                <a:gd name="T13" fmla="*/ 24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2" y="24"/>
                    <a:pt x="0" y="23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3"/>
                    <a:pt x="6" y="24"/>
                    <a:pt x="4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8" name="ïsľíḑé">
              <a:extLst>
                <a:ext uri="{FF2B5EF4-FFF2-40B4-BE49-F238E27FC236}">
                  <a16:creationId xmlns:a16="http://schemas.microsoft.com/office/drawing/2014/main" id="{AA69A627-765A-4214-8794-26D896BC51B8}"/>
                </a:ext>
              </a:extLst>
            </p:cNvPr>
            <p:cNvSpPr/>
            <p:nvPr/>
          </p:nvSpPr>
          <p:spPr bwMode="auto">
            <a:xfrm>
              <a:off x="3922713" y="2195513"/>
              <a:ext cx="34925" cy="192088"/>
            </a:xfrm>
            <a:custGeom>
              <a:gdLst>
                <a:gd name="T0" fmla="*/ 4 w 8"/>
                <a:gd name="T1" fmla="*/ 43 h 43"/>
                <a:gd name="T2" fmla="*/ 0 w 8"/>
                <a:gd name="T3" fmla="*/ 39 h 43"/>
                <a:gd name="T4" fmla="*/ 0 w 8"/>
                <a:gd name="T5" fmla="*/ 4 h 43"/>
                <a:gd name="T6" fmla="*/ 4 w 8"/>
                <a:gd name="T7" fmla="*/ 0 h 43"/>
                <a:gd name="T8" fmla="*/ 8 w 8"/>
                <a:gd name="T9" fmla="*/ 4 h 43"/>
                <a:gd name="T10" fmla="*/ 8 w 8"/>
                <a:gd name="T11" fmla="*/ 39 h 43"/>
                <a:gd name="T12" fmla="*/ 4 w 8"/>
                <a:gd name="T13" fmla="*/ 43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3">
                  <a:moveTo>
                    <a:pt x="4" y="43"/>
                  </a:moveTo>
                  <a:cubicBezTo>
                    <a:pt x="2" y="43"/>
                    <a:pt x="0" y="41"/>
                    <a:pt x="0" y="3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1"/>
                    <a:pt x="6" y="43"/>
                    <a:pt x="4" y="4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9" name="işḻíḍé">
              <a:extLst>
                <a:ext uri="{FF2B5EF4-FFF2-40B4-BE49-F238E27FC236}">
                  <a16:creationId xmlns:a16="http://schemas.microsoft.com/office/drawing/2014/main" id="{856D69A8-239B-4545-B955-93802C4DB282}"/>
                </a:ext>
              </a:extLst>
            </p:cNvPr>
            <p:cNvSpPr/>
            <p:nvPr/>
          </p:nvSpPr>
          <p:spPr bwMode="auto">
            <a:xfrm>
              <a:off x="8448675" y="2884488"/>
              <a:ext cx="361950" cy="347663"/>
            </a:xfrm>
            <a:custGeom>
              <a:gdLst>
                <a:gd name="T0" fmla="*/ 77 w 81"/>
                <a:gd name="T1" fmla="*/ 78 h 78"/>
                <a:gd name="T2" fmla="*/ 4 w 81"/>
                <a:gd name="T3" fmla="*/ 78 h 78"/>
                <a:gd name="T4" fmla="*/ 0 w 81"/>
                <a:gd name="T5" fmla="*/ 74 h 78"/>
                <a:gd name="T6" fmla="*/ 0 w 81"/>
                <a:gd name="T7" fmla="*/ 4 h 78"/>
                <a:gd name="T8" fmla="*/ 4 w 81"/>
                <a:gd name="T9" fmla="*/ 0 h 78"/>
                <a:gd name="T10" fmla="*/ 77 w 81"/>
                <a:gd name="T11" fmla="*/ 0 h 78"/>
                <a:gd name="T12" fmla="*/ 81 w 81"/>
                <a:gd name="T13" fmla="*/ 4 h 78"/>
                <a:gd name="T14" fmla="*/ 81 w 81"/>
                <a:gd name="T15" fmla="*/ 74 h 78"/>
                <a:gd name="T16" fmla="*/ 77 w 81"/>
                <a:gd name="T17" fmla="*/ 78 h 78"/>
                <a:gd name="T18" fmla="*/ 8 w 81"/>
                <a:gd name="T19" fmla="*/ 70 h 78"/>
                <a:gd name="T20" fmla="*/ 73 w 81"/>
                <a:gd name="T21" fmla="*/ 70 h 78"/>
                <a:gd name="T22" fmla="*/ 73 w 81"/>
                <a:gd name="T23" fmla="*/ 8 h 78"/>
                <a:gd name="T24" fmla="*/ 8 w 81"/>
                <a:gd name="T25" fmla="*/ 8 h 78"/>
                <a:gd name="T26" fmla="*/ 8 w 81"/>
                <a:gd name="T27" fmla="*/ 70 h 7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1" h="78">
                  <a:moveTo>
                    <a:pt x="77" y="78"/>
                  </a:moveTo>
                  <a:cubicBezTo>
                    <a:pt x="4" y="78"/>
                    <a:pt x="4" y="78"/>
                    <a:pt x="4" y="78"/>
                  </a:cubicBezTo>
                  <a:cubicBezTo>
                    <a:pt x="2" y="78"/>
                    <a:pt x="0" y="76"/>
                    <a:pt x="0" y="7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9" y="0"/>
                    <a:pt x="81" y="2"/>
                    <a:pt x="81" y="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81" y="76"/>
                    <a:pt x="79" y="78"/>
                    <a:pt x="77" y="78"/>
                  </a:cubicBezTo>
                  <a:close/>
                  <a:moveTo>
                    <a:pt x="8" y="70"/>
                  </a:moveTo>
                  <a:cubicBezTo>
                    <a:pt x="73" y="70"/>
                    <a:pt x="73" y="70"/>
                    <a:pt x="73" y="70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0" name="íSḻïḑê">
              <a:extLst>
                <a:ext uri="{FF2B5EF4-FFF2-40B4-BE49-F238E27FC236}">
                  <a16:creationId xmlns:a16="http://schemas.microsoft.com/office/drawing/2014/main" id="{7F81954E-09FB-4F27-98CF-9CCB9D2C0A76}"/>
                </a:ext>
              </a:extLst>
            </p:cNvPr>
            <p:cNvSpPr/>
            <p:nvPr/>
          </p:nvSpPr>
          <p:spPr bwMode="auto">
            <a:xfrm>
              <a:off x="3390900" y="3446463"/>
              <a:ext cx="876300" cy="165100"/>
            </a:xfrm>
            <a:custGeom>
              <a:gdLst>
                <a:gd name="T0" fmla="*/ 193 w 196"/>
                <a:gd name="T1" fmla="*/ 37 h 37"/>
                <a:gd name="T2" fmla="*/ 3 w 196"/>
                <a:gd name="T3" fmla="*/ 37 h 37"/>
                <a:gd name="T4" fmla="*/ 0 w 196"/>
                <a:gd name="T5" fmla="*/ 34 h 37"/>
                <a:gd name="T6" fmla="*/ 0 w 196"/>
                <a:gd name="T7" fmla="*/ 3 h 37"/>
                <a:gd name="T8" fmla="*/ 3 w 196"/>
                <a:gd name="T9" fmla="*/ 0 h 37"/>
                <a:gd name="T10" fmla="*/ 193 w 196"/>
                <a:gd name="T11" fmla="*/ 0 h 37"/>
                <a:gd name="T12" fmla="*/ 196 w 196"/>
                <a:gd name="T13" fmla="*/ 3 h 37"/>
                <a:gd name="T14" fmla="*/ 196 w 196"/>
                <a:gd name="T15" fmla="*/ 34 h 37"/>
                <a:gd name="T16" fmla="*/ 193 w 196"/>
                <a:gd name="T17" fmla="*/ 37 h 37"/>
                <a:gd name="T18" fmla="*/ 6 w 196"/>
                <a:gd name="T19" fmla="*/ 32 h 37"/>
                <a:gd name="T20" fmla="*/ 190 w 196"/>
                <a:gd name="T21" fmla="*/ 32 h 37"/>
                <a:gd name="T22" fmla="*/ 190 w 196"/>
                <a:gd name="T23" fmla="*/ 6 h 37"/>
                <a:gd name="T24" fmla="*/ 6 w 196"/>
                <a:gd name="T25" fmla="*/ 6 h 37"/>
                <a:gd name="T26" fmla="*/ 6 w 196"/>
                <a:gd name="T27" fmla="*/ 32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37">
                  <a:moveTo>
                    <a:pt x="19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1" y="37"/>
                    <a:pt x="0" y="36"/>
                    <a:pt x="0" y="3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5" y="0"/>
                    <a:pt x="196" y="2"/>
                    <a:pt x="196" y="3"/>
                  </a:cubicBezTo>
                  <a:cubicBezTo>
                    <a:pt x="196" y="34"/>
                    <a:pt x="196" y="34"/>
                    <a:pt x="196" y="34"/>
                  </a:cubicBezTo>
                  <a:cubicBezTo>
                    <a:pt x="196" y="36"/>
                    <a:pt x="195" y="37"/>
                    <a:pt x="193" y="37"/>
                  </a:cubicBezTo>
                  <a:close/>
                  <a:moveTo>
                    <a:pt x="6" y="32"/>
                  </a:moveTo>
                  <a:cubicBezTo>
                    <a:pt x="190" y="32"/>
                    <a:pt x="190" y="32"/>
                    <a:pt x="190" y="32"/>
                  </a:cubicBezTo>
                  <a:cubicBezTo>
                    <a:pt x="190" y="6"/>
                    <a:pt x="190" y="6"/>
                    <a:pt x="190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1" name="îṩļïďè">
              <a:extLst>
                <a:ext uri="{FF2B5EF4-FFF2-40B4-BE49-F238E27FC236}">
                  <a16:creationId xmlns:a16="http://schemas.microsoft.com/office/drawing/2014/main" id="{04B35FA1-AA7D-477D-B84C-18C9795E0251}"/>
                </a:ext>
              </a:extLst>
            </p:cNvPr>
            <p:cNvSpPr/>
            <p:nvPr/>
          </p:nvSpPr>
          <p:spPr bwMode="auto">
            <a:xfrm>
              <a:off x="3390900" y="3160713"/>
              <a:ext cx="876300" cy="165100"/>
            </a:xfrm>
            <a:custGeom>
              <a:gdLst>
                <a:gd name="T0" fmla="*/ 193 w 196"/>
                <a:gd name="T1" fmla="*/ 37 h 37"/>
                <a:gd name="T2" fmla="*/ 3 w 196"/>
                <a:gd name="T3" fmla="*/ 37 h 37"/>
                <a:gd name="T4" fmla="*/ 0 w 196"/>
                <a:gd name="T5" fmla="*/ 34 h 37"/>
                <a:gd name="T6" fmla="*/ 0 w 196"/>
                <a:gd name="T7" fmla="*/ 3 h 37"/>
                <a:gd name="T8" fmla="*/ 3 w 196"/>
                <a:gd name="T9" fmla="*/ 0 h 37"/>
                <a:gd name="T10" fmla="*/ 193 w 196"/>
                <a:gd name="T11" fmla="*/ 0 h 37"/>
                <a:gd name="T12" fmla="*/ 196 w 196"/>
                <a:gd name="T13" fmla="*/ 3 h 37"/>
                <a:gd name="T14" fmla="*/ 196 w 196"/>
                <a:gd name="T15" fmla="*/ 34 h 37"/>
                <a:gd name="T16" fmla="*/ 193 w 196"/>
                <a:gd name="T17" fmla="*/ 37 h 37"/>
                <a:gd name="T18" fmla="*/ 6 w 196"/>
                <a:gd name="T19" fmla="*/ 31 h 37"/>
                <a:gd name="T20" fmla="*/ 190 w 196"/>
                <a:gd name="T21" fmla="*/ 31 h 37"/>
                <a:gd name="T22" fmla="*/ 190 w 196"/>
                <a:gd name="T23" fmla="*/ 6 h 37"/>
                <a:gd name="T24" fmla="*/ 6 w 196"/>
                <a:gd name="T25" fmla="*/ 6 h 37"/>
                <a:gd name="T26" fmla="*/ 6 w 196"/>
                <a:gd name="T27" fmla="*/ 31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37">
                  <a:moveTo>
                    <a:pt x="19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1" y="37"/>
                    <a:pt x="0" y="36"/>
                    <a:pt x="0" y="3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5" y="0"/>
                    <a:pt x="196" y="2"/>
                    <a:pt x="196" y="3"/>
                  </a:cubicBezTo>
                  <a:cubicBezTo>
                    <a:pt x="196" y="34"/>
                    <a:pt x="196" y="34"/>
                    <a:pt x="196" y="34"/>
                  </a:cubicBezTo>
                  <a:cubicBezTo>
                    <a:pt x="196" y="36"/>
                    <a:pt x="195" y="37"/>
                    <a:pt x="193" y="37"/>
                  </a:cubicBezTo>
                  <a:close/>
                  <a:moveTo>
                    <a:pt x="6" y="31"/>
                  </a:moveTo>
                  <a:cubicBezTo>
                    <a:pt x="190" y="31"/>
                    <a:pt x="190" y="31"/>
                    <a:pt x="190" y="31"/>
                  </a:cubicBezTo>
                  <a:cubicBezTo>
                    <a:pt x="190" y="6"/>
                    <a:pt x="190" y="6"/>
                    <a:pt x="190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2" name="iṧlîďê">
              <a:extLst>
                <a:ext uri="{FF2B5EF4-FFF2-40B4-BE49-F238E27FC236}">
                  <a16:creationId xmlns:a16="http://schemas.microsoft.com/office/drawing/2014/main" id="{4AD28575-74C0-41E3-B7AB-F598E9AB4B43}"/>
                </a:ext>
              </a:extLst>
            </p:cNvPr>
            <p:cNvSpPr/>
            <p:nvPr/>
          </p:nvSpPr>
          <p:spPr bwMode="auto">
            <a:xfrm>
              <a:off x="3779838" y="1584325"/>
              <a:ext cx="4763" cy="25400"/>
            </a:xfrm>
            <a:prstGeom prst="rect">
              <a:avLst/>
            </a:prstGeom>
            <a:solidFill>
              <a:srgbClr val="CE4339"/>
            </a:solidFill>
            <a:ln w="17463" cap="flat">
              <a:solidFill>
                <a:srgbClr val="CE4339"/>
              </a:solidFill>
              <a:prstDash val="solid"/>
              <a:miter lim="8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3" name="íṡľïḓè">
              <a:extLst>
                <a:ext uri="{FF2B5EF4-FFF2-40B4-BE49-F238E27FC236}">
                  <a16:creationId xmlns:a16="http://schemas.microsoft.com/office/drawing/2014/main" id="{9349D8C1-F44F-4D24-BCB7-71E5ABE43FFA}"/>
                </a:ext>
              </a:extLst>
            </p:cNvPr>
            <p:cNvSpPr/>
            <p:nvPr/>
          </p:nvSpPr>
          <p:spPr bwMode="auto">
            <a:xfrm>
              <a:off x="3779838" y="1355725"/>
              <a:ext cx="4763" cy="169863"/>
            </a:xfrm>
            <a:custGeom>
              <a:gdLst>
                <a:gd name="T0" fmla="*/ 3 w 3"/>
                <a:gd name="T1" fmla="*/ 107 h 107"/>
                <a:gd name="T2" fmla="*/ 0 w 3"/>
                <a:gd name="T3" fmla="*/ 107 h 107"/>
                <a:gd name="T4" fmla="*/ 0 w 3"/>
                <a:gd name="T5" fmla="*/ 73 h 107"/>
                <a:gd name="T6" fmla="*/ 3 w 3"/>
                <a:gd name="T7" fmla="*/ 73 h 107"/>
                <a:gd name="T8" fmla="*/ 3 w 3"/>
                <a:gd name="T9" fmla="*/ 107 h 107"/>
                <a:gd name="T10" fmla="*/ 3 w 3"/>
                <a:gd name="T11" fmla="*/ 37 h 107"/>
                <a:gd name="T12" fmla="*/ 0 w 3"/>
                <a:gd name="T13" fmla="*/ 37 h 107"/>
                <a:gd name="T14" fmla="*/ 0 w 3"/>
                <a:gd name="T15" fmla="*/ 0 h 107"/>
                <a:gd name="T16" fmla="*/ 3 w 3"/>
                <a:gd name="T17" fmla="*/ 0 h 107"/>
                <a:gd name="T18" fmla="*/ 3 w 3"/>
                <a:gd name="T19" fmla="*/ 37 h 1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7">
                  <a:moveTo>
                    <a:pt x="3" y="107"/>
                  </a:moveTo>
                  <a:lnTo>
                    <a:pt x="0" y="107"/>
                  </a:lnTo>
                  <a:lnTo>
                    <a:pt x="0" y="73"/>
                  </a:lnTo>
                  <a:lnTo>
                    <a:pt x="3" y="73"/>
                  </a:lnTo>
                  <a:lnTo>
                    <a:pt x="3" y="107"/>
                  </a:lnTo>
                  <a:close/>
                  <a:moveTo>
                    <a:pt x="3" y="37"/>
                  </a:moveTo>
                  <a:lnTo>
                    <a:pt x="0" y="37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7"/>
                  </a:lnTo>
                  <a:close/>
                </a:path>
              </a:pathLst>
            </a:custGeom>
            <a:solidFill>
              <a:srgbClr val="CE4339"/>
            </a:solidFill>
            <a:ln w="17463" cap="flat">
              <a:solidFill>
                <a:srgbClr val="CE4339"/>
              </a:solidFill>
              <a:prstDash val="solid"/>
              <a:miter lim="8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4" name="ïṥlíḋe">
              <a:extLst>
                <a:ext uri="{FF2B5EF4-FFF2-40B4-BE49-F238E27FC236}">
                  <a16:creationId xmlns:a16="http://schemas.microsoft.com/office/drawing/2014/main" id="{583D9E7C-EC78-4D5C-8CB4-A76947246462}"/>
                </a:ext>
              </a:extLst>
            </p:cNvPr>
            <p:cNvSpPr/>
            <p:nvPr/>
          </p:nvSpPr>
          <p:spPr bwMode="auto">
            <a:xfrm>
              <a:off x="3779838" y="1271588"/>
              <a:ext cx="26988" cy="30163"/>
            </a:xfrm>
            <a:custGeom>
              <a:gdLst>
                <a:gd name="T0" fmla="*/ 3 w 17"/>
                <a:gd name="T1" fmla="*/ 19 h 19"/>
                <a:gd name="T2" fmla="*/ 0 w 17"/>
                <a:gd name="T3" fmla="*/ 19 h 19"/>
                <a:gd name="T4" fmla="*/ 0 w 17"/>
                <a:gd name="T5" fmla="*/ 0 h 19"/>
                <a:gd name="T6" fmla="*/ 17 w 17"/>
                <a:gd name="T7" fmla="*/ 0 h 19"/>
                <a:gd name="T8" fmla="*/ 17 w 17"/>
                <a:gd name="T9" fmla="*/ 5 h 19"/>
                <a:gd name="T10" fmla="*/ 3 w 17"/>
                <a:gd name="T11" fmla="*/ 5 h 19"/>
                <a:gd name="T12" fmla="*/ 3 w 17"/>
                <a:gd name="T13" fmla="*/ 19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3" y="19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5"/>
                  </a:lnTo>
                  <a:lnTo>
                    <a:pt x="3" y="5"/>
                  </a:lnTo>
                  <a:lnTo>
                    <a:pt x="3" y="19"/>
                  </a:lnTo>
                  <a:close/>
                </a:path>
              </a:pathLst>
            </a:custGeom>
            <a:solidFill>
              <a:srgbClr val="CE4339"/>
            </a:solidFill>
            <a:ln w="17463" cap="flat">
              <a:solidFill>
                <a:srgbClr val="CE4339"/>
              </a:solidFill>
              <a:prstDash val="solid"/>
              <a:miter lim="8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5" name="išḷîḋê">
              <a:extLst>
                <a:ext uri="{FF2B5EF4-FFF2-40B4-BE49-F238E27FC236}">
                  <a16:creationId xmlns:a16="http://schemas.microsoft.com/office/drawing/2014/main" id="{0C9836D1-0B3A-4C4C-95D7-E6F949C942D6}"/>
                </a:ext>
              </a:extLst>
            </p:cNvPr>
            <p:cNvSpPr/>
            <p:nvPr/>
          </p:nvSpPr>
          <p:spPr bwMode="auto">
            <a:xfrm>
              <a:off x="3859213" y="1271588"/>
              <a:ext cx="3752850" cy="7938"/>
            </a:xfrm>
            <a:custGeom>
              <a:gdLst>
                <a:gd name="T0" fmla="*/ 2333 w 2364"/>
                <a:gd name="T1" fmla="*/ 0 h 5"/>
                <a:gd name="T2" fmla="*/ 2299 w 2364"/>
                <a:gd name="T3" fmla="*/ 5 h 5"/>
                <a:gd name="T4" fmla="*/ 2299 w 2364"/>
                <a:gd name="T5" fmla="*/ 0 h 5"/>
                <a:gd name="T6" fmla="*/ 2203 w 2364"/>
                <a:gd name="T7" fmla="*/ 5 h 5"/>
                <a:gd name="T8" fmla="*/ 2234 w 2364"/>
                <a:gd name="T9" fmla="*/ 5 h 5"/>
                <a:gd name="T10" fmla="*/ 2139 w 2364"/>
                <a:gd name="T11" fmla="*/ 0 h 5"/>
                <a:gd name="T12" fmla="*/ 2105 w 2364"/>
                <a:gd name="T13" fmla="*/ 5 h 5"/>
                <a:gd name="T14" fmla="*/ 2105 w 2364"/>
                <a:gd name="T15" fmla="*/ 0 h 5"/>
                <a:gd name="T16" fmla="*/ 2009 w 2364"/>
                <a:gd name="T17" fmla="*/ 5 h 5"/>
                <a:gd name="T18" fmla="*/ 2040 w 2364"/>
                <a:gd name="T19" fmla="*/ 5 h 5"/>
                <a:gd name="T20" fmla="*/ 1944 w 2364"/>
                <a:gd name="T21" fmla="*/ 0 h 5"/>
                <a:gd name="T22" fmla="*/ 1910 w 2364"/>
                <a:gd name="T23" fmla="*/ 5 h 5"/>
                <a:gd name="T24" fmla="*/ 1910 w 2364"/>
                <a:gd name="T25" fmla="*/ 0 h 5"/>
                <a:gd name="T26" fmla="*/ 1815 w 2364"/>
                <a:gd name="T27" fmla="*/ 5 h 5"/>
                <a:gd name="T28" fmla="*/ 1846 w 2364"/>
                <a:gd name="T29" fmla="*/ 5 h 5"/>
                <a:gd name="T30" fmla="*/ 1750 w 2364"/>
                <a:gd name="T31" fmla="*/ 0 h 5"/>
                <a:gd name="T32" fmla="*/ 1716 w 2364"/>
                <a:gd name="T33" fmla="*/ 5 h 5"/>
                <a:gd name="T34" fmla="*/ 1716 w 2364"/>
                <a:gd name="T35" fmla="*/ 0 h 5"/>
                <a:gd name="T36" fmla="*/ 1620 w 2364"/>
                <a:gd name="T37" fmla="*/ 5 h 5"/>
                <a:gd name="T38" fmla="*/ 1651 w 2364"/>
                <a:gd name="T39" fmla="*/ 5 h 5"/>
                <a:gd name="T40" fmla="*/ 1555 w 2364"/>
                <a:gd name="T41" fmla="*/ 0 h 5"/>
                <a:gd name="T42" fmla="*/ 1522 w 2364"/>
                <a:gd name="T43" fmla="*/ 5 h 5"/>
                <a:gd name="T44" fmla="*/ 1522 w 2364"/>
                <a:gd name="T45" fmla="*/ 0 h 5"/>
                <a:gd name="T46" fmla="*/ 1426 w 2364"/>
                <a:gd name="T47" fmla="*/ 5 h 5"/>
                <a:gd name="T48" fmla="*/ 1457 w 2364"/>
                <a:gd name="T49" fmla="*/ 5 h 5"/>
                <a:gd name="T50" fmla="*/ 1361 w 2364"/>
                <a:gd name="T51" fmla="*/ 0 h 5"/>
                <a:gd name="T52" fmla="*/ 1327 w 2364"/>
                <a:gd name="T53" fmla="*/ 5 h 5"/>
                <a:gd name="T54" fmla="*/ 1327 w 2364"/>
                <a:gd name="T55" fmla="*/ 0 h 5"/>
                <a:gd name="T56" fmla="*/ 1232 w 2364"/>
                <a:gd name="T57" fmla="*/ 5 h 5"/>
                <a:gd name="T58" fmla="*/ 1263 w 2364"/>
                <a:gd name="T59" fmla="*/ 5 h 5"/>
                <a:gd name="T60" fmla="*/ 1167 w 2364"/>
                <a:gd name="T61" fmla="*/ 0 h 5"/>
                <a:gd name="T62" fmla="*/ 1133 w 2364"/>
                <a:gd name="T63" fmla="*/ 5 h 5"/>
                <a:gd name="T64" fmla="*/ 1133 w 2364"/>
                <a:gd name="T65" fmla="*/ 0 h 5"/>
                <a:gd name="T66" fmla="*/ 1037 w 2364"/>
                <a:gd name="T67" fmla="*/ 5 h 5"/>
                <a:gd name="T68" fmla="*/ 1068 w 2364"/>
                <a:gd name="T69" fmla="*/ 5 h 5"/>
                <a:gd name="T70" fmla="*/ 972 w 2364"/>
                <a:gd name="T71" fmla="*/ 0 h 5"/>
                <a:gd name="T72" fmla="*/ 939 w 2364"/>
                <a:gd name="T73" fmla="*/ 5 h 5"/>
                <a:gd name="T74" fmla="*/ 939 w 2364"/>
                <a:gd name="T75" fmla="*/ 0 h 5"/>
                <a:gd name="T76" fmla="*/ 843 w 2364"/>
                <a:gd name="T77" fmla="*/ 5 h 5"/>
                <a:gd name="T78" fmla="*/ 874 w 2364"/>
                <a:gd name="T79" fmla="*/ 5 h 5"/>
                <a:gd name="T80" fmla="*/ 778 w 2364"/>
                <a:gd name="T81" fmla="*/ 0 h 5"/>
                <a:gd name="T82" fmla="*/ 744 w 2364"/>
                <a:gd name="T83" fmla="*/ 5 h 5"/>
                <a:gd name="T84" fmla="*/ 744 w 2364"/>
                <a:gd name="T85" fmla="*/ 0 h 5"/>
                <a:gd name="T86" fmla="*/ 648 w 2364"/>
                <a:gd name="T87" fmla="*/ 5 h 5"/>
                <a:gd name="T88" fmla="*/ 679 w 2364"/>
                <a:gd name="T89" fmla="*/ 5 h 5"/>
                <a:gd name="T90" fmla="*/ 584 w 2364"/>
                <a:gd name="T91" fmla="*/ 0 h 5"/>
                <a:gd name="T92" fmla="*/ 550 w 2364"/>
                <a:gd name="T93" fmla="*/ 5 h 5"/>
                <a:gd name="T94" fmla="*/ 550 w 2364"/>
                <a:gd name="T95" fmla="*/ 0 h 5"/>
                <a:gd name="T96" fmla="*/ 454 w 2364"/>
                <a:gd name="T97" fmla="*/ 5 h 5"/>
                <a:gd name="T98" fmla="*/ 485 w 2364"/>
                <a:gd name="T99" fmla="*/ 5 h 5"/>
                <a:gd name="T100" fmla="*/ 389 w 2364"/>
                <a:gd name="T101" fmla="*/ 0 h 5"/>
                <a:gd name="T102" fmla="*/ 355 w 2364"/>
                <a:gd name="T103" fmla="*/ 5 h 5"/>
                <a:gd name="T104" fmla="*/ 355 w 2364"/>
                <a:gd name="T105" fmla="*/ 0 h 5"/>
                <a:gd name="T106" fmla="*/ 260 w 2364"/>
                <a:gd name="T107" fmla="*/ 5 h 5"/>
                <a:gd name="T108" fmla="*/ 291 w 2364"/>
                <a:gd name="T109" fmla="*/ 5 h 5"/>
                <a:gd name="T110" fmla="*/ 195 w 2364"/>
                <a:gd name="T111" fmla="*/ 0 h 5"/>
                <a:gd name="T112" fmla="*/ 161 w 2364"/>
                <a:gd name="T113" fmla="*/ 5 h 5"/>
                <a:gd name="T114" fmla="*/ 161 w 2364"/>
                <a:gd name="T115" fmla="*/ 0 h 5"/>
                <a:gd name="T116" fmla="*/ 65 w 2364"/>
                <a:gd name="T117" fmla="*/ 5 h 5"/>
                <a:gd name="T118" fmla="*/ 96 w 2364"/>
                <a:gd name="T119" fmla="*/ 5 h 5"/>
                <a:gd name="T120" fmla="*/ 0 w 2364"/>
                <a:gd name="T121" fmla="*/ 0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64" h="5">
                  <a:moveTo>
                    <a:pt x="2364" y="5"/>
                  </a:moveTo>
                  <a:lnTo>
                    <a:pt x="2333" y="5"/>
                  </a:lnTo>
                  <a:lnTo>
                    <a:pt x="2333" y="0"/>
                  </a:lnTo>
                  <a:lnTo>
                    <a:pt x="2364" y="0"/>
                  </a:lnTo>
                  <a:lnTo>
                    <a:pt x="2364" y="5"/>
                  </a:lnTo>
                  <a:close/>
                  <a:moveTo>
                    <a:pt x="2299" y="5"/>
                  </a:moveTo>
                  <a:lnTo>
                    <a:pt x="2268" y="5"/>
                  </a:lnTo>
                  <a:lnTo>
                    <a:pt x="2268" y="0"/>
                  </a:lnTo>
                  <a:lnTo>
                    <a:pt x="2299" y="0"/>
                  </a:lnTo>
                  <a:lnTo>
                    <a:pt x="2299" y="5"/>
                  </a:lnTo>
                  <a:close/>
                  <a:moveTo>
                    <a:pt x="2234" y="5"/>
                  </a:moveTo>
                  <a:lnTo>
                    <a:pt x="2203" y="5"/>
                  </a:lnTo>
                  <a:lnTo>
                    <a:pt x="2203" y="0"/>
                  </a:lnTo>
                  <a:lnTo>
                    <a:pt x="2234" y="0"/>
                  </a:lnTo>
                  <a:lnTo>
                    <a:pt x="2234" y="5"/>
                  </a:lnTo>
                  <a:close/>
                  <a:moveTo>
                    <a:pt x="2170" y="5"/>
                  </a:moveTo>
                  <a:lnTo>
                    <a:pt x="2139" y="5"/>
                  </a:lnTo>
                  <a:lnTo>
                    <a:pt x="2139" y="0"/>
                  </a:lnTo>
                  <a:lnTo>
                    <a:pt x="2170" y="0"/>
                  </a:lnTo>
                  <a:lnTo>
                    <a:pt x="2170" y="5"/>
                  </a:lnTo>
                  <a:close/>
                  <a:moveTo>
                    <a:pt x="2105" y="5"/>
                  </a:moveTo>
                  <a:lnTo>
                    <a:pt x="2074" y="5"/>
                  </a:lnTo>
                  <a:lnTo>
                    <a:pt x="2074" y="0"/>
                  </a:lnTo>
                  <a:lnTo>
                    <a:pt x="2105" y="0"/>
                  </a:lnTo>
                  <a:lnTo>
                    <a:pt x="2105" y="5"/>
                  </a:lnTo>
                  <a:close/>
                  <a:moveTo>
                    <a:pt x="2040" y="5"/>
                  </a:moveTo>
                  <a:lnTo>
                    <a:pt x="2009" y="5"/>
                  </a:lnTo>
                  <a:lnTo>
                    <a:pt x="2009" y="0"/>
                  </a:lnTo>
                  <a:lnTo>
                    <a:pt x="2040" y="0"/>
                  </a:lnTo>
                  <a:lnTo>
                    <a:pt x="2040" y="5"/>
                  </a:lnTo>
                  <a:close/>
                  <a:moveTo>
                    <a:pt x="1975" y="5"/>
                  </a:moveTo>
                  <a:lnTo>
                    <a:pt x="1944" y="5"/>
                  </a:lnTo>
                  <a:lnTo>
                    <a:pt x="1944" y="0"/>
                  </a:lnTo>
                  <a:lnTo>
                    <a:pt x="1975" y="0"/>
                  </a:lnTo>
                  <a:lnTo>
                    <a:pt x="1975" y="5"/>
                  </a:lnTo>
                  <a:close/>
                  <a:moveTo>
                    <a:pt x="1910" y="5"/>
                  </a:moveTo>
                  <a:lnTo>
                    <a:pt x="1879" y="5"/>
                  </a:lnTo>
                  <a:lnTo>
                    <a:pt x="1879" y="0"/>
                  </a:lnTo>
                  <a:lnTo>
                    <a:pt x="1910" y="0"/>
                  </a:lnTo>
                  <a:lnTo>
                    <a:pt x="1910" y="5"/>
                  </a:lnTo>
                  <a:close/>
                  <a:moveTo>
                    <a:pt x="1846" y="5"/>
                  </a:moveTo>
                  <a:lnTo>
                    <a:pt x="1815" y="5"/>
                  </a:lnTo>
                  <a:lnTo>
                    <a:pt x="1815" y="0"/>
                  </a:lnTo>
                  <a:lnTo>
                    <a:pt x="1846" y="0"/>
                  </a:lnTo>
                  <a:lnTo>
                    <a:pt x="1846" y="5"/>
                  </a:lnTo>
                  <a:close/>
                  <a:moveTo>
                    <a:pt x="1781" y="5"/>
                  </a:moveTo>
                  <a:lnTo>
                    <a:pt x="1750" y="5"/>
                  </a:lnTo>
                  <a:lnTo>
                    <a:pt x="1750" y="0"/>
                  </a:lnTo>
                  <a:lnTo>
                    <a:pt x="1781" y="0"/>
                  </a:lnTo>
                  <a:lnTo>
                    <a:pt x="1781" y="5"/>
                  </a:lnTo>
                  <a:close/>
                  <a:moveTo>
                    <a:pt x="1716" y="5"/>
                  </a:moveTo>
                  <a:lnTo>
                    <a:pt x="1685" y="5"/>
                  </a:lnTo>
                  <a:lnTo>
                    <a:pt x="1685" y="0"/>
                  </a:lnTo>
                  <a:lnTo>
                    <a:pt x="1716" y="0"/>
                  </a:lnTo>
                  <a:lnTo>
                    <a:pt x="1716" y="5"/>
                  </a:lnTo>
                  <a:close/>
                  <a:moveTo>
                    <a:pt x="1651" y="5"/>
                  </a:moveTo>
                  <a:lnTo>
                    <a:pt x="1620" y="5"/>
                  </a:lnTo>
                  <a:lnTo>
                    <a:pt x="1620" y="0"/>
                  </a:lnTo>
                  <a:lnTo>
                    <a:pt x="1651" y="0"/>
                  </a:lnTo>
                  <a:lnTo>
                    <a:pt x="1651" y="5"/>
                  </a:lnTo>
                  <a:close/>
                  <a:moveTo>
                    <a:pt x="1586" y="5"/>
                  </a:moveTo>
                  <a:lnTo>
                    <a:pt x="1555" y="5"/>
                  </a:lnTo>
                  <a:lnTo>
                    <a:pt x="1555" y="0"/>
                  </a:lnTo>
                  <a:lnTo>
                    <a:pt x="1586" y="0"/>
                  </a:lnTo>
                  <a:lnTo>
                    <a:pt x="1586" y="5"/>
                  </a:lnTo>
                  <a:close/>
                  <a:moveTo>
                    <a:pt x="1522" y="5"/>
                  </a:moveTo>
                  <a:lnTo>
                    <a:pt x="1491" y="5"/>
                  </a:lnTo>
                  <a:lnTo>
                    <a:pt x="1491" y="0"/>
                  </a:lnTo>
                  <a:lnTo>
                    <a:pt x="1522" y="0"/>
                  </a:lnTo>
                  <a:lnTo>
                    <a:pt x="1522" y="5"/>
                  </a:lnTo>
                  <a:close/>
                  <a:moveTo>
                    <a:pt x="1457" y="5"/>
                  </a:moveTo>
                  <a:lnTo>
                    <a:pt x="1426" y="5"/>
                  </a:lnTo>
                  <a:lnTo>
                    <a:pt x="1426" y="0"/>
                  </a:lnTo>
                  <a:lnTo>
                    <a:pt x="1457" y="0"/>
                  </a:lnTo>
                  <a:lnTo>
                    <a:pt x="1457" y="5"/>
                  </a:lnTo>
                  <a:close/>
                  <a:moveTo>
                    <a:pt x="1392" y="5"/>
                  </a:moveTo>
                  <a:lnTo>
                    <a:pt x="1361" y="5"/>
                  </a:lnTo>
                  <a:lnTo>
                    <a:pt x="1361" y="0"/>
                  </a:lnTo>
                  <a:lnTo>
                    <a:pt x="1392" y="0"/>
                  </a:lnTo>
                  <a:lnTo>
                    <a:pt x="1392" y="5"/>
                  </a:lnTo>
                  <a:close/>
                  <a:moveTo>
                    <a:pt x="1327" y="5"/>
                  </a:moveTo>
                  <a:lnTo>
                    <a:pt x="1296" y="5"/>
                  </a:lnTo>
                  <a:lnTo>
                    <a:pt x="1296" y="0"/>
                  </a:lnTo>
                  <a:lnTo>
                    <a:pt x="1327" y="0"/>
                  </a:lnTo>
                  <a:lnTo>
                    <a:pt x="1327" y="5"/>
                  </a:lnTo>
                  <a:close/>
                  <a:moveTo>
                    <a:pt x="1263" y="5"/>
                  </a:moveTo>
                  <a:lnTo>
                    <a:pt x="1232" y="5"/>
                  </a:lnTo>
                  <a:lnTo>
                    <a:pt x="1232" y="0"/>
                  </a:lnTo>
                  <a:lnTo>
                    <a:pt x="1263" y="0"/>
                  </a:lnTo>
                  <a:lnTo>
                    <a:pt x="1263" y="5"/>
                  </a:lnTo>
                  <a:close/>
                  <a:moveTo>
                    <a:pt x="1198" y="5"/>
                  </a:moveTo>
                  <a:lnTo>
                    <a:pt x="1167" y="5"/>
                  </a:lnTo>
                  <a:lnTo>
                    <a:pt x="1167" y="0"/>
                  </a:lnTo>
                  <a:lnTo>
                    <a:pt x="1198" y="0"/>
                  </a:lnTo>
                  <a:lnTo>
                    <a:pt x="1198" y="5"/>
                  </a:lnTo>
                  <a:close/>
                  <a:moveTo>
                    <a:pt x="1133" y="5"/>
                  </a:moveTo>
                  <a:lnTo>
                    <a:pt x="1102" y="5"/>
                  </a:lnTo>
                  <a:lnTo>
                    <a:pt x="1102" y="0"/>
                  </a:lnTo>
                  <a:lnTo>
                    <a:pt x="1133" y="0"/>
                  </a:lnTo>
                  <a:lnTo>
                    <a:pt x="1133" y="5"/>
                  </a:lnTo>
                  <a:close/>
                  <a:moveTo>
                    <a:pt x="1068" y="5"/>
                  </a:moveTo>
                  <a:lnTo>
                    <a:pt x="1037" y="5"/>
                  </a:lnTo>
                  <a:lnTo>
                    <a:pt x="1037" y="0"/>
                  </a:lnTo>
                  <a:lnTo>
                    <a:pt x="1068" y="0"/>
                  </a:lnTo>
                  <a:lnTo>
                    <a:pt x="1068" y="5"/>
                  </a:lnTo>
                  <a:close/>
                  <a:moveTo>
                    <a:pt x="1003" y="5"/>
                  </a:moveTo>
                  <a:lnTo>
                    <a:pt x="972" y="5"/>
                  </a:lnTo>
                  <a:lnTo>
                    <a:pt x="972" y="0"/>
                  </a:lnTo>
                  <a:lnTo>
                    <a:pt x="1003" y="0"/>
                  </a:lnTo>
                  <a:lnTo>
                    <a:pt x="1003" y="5"/>
                  </a:lnTo>
                  <a:close/>
                  <a:moveTo>
                    <a:pt x="939" y="5"/>
                  </a:moveTo>
                  <a:lnTo>
                    <a:pt x="908" y="5"/>
                  </a:lnTo>
                  <a:lnTo>
                    <a:pt x="908" y="0"/>
                  </a:lnTo>
                  <a:lnTo>
                    <a:pt x="939" y="0"/>
                  </a:lnTo>
                  <a:lnTo>
                    <a:pt x="939" y="5"/>
                  </a:lnTo>
                  <a:close/>
                  <a:moveTo>
                    <a:pt x="874" y="5"/>
                  </a:moveTo>
                  <a:lnTo>
                    <a:pt x="843" y="5"/>
                  </a:lnTo>
                  <a:lnTo>
                    <a:pt x="843" y="0"/>
                  </a:lnTo>
                  <a:lnTo>
                    <a:pt x="874" y="0"/>
                  </a:lnTo>
                  <a:lnTo>
                    <a:pt x="874" y="5"/>
                  </a:lnTo>
                  <a:close/>
                  <a:moveTo>
                    <a:pt x="809" y="5"/>
                  </a:moveTo>
                  <a:lnTo>
                    <a:pt x="778" y="5"/>
                  </a:lnTo>
                  <a:lnTo>
                    <a:pt x="778" y="0"/>
                  </a:lnTo>
                  <a:lnTo>
                    <a:pt x="809" y="0"/>
                  </a:lnTo>
                  <a:lnTo>
                    <a:pt x="809" y="5"/>
                  </a:lnTo>
                  <a:close/>
                  <a:moveTo>
                    <a:pt x="744" y="5"/>
                  </a:moveTo>
                  <a:lnTo>
                    <a:pt x="713" y="5"/>
                  </a:lnTo>
                  <a:lnTo>
                    <a:pt x="713" y="0"/>
                  </a:lnTo>
                  <a:lnTo>
                    <a:pt x="744" y="0"/>
                  </a:lnTo>
                  <a:lnTo>
                    <a:pt x="744" y="5"/>
                  </a:lnTo>
                  <a:close/>
                  <a:moveTo>
                    <a:pt x="679" y="5"/>
                  </a:moveTo>
                  <a:lnTo>
                    <a:pt x="648" y="5"/>
                  </a:lnTo>
                  <a:lnTo>
                    <a:pt x="648" y="0"/>
                  </a:lnTo>
                  <a:lnTo>
                    <a:pt x="679" y="0"/>
                  </a:lnTo>
                  <a:lnTo>
                    <a:pt x="679" y="5"/>
                  </a:lnTo>
                  <a:close/>
                  <a:moveTo>
                    <a:pt x="615" y="5"/>
                  </a:moveTo>
                  <a:lnTo>
                    <a:pt x="584" y="5"/>
                  </a:lnTo>
                  <a:lnTo>
                    <a:pt x="584" y="0"/>
                  </a:lnTo>
                  <a:lnTo>
                    <a:pt x="615" y="0"/>
                  </a:lnTo>
                  <a:lnTo>
                    <a:pt x="615" y="5"/>
                  </a:lnTo>
                  <a:close/>
                  <a:moveTo>
                    <a:pt x="550" y="5"/>
                  </a:moveTo>
                  <a:lnTo>
                    <a:pt x="519" y="5"/>
                  </a:lnTo>
                  <a:lnTo>
                    <a:pt x="519" y="0"/>
                  </a:lnTo>
                  <a:lnTo>
                    <a:pt x="550" y="0"/>
                  </a:lnTo>
                  <a:lnTo>
                    <a:pt x="550" y="5"/>
                  </a:lnTo>
                  <a:close/>
                  <a:moveTo>
                    <a:pt x="485" y="5"/>
                  </a:moveTo>
                  <a:lnTo>
                    <a:pt x="454" y="5"/>
                  </a:lnTo>
                  <a:lnTo>
                    <a:pt x="454" y="0"/>
                  </a:lnTo>
                  <a:lnTo>
                    <a:pt x="485" y="0"/>
                  </a:lnTo>
                  <a:lnTo>
                    <a:pt x="485" y="5"/>
                  </a:lnTo>
                  <a:close/>
                  <a:moveTo>
                    <a:pt x="420" y="5"/>
                  </a:moveTo>
                  <a:lnTo>
                    <a:pt x="389" y="5"/>
                  </a:lnTo>
                  <a:lnTo>
                    <a:pt x="389" y="0"/>
                  </a:lnTo>
                  <a:lnTo>
                    <a:pt x="420" y="0"/>
                  </a:lnTo>
                  <a:lnTo>
                    <a:pt x="420" y="5"/>
                  </a:lnTo>
                  <a:close/>
                  <a:moveTo>
                    <a:pt x="355" y="5"/>
                  </a:moveTo>
                  <a:lnTo>
                    <a:pt x="324" y="5"/>
                  </a:lnTo>
                  <a:lnTo>
                    <a:pt x="324" y="0"/>
                  </a:lnTo>
                  <a:lnTo>
                    <a:pt x="355" y="0"/>
                  </a:lnTo>
                  <a:lnTo>
                    <a:pt x="355" y="5"/>
                  </a:lnTo>
                  <a:close/>
                  <a:moveTo>
                    <a:pt x="291" y="5"/>
                  </a:moveTo>
                  <a:lnTo>
                    <a:pt x="260" y="5"/>
                  </a:lnTo>
                  <a:lnTo>
                    <a:pt x="260" y="0"/>
                  </a:lnTo>
                  <a:lnTo>
                    <a:pt x="291" y="0"/>
                  </a:lnTo>
                  <a:lnTo>
                    <a:pt x="291" y="5"/>
                  </a:lnTo>
                  <a:close/>
                  <a:moveTo>
                    <a:pt x="226" y="5"/>
                  </a:moveTo>
                  <a:lnTo>
                    <a:pt x="195" y="5"/>
                  </a:lnTo>
                  <a:lnTo>
                    <a:pt x="195" y="0"/>
                  </a:lnTo>
                  <a:lnTo>
                    <a:pt x="226" y="0"/>
                  </a:lnTo>
                  <a:lnTo>
                    <a:pt x="226" y="5"/>
                  </a:lnTo>
                  <a:close/>
                  <a:moveTo>
                    <a:pt x="161" y="5"/>
                  </a:moveTo>
                  <a:lnTo>
                    <a:pt x="130" y="5"/>
                  </a:lnTo>
                  <a:lnTo>
                    <a:pt x="130" y="0"/>
                  </a:lnTo>
                  <a:lnTo>
                    <a:pt x="161" y="0"/>
                  </a:lnTo>
                  <a:lnTo>
                    <a:pt x="161" y="5"/>
                  </a:lnTo>
                  <a:close/>
                  <a:moveTo>
                    <a:pt x="96" y="5"/>
                  </a:moveTo>
                  <a:lnTo>
                    <a:pt x="65" y="5"/>
                  </a:lnTo>
                  <a:lnTo>
                    <a:pt x="65" y="0"/>
                  </a:lnTo>
                  <a:lnTo>
                    <a:pt x="96" y="0"/>
                  </a:lnTo>
                  <a:lnTo>
                    <a:pt x="96" y="5"/>
                  </a:lnTo>
                  <a:close/>
                  <a:moveTo>
                    <a:pt x="31" y="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rgbClr val="CE4339"/>
            </a:solidFill>
            <a:ln w="17463" cap="flat">
              <a:solidFill>
                <a:srgbClr val="CE4339"/>
              </a:solidFill>
              <a:prstDash val="solid"/>
              <a:miter lim="8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6" name="î$ḷíḍè">
              <a:extLst>
                <a:ext uri="{FF2B5EF4-FFF2-40B4-BE49-F238E27FC236}">
                  <a16:creationId xmlns:a16="http://schemas.microsoft.com/office/drawing/2014/main" id="{FCBDA2EB-3C67-4DF0-93CB-3195D1C1E34A}"/>
                </a:ext>
              </a:extLst>
            </p:cNvPr>
            <p:cNvSpPr/>
            <p:nvPr/>
          </p:nvSpPr>
          <p:spPr bwMode="auto">
            <a:xfrm>
              <a:off x="7666038" y="1271588"/>
              <a:ext cx="26988" cy="30163"/>
            </a:xfrm>
            <a:custGeom>
              <a:gdLst>
                <a:gd name="T0" fmla="*/ 17 w 17"/>
                <a:gd name="T1" fmla="*/ 19 h 19"/>
                <a:gd name="T2" fmla="*/ 14 w 17"/>
                <a:gd name="T3" fmla="*/ 19 h 19"/>
                <a:gd name="T4" fmla="*/ 14 w 17"/>
                <a:gd name="T5" fmla="*/ 5 h 19"/>
                <a:gd name="T6" fmla="*/ 0 w 17"/>
                <a:gd name="T7" fmla="*/ 5 h 19"/>
                <a:gd name="T8" fmla="*/ 0 w 17"/>
                <a:gd name="T9" fmla="*/ 0 h 19"/>
                <a:gd name="T10" fmla="*/ 17 w 17"/>
                <a:gd name="T11" fmla="*/ 0 h 19"/>
                <a:gd name="T12" fmla="*/ 17 w 17"/>
                <a:gd name="T13" fmla="*/ 19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17" y="19"/>
                  </a:moveTo>
                  <a:lnTo>
                    <a:pt x="14" y="19"/>
                  </a:lnTo>
                  <a:lnTo>
                    <a:pt x="14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rgbClr val="CE4339"/>
            </a:solidFill>
            <a:ln w="17463" cap="flat">
              <a:solidFill>
                <a:srgbClr val="CE4339"/>
              </a:solidFill>
              <a:prstDash val="solid"/>
              <a:miter lim="8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7" name="íşliḋê">
              <a:extLst>
                <a:ext uri="{FF2B5EF4-FFF2-40B4-BE49-F238E27FC236}">
                  <a16:creationId xmlns:a16="http://schemas.microsoft.com/office/drawing/2014/main" id="{60FE31FF-E7C1-448B-8EA5-1599EB324013}"/>
                </a:ext>
              </a:extLst>
            </p:cNvPr>
            <p:cNvSpPr/>
            <p:nvPr/>
          </p:nvSpPr>
          <p:spPr bwMode="auto">
            <a:xfrm>
              <a:off x="7688263" y="1350963"/>
              <a:ext cx="4763" cy="957263"/>
            </a:xfrm>
            <a:custGeom>
              <a:gdLst>
                <a:gd name="T0" fmla="*/ 3 w 3"/>
                <a:gd name="T1" fmla="*/ 603 h 603"/>
                <a:gd name="T2" fmla="*/ 0 w 3"/>
                <a:gd name="T3" fmla="*/ 603 h 603"/>
                <a:gd name="T4" fmla="*/ 0 w 3"/>
                <a:gd name="T5" fmla="*/ 572 h 603"/>
                <a:gd name="T6" fmla="*/ 3 w 3"/>
                <a:gd name="T7" fmla="*/ 572 h 603"/>
                <a:gd name="T8" fmla="*/ 3 w 3"/>
                <a:gd name="T9" fmla="*/ 603 h 603"/>
                <a:gd name="T10" fmla="*/ 3 w 3"/>
                <a:gd name="T11" fmla="*/ 541 h 603"/>
                <a:gd name="T12" fmla="*/ 0 w 3"/>
                <a:gd name="T13" fmla="*/ 541 h 603"/>
                <a:gd name="T14" fmla="*/ 0 w 3"/>
                <a:gd name="T15" fmla="*/ 507 h 603"/>
                <a:gd name="T16" fmla="*/ 3 w 3"/>
                <a:gd name="T17" fmla="*/ 507 h 603"/>
                <a:gd name="T18" fmla="*/ 3 w 3"/>
                <a:gd name="T19" fmla="*/ 541 h 603"/>
                <a:gd name="T20" fmla="*/ 3 w 3"/>
                <a:gd name="T21" fmla="*/ 476 h 603"/>
                <a:gd name="T22" fmla="*/ 0 w 3"/>
                <a:gd name="T23" fmla="*/ 476 h 603"/>
                <a:gd name="T24" fmla="*/ 0 w 3"/>
                <a:gd name="T25" fmla="*/ 445 h 603"/>
                <a:gd name="T26" fmla="*/ 3 w 3"/>
                <a:gd name="T27" fmla="*/ 445 h 603"/>
                <a:gd name="T28" fmla="*/ 3 w 3"/>
                <a:gd name="T29" fmla="*/ 476 h 603"/>
                <a:gd name="T30" fmla="*/ 3 w 3"/>
                <a:gd name="T31" fmla="*/ 411 h 603"/>
                <a:gd name="T32" fmla="*/ 0 w 3"/>
                <a:gd name="T33" fmla="*/ 411 h 603"/>
                <a:gd name="T34" fmla="*/ 0 w 3"/>
                <a:gd name="T35" fmla="*/ 380 h 603"/>
                <a:gd name="T36" fmla="*/ 3 w 3"/>
                <a:gd name="T37" fmla="*/ 380 h 603"/>
                <a:gd name="T38" fmla="*/ 3 w 3"/>
                <a:gd name="T39" fmla="*/ 411 h 603"/>
                <a:gd name="T40" fmla="*/ 3 w 3"/>
                <a:gd name="T41" fmla="*/ 349 h 603"/>
                <a:gd name="T42" fmla="*/ 0 w 3"/>
                <a:gd name="T43" fmla="*/ 349 h 603"/>
                <a:gd name="T44" fmla="*/ 0 w 3"/>
                <a:gd name="T45" fmla="*/ 318 h 603"/>
                <a:gd name="T46" fmla="*/ 3 w 3"/>
                <a:gd name="T47" fmla="*/ 318 h 603"/>
                <a:gd name="T48" fmla="*/ 3 w 3"/>
                <a:gd name="T49" fmla="*/ 349 h 603"/>
                <a:gd name="T50" fmla="*/ 3 w 3"/>
                <a:gd name="T51" fmla="*/ 284 h 603"/>
                <a:gd name="T52" fmla="*/ 0 w 3"/>
                <a:gd name="T53" fmla="*/ 284 h 603"/>
                <a:gd name="T54" fmla="*/ 0 w 3"/>
                <a:gd name="T55" fmla="*/ 254 h 603"/>
                <a:gd name="T56" fmla="*/ 3 w 3"/>
                <a:gd name="T57" fmla="*/ 254 h 603"/>
                <a:gd name="T58" fmla="*/ 3 w 3"/>
                <a:gd name="T59" fmla="*/ 284 h 603"/>
                <a:gd name="T60" fmla="*/ 3 w 3"/>
                <a:gd name="T61" fmla="*/ 223 h 603"/>
                <a:gd name="T62" fmla="*/ 0 w 3"/>
                <a:gd name="T63" fmla="*/ 223 h 603"/>
                <a:gd name="T64" fmla="*/ 0 w 3"/>
                <a:gd name="T65" fmla="*/ 192 h 603"/>
                <a:gd name="T66" fmla="*/ 3 w 3"/>
                <a:gd name="T67" fmla="*/ 192 h 603"/>
                <a:gd name="T68" fmla="*/ 3 w 3"/>
                <a:gd name="T69" fmla="*/ 223 h 603"/>
                <a:gd name="T70" fmla="*/ 3 w 3"/>
                <a:gd name="T71" fmla="*/ 158 h 603"/>
                <a:gd name="T72" fmla="*/ 0 w 3"/>
                <a:gd name="T73" fmla="*/ 158 h 603"/>
                <a:gd name="T74" fmla="*/ 0 w 3"/>
                <a:gd name="T75" fmla="*/ 127 h 603"/>
                <a:gd name="T76" fmla="*/ 3 w 3"/>
                <a:gd name="T77" fmla="*/ 127 h 603"/>
                <a:gd name="T78" fmla="*/ 3 w 3"/>
                <a:gd name="T79" fmla="*/ 158 h 603"/>
                <a:gd name="T80" fmla="*/ 3 w 3"/>
                <a:gd name="T81" fmla="*/ 96 h 603"/>
                <a:gd name="T82" fmla="*/ 0 w 3"/>
                <a:gd name="T83" fmla="*/ 96 h 603"/>
                <a:gd name="T84" fmla="*/ 0 w 3"/>
                <a:gd name="T85" fmla="*/ 65 h 603"/>
                <a:gd name="T86" fmla="*/ 3 w 3"/>
                <a:gd name="T87" fmla="*/ 65 h 603"/>
                <a:gd name="T88" fmla="*/ 3 w 3"/>
                <a:gd name="T89" fmla="*/ 96 h 603"/>
                <a:gd name="T90" fmla="*/ 3 w 3"/>
                <a:gd name="T91" fmla="*/ 31 h 603"/>
                <a:gd name="T92" fmla="*/ 0 w 3"/>
                <a:gd name="T93" fmla="*/ 31 h 603"/>
                <a:gd name="T94" fmla="*/ 0 w 3"/>
                <a:gd name="T95" fmla="*/ 0 h 603"/>
                <a:gd name="T96" fmla="*/ 3 w 3"/>
                <a:gd name="T97" fmla="*/ 0 h 603"/>
                <a:gd name="T98" fmla="*/ 3 w 3"/>
                <a:gd name="T99" fmla="*/ 31 h 6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" h="603">
                  <a:moveTo>
                    <a:pt x="3" y="603"/>
                  </a:moveTo>
                  <a:lnTo>
                    <a:pt x="0" y="603"/>
                  </a:lnTo>
                  <a:lnTo>
                    <a:pt x="0" y="572"/>
                  </a:lnTo>
                  <a:lnTo>
                    <a:pt x="3" y="572"/>
                  </a:lnTo>
                  <a:lnTo>
                    <a:pt x="3" y="603"/>
                  </a:lnTo>
                  <a:close/>
                  <a:moveTo>
                    <a:pt x="3" y="541"/>
                  </a:moveTo>
                  <a:lnTo>
                    <a:pt x="0" y="541"/>
                  </a:lnTo>
                  <a:lnTo>
                    <a:pt x="0" y="507"/>
                  </a:lnTo>
                  <a:lnTo>
                    <a:pt x="3" y="507"/>
                  </a:lnTo>
                  <a:lnTo>
                    <a:pt x="3" y="541"/>
                  </a:lnTo>
                  <a:close/>
                  <a:moveTo>
                    <a:pt x="3" y="476"/>
                  </a:moveTo>
                  <a:lnTo>
                    <a:pt x="0" y="476"/>
                  </a:lnTo>
                  <a:lnTo>
                    <a:pt x="0" y="445"/>
                  </a:lnTo>
                  <a:lnTo>
                    <a:pt x="3" y="445"/>
                  </a:lnTo>
                  <a:lnTo>
                    <a:pt x="3" y="476"/>
                  </a:lnTo>
                  <a:close/>
                  <a:moveTo>
                    <a:pt x="3" y="411"/>
                  </a:moveTo>
                  <a:lnTo>
                    <a:pt x="0" y="411"/>
                  </a:lnTo>
                  <a:lnTo>
                    <a:pt x="0" y="380"/>
                  </a:lnTo>
                  <a:lnTo>
                    <a:pt x="3" y="380"/>
                  </a:lnTo>
                  <a:lnTo>
                    <a:pt x="3" y="411"/>
                  </a:lnTo>
                  <a:close/>
                  <a:moveTo>
                    <a:pt x="3" y="349"/>
                  </a:moveTo>
                  <a:lnTo>
                    <a:pt x="0" y="349"/>
                  </a:lnTo>
                  <a:lnTo>
                    <a:pt x="0" y="318"/>
                  </a:lnTo>
                  <a:lnTo>
                    <a:pt x="3" y="318"/>
                  </a:lnTo>
                  <a:lnTo>
                    <a:pt x="3" y="349"/>
                  </a:lnTo>
                  <a:close/>
                  <a:moveTo>
                    <a:pt x="3" y="284"/>
                  </a:moveTo>
                  <a:lnTo>
                    <a:pt x="0" y="284"/>
                  </a:lnTo>
                  <a:lnTo>
                    <a:pt x="0" y="254"/>
                  </a:lnTo>
                  <a:lnTo>
                    <a:pt x="3" y="254"/>
                  </a:lnTo>
                  <a:lnTo>
                    <a:pt x="3" y="284"/>
                  </a:lnTo>
                  <a:close/>
                  <a:moveTo>
                    <a:pt x="3" y="223"/>
                  </a:moveTo>
                  <a:lnTo>
                    <a:pt x="0" y="223"/>
                  </a:lnTo>
                  <a:lnTo>
                    <a:pt x="0" y="192"/>
                  </a:lnTo>
                  <a:lnTo>
                    <a:pt x="3" y="192"/>
                  </a:lnTo>
                  <a:lnTo>
                    <a:pt x="3" y="223"/>
                  </a:lnTo>
                  <a:close/>
                  <a:moveTo>
                    <a:pt x="3" y="158"/>
                  </a:moveTo>
                  <a:lnTo>
                    <a:pt x="0" y="158"/>
                  </a:lnTo>
                  <a:lnTo>
                    <a:pt x="0" y="127"/>
                  </a:lnTo>
                  <a:lnTo>
                    <a:pt x="3" y="127"/>
                  </a:lnTo>
                  <a:lnTo>
                    <a:pt x="3" y="158"/>
                  </a:lnTo>
                  <a:close/>
                  <a:moveTo>
                    <a:pt x="3" y="96"/>
                  </a:moveTo>
                  <a:lnTo>
                    <a:pt x="0" y="96"/>
                  </a:lnTo>
                  <a:lnTo>
                    <a:pt x="0" y="65"/>
                  </a:lnTo>
                  <a:lnTo>
                    <a:pt x="3" y="65"/>
                  </a:lnTo>
                  <a:lnTo>
                    <a:pt x="3" y="96"/>
                  </a:lnTo>
                  <a:close/>
                  <a:moveTo>
                    <a:pt x="3" y="31"/>
                  </a:moveTo>
                  <a:lnTo>
                    <a:pt x="0" y="31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31"/>
                  </a:lnTo>
                  <a:close/>
                </a:path>
              </a:pathLst>
            </a:custGeom>
            <a:solidFill>
              <a:srgbClr val="CE4339"/>
            </a:solidFill>
            <a:ln w="17463" cap="flat">
              <a:solidFill>
                <a:srgbClr val="CE4339"/>
              </a:solidFill>
              <a:prstDash val="solid"/>
              <a:miter lim="8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8" name="íṡ1ide">
              <a:extLst>
                <a:ext uri="{FF2B5EF4-FFF2-40B4-BE49-F238E27FC236}">
                  <a16:creationId xmlns:a16="http://schemas.microsoft.com/office/drawing/2014/main" id="{B8B217D2-7DDD-429C-AA44-1A2F3D30D13D}"/>
                </a:ext>
              </a:extLst>
            </p:cNvPr>
            <p:cNvSpPr/>
            <p:nvPr/>
          </p:nvSpPr>
          <p:spPr bwMode="auto">
            <a:xfrm>
              <a:off x="7688263" y="2357438"/>
              <a:ext cx="4763" cy="25400"/>
            </a:xfrm>
            <a:prstGeom prst="rect">
              <a:avLst/>
            </a:prstGeom>
            <a:solidFill>
              <a:srgbClr val="CE4339"/>
            </a:solidFill>
            <a:ln w="17463" cap="flat">
              <a:solidFill>
                <a:srgbClr val="CE4339"/>
              </a:solidFill>
              <a:prstDash val="solid"/>
              <a:miter lim="8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9" name="iśľîde">
              <a:extLst>
                <a:ext uri="{FF2B5EF4-FFF2-40B4-BE49-F238E27FC236}">
                  <a16:creationId xmlns:a16="http://schemas.microsoft.com/office/drawing/2014/main" id="{3DCE9D5E-D11A-41F0-BDC2-ACBFA085FDA1}"/>
                </a:ext>
              </a:extLst>
            </p:cNvPr>
            <p:cNvSpPr/>
            <p:nvPr/>
          </p:nvSpPr>
          <p:spPr bwMode="auto">
            <a:xfrm>
              <a:off x="3681413" y="5157788"/>
              <a:ext cx="3121025" cy="41275"/>
            </a:xfrm>
            <a:custGeom>
              <a:gdLst>
                <a:gd name="T0" fmla="*/ 694 w 698"/>
                <a:gd name="T1" fmla="*/ 0 h 9"/>
                <a:gd name="T2" fmla="*/ 4 w 698"/>
                <a:gd name="T3" fmla="*/ 0 h 9"/>
                <a:gd name="T4" fmla="*/ 0 w 698"/>
                <a:gd name="T5" fmla="*/ 5 h 9"/>
                <a:gd name="T6" fmla="*/ 4 w 698"/>
                <a:gd name="T7" fmla="*/ 9 h 9"/>
                <a:gd name="T8" fmla="*/ 694 w 698"/>
                <a:gd name="T9" fmla="*/ 9 h 9"/>
                <a:gd name="T10" fmla="*/ 698 w 698"/>
                <a:gd name="T11" fmla="*/ 5 h 9"/>
                <a:gd name="T12" fmla="*/ 694 w 698"/>
                <a:gd name="T13" fmla="*/ 0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8" h="9">
                  <a:moveTo>
                    <a:pt x="69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694" y="9"/>
                    <a:pt x="694" y="9"/>
                    <a:pt x="694" y="9"/>
                  </a:cubicBezTo>
                  <a:cubicBezTo>
                    <a:pt x="697" y="9"/>
                    <a:pt x="698" y="7"/>
                    <a:pt x="698" y="5"/>
                  </a:cubicBezTo>
                  <a:cubicBezTo>
                    <a:pt x="698" y="2"/>
                    <a:pt x="697" y="0"/>
                    <a:pt x="6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0" name="îṩlíḓê">
              <a:extLst>
                <a:ext uri="{FF2B5EF4-FFF2-40B4-BE49-F238E27FC236}">
                  <a16:creationId xmlns:a16="http://schemas.microsoft.com/office/drawing/2014/main" id="{EC09D128-EB3B-4A29-907D-CDDAC202C116}"/>
                </a:ext>
              </a:extLst>
            </p:cNvPr>
            <p:cNvSpPr/>
            <p:nvPr/>
          </p:nvSpPr>
          <p:spPr bwMode="auto">
            <a:xfrm>
              <a:off x="2687638" y="5157788"/>
              <a:ext cx="804863" cy="41275"/>
            </a:xfrm>
            <a:custGeom>
              <a:gdLst>
                <a:gd name="T0" fmla="*/ 176 w 180"/>
                <a:gd name="T1" fmla="*/ 0 h 9"/>
                <a:gd name="T2" fmla="*/ 4 w 180"/>
                <a:gd name="T3" fmla="*/ 0 h 9"/>
                <a:gd name="T4" fmla="*/ 0 w 180"/>
                <a:gd name="T5" fmla="*/ 5 h 9"/>
                <a:gd name="T6" fmla="*/ 4 w 180"/>
                <a:gd name="T7" fmla="*/ 9 h 9"/>
                <a:gd name="T8" fmla="*/ 176 w 180"/>
                <a:gd name="T9" fmla="*/ 9 h 9"/>
                <a:gd name="T10" fmla="*/ 180 w 180"/>
                <a:gd name="T11" fmla="*/ 5 h 9"/>
                <a:gd name="T12" fmla="*/ 176 w 180"/>
                <a:gd name="T13" fmla="*/ 0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9">
                  <a:moveTo>
                    <a:pt x="17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7"/>
                    <a:pt x="1" y="9"/>
                    <a:pt x="4" y="9"/>
                  </a:cubicBezTo>
                  <a:cubicBezTo>
                    <a:pt x="176" y="9"/>
                    <a:pt x="176" y="9"/>
                    <a:pt x="176" y="9"/>
                  </a:cubicBezTo>
                  <a:cubicBezTo>
                    <a:pt x="178" y="9"/>
                    <a:pt x="180" y="7"/>
                    <a:pt x="180" y="5"/>
                  </a:cubicBezTo>
                  <a:cubicBezTo>
                    <a:pt x="180" y="2"/>
                    <a:pt x="178" y="0"/>
                    <a:pt x="1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373" name="图表 100">
            <a:extLst>
              <a:ext uri="{FF2B5EF4-FFF2-40B4-BE49-F238E27FC236}">
                <a16:creationId xmlns:a16="http://schemas.microsoft.com/office/drawing/2014/main" id="{128BAE02-64BA-40C7-825A-FE6760E03E71}"/>
              </a:ext>
            </a:extLst>
          </p:cNvPr>
          <p:cNvGraphicFramePr/>
          <p:nvPr/>
        </p:nvGraphicFramePr>
        <p:xfrm>
          <a:off x="6407601" y="756264"/>
          <a:ext cx="4944442" cy="3101609"/>
        </p:xfrm>
        <a:graphic>
          <a:graphicData uri="http://schemas.openxmlformats.org/drawingml/2006/chart">
            <c:chart xmlns:c="http://schemas.openxmlformats.org/drawingml/2006/chart" r:id="rId8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309370" y="438929"/>
            <a:ext cx="452566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32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1" i="0" u="none" strike="noStrike" kern="1200" cap="none" spc="0" normalizeH="0" baseline="0" noProof="0">
                <a:ln>
                  <a:noFill/>
                </a:ln>
                <a:solidFill>
                  <a:srgbClr val="44C1A3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Поступление  доходов </a:t>
            </a:r>
            <a:r>
              <a:rPr kumimoji="0" lang="ru-RU" sz="1100" b="1" i="0" u="none" strike="noStrike" kern="1200" cap="none" spc="0" normalizeH="0" baseline="0" noProof="0">
                <a:ln>
                  <a:noFill/>
                </a:ln>
                <a:solidFill>
                  <a:srgbClr val="44C1A3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от акцизов  по подакцизным товарам (продукции), </a:t>
            </a:r>
            <a:r>
              <a:rPr kumimoji="0" lang="ru-RU" sz="1200" b="1" i="0" u="none" strike="noStrike" kern="1200" cap="none" spc="0" normalizeH="0" baseline="0" noProof="0">
                <a:ln>
                  <a:noFill/>
                </a:ln>
                <a:solidFill>
                  <a:srgbClr val="44C1A3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производимым</a:t>
            </a:r>
            <a:r>
              <a:rPr kumimoji="0" lang="ru-RU" sz="1100" b="1" i="0" u="none" strike="noStrike" kern="1200" cap="none" spc="0" normalizeH="0" baseline="0" noProof="0">
                <a:ln>
                  <a:noFill/>
                </a:ln>
                <a:solidFill>
                  <a:srgbClr val="44C1A3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на территории Российской Федерации</a:t>
            </a:r>
            <a:r>
              <a:rPr kumimoji="0" lang="ru-RU" sz="1100" b="1" i="0" u="none" strike="noStrike" kern="1200" cap="none" spc="0" normalizeH="0" baseline="0" noProof="0">
                <a:ln>
                  <a:noFill/>
                </a:ln>
                <a:solidFill>
                  <a:srgbClr val="44C1A3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в 2022 году по отношению к 20</a:t>
            </a: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44C1A3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ru-RU" sz="1100" b="1" i="0" u="none" strike="noStrike" kern="1200" cap="none" spc="0" normalizeH="0" baseline="0" noProof="0">
                <a:ln>
                  <a:noFill/>
                </a:ln>
                <a:solidFill>
                  <a:srgbClr val="44C1A3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 году</a:t>
            </a:r>
          </a:p>
        </p:txBody>
      </p:sp>
      <p:sp>
        <p:nvSpPr>
          <p:cNvPr id="134" name="Стрелка влево 29">
            <a:extLst>
              <a:ext uri="{FF2B5EF4-FFF2-40B4-BE49-F238E27FC236}">
                <a16:creationId xmlns:a16="http://schemas.microsoft.com/office/drawing/2014/main" id="{6B3A4177-4796-49F5-8BF7-B6F1B83B5C12}"/>
              </a:ext>
            </a:extLst>
          </p:cNvPr>
          <p:cNvSpPr/>
          <p:nvPr/>
        </p:nvSpPr>
        <p:spPr>
          <a:xfrm>
            <a:off x="9261977" y="2843273"/>
            <a:ext cx="843567" cy="257731"/>
          </a:xfrm>
          <a:prstGeom prst="leftArrow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5" name="Прямоугольник 134">
            <a:extLst>
              <a:ext uri="{FF2B5EF4-FFF2-40B4-BE49-F238E27FC236}">
                <a16:creationId xmlns:a16="http://schemas.microsoft.com/office/drawing/2014/main" id="{8F242924-FAB8-4C40-82B1-EDC7B8CCFB01}"/>
              </a:ext>
            </a:extLst>
          </p:cNvPr>
          <p:cNvSpPr/>
          <p:nvPr/>
        </p:nvSpPr>
        <p:spPr>
          <a:xfrm>
            <a:off x="9346320" y="2604932"/>
            <a:ext cx="988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124,6%</a:t>
            </a:r>
          </a:p>
        </p:txBody>
      </p:sp>
      <p:sp>
        <p:nvSpPr>
          <p:cNvPr id="136" name="Стрелка влево 29">
            <a:extLst>
              <a:ext uri="{FF2B5EF4-FFF2-40B4-BE49-F238E27FC236}">
                <a16:creationId xmlns:a16="http://schemas.microsoft.com/office/drawing/2014/main" id="{CD5E5642-8E3B-4008-BEBF-9F875D2303FA}"/>
              </a:ext>
            </a:extLst>
          </p:cNvPr>
          <p:cNvSpPr/>
          <p:nvPr/>
        </p:nvSpPr>
        <p:spPr>
          <a:xfrm>
            <a:off x="7335636" y="3195644"/>
            <a:ext cx="2769908" cy="300109"/>
          </a:xfrm>
          <a:prstGeom prst="leftArrow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7" name="Прямоугольник 136">
            <a:extLst>
              <a:ext uri="{FF2B5EF4-FFF2-40B4-BE49-F238E27FC236}">
                <a16:creationId xmlns:a16="http://schemas.microsoft.com/office/drawing/2014/main" id="{441DA7FE-D13E-45BF-8054-CDDBEA79C387}"/>
              </a:ext>
            </a:extLst>
          </p:cNvPr>
          <p:cNvSpPr/>
          <p:nvPr/>
        </p:nvSpPr>
        <p:spPr>
          <a:xfrm>
            <a:off x="7678176" y="2971568"/>
            <a:ext cx="14999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5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  <a:r>
              <a:rPr kumimoji="0" lang="ru-RU" sz="15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30,3%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11542379-15E9-41E9-A1CC-284C733D401B}"/>
              </a:ext>
            </a:extLst>
          </p:cNvPr>
          <p:cNvSpPr txBox="1"/>
          <p:nvPr/>
        </p:nvSpPr>
        <p:spPr>
          <a:xfrm>
            <a:off x="10454094" y="3868801"/>
            <a:ext cx="1097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947339" y="4156728"/>
          <a:ext cx="5711371" cy="2196988"/>
        </p:xfrm>
        <a:graphic>
          <a:graphicData uri="http://schemas.openxmlformats.org/drawingml/2006/table">
            <a:tbl>
              <a:tblPr/>
              <a:tblGrid>
                <a:gridCol w="2665438">
                  <a:extLst>
                    <a:ext uri="{9D8B030D-6E8A-4147-A177-3AD203B41FA5}">
                      <a16:colId xmlns:a16="http://schemas.microsoft.com/office/drawing/2014/main" val="2739520654"/>
                    </a:ext>
                  </a:extLst>
                </a:gridCol>
                <a:gridCol w="1010194">
                  <a:extLst>
                    <a:ext uri="{9D8B030D-6E8A-4147-A177-3AD203B41FA5}">
                      <a16:colId xmlns:a16="http://schemas.microsoft.com/office/drawing/2014/main" val="953371479"/>
                    </a:ext>
                  </a:extLst>
                </a:gridCol>
                <a:gridCol w="853734">
                  <a:extLst>
                    <a:ext uri="{9D8B030D-6E8A-4147-A177-3AD203B41FA5}">
                      <a16:colId xmlns:a16="http://schemas.microsoft.com/office/drawing/2014/main" val="1840629709"/>
                    </a:ext>
                  </a:extLst>
                </a:gridCol>
                <a:gridCol w="1182005">
                  <a:extLst>
                    <a:ext uri="{9D8B030D-6E8A-4147-A177-3AD203B41FA5}">
                      <a16:colId xmlns:a16="http://schemas.microsoft.com/office/drawing/2014/main" val="965892499"/>
                    </a:ext>
                  </a:extLst>
                </a:gridCol>
              </a:tblGrid>
              <a:tr h="643953"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Исполнено 2021 год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Исполнено 2022 год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изменения показателей 2022 к 2021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6914867"/>
                  </a:ext>
                </a:extLst>
              </a:tr>
              <a:tr h="326930">
                <a:tc>
                  <a:txBody>
                    <a:bodyPr vert="horz" wrap="square"/>
                    <a:lstStyle/>
                    <a:p>
                      <a:pPr algn="ctr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Налоговые и неналоговые доходы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2 890,9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2 255,4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78,0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094290"/>
                  </a:ext>
                </a:extLst>
              </a:tr>
              <a:tr h="802465"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130,3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973811"/>
                  </a:ext>
                </a:extLst>
              </a:tr>
              <a:tr h="326930"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% к налоговым и неналоговым доходам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b="1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165,2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154241"/>
                  </a:ext>
                </a:extLst>
              </a:tr>
            </a:tbl>
          </a:graphicData>
        </a:graphic>
      </p:graphicFrame>
      <p:sp>
        <p:nvSpPr>
          <p:cNvPr id="140" name="TextBox 139">
            <a:extLst>
              <a:ext uri="{FF2B5EF4-FFF2-40B4-BE49-F238E27FC236}">
                <a16:creationId xmlns:a16="http://schemas.microsoft.com/office/drawing/2014/main" id="{11542379-15E9-41E9-A1CC-284C733D401B}"/>
              </a:ext>
            </a:extLst>
          </p:cNvPr>
          <p:cNvSpPr txBox="1"/>
          <p:nvPr/>
        </p:nvSpPr>
        <p:spPr>
          <a:xfrm>
            <a:off x="10689656" y="947992"/>
            <a:ext cx="1097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</p:spTree>
    <p:custDataLst>
      <p:tags r:id="rId9"/>
    </p:custDataLst>
    <p:extLst>
      <p:ext uri="{BB962C8B-B14F-4D97-AF65-F5344CB8AC3E}">
        <p14:creationId xmlns:p14="http://schemas.microsoft.com/office/powerpoint/2010/main" val="1565208414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7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9C2052B0-46BE-4305-9730-CDD0C7476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68"/>
          <a:stretch>
            <a:fillRect/>
          </a:stretch>
        </p:blipFill>
        <p:spPr bwMode="auto">
          <a:xfrm rot="10800000">
            <a:off x="4589305" y="3547208"/>
            <a:ext cx="1221737" cy="6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774"/>
            <a:ext cx="12192000" cy="100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2899E0-FE6C-4AED-B294-06F5D1FCE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C8744D0B-E69D-44DF-9EDB-1EF9326ED40D}"/>
              </a:ext>
            </a:extLst>
          </p:cNvPr>
          <p:cNvGrpSpPr/>
          <p:nvPr/>
        </p:nvGrpSpPr>
        <p:grpSpPr>
          <a:xfrm>
            <a:off x="1" y="5760221"/>
            <a:ext cx="12192000" cy="1104913"/>
            <a:chOff x="-14287" y="5532437"/>
            <a:chExt cx="10706100" cy="2054225"/>
          </a:xfrm>
        </p:grpSpPr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85409AFF-D35F-48B6-86D8-429F91A54CE0}"/>
                </a:ext>
              </a:extLst>
            </p:cNvPr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8E2906FD-3AC3-47F0-93C0-D9E6850630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EC1EAFE0-8631-4808-8B60-EC50C8F6C21C}"/>
                  </a:ext>
                </a:extLst>
              </p:cNvPr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B8BD6EB7-3EB1-4D9A-91B7-FBCF7EA13756}"/>
                  </a:ext>
                </a:extLst>
              </p:cNvPr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3CA1C7CC-DB86-4941-97C7-D9AF48C7BCEC}"/>
                  </a:ext>
                </a:extLst>
              </p:cNvPr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BC12EEC3-35E1-4CA1-AAE9-A9D7A41C76CB}"/>
                </a:ext>
              </a:extLst>
            </p:cNvPr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3" name="Рисунок 4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01" y="37524"/>
            <a:ext cx="1263079" cy="892679"/>
          </a:xfrm>
          <a:prstGeom prst="rect">
            <a:avLst/>
          </a:prstGeom>
        </p:spPr>
      </p:pic>
      <p:sp>
        <p:nvSpPr>
          <p:cNvPr id="133" name="Заголовок 1"/>
          <p:cNvSpPr txBox="1"/>
          <p:nvPr/>
        </p:nvSpPr>
        <p:spPr>
          <a:xfrm>
            <a:off x="1726755" y="2773"/>
            <a:ext cx="4975281" cy="50109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Анализ исполнения бюджета по налогам  на совокупный доход </a:t>
            </a: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за 2022 год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33" name="Диаграмма 32">
            <a:extLst>
              <a:ext uri="{FF2B5EF4-FFF2-40B4-BE49-F238E27FC236}">
                <a16:creationId xmlns:a16="http://schemas.microsoft.com/office/drawing/2014/main" id="{DC6C7B57-7568-48C9-83CE-1B11EDA472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92792502"/>
              </p:ext>
            </p:extLst>
          </p:nvPr>
        </p:nvGraphicFramePr>
        <p:xfrm>
          <a:off x="5556709" y="-167806"/>
          <a:ext cx="5785556" cy="4840308"/>
        </p:xfrm>
        <a:graphic>
          <a:graphicData uri="http://schemas.openxmlformats.org/drawingml/2006/chart">
            <c:chart xmlns:c="http://schemas.openxmlformats.org/drawingml/2006/chart" r:id="rId6"/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680AD19F-0C0B-4DA1-8EC9-4A8800FEF644}"/>
              </a:ext>
            </a:extLst>
          </p:cNvPr>
          <p:cNvSpPr txBox="1"/>
          <p:nvPr/>
        </p:nvSpPr>
        <p:spPr>
          <a:xfrm>
            <a:off x="1319277" y="819629"/>
            <a:ext cx="36877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 u="sng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Структура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налогов на совокупный доход в 2022 г.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9F0FD7F7-30DA-4222-8B4D-5B8A050CDA7E}"/>
              </a:ext>
            </a:extLst>
          </p:cNvPr>
          <p:cNvGrpSpPr/>
          <p:nvPr/>
        </p:nvGrpSpPr>
        <p:grpSpPr>
          <a:xfrm>
            <a:off x="773879" y="1787059"/>
            <a:ext cx="3559024" cy="846530"/>
            <a:chOff x="252341" y="2330321"/>
            <a:chExt cx="3011949" cy="754080"/>
          </a:xfrm>
        </p:grpSpPr>
        <p:grpSp>
          <p:nvGrpSpPr>
            <p:cNvPr id="36" name="Группа 35">
              <a:extLst>
                <a:ext uri="{FF2B5EF4-FFF2-40B4-BE49-F238E27FC236}">
                  <a16:creationId xmlns:a16="http://schemas.microsoft.com/office/drawing/2014/main" id="{AA4A1BA9-CDA9-4331-B792-641BB40BF04C}"/>
                </a:ext>
              </a:extLst>
            </p:cNvPr>
            <p:cNvGrpSpPr/>
            <p:nvPr/>
          </p:nvGrpSpPr>
          <p:grpSpPr>
            <a:xfrm>
              <a:off x="252341" y="2433924"/>
              <a:ext cx="3011949" cy="650477"/>
              <a:chOff x="298715" y="2184681"/>
              <a:chExt cx="3011949" cy="914602"/>
            </a:xfrm>
          </p:grpSpPr>
          <p:sp>
            <p:nvSpPr>
              <p:cNvPr id="40" name="Rectangle 47">
                <a:extLst>
                  <a:ext uri="{FF2B5EF4-FFF2-40B4-BE49-F238E27FC236}">
                    <a16:creationId xmlns:a16="http://schemas.microsoft.com/office/drawing/2014/main" id="{98FF9F38-E4BD-4B15-8348-CA5AC294788A}"/>
                  </a:ext>
                </a:extLst>
              </p:cNvPr>
              <p:cNvSpPr/>
              <p:nvPr/>
            </p:nvSpPr>
            <p:spPr>
              <a:xfrm rot="10800000">
                <a:off x="298715" y="2421789"/>
                <a:ext cx="692355" cy="677494"/>
              </a:xfrm>
              <a:prstGeom prst="rect">
                <a:avLst/>
              </a:prstGeom>
              <a:solidFill>
                <a:srgbClr val="FF99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1" name="Pentagon 51">
                <a:extLst>
                  <a:ext uri="{FF2B5EF4-FFF2-40B4-BE49-F238E27FC236}">
                    <a16:creationId xmlns:a16="http://schemas.microsoft.com/office/drawing/2014/main" id="{3FCEF310-3121-4028-B59C-DB6D330AE7F1}"/>
                  </a:ext>
                </a:extLst>
              </p:cNvPr>
              <p:cNvSpPr/>
              <p:nvPr/>
            </p:nvSpPr>
            <p:spPr>
              <a:xfrm rot="10800000" flipH="1">
                <a:off x="623026" y="2184681"/>
                <a:ext cx="2687638" cy="677493"/>
              </a:xfrm>
              <a:prstGeom prst="homePlate">
                <a:avLst/>
              </a:prstGeom>
              <a:solidFill>
                <a:srgbClr val="FFCD2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311F1C1-7C47-41B2-81E4-C9410BCF8773}"/>
                  </a:ext>
                </a:extLst>
              </p:cNvPr>
              <p:cNvSpPr txBox="1"/>
              <p:nvPr/>
            </p:nvSpPr>
            <p:spPr>
              <a:xfrm>
                <a:off x="969204" y="2258887"/>
                <a:ext cx="846419" cy="51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УСН</a:t>
                </a:r>
              </a:p>
            </p:txBody>
          </p:sp>
          <p:sp>
            <p:nvSpPr>
              <p:cNvPr id="45" name="Right Triangle 38">
                <a:extLst>
                  <a:ext uri="{FF2B5EF4-FFF2-40B4-BE49-F238E27FC236}">
                    <a16:creationId xmlns:a16="http://schemas.microsoft.com/office/drawing/2014/main" id="{4916892D-AB0B-4F27-8390-FDC445947C5B}"/>
                  </a:ext>
                </a:extLst>
              </p:cNvPr>
              <p:cNvSpPr/>
              <p:nvPr/>
            </p:nvSpPr>
            <p:spPr>
              <a:xfrm rot="10800000">
                <a:off x="608719" y="2862175"/>
                <a:ext cx="360484" cy="202150"/>
              </a:xfrm>
              <a:prstGeom prst="rtTriangle">
                <a:avLst/>
              </a:prstGeom>
              <a:solidFill>
                <a:srgbClr val="FF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7" name="Группа 36">
              <a:extLst>
                <a:ext uri="{FF2B5EF4-FFF2-40B4-BE49-F238E27FC236}">
                  <a16:creationId xmlns:a16="http://schemas.microsoft.com/office/drawing/2014/main" id="{5B515482-318E-4C5B-8B0C-CE365EB193E9}"/>
                </a:ext>
              </a:extLst>
            </p:cNvPr>
            <p:cNvGrpSpPr/>
            <p:nvPr/>
          </p:nvGrpSpPr>
          <p:grpSpPr>
            <a:xfrm>
              <a:off x="2034798" y="2330321"/>
              <a:ext cx="788422" cy="681555"/>
              <a:chOff x="3987800" y="1337733"/>
              <a:chExt cx="788422" cy="681555"/>
            </a:xfrm>
            <a:solidFill>
              <a:srgbClr val="3886CC"/>
            </a:solidFill>
            <a:effectLst/>
          </p:grpSpPr>
          <p:sp>
            <p:nvSpPr>
              <p:cNvPr id="38" name="Овал 37">
                <a:extLst>
                  <a:ext uri="{FF2B5EF4-FFF2-40B4-BE49-F238E27FC236}">
                    <a16:creationId xmlns:a16="http://schemas.microsoft.com/office/drawing/2014/main" id="{6A07034F-3826-45E1-B16A-C0EB60C6075F}"/>
                  </a:ext>
                </a:extLst>
              </p:cNvPr>
              <p:cNvSpPr/>
              <p:nvPr/>
            </p:nvSpPr>
            <p:spPr>
              <a:xfrm>
                <a:off x="3987800" y="1337733"/>
                <a:ext cx="759302" cy="681555"/>
              </a:xfrm>
              <a:prstGeom prst="ellipse">
                <a:avLst/>
              </a:prstGeom>
              <a:solidFill>
                <a:srgbClr val="FF6600"/>
              </a:solidFill>
              <a:ln w="9525" cap="flat" cmpd="sng" algn="ctr">
                <a:noFill/>
                <a:prstDash val="solid"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21D68379-9B01-404E-8E48-2521A1B899F4}"/>
                  </a:ext>
                </a:extLst>
              </p:cNvPr>
              <p:cNvSpPr txBox="1"/>
              <p:nvPr/>
            </p:nvSpPr>
            <p:spPr>
              <a:xfrm>
                <a:off x="4009665" y="1509233"/>
                <a:ext cx="7665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94,3%</a:t>
                </a:r>
              </a:p>
            </p:txBody>
          </p:sp>
        </p:grpSp>
      </p:grpSp>
      <p:grpSp>
        <p:nvGrpSpPr>
          <p:cNvPr id="46" name="Группа 45">
            <a:extLst>
              <a:ext uri="{FF2B5EF4-FFF2-40B4-BE49-F238E27FC236}">
                <a16:creationId xmlns:a16="http://schemas.microsoft.com/office/drawing/2014/main" id="{45CFD216-A538-414D-9CEA-4FB858A9B4E8}"/>
              </a:ext>
            </a:extLst>
          </p:cNvPr>
          <p:cNvGrpSpPr/>
          <p:nvPr/>
        </p:nvGrpSpPr>
        <p:grpSpPr>
          <a:xfrm>
            <a:off x="752008" y="2578343"/>
            <a:ext cx="3584862" cy="847158"/>
            <a:chOff x="230474" y="2330321"/>
            <a:chExt cx="3033816" cy="754639"/>
          </a:xfrm>
        </p:grpSpPr>
        <p:grpSp>
          <p:nvGrpSpPr>
            <p:cNvPr id="47" name="Группа 46">
              <a:extLst>
                <a:ext uri="{FF2B5EF4-FFF2-40B4-BE49-F238E27FC236}">
                  <a16:creationId xmlns:a16="http://schemas.microsoft.com/office/drawing/2014/main" id="{FB452516-05C6-4132-91B5-5502C54707CA}"/>
                </a:ext>
              </a:extLst>
            </p:cNvPr>
            <p:cNvGrpSpPr/>
            <p:nvPr/>
          </p:nvGrpSpPr>
          <p:grpSpPr>
            <a:xfrm>
              <a:off x="230474" y="2433923"/>
              <a:ext cx="3033816" cy="651037"/>
              <a:chOff x="276848" y="2184681"/>
              <a:chExt cx="3033816" cy="915390"/>
            </a:xfrm>
          </p:grpSpPr>
          <p:sp>
            <p:nvSpPr>
              <p:cNvPr id="51" name="Rectangle 47">
                <a:extLst>
                  <a:ext uri="{FF2B5EF4-FFF2-40B4-BE49-F238E27FC236}">
                    <a16:creationId xmlns:a16="http://schemas.microsoft.com/office/drawing/2014/main" id="{2512A66C-09D1-47DF-B2B7-92A861765AF1}"/>
                  </a:ext>
                </a:extLst>
              </p:cNvPr>
              <p:cNvSpPr/>
              <p:nvPr/>
            </p:nvSpPr>
            <p:spPr>
              <a:xfrm rot="10800000">
                <a:off x="276848" y="2422578"/>
                <a:ext cx="692355" cy="677493"/>
              </a:xfrm>
              <a:prstGeom prst="rect">
                <a:avLst/>
              </a:prstGeom>
              <a:solidFill>
                <a:srgbClr val="FF99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" name="Pentagon 51">
                <a:extLst>
                  <a:ext uri="{FF2B5EF4-FFF2-40B4-BE49-F238E27FC236}">
                    <a16:creationId xmlns:a16="http://schemas.microsoft.com/office/drawing/2014/main" id="{ACE988B8-7F0F-4223-A5DC-5CD69DFBBE49}"/>
                  </a:ext>
                </a:extLst>
              </p:cNvPr>
              <p:cNvSpPr/>
              <p:nvPr/>
            </p:nvSpPr>
            <p:spPr>
              <a:xfrm rot="10800000" flipH="1">
                <a:off x="623026" y="2184681"/>
                <a:ext cx="2687638" cy="677493"/>
              </a:xfrm>
              <a:prstGeom prst="homePlate">
                <a:avLst/>
              </a:prstGeom>
              <a:solidFill>
                <a:srgbClr val="FFCD2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34F93789-2C1F-4CA0-8C0B-8F6352459938}"/>
                  </a:ext>
                </a:extLst>
              </p:cNvPr>
              <p:cNvSpPr txBox="1"/>
              <p:nvPr/>
            </p:nvSpPr>
            <p:spPr>
              <a:xfrm>
                <a:off x="969204" y="2258887"/>
                <a:ext cx="1200359" cy="51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Патенты</a:t>
                </a:r>
              </a:p>
            </p:txBody>
          </p:sp>
          <p:sp>
            <p:nvSpPr>
              <p:cNvPr id="54" name="Right Triangle 38">
                <a:extLst>
                  <a:ext uri="{FF2B5EF4-FFF2-40B4-BE49-F238E27FC236}">
                    <a16:creationId xmlns:a16="http://schemas.microsoft.com/office/drawing/2014/main" id="{F278A1DC-6062-4BE6-A74D-CA7CB12B2121}"/>
                  </a:ext>
                </a:extLst>
              </p:cNvPr>
              <p:cNvSpPr/>
              <p:nvPr/>
            </p:nvSpPr>
            <p:spPr>
              <a:xfrm rot="10800000">
                <a:off x="608719" y="2862174"/>
                <a:ext cx="360484" cy="202151"/>
              </a:xfrm>
              <a:prstGeom prst="rtTriangle">
                <a:avLst/>
              </a:prstGeom>
              <a:solidFill>
                <a:srgbClr val="FF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48" name="Группа 47">
              <a:extLst>
                <a:ext uri="{FF2B5EF4-FFF2-40B4-BE49-F238E27FC236}">
                  <a16:creationId xmlns:a16="http://schemas.microsoft.com/office/drawing/2014/main" id="{E98827D6-BF8D-4894-964A-46A189CD5464}"/>
                </a:ext>
              </a:extLst>
            </p:cNvPr>
            <p:cNvGrpSpPr/>
            <p:nvPr/>
          </p:nvGrpSpPr>
          <p:grpSpPr>
            <a:xfrm>
              <a:off x="2034798" y="2330321"/>
              <a:ext cx="759302" cy="681555"/>
              <a:chOff x="3987800" y="1337733"/>
              <a:chExt cx="759302" cy="681555"/>
            </a:xfrm>
            <a:solidFill>
              <a:srgbClr val="3886CC"/>
            </a:solidFill>
            <a:effectLst/>
          </p:grpSpPr>
          <p:sp>
            <p:nvSpPr>
              <p:cNvPr id="49" name="Овал 48">
                <a:extLst>
                  <a:ext uri="{FF2B5EF4-FFF2-40B4-BE49-F238E27FC236}">
                    <a16:creationId xmlns:a16="http://schemas.microsoft.com/office/drawing/2014/main" id="{9728115F-583D-41BE-9388-853B50F108D1}"/>
                  </a:ext>
                </a:extLst>
              </p:cNvPr>
              <p:cNvSpPr/>
              <p:nvPr/>
            </p:nvSpPr>
            <p:spPr>
              <a:xfrm>
                <a:off x="3987800" y="1337733"/>
                <a:ext cx="759302" cy="681555"/>
              </a:xfrm>
              <a:prstGeom prst="ellipse">
                <a:avLst/>
              </a:prstGeom>
              <a:solidFill>
                <a:srgbClr val="FF6600"/>
              </a:solidFill>
              <a:ln w="9525" cap="flat" cmpd="sng" algn="ctr">
                <a:noFill/>
                <a:prstDash val="solid"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72D2693-0A51-41DB-8582-5183454213A4}"/>
                  </a:ext>
                </a:extLst>
              </p:cNvPr>
              <p:cNvSpPr txBox="1"/>
              <p:nvPr/>
            </p:nvSpPr>
            <p:spPr>
              <a:xfrm>
                <a:off x="4076191" y="1496500"/>
                <a:ext cx="65274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5,0%</a:t>
                </a:r>
              </a:p>
            </p:txBody>
          </p:sp>
        </p:grpSp>
      </p:grp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id="{84B4F083-4E98-44E7-BBD4-1C62F5B844DB}"/>
              </a:ext>
            </a:extLst>
          </p:cNvPr>
          <p:cNvGrpSpPr/>
          <p:nvPr/>
        </p:nvGrpSpPr>
        <p:grpSpPr>
          <a:xfrm>
            <a:off x="773875" y="3435474"/>
            <a:ext cx="3584862" cy="847158"/>
            <a:chOff x="230474" y="2330321"/>
            <a:chExt cx="3033816" cy="754639"/>
          </a:xfrm>
        </p:grpSpPr>
        <p:grpSp>
          <p:nvGrpSpPr>
            <p:cNvPr id="56" name="Группа 55">
              <a:extLst>
                <a:ext uri="{FF2B5EF4-FFF2-40B4-BE49-F238E27FC236}">
                  <a16:creationId xmlns:a16="http://schemas.microsoft.com/office/drawing/2014/main" id="{5985BCC1-09EC-4BE8-9493-944A0ED49F42}"/>
                </a:ext>
              </a:extLst>
            </p:cNvPr>
            <p:cNvGrpSpPr/>
            <p:nvPr/>
          </p:nvGrpSpPr>
          <p:grpSpPr>
            <a:xfrm>
              <a:off x="230474" y="2433923"/>
              <a:ext cx="3033816" cy="651037"/>
              <a:chOff x="276848" y="2184681"/>
              <a:chExt cx="3033816" cy="915390"/>
            </a:xfrm>
          </p:grpSpPr>
          <p:sp>
            <p:nvSpPr>
              <p:cNvPr id="60" name="Rectangle 47">
                <a:extLst>
                  <a:ext uri="{FF2B5EF4-FFF2-40B4-BE49-F238E27FC236}">
                    <a16:creationId xmlns:a16="http://schemas.microsoft.com/office/drawing/2014/main" id="{37ED6946-D28C-4D9A-9FC8-1F7096D8F3B3}"/>
                  </a:ext>
                </a:extLst>
              </p:cNvPr>
              <p:cNvSpPr/>
              <p:nvPr/>
            </p:nvSpPr>
            <p:spPr>
              <a:xfrm rot="10800000">
                <a:off x="276848" y="2422578"/>
                <a:ext cx="692355" cy="677493"/>
              </a:xfrm>
              <a:prstGeom prst="rect">
                <a:avLst/>
              </a:prstGeom>
              <a:solidFill>
                <a:srgbClr val="FF99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1" name="Pentagon 51">
                <a:extLst>
                  <a:ext uri="{FF2B5EF4-FFF2-40B4-BE49-F238E27FC236}">
                    <a16:creationId xmlns:a16="http://schemas.microsoft.com/office/drawing/2014/main" id="{FBA7254C-C64A-4024-AB8F-02E95990A2D2}"/>
                  </a:ext>
                </a:extLst>
              </p:cNvPr>
              <p:cNvSpPr/>
              <p:nvPr/>
            </p:nvSpPr>
            <p:spPr>
              <a:xfrm rot="10800000" flipH="1">
                <a:off x="623026" y="2184681"/>
                <a:ext cx="2687638" cy="677493"/>
              </a:xfrm>
              <a:prstGeom prst="homePlate">
                <a:avLst/>
              </a:prstGeom>
              <a:solidFill>
                <a:srgbClr val="FFCD2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BBA0B90-D30E-453B-9635-F75AF5EB06AF}"/>
                  </a:ext>
                </a:extLst>
              </p:cNvPr>
              <p:cNvSpPr txBox="1"/>
              <p:nvPr/>
            </p:nvSpPr>
            <p:spPr>
              <a:xfrm>
                <a:off x="912053" y="2229002"/>
                <a:ext cx="1410795" cy="51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ЕСХН</a:t>
                </a:r>
              </a:p>
            </p:txBody>
          </p:sp>
          <p:sp>
            <p:nvSpPr>
              <p:cNvPr id="63" name="Right Triangle 38">
                <a:extLst>
                  <a:ext uri="{FF2B5EF4-FFF2-40B4-BE49-F238E27FC236}">
                    <a16:creationId xmlns:a16="http://schemas.microsoft.com/office/drawing/2014/main" id="{9B201236-B2C7-4D67-A148-35C12097E656}"/>
                  </a:ext>
                </a:extLst>
              </p:cNvPr>
              <p:cNvSpPr/>
              <p:nvPr/>
            </p:nvSpPr>
            <p:spPr>
              <a:xfrm rot="10800000">
                <a:off x="608719" y="2862174"/>
                <a:ext cx="360484" cy="202151"/>
              </a:xfrm>
              <a:prstGeom prst="rtTriangle">
                <a:avLst/>
              </a:prstGeom>
              <a:solidFill>
                <a:srgbClr val="FF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57" name="Группа 56">
              <a:extLst>
                <a:ext uri="{FF2B5EF4-FFF2-40B4-BE49-F238E27FC236}">
                  <a16:creationId xmlns:a16="http://schemas.microsoft.com/office/drawing/2014/main" id="{72573DDF-ECB9-428B-973A-4623B788F594}"/>
                </a:ext>
              </a:extLst>
            </p:cNvPr>
            <p:cNvGrpSpPr/>
            <p:nvPr/>
          </p:nvGrpSpPr>
          <p:grpSpPr>
            <a:xfrm>
              <a:off x="2034798" y="2330321"/>
              <a:ext cx="759302" cy="681555"/>
              <a:chOff x="3987800" y="1337733"/>
              <a:chExt cx="759302" cy="681555"/>
            </a:xfrm>
            <a:solidFill>
              <a:srgbClr val="3886CC"/>
            </a:solidFill>
            <a:effectLst/>
          </p:grpSpPr>
          <p:sp>
            <p:nvSpPr>
              <p:cNvPr id="58" name="Овал 57">
                <a:extLst>
                  <a:ext uri="{FF2B5EF4-FFF2-40B4-BE49-F238E27FC236}">
                    <a16:creationId xmlns:a16="http://schemas.microsoft.com/office/drawing/2014/main" id="{364EB9B4-EB90-4B9A-955E-AAA3DD71AA3B}"/>
                  </a:ext>
                </a:extLst>
              </p:cNvPr>
              <p:cNvSpPr/>
              <p:nvPr/>
            </p:nvSpPr>
            <p:spPr>
              <a:xfrm>
                <a:off x="3987800" y="1337733"/>
                <a:ext cx="759302" cy="681555"/>
              </a:xfrm>
              <a:prstGeom prst="ellipse">
                <a:avLst/>
              </a:prstGeom>
              <a:solidFill>
                <a:srgbClr val="FF6600"/>
              </a:solidFill>
              <a:ln w="9525" cap="flat" cmpd="sng" algn="ctr">
                <a:noFill/>
                <a:prstDash val="solid"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0099FD30-A325-4A76-8E49-B9F8D95A6C20}"/>
                  </a:ext>
                </a:extLst>
              </p:cNvPr>
              <p:cNvSpPr txBox="1"/>
              <p:nvPr/>
            </p:nvSpPr>
            <p:spPr>
              <a:xfrm>
                <a:off x="4072123" y="1502049"/>
                <a:ext cx="65274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0,5%</a:t>
                </a:r>
              </a:p>
            </p:txBody>
          </p:sp>
        </p:grpSp>
      </p:grpSp>
      <p:grpSp>
        <p:nvGrpSpPr>
          <p:cNvPr id="64" name="Группа 63">
            <a:extLst>
              <a:ext uri="{FF2B5EF4-FFF2-40B4-BE49-F238E27FC236}">
                <a16:creationId xmlns:a16="http://schemas.microsoft.com/office/drawing/2014/main" id="{75F3B4BA-E370-4CEA-BA48-AD77B8D27ABF}"/>
              </a:ext>
            </a:extLst>
          </p:cNvPr>
          <p:cNvGrpSpPr/>
          <p:nvPr/>
        </p:nvGrpSpPr>
        <p:grpSpPr>
          <a:xfrm>
            <a:off x="752007" y="4316202"/>
            <a:ext cx="3584862" cy="847158"/>
            <a:chOff x="230474" y="2330321"/>
            <a:chExt cx="3033816" cy="754639"/>
          </a:xfrm>
        </p:grpSpPr>
        <p:grpSp>
          <p:nvGrpSpPr>
            <p:cNvPr id="65" name="Группа 64">
              <a:extLst>
                <a:ext uri="{FF2B5EF4-FFF2-40B4-BE49-F238E27FC236}">
                  <a16:creationId xmlns:a16="http://schemas.microsoft.com/office/drawing/2014/main" id="{7E8A4C8E-BCF7-4C85-B6BC-4FA7DF096835}"/>
                </a:ext>
              </a:extLst>
            </p:cNvPr>
            <p:cNvGrpSpPr/>
            <p:nvPr/>
          </p:nvGrpSpPr>
          <p:grpSpPr>
            <a:xfrm>
              <a:off x="230474" y="2433923"/>
              <a:ext cx="3033816" cy="651037"/>
              <a:chOff x="276848" y="2184681"/>
              <a:chExt cx="3033816" cy="915390"/>
            </a:xfrm>
          </p:grpSpPr>
          <p:sp>
            <p:nvSpPr>
              <p:cNvPr id="69" name="Rectangle 47">
                <a:extLst>
                  <a:ext uri="{FF2B5EF4-FFF2-40B4-BE49-F238E27FC236}">
                    <a16:creationId xmlns:a16="http://schemas.microsoft.com/office/drawing/2014/main" id="{7BB8ADD3-7E8C-41E9-B7D3-4B8761307957}"/>
                  </a:ext>
                </a:extLst>
              </p:cNvPr>
              <p:cNvSpPr/>
              <p:nvPr/>
            </p:nvSpPr>
            <p:spPr>
              <a:xfrm rot="10800000">
                <a:off x="276848" y="2422578"/>
                <a:ext cx="692355" cy="677493"/>
              </a:xfrm>
              <a:prstGeom prst="rect">
                <a:avLst/>
              </a:prstGeom>
              <a:solidFill>
                <a:srgbClr val="FF99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0" name="Pentagon 51">
                <a:extLst>
                  <a:ext uri="{FF2B5EF4-FFF2-40B4-BE49-F238E27FC236}">
                    <a16:creationId xmlns:a16="http://schemas.microsoft.com/office/drawing/2014/main" id="{311C757E-7E2B-4127-839B-324892A8C429}"/>
                  </a:ext>
                </a:extLst>
              </p:cNvPr>
              <p:cNvSpPr/>
              <p:nvPr/>
            </p:nvSpPr>
            <p:spPr>
              <a:xfrm rot="10800000" flipH="1">
                <a:off x="623026" y="2184681"/>
                <a:ext cx="2687638" cy="677493"/>
              </a:xfrm>
              <a:prstGeom prst="homePlate">
                <a:avLst/>
              </a:prstGeom>
              <a:solidFill>
                <a:srgbClr val="FFCD2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22714B8-5BE3-4BFA-A592-394692D20E81}"/>
                  </a:ext>
                </a:extLst>
              </p:cNvPr>
              <p:cNvSpPr txBox="1"/>
              <p:nvPr/>
            </p:nvSpPr>
            <p:spPr>
              <a:xfrm>
                <a:off x="912053" y="2229002"/>
                <a:ext cx="1410795" cy="51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8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ЕНВД</a:t>
                </a:r>
              </a:p>
            </p:txBody>
          </p:sp>
          <p:sp>
            <p:nvSpPr>
              <p:cNvPr id="72" name="Right Triangle 38">
                <a:extLst>
                  <a:ext uri="{FF2B5EF4-FFF2-40B4-BE49-F238E27FC236}">
                    <a16:creationId xmlns:a16="http://schemas.microsoft.com/office/drawing/2014/main" id="{5FA21497-F1EA-426E-900A-C510A1EA5C06}"/>
                  </a:ext>
                </a:extLst>
              </p:cNvPr>
              <p:cNvSpPr/>
              <p:nvPr/>
            </p:nvSpPr>
            <p:spPr>
              <a:xfrm rot="10800000">
                <a:off x="608719" y="2862174"/>
                <a:ext cx="360484" cy="202151"/>
              </a:xfrm>
              <a:prstGeom prst="rtTriangle">
                <a:avLst/>
              </a:prstGeom>
              <a:solidFill>
                <a:srgbClr val="FF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66" name="Группа 65">
              <a:extLst>
                <a:ext uri="{FF2B5EF4-FFF2-40B4-BE49-F238E27FC236}">
                  <a16:creationId xmlns:a16="http://schemas.microsoft.com/office/drawing/2014/main" id="{40D46D67-97D5-4A2E-937C-F1F37B2A2EC5}"/>
                </a:ext>
              </a:extLst>
            </p:cNvPr>
            <p:cNvGrpSpPr/>
            <p:nvPr/>
          </p:nvGrpSpPr>
          <p:grpSpPr>
            <a:xfrm>
              <a:off x="2034798" y="2330321"/>
              <a:ext cx="759302" cy="681555"/>
              <a:chOff x="3987800" y="1337733"/>
              <a:chExt cx="759302" cy="681555"/>
            </a:xfrm>
            <a:solidFill>
              <a:srgbClr val="3886CC"/>
            </a:solidFill>
            <a:effectLst/>
          </p:grpSpPr>
          <p:sp>
            <p:nvSpPr>
              <p:cNvPr id="67" name="Овал 66">
                <a:extLst>
                  <a:ext uri="{FF2B5EF4-FFF2-40B4-BE49-F238E27FC236}">
                    <a16:creationId xmlns:a16="http://schemas.microsoft.com/office/drawing/2014/main" id="{D11D8796-63F2-44FC-AE04-4DF1D1335679}"/>
                  </a:ext>
                </a:extLst>
              </p:cNvPr>
              <p:cNvSpPr/>
              <p:nvPr/>
            </p:nvSpPr>
            <p:spPr>
              <a:xfrm>
                <a:off x="3987800" y="1337733"/>
                <a:ext cx="759302" cy="681555"/>
              </a:xfrm>
              <a:prstGeom prst="ellipse">
                <a:avLst/>
              </a:prstGeom>
              <a:solidFill>
                <a:srgbClr val="FF6600"/>
              </a:solidFill>
              <a:ln w="9525" cap="flat" cmpd="sng" algn="ctr">
                <a:noFill/>
                <a:prstDash val="solid"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D26925FE-B46F-4FC8-A28A-46D0B92C8612}"/>
                  </a:ext>
                </a:extLst>
              </p:cNvPr>
              <p:cNvSpPr txBox="1"/>
              <p:nvPr/>
            </p:nvSpPr>
            <p:spPr>
              <a:xfrm>
                <a:off x="4076193" y="1493936"/>
                <a:ext cx="65274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600" b="1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0,2%</a:t>
                </a:r>
              </a:p>
            </p:txBody>
          </p:sp>
        </p:grpSp>
      </p:grpSp>
      <p:grpSp>
        <p:nvGrpSpPr>
          <p:cNvPr id="79" name="Группа 78">
            <a:extLst>
              <a:ext uri="{FF2B5EF4-FFF2-40B4-BE49-F238E27FC236}">
                <a16:creationId xmlns:a16="http://schemas.microsoft.com/office/drawing/2014/main" id="{47CA3715-5319-4771-9B1A-764F5AE929DD}"/>
              </a:ext>
            </a:extLst>
          </p:cNvPr>
          <p:cNvGrpSpPr/>
          <p:nvPr/>
        </p:nvGrpSpPr>
        <p:grpSpPr>
          <a:xfrm rot="21072304">
            <a:off x="1278023" y="5009927"/>
            <a:ext cx="2187704" cy="1703028"/>
            <a:chOff x="6570106" y="1077045"/>
            <a:chExt cx="2099815" cy="2522770"/>
          </a:xfrm>
        </p:grpSpPr>
        <p:pic>
          <p:nvPicPr>
            <p:cNvPr id="80" name="Picture 5" descr="\\srvkomfin\share\Доходы\2019\ГОДОВОЙ ОТЧЕТ за 2018 год\#Публичные слушания\Картинки\post-it-clipart-green-3.jpg">
              <a:extLst>
                <a:ext uri="{FF2B5EF4-FFF2-40B4-BE49-F238E27FC236}">
                  <a16:creationId xmlns:a16="http://schemas.microsoft.com/office/drawing/2014/main" id="{2CB2C386-5CD9-4CC5-B448-AD9E51630A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9890" b="96978" l="769" r="90000"/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570106" y="1077045"/>
              <a:ext cx="2099815" cy="25227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F86485D2-8226-4D2F-A4A1-EB9E3AD40577}"/>
                </a:ext>
              </a:extLst>
            </p:cNvPr>
            <p:cNvSpPr txBox="1"/>
            <p:nvPr/>
          </p:nvSpPr>
          <p:spPr>
            <a:xfrm rot="181545">
              <a:off x="6976174" y="2032792"/>
              <a:ext cx="1261226" cy="866253"/>
            </a:xfrm>
            <a:prstGeom prst="rect">
              <a:avLst/>
            </a:pr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</a:t>
              </a:r>
              <a:r>
                <a:rPr kumimoji="0" lang="ru-RU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32,</a:t>
              </a: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8</a:t>
              </a:r>
              <a:endParaRPr kumimoji="0" lang="ru-RU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ru-RU" sz="1600" b="1" kern="0">
                  <a:solidFill>
                    <a:prstClr val="white"/>
                  </a:solidFill>
                  <a:latin typeface="Arial" pitchFamily="34" charset="0"/>
                  <a:cs typeface="Arial" pitchFamily="34" charset="0"/>
                </a:rPr>
                <a:t>млн</a:t>
              </a:r>
              <a:r>
                <a:rPr kumimoji="0" lang="ru-RU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руб.</a:t>
              </a:r>
            </a:p>
          </p:txBody>
        </p:sp>
      </p:grpSp>
      <p:sp>
        <p:nvSpPr>
          <p:cNvPr id="82" name="Стрелка влево 28">
            <a:extLst>
              <a:ext uri="{FF2B5EF4-FFF2-40B4-BE49-F238E27FC236}">
                <a16:creationId xmlns:a16="http://schemas.microsoft.com/office/drawing/2014/main" id="{FA928FFD-F726-4CC5-BC0D-347F083F5663}"/>
              </a:ext>
            </a:extLst>
          </p:cNvPr>
          <p:cNvSpPr/>
          <p:nvPr/>
        </p:nvSpPr>
        <p:spPr>
          <a:xfrm>
            <a:off x="7635936" y="2130982"/>
            <a:ext cx="2699031" cy="366926"/>
          </a:xfrm>
          <a:prstGeom prst="leftArrow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3" name="Стрелка влево 29">
            <a:extLst>
              <a:ext uri="{FF2B5EF4-FFF2-40B4-BE49-F238E27FC236}">
                <a16:creationId xmlns:a16="http://schemas.microsoft.com/office/drawing/2014/main" id="{182D66B8-6315-44EF-B7A6-8A313108A3E0}"/>
              </a:ext>
            </a:extLst>
          </p:cNvPr>
          <p:cNvSpPr/>
          <p:nvPr/>
        </p:nvSpPr>
        <p:spPr>
          <a:xfrm>
            <a:off x="8788966" y="1508660"/>
            <a:ext cx="1523708" cy="354746"/>
          </a:xfrm>
          <a:prstGeom prst="leftArrow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B7C6AB0-A66E-4702-9CD2-A385151A87AE}"/>
              </a:ext>
            </a:extLst>
          </p:cNvPr>
          <p:cNvSpPr txBox="1"/>
          <p:nvPr/>
        </p:nvSpPr>
        <p:spPr>
          <a:xfrm>
            <a:off x="9706088" y="2710861"/>
            <a:ext cx="980896" cy="307777"/>
          </a:xfrm>
          <a:prstGeom prst="rect">
            <a:avLst/>
          </a:prstGeom>
          <a:solidFill>
            <a:srgbClr val="FFC0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32,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7A111D4-68DA-44C6-BFF8-07E4AD9456A7}"/>
              </a:ext>
            </a:extLst>
          </p:cNvPr>
          <p:cNvSpPr txBox="1"/>
          <p:nvPr/>
        </p:nvSpPr>
        <p:spPr>
          <a:xfrm>
            <a:off x="8349517" y="2706597"/>
            <a:ext cx="991555" cy="307777"/>
          </a:xfrm>
          <a:prstGeom prst="rect">
            <a:avLst/>
          </a:prstGeom>
          <a:solidFill>
            <a:srgbClr val="FFC000">
              <a:alpha val="70000"/>
            </a:srgb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28,1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C0E6B39-712D-4530-9A4C-F8F6649BC751}"/>
              </a:ext>
            </a:extLst>
          </p:cNvPr>
          <p:cNvSpPr txBox="1"/>
          <p:nvPr/>
        </p:nvSpPr>
        <p:spPr>
          <a:xfrm>
            <a:off x="7067735" y="2701303"/>
            <a:ext cx="997675" cy="307777"/>
          </a:xfrm>
          <a:prstGeom prst="rect">
            <a:avLst/>
          </a:prstGeom>
          <a:solidFill>
            <a:srgbClr val="FFC000">
              <a:alpha val="70000"/>
            </a:srgb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114,8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210C6E2A-D4F0-4E43-BA09-402A949BF396}"/>
              </a:ext>
            </a:extLst>
          </p:cNvPr>
          <p:cNvSpPr/>
          <p:nvPr/>
        </p:nvSpPr>
        <p:spPr>
          <a:xfrm>
            <a:off x="9145566" y="1523050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03,7%</a:t>
            </a:r>
          </a:p>
        </p:txBody>
      </p:sp>
      <p:sp>
        <p:nvSpPr>
          <p:cNvPr id="75" name="Прямоугольник 74">
            <a:extLst>
              <a:ext uri="{FF2B5EF4-FFF2-40B4-BE49-F238E27FC236}">
                <a16:creationId xmlns:a16="http://schemas.microsoft.com/office/drawing/2014/main" id="{7257DADC-5440-465C-A97E-0118E87D1820}"/>
              </a:ext>
            </a:extLst>
          </p:cNvPr>
          <p:cNvSpPr/>
          <p:nvPr/>
        </p:nvSpPr>
        <p:spPr>
          <a:xfrm>
            <a:off x="8006636" y="2163109"/>
            <a:ext cx="7823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15,7%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935807" y="3864051"/>
          <a:ext cx="7052812" cy="2349544"/>
        </p:xfrm>
        <a:graphic>
          <a:graphicData uri="http://schemas.openxmlformats.org/drawingml/2006/table">
            <a:tbl>
              <a:tblPr/>
              <a:tblGrid>
                <a:gridCol w="2680622">
                  <a:extLst>
                    <a:ext uri="{9D8B030D-6E8A-4147-A177-3AD203B41FA5}">
                      <a16:colId xmlns:a16="http://schemas.microsoft.com/office/drawing/2014/main" val="1013090560"/>
                    </a:ext>
                  </a:extLst>
                </a:gridCol>
                <a:gridCol w="1352788">
                  <a:extLst>
                    <a:ext uri="{9D8B030D-6E8A-4147-A177-3AD203B41FA5}">
                      <a16:colId xmlns:a16="http://schemas.microsoft.com/office/drawing/2014/main" val="3840598206"/>
                    </a:ext>
                  </a:extLst>
                </a:gridCol>
                <a:gridCol w="1556377">
                  <a:extLst>
                    <a:ext uri="{9D8B030D-6E8A-4147-A177-3AD203B41FA5}">
                      <a16:colId xmlns:a16="http://schemas.microsoft.com/office/drawing/2014/main" val="1777643410"/>
                    </a:ext>
                  </a:extLst>
                </a:gridCol>
                <a:gridCol w="1463025">
                  <a:extLst>
                    <a:ext uri="{9D8B030D-6E8A-4147-A177-3AD203B41FA5}">
                      <a16:colId xmlns:a16="http://schemas.microsoft.com/office/drawing/2014/main" val="2479945840"/>
                    </a:ext>
                  </a:extLst>
                </a:gridCol>
              </a:tblGrid>
              <a:tr h="614487"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Исполнено 2021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Уточненный план на 2022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Исполнено 2022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520380"/>
                  </a:ext>
                </a:extLst>
              </a:tr>
              <a:tr h="266278">
                <a:tc>
                  <a:txBody>
                    <a:bodyPr vert="horz" wrap="square"/>
                    <a:lstStyle/>
                    <a:p>
                      <a:pPr marL="0" marR="0" lvl="0" indent="0" algn="ctr" defTabSz="91327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6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1 428,2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1 586,8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1 649,2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42031872"/>
                  </a:ext>
                </a:extLst>
              </a:tr>
              <a:tr h="354354"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Налоги на совокупный доход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114,8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128,1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132,8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3741041"/>
                  </a:ext>
                </a:extLst>
              </a:tr>
              <a:tr h="204829"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% к налоговым доходам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13621968"/>
                  </a:ext>
                </a:extLst>
              </a:tr>
              <a:tr h="204829"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УСН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121,6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125,2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4004791"/>
                  </a:ext>
                </a:extLst>
              </a:tr>
              <a:tr h="204829"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ЕНВД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96976264"/>
                  </a:ext>
                </a:extLst>
              </a:tr>
              <a:tr h="204829"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ЕСХН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85352001"/>
                  </a:ext>
                </a:extLst>
              </a:tr>
              <a:tr h="204829"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Патенты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82609346"/>
                  </a:ext>
                </a:extLst>
              </a:tr>
            </a:tbl>
          </a:graphicData>
        </a:graphic>
      </p:graphicFrame>
      <p:sp>
        <p:nvSpPr>
          <p:cNvPr id="76" name="TextBox 75">
            <a:extLst>
              <a:ext uri="{FF2B5EF4-FFF2-40B4-BE49-F238E27FC236}">
                <a16:creationId xmlns:a16="http://schemas.microsoft.com/office/drawing/2014/main" id="{11542379-15E9-41E9-A1CC-284C733D401B}"/>
              </a:ext>
            </a:extLst>
          </p:cNvPr>
          <p:cNvSpPr txBox="1"/>
          <p:nvPr/>
        </p:nvSpPr>
        <p:spPr>
          <a:xfrm>
            <a:off x="10995628" y="3587052"/>
            <a:ext cx="1097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</p:spTree>
    <p:custDataLst>
      <p:tags r:id="rId9"/>
    </p:custDataLst>
    <p:extLst>
      <p:ext uri="{BB962C8B-B14F-4D97-AF65-F5344CB8AC3E}">
        <p14:creationId xmlns:p14="http://schemas.microsoft.com/office/powerpoint/2010/main" val="3839361584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86" name="Picture 4">
            <a:extLst>
              <a:ext uri="{FF2B5EF4-FFF2-40B4-BE49-F238E27FC236}">
                <a16:creationId xmlns:a16="http://schemas.microsoft.com/office/drawing/2014/main" id="{4B07BD80-EA31-474E-BE27-C2CCA6432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-1323" y="4930943"/>
            <a:ext cx="1796138" cy="660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0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9C2052B0-46BE-4305-9730-CDD0C7476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68"/>
          <a:stretch>
            <a:fillRect/>
          </a:stretch>
        </p:blipFill>
        <p:spPr bwMode="auto">
          <a:xfrm rot="10800000">
            <a:off x="11812" y="1627532"/>
            <a:ext cx="1494698" cy="581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776"/>
            <a:ext cx="12192000" cy="10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2899E0-FE6C-4AED-B294-06F5D1FCE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C8744D0B-E69D-44DF-9EDB-1EF9326ED40D}"/>
              </a:ext>
            </a:extLst>
          </p:cNvPr>
          <p:cNvGrpSpPr/>
          <p:nvPr/>
        </p:nvGrpSpPr>
        <p:grpSpPr>
          <a:xfrm>
            <a:off x="0" y="5466080"/>
            <a:ext cx="12192000" cy="1401305"/>
            <a:chOff x="-14287" y="5532437"/>
            <a:chExt cx="10706100" cy="2054225"/>
          </a:xfrm>
        </p:grpSpPr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85409AFF-D35F-48B6-86D8-429F91A54CE0}"/>
                </a:ext>
              </a:extLst>
            </p:cNvPr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8E2906FD-3AC3-47F0-93C0-D9E6850630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EC1EAFE0-8631-4808-8B60-EC50C8F6C21C}"/>
                  </a:ext>
                </a:extLst>
              </p:cNvPr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B8BD6EB7-3EB1-4D9A-91B7-FBCF7EA13756}"/>
                  </a:ext>
                </a:extLst>
              </p:cNvPr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3CA1C7CC-DB86-4941-97C7-D9AF48C7BCEC}"/>
                  </a:ext>
                </a:extLst>
              </p:cNvPr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BC12EEC3-35E1-4CA1-AAE9-A9D7A41C76CB}"/>
                </a:ext>
              </a:extLst>
            </p:cNvPr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3" name="Рисунок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4" y="31679"/>
            <a:ext cx="1263079" cy="8926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87613" y="5603"/>
            <a:ext cx="6690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Анализ исполнения бюджета по имущественным налогам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за 2022 год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265" name="图表 100">
            <a:extLst>
              <a:ext uri="{FF2B5EF4-FFF2-40B4-BE49-F238E27FC236}">
                <a16:creationId xmlns:a16="http://schemas.microsoft.com/office/drawing/2014/main" id="{DFFCEA67-3BCF-42D0-BB2D-B9CBDEF7CB8E}"/>
              </a:ext>
            </a:extLst>
          </p:cNvPr>
          <p:cNvGraphicFramePr/>
          <p:nvPr/>
        </p:nvGraphicFramePr>
        <p:xfrm>
          <a:off x="960204" y="3703428"/>
          <a:ext cx="4121749" cy="2728867"/>
        </p:xfrm>
        <a:graphic>
          <a:graphicData uri="http://schemas.openxmlformats.org/drawingml/2006/chart">
            <c:chart xmlns:c="http://schemas.openxmlformats.org/drawingml/2006/chart" r:id="rId7"/>
          </a:graphicData>
        </a:graphic>
      </p:graphicFrame>
      <p:sp>
        <p:nvSpPr>
          <p:cNvPr id="336" name="Стрелка влево 28">
            <a:extLst>
              <a:ext uri="{FF2B5EF4-FFF2-40B4-BE49-F238E27FC236}">
                <a16:creationId xmlns:a16="http://schemas.microsoft.com/office/drawing/2014/main" id="{F0C4731C-C4BB-438A-BFBE-3CA281AE4688}"/>
              </a:ext>
            </a:extLst>
          </p:cNvPr>
          <p:cNvSpPr/>
          <p:nvPr/>
        </p:nvSpPr>
        <p:spPr>
          <a:xfrm>
            <a:off x="1569252" y="5658534"/>
            <a:ext cx="2623724" cy="228968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  <a:ln w="12700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8" name="Прямоугольник 337">
            <a:extLst>
              <a:ext uri="{FF2B5EF4-FFF2-40B4-BE49-F238E27FC236}">
                <a16:creationId xmlns:a16="http://schemas.microsoft.com/office/drawing/2014/main" id="{72F25F19-A703-496A-93AA-E6091765A61B}"/>
              </a:ext>
            </a:extLst>
          </p:cNvPr>
          <p:cNvSpPr/>
          <p:nvPr/>
        </p:nvSpPr>
        <p:spPr>
          <a:xfrm>
            <a:off x="1978488" y="5439522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126,7%</a:t>
            </a:r>
          </a:p>
        </p:txBody>
      </p:sp>
      <p:cxnSp>
        <p:nvCxnSpPr>
          <p:cNvPr id="343" name="Straight Connector 109"/>
          <p:cNvCxnSpPr/>
          <p:nvPr/>
        </p:nvCxnSpPr>
        <p:spPr>
          <a:xfrm flipH="1" flipV="1">
            <a:off x="5754846" y="695290"/>
            <a:ext cx="0" cy="5535149"/>
          </a:xfrm>
          <a:prstGeom prst="line">
            <a:avLst/>
          </a:prstGeom>
          <a:noFill/>
          <a:ln w="19050" cap="flat" cmpd="sng" algn="ctr">
            <a:solidFill>
              <a:srgbClr val="2F9160"/>
            </a:solidFill>
            <a:prstDash val="sysDot"/>
            <a:headEnd type="oval"/>
            <a:tailEnd type="oval"/>
          </a:ln>
          <a:effectLst/>
        </p:spPr>
      </p:cxnSp>
      <p:grpSp>
        <p:nvGrpSpPr>
          <p:cNvPr id="344" name="组合 1"/>
          <p:cNvGrpSpPr/>
          <p:nvPr/>
        </p:nvGrpSpPr>
        <p:grpSpPr>
          <a:xfrm>
            <a:off x="1053237" y="1035840"/>
            <a:ext cx="3917448" cy="2130836"/>
            <a:chOff x="2654300" y="1333501"/>
            <a:chExt cx="6884988" cy="4200525"/>
          </a:xfrm>
        </p:grpSpPr>
        <p:sp>
          <p:nvSpPr>
            <p:cNvPr id="345" name="矩形 39">
              <a:extLst>
                <a:ext uri="{FF2B5EF4-FFF2-40B4-BE49-F238E27FC236}">
                  <a16:creationId xmlns:a16="http://schemas.microsoft.com/office/drawing/2014/main" id="{93F2C1DB-881D-46C1-8088-66EF773415CA}"/>
                </a:ext>
              </a:extLst>
            </p:cNvPr>
            <p:cNvSpPr/>
            <p:nvPr/>
          </p:nvSpPr>
          <p:spPr bwMode="auto">
            <a:xfrm>
              <a:off x="3284538" y="4267201"/>
              <a:ext cx="1219200" cy="444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6" name="矩形 40">
              <a:extLst>
                <a:ext uri="{FF2B5EF4-FFF2-40B4-BE49-F238E27FC236}">
                  <a16:creationId xmlns:a16="http://schemas.microsoft.com/office/drawing/2014/main" id="{C671DF19-57B1-47F3-BD3E-582CD62C6BA9}"/>
                </a:ext>
              </a:extLst>
            </p:cNvPr>
            <p:cNvSpPr/>
            <p:nvPr/>
          </p:nvSpPr>
          <p:spPr bwMode="auto">
            <a:xfrm>
              <a:off x="6045200" y="4267201"/>
              <a:ext cx="1219200" cy="444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7" name="矩形 41">
              <a:extLst>
                <a:ext uri="{FF2B5EF4-FFF2-40B4-BE49-F238E27FC236}">
                  <a16:creationId xmlns:a16="http://schemas.microsoft.com/office/drawing/2014/main" id="{570ED11A-3191-40B7-9F82-A344A948D5BB}"/>
                </a:ext>
              </a:extLst>
            </p:cNvPr>
            <p:cNvSpPr/>
            <p:nvPr/>
          </p:nvSpPr>
          <p:spPr bwMode="auto">
            <a:xfrm>
              <a:off x="7921625" y="4267201"/>
              <a:ext cx="1219200" cy="444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8" name="矩形 42">
              <a:extLst>
                <a:ext uri="{FF2B5EF4-FFF2-40B4-BE49-F238E27FC236}">
                  <a16:creationId xmlns:a16="http://schemas.microsoft.com/office/drawing/2014/main" id="{09652A10-7B77-460B-8440-2F84817F3D6E}"/>
                </a:ext>
              </a:extLst>
            </p:cNvPr>
            <p:cNvSpPr/>
            <p:nvPr/>
          </p:nvSpPr>
          <p:spPr bwMode="auto">
            <a:xfrm>
              <a:off x="7921625" y="4267201"/>
              <a:ext cx="1219200" cy="44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9" name="任意多边形 43">
              <a:extLst>
                <a:ext uri="{FF2B5EF4-FFF2-40B4-BE49-F238E27FC236}">
                  <a16:creationId xmlns:a16="http://schemas.microsoft.com/office/drawing/2014/main" id="{4D7EE4A4-F5E2-4042-8217-316A1576AAA6}"/>
                </a:ext>
              </a:extLst>
            </p:cNvPr>
            <p:cNvSpPr/>
            <p:nvPr/>
          </p:nvSpPr>
          <p:spPr bwMode="auto">
            <a:xfrm>
              <a:off x="8974138" y="3587751"/>
              <a:ext cx="223838" cy="79375"/>
            </a:xfrm>
            <a:custGeom>
              <a:gdLst>
                <a:gd name="T0" fmla="*/ 93 w 119"/>
                <a:gd name="T1" fmla="*/ 0 h 42"/>
                <a:gd name="T2" fmla="*/ 76 w 119"/>
                <a:gd name="T3" fmla="*/ 11 h 42"/>
                <a:gd name="T4" fmla="*/ 59 w 119"/>
                <a:gd name="T5" fmla="*/ 0 h 42"/>
                <a:gd name="T6" fmla="*/ 43 w 119"/>
                <a:gd name="T7" fmla="*/ 11 h 42"/>
                <a:gd name="T8" fmla="*/ 26 w 119"/>
                <a:gd name="T9" fmla="*/ 0 h 42"/>
                <a:gd name="T10" fmla="*/ 0 w 119"/>
                <a:gd name="T11" fmla="*/ 28 h 42"/>
                <a:gd name="T12" fmla="*/ 0 w 119"/>
                <a:gd name="T13" fmla="*/ 29 h 42"/>
                <a:gd name="T14" fmla="*/ 42 w 119"/>
                <a:gd name="T15" fmla="*/ 37 h 42"/>
                <a:gd name="T16" fmla="*/ 76 w 119"/>
                <a:gd name="T17" fmla="*/ 37 h 42"/>
                <a:gd name="T18" fmla="*/ 119 w 119"/>
                <a:gd name="T19" fmla="*/ 29 h 42"/>
                <a:gd name="T20" fmla="*/ 119 w 119"/>
                <a:gd name="T21" fmla="*/ 28 h 42"/>
                <a:gd name="T22" fmla="*/ 93 w 119"/>
                <a:gd name="T23" fmla="*/ 0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42">
                  <a:moveTo>
                    <a:pt x="93" y="0"/>
                  </a:moveTo>
                  <a:cubicBezTo>
                    <a:pt x="87" y="3"/>
                    <a:pt x="81" y="7"/>
                    <a:pt x="76" y="11"/>
                  </a:cubicBezTo>
                  <a:cubicBezTo>
                    <a:pt x="71" y="7"/>
                    <a:pt x="65" y="3"/>
                    <a:pt x="59" y="0"/>
                  </a:cubicBezTo>
                  <a:cubicBezTo>
                    <a:pt x="53" y="3"/>
                    <a:pt x="48" y="7"/>
                    <a:pt x="43" y="11"/>
                  </a:cubicBezTo>
                  <a:cubicBezTo>
                    <a:pt x="38" y="7"/>
                    <a:pt x="32" y="3"/>
                    <a:pt x="26" y="0"/>
                  </a:cubicBezTo>
                  <a:cubicBezTo>
                    <a:pt x="26" y="0"/>
                    <a:pt x="0" y="13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40"/>
                    <a:pt x="28" y="42"/>
                    <a:pt x="42" y="37"/>
                  </a:cubicBezTo>
                  <a:cubicBezTo>
                    <a:pt x="53" y="41"/>
                    <a:pt x="65" y="41"/>
                    <a:pt x="76" y="37"/>
                  </a:cubicBezTo>
                  <a:cubicBezTo>
                    <a:pt x="91" y="42"/>
                    <a:pt x="118" y="40"/>
                    <a:pt x="119" y="29"/>
                  </a:cubicBezTo>
                  <a:cubicBezTo>
                    <a:pt x="119" y="29"/>
                    <a:pt x="119" y="28"/>
                    <a:pt x="119" y="28"/>
                  </a:cubicBezTo>
                  <a:cubicBezTo>
                    <a:pt x="119" y="12"/>
                    <a:pt x="93" y="0"/>
                    <a:pt x="93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0" name="任意多边形 44">
              <a:extLst>
                <a:ext uri="{FF2B5EF4-FFF2-40B4-BE49-F238E27FC236}">
                  <a16:creationId xmlns:a16="http://schemas.microsoft.com/office/drawing/2014/main" id="{538F25E1-1173-4834-9BCF-8FAD0B6FA3BB}"/>
                </a:ext>
              </a:extLst>
            </p:cNvPr>
            <p:cNvSpPr/>
            <p:nvPr/>
          </p:nvSpPr>
          <p:spPr bwMode="auto">
            <a:xfrm>
              <a:off x="2663825" y="2332039"/>
              <a:ext cx="854075" cy="457200"/>
            </a:xfrm>
            <a:custGeom>
              <a:gdLst>
                <a:gd name="T0" fmla="*/ 27 w 538"/>
                <a:gd name="T1" fmla="*/ 158 h 288"/>
                <a:gd name="T2" fmla="*/ 0 w 538"/>
                <a:gd name="T3" fmla="*/ 137 h 288"/>
                <a:gd name="T4" fmla="*/ 152 w 538"/>
                <a:gd name="T5" fmla="*/ 0 h 288"/>
                <a:gd name="T6" fmla="*/ 538 w 538"/>
                <a:gd name="T7" fmla="*/ 0 h 288"/>
                <a:gd name="T8" fmla="*/ 538 w 538"/>
                <a:gd name="T9" fmla="*/ 120 h 288"/>
                <a:gd name="T10" fmla="*/ 287 w 538"/>
                <a:gd name="T11" fmla="*/ 288 h 288"/>
                <a:gd name="T12" fmla="*/ 27 w 538"/>
                <a:gd name="T13" fmla="*/ 158 h 2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8" h="288">
                  <a:moveTo>
                    <a:pt x="27" y="158"/>
                  </a:moveTo>
                  <a:lnTo>
                    <a:pt x="0" y="137"/>
                  </a:lnTo>
                  <a:lnTo>
                    <a:pt x="152" y="0"/>
                  </a:lnTo>
                  <a:lnTo>
                    <a:pt x="538" y="0"/>
                  </a:lnTo>
                  <a:lnTo>
                    <a:pt x="538" y="120"/>
                  </a:lnTo>
                  <a:lnTo>
                    <a:pt x="287" y="288"/>
                  </a:lnTo>
                  <a:lnTo>
                    <a:pt x="27" y="158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1" name="任意多边形 45">
              <a:extLst>
                <a:ext uri="{FF2B5EF4-FFF2-40B4-BE49-F238E27FC236}">
                  <a16:creationId xmlns:a16="http://schemas.microsoft.com/office/drawing/2014/main" id="{2EE97C6C-5393-4EB0-BCF4-261EB969E87E}"/>
                </a:ext>
              </a:extLst>
            </p:cNvPr>
            <p:cNvSpPr/>
            <p:nvPr/>
          </p:nvSpPr>
          <p:spPr bwMode="auto">
            <a:xfrm>
              <a:off x="3121025" y="2332039"/>
              <a:ext cx="603250" cy="1328738"/>
            </a:xfrm>
            <a:custGeom>
              <a:gdLst>
                <a:gd name="T0" fmla="*/ 320 w 380"/>
                <a:gd name="T1" fmla="*/ 76 h 837"/>
                <a:gd name="T2" fmla="*/ 320 w 380"/>
                <a:gd name="T3" fmla="*/ 3 h 837"/>
                <a:gd name="T4" fmla="*/ 269 w 380"/>
                <a:gd name="T5" fmla="*/ 3 h 837"/>
                <a:gd name="T6" fmla="*/ 269 w 380"/>
                <a:gd name="T7" fmla="*/ 21 h 837"/>
                <a:gd name="T8" fmla="*/ 250 w 380"/>
                <a:gd name="T9" fmla="*/ 0 h 837"/>
                <a:gd name="T10" fmla="*/ 124 w 380"/>
                <a:gd name="T11" fmla="*/ 137 h 837"/>
                <a:gd name="T12" fmla="*/ 76 w 380"/>
                <a:gd name="T13" fmla="*/ 168 h 837"/>
                <a:gd name="T14" fmla="*/ 0 w 380"/>
                <a:gd name="T15" fmla="*/ 723 h 837"/>
                <a:gd name="T16" fmla="*/ 115 w 380"/>
                <a:gd name="T17" fmla="*/ 837 h 837"/>
                <a:gd name="T18" fmla="*/ 380 w 380"/>
                <a:gd name="T19" fmla="*/ 837 h 837"/>
                <a:gd name="T20" fmla="*/ 380 w 380"/>
                <a:gd name="T21" fmla="*/ 141 h 837"/>
                <a:gd name="T22" fmla="*/ 320 w 380"/>
                <a:gd name="T23" fmla="*/ 76 h 8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0" h="837">
                  <a:moveTo>
                    <a:pt x="320" y="76"/>
                  </a:moveTo>
                  <a:lnTo>
                    <a:pt x="320" y="3"/>
                  </a:lnTo>
                  <a:lnTo>
                    <a:pt x="269" y="3"/>
                  </a:lnTo>
                  <a:lnTo>
                    <a:pt x="269" y="21"/>
                  </a:lnTo>
                  <a:lnTo>
                    <a:pt x="250" y="0"/>
                  </a:lnTo>
                  <a:lnTo>
                    <a:pt x="124" y="137"/>
                  </a:lnTo>
                  <a:lnTo>
                    <a:pt x="76" y="168"/>
                  </a:lnTo>
                  <a:lnTo>
                    <a:pt x="0" y="723"/>
                  </a:lnTo>
                  <a:lnTo>
                    <a:pt x="115" y="837"/>
                  </a:lnTo>
                  <a:lnTo>
                    <a:pt x="380" y="837"/>
                  </a:lnTo>
                  <a:lnTo>
                    <a:pt x="380" y="141"/>
                  </a:lnTo>
                  <a:lnTo>
                    <a:pt x="320" y="7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2" name="矩形 46">
              <a:extLst>
                <a:ext uri="{FF2B5EF4-FFF2-40B4-BE49-F238E27FC236}">
                  <a16:creationId xmlns:a16="http://schemas.microsoft.com/office/drawing/2014/main" id="{96A15B00-D768-4770-B9F3-62F27EDCC13A}"/>
                </a:ext>
              </a:extLst>
            </p:cNvPr>
            <p:cNvSpPr/>
            <p:nvPr/>
          </p:nvSpPr>
          <p:spPr bwMode="auto">
            <a:xfrm>
              <a:off x="2663825" y="2549526"/>
              <a:ext cx="654050" cy="11112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3" name="矩形 47">
              <a:extLst>
                <a:ext uri="{FF2B5EF4-FFF2-40B4-BE49-F238E27FC236}">
                  <a16:creationId xmlns:a16="http://schemas.microsoft.com/office/drawing/2014/main" id="{24B7E7F7-E4C6-4C9A-9844-502C8AF29107}"/>
                </a:ext>
              </a:extLst>
            </p:cNvPr>
            <p:cNvSpPr/>
            <p:nvPr/>
          </p:nvSpPr>
          <p:spPr bwMode="auto">
            <a:xfrm>
              <a:off x="2917825" y="3389314"/>
              <a:ext cx="122238" cy="27146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4" name="任意多边形 48">
              <a:extLst>
                <a:ext uri="{FF2B5EF4-FFF2-40B4-BE49-F238E27FC236}">
                  <a16:creationId xmlns:a16="http://schemas.microsoft.com/office/drawing/2014/main" id="{7803824C-0238-4D3B-BD14-04F364E9F131}"/>
                </a:ext>
              </a:extLst>
            </p:cNvPr>
            <p:cNvSpPr/>
            <p:nvPr/>
          </p:nvSpPr>
          <p:spPr bwMode="auto">
            <a:xfrm>
              <a:off x="2736850" y="3424239"/>
              <a:ext cx="52388" cy="42863"/>
            </a:xfrm>
            <a:custGeom>
              <a:gdLst>
                <a:gd name="T0" fmla="*/ 33 w 33"/>
                <a:gd name="T1" fmla="*/ 27 h 27"/>
                <a:gd name="T2" fmla="*/ 33 w 33"/>
                <a:gd name="T3" fmla="*/ 0 h 27"/>
                <a:gd name="T4" fmla="*/ 0 w 33"/>
                <a:gd name="T5" fmla="*/ 0 h 27"/>
                <a:gd name="T6" fmla="*/ 0 w 33"/>
                <a:gd name="T7" fmla="*/ 27 h 27"/>
                <a:gd name="T8" fmla="*/ 29 w 33"/>
                <a:gd name="T9" fmla="*/ 27 h 27"/>
                <a:gd name="T10" fmla="*/ 33 w 33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9" y="27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5" name="任意多边形 49">
              <a:extLst>
                <a:ext uri="{FF2B5EF4-FFF2-40B4-BE49-F238E27FC236}">
                  <a16:creationId xmlns:a16="http://schemas.microsoft.com/office/drawing/2014/main" id="{47007A1D-A70A-41B6-9AD2-74939F4A76A6}"/>
                </a:ext>
              </a:extLst>
            </p:cNvPr>
            <p:cNvSpPr/>
            <p:nvPr/>
          </p:nvSpPr>
          <p:spPr bwMode="auto">
            <a:xfrm>
              <a:off x="2736850" y="3502026"/>
              <a:ext cx="52388" cy="42863"/>
            </a:xfrm>
            <a:custGeom>
              <a:gdLst>
                <a:gd name="T0" fmla="*/ 29 w 33"/>
                <a:gd name="T1" fmla="*/ 0 h 27"/>
                <a:gd name="T2" fmla="*/ 0 w 33"/>
                <a:gd name="T3" fmla="*/ 0 h 27"/>
                <a:gd name="T4" fmla="*/ 0 w 33"/>
                <a:gd name="T5" fmla="*/ 27 h 27"/>
                <a:gd name="T6" fmla="*/ 33 w 33"/>
                <a:gd name="T7" fmla="*/ 27 h 27"/>
                <a:gd name="T8" fmla="*/ 33 w 33"/>
                <a:gd name="T9" fmla="*/ 0 h 27"/>
                <a:gd name="T10" fmla="*/ 29 w 33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29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3" y="27"/>
                  </a:lnTo>
                  <a:lnTo>
                    <a:pt x="33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6" name="矩形 50">
              <a:extLst>
                <a:ext uri="{FF2B5EF4-FFF2-40B4-BE49-F238E27FC236}">
                  <a16:creationId xmlns:a16="http://schemas.microsoft.com/office/drawing/2014/main" id="{61AA29AE-7BF6-4360-B2C0-A88C98752421}"/>
                </a:ext>
              </a:extLst>
            </p:cNvPr>
            <p:cNvSpPr/>
            <p:nvPr/>
          </p:nvSpPr>
          <p:spPr bwMode="auto">
            <a:xfrm>
              <a:off x="2822575" y="3424239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7" name="矩形 51">
              <a:extLst>
                <a:ext uri="{FF2B5EF4-FFF2-40B4-BE49-F238E27FC236}">
                  <a16:creationId xmlns:a16="http://schemas.microsoft.com/office/drawing/2014/main" id="{62D9C25C-064A-4969-B611-1D24B63E0C51}"/>
                </a:ext>
              </a:extLst>
            </p:cNvPr>
            <p:cNvSpPr/>
            <p:nvPr/>
          </p:nvSpPr>
          <p:spPr bwMode="auto">
            <a:xfrm>
              <a:off x="2822575" y="35020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8" name="任意多边形 52">
              <a:extLst>
                <a:ext uri="{FF2B5EF4-FFF2-40B4-BE49-F238E27FC236}">
                  <a16:creationId xmlns:a16="http://schemas.microsoft.com/office/drawing/2014/main" id="{098D800F-69F1-48CB-9756-37263B392200}"/>
                </a:ext>
              </a:extLst>
            </p:cNvPr>
            <p:cNvSpPr/>
            <p:nvPr/>
          </p:nvSpPr>
          <p:spPr bwMode="auto">
            <a:xfrm>
              <a:off x="3089275" y="3424239"/>
              <a:ext cx="52388" cy="42863"/>
            </a:xfrm>
            <a:custGeom>
              <a:gdLst>
                <a:gd name="T0" fmla="*/ 33 w 33"/>
                <a:gd name="T1" fmla="*/ 27 h 27"/>
                <a:gd name="T2" fmla="*/ 33 w 33"/>
                <a:gd name="T3" fmla="*/ 0 h 27"/>
                <a:gd name="T4" fmla="*/ 0 w 33"/>
                <a:gd name="T5" fmla="*/ 0 h 27"/>
                <a:gd name="T6" fmla="*/ 0 w 33"/>
                <a:gd name="T7" fmla="*/ 27 h 27"/>
                <a:gd name="T8" fmla="*/ 31 w 33"/>
                <a:gd name="T9" fmla="*/ 27 h 27"/>
                <a:gd name="T10" fmla="*/ 33 w 33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1" y="27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9" name="任意多边形 53">
              <a:extLst>
                <a:ext uri="{FF2B5EF4-FFF2-40B4-BE49-F238E27FC236}">
                  <a16:creationId xmlns:a16="http://schemas.microsoft.com/office/drawing/2014/main" id="{42CC7DFB-A2A5-429A-8A9B-83566A63E58F}"/>
                </a:ext>
              </a:extLst>
            </p:cNvPr>
            <p:cNvSpPr/>
            <p:nvPr/>
          </p:nvSpPr>
          <p:spPr bwMode="auto">
            <a:xfrm>
              <a:off x="3089275" y="3502026"/>
              <a:ext cx="52388" cy="42863"/>
            </a:xfrm>
            <a:custGeom>
              <a:gdLst>
                <a:gd name="T0" fmla="*/ 31 w 33"/>
                <a:gd name="T1" fmla="*/ 0 h 27"/>
                <a:gd name="T2" fmla="*/ 0 w 33"/>
                <a:gd name="T3" fmla="*/ 0 h 27"/>
                <a:gd name="T4" fmla="*/ 0 w 33"/>
                <a:gd name="T5" fmla="*/ 27 h 27"/>
                <a:gd name="T6" fmla="*/ 33 w 33"/>
                <a:gd name="T7" fmla="*/ 27 h 27"/>
                <a:gd name="T8" fmla="*/ 33 w 33"/>
                <a:gd name="T9" fmla="*/ 0 h 27"/>
                <a:gd name="T10" fmla="*/ 31 w 33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1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3" y="27"/>
                  </a:lnTo>
                  <a:lnTo>
                    <a:pt x="33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0" name="矩形 54">
              <a:extLst>
                <a:ext uri="{FF2B5EF4-FFF2-40B4-BE49-F238E27FC236}">
                  <a16:creationId xmlns:a16="http://schemas.microsoft.com/office/drawing/2014/main" id="{0F332750-B179-4730-90FB-4990B526DA53}"/>
                </a:ext>
              </a:extLst>
            </p:cNvPr>
            <p:cNvSpPr/>
            <p:nvPr/>
          </p:nvSpPr>
          <p:spPr bwMode="auto">
            <a:xfrm>
              <a:off x="3176588" y="3424239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1" name="矩形 55">
              <a:extLst>
                <a:ext uri="{FF2B5EF4-FFF2-40B4-BE49-F238E27FC236}">
                  <a16:creationId xmlns:a16="http://schemas.microsoft.com/office/drawing/2014/main" id="{33A24AA3-EA5A-478E-815C-6E35BF375CFC}"/>
                </a:ext>
              </a:extLst>
            </p:cNvPr>
            <p:cNvSpPr/>
            <p:nvPr/>
          </p:nvSpPr>
          <p:spPr bwMode="auto">
            <a:xfrm>
              <a:off x="3176588" y="35020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2" name="任意多边形 56">
              <a:extLst>
                <a:ext uri="{FF2B5EF4-FFF2-40B4-BE49-F238E27FC236}">
                  <a16:creationId xmlns:a16="http://schemas.microsoft.com/office/drawing/2014/main" id="{389ED247-6BF9-450B-801A-780FB5F6DDE6}"/>
                </a:ext>
              </a:extLst>
            </p:cNvPr>
            <p:cNvSpPr/>
            <p:nvPr/>
          </p:nvSpPr>
          <p:spPr bwMode="auto">
            <a:xfrm>
              <a:off x="3452813" y="2562226"/>
              <a:ext cx="52388" cy="42863"/>
            </a:xfrm>
            <a:custGeom>
              <a:gdLst>
                <a:gd name="T0" fmla="*/ 33 w 33"/>
                <a:gd name="T1" fmla="*/ 27 h 27"/>
                <a:gd name="T2" fmla="*/ 33 w 33"/>
                <a:gd name="T3" fmla="*/ 0 h 27"/>
                <a:gd name="T4" fmla="*/ 0 w 33"/>
                <a:gd name="T5" fmla="*/ 0 h 27"/>
                <a:gd name="T6" fmla="*/ 0 w 33"/>
                <a:gd name="T7" fmla="*/ 27 h 27"/>
                <a:gd name="T8" fmla="*/ 29 w 33"/>
                <a:gd name="T9" fmla="*/ 27 h 27"/>
                <a:gd name="T10" fmla="*/ 33 w 33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9" y="27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3" name="任意多边形 57">
              <a:extLst>
                <a:ext uri="{FF2B5EF4-FFF2-40B4-BE49-F238E27FC236}">
                  <a16:creationId xmlns:a16="http://schemas.microsoft.com/office/drawing/2014/main" id="{1C12D42A-DD9B-4D69-9369-8EA3316B7B6E}"/>
                </a:ext>
              </a:extLst>
            </p:cNvPr>
            <p:cNvSpPr/>
            <p:nvPr/>
          </p:nvSpPr>
          <p:spPr bwMode="auto">
            <a:xfrm>
              <a:off x="3452813" y="2638426"/>
              <a:ext cx="52388" cy="42863"/>
            </a:xfrm>
            <a:custGeom>
              <a:gdLst>
                <a:gd name="T0" fmla="*/ 29 w 33"/>
                <a:gd name="T1" fmla="*/ 0 h 27"/>
                <a:gd name="T2" fmla="*/ 0 w 33"/>
                <a:gd name="T3" fmla="*/ 0 h 27"/>
                <a:gd name="T4" fmla="*/ 0 w 33"/>
                <a:gd name="T5" fmla="*/ 27 h 27"/>
                <a:gd name="T6" fmla="*/ 33 w 33"/>
                <a:gd name="T7" fmla="*/ 27 h 27"/>
                <a:gd name="T8" fmla="*/ 33 w 33"/>
                <a:gd name="T9" fmla="*/ 0 h 27"/>
                <a:gd name="T10" fmla="*/ 29 w 33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29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3" y="27"/>
                  </a:lnTo>
                  <a:lnTo>
                    <a:pt x="33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4" name="矩形 58">
              <a:extLst>
                <a:ext uri="{FF2B5EF4-FFF2-40B4-BE49-F238E27FC236}">
                  <a16:creationId xmlns:a16="http://schemas.microsoft.com/office/drawing/2014/main" id="{4D30A396-F072-4A8D-9C70-FD2E217E680D}"/>
                </a:ext>
              </a:extLst>
            </p:cNvPr>
            <p:cNvSpPr/>
            <p:nvPr/>
          </p:nvSpPr>
          <p:spPr bwMode="auto">
            <a:xfrm>
              <a:off x="3538538" y="25622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5" name="矩形 59">
              <a:extLst>
                <a:ext uri="{FF2B5EF4-FFF2-40B4-BE49-F238E27FC236}">
                  <a16:creationId xmlns:a16="http://schemas.microsoft.com/office/drawing/2014/main" id="{434663B7-97F4-465D-99F9-8C83F0D165B5}"/>
                </a:ext>
              </a:extLst>
            </p:cNvPr>
            <p:cNvSpPr/>
            <p:nvPr/>
          </p:nvSpPr>
          <p:spPr bwMode="auto">
            <a:xfrm>
              <a:off x="3538538" y="26384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6" name="任意多边形 60">
              <a:extLst>
                <a:ext uri="{FF2B5EF4-FFF2-40B4-BE49-F238E27FC236}">
                  <a16:creationId xmlns:a16="http://schemas.microsoft.com/office/drawing/2014/main" id="{ECF71ADD-A52E-49F6-8175-12AEA4751434}"/>
                </a:ext>
              </a:extLst>
            </p:cNvPr>
            <p:cNvSpPr/>
            <p:nvPr/>
          </p:nvSpPr>
          <p:spPr bwMode="auto">
            <a:xfrm>
              <a:off x="3452813" y="2803526"/>
              <a:ext cx="52388" cy="42863"/>
            </a:xfrm>
            <a:custGeom>
              <a:gdLst>
                <a:gd name="T0" fmla="*/ 33 w 33"/>
                <a:gd name="T1" fmla="*/ 27 h 27"/>
                <a:gd name="T2" fmla="*/ 33 w 33"/>
                <a:gd name="T3" fmla="*/ 0 h 27"/>
                <a:gd name="T4" fmla="*/ 0 w 33"/>
                <a:gd name="T5" fmla="*/ 0 h 27"/>
                <a:gd name="T6" fmla="*/ 0 w 33"/>
                <a:gd name="T7" fmla="*/ 27 h 27"/>
                <a:gd name="T8" fmla="*/ 29 w 33"/>
                <a:gd name="T9" fmla="*/ 27 h 27"/>
                <a:gd name="T10" fmla="*/ 33 w 33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9" y="27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7" name="任意多边形 61">
              <a:extLst>
                <a:ext uri="{FF2B5EF4-FFF2-40B4-BE49-F238E27FC236}">
                  <a16:creationId xmlns:a16="http://schemas.microsoft.com/office/drawing/2014/main" id="{97CBFC11-F8FE-48AD-80D8-BDF2C80E2A56}"/>
                </a:ext>
              </a:extLst>
            </p:cNvPr>
            <p:cNvSpPr/>
            <p:nvPr/>
          </p:nvSpPr>
          <p:spPr bwMode="auto">
            <a:xfrm>
              <a:off x="3452813" y="2879726"/>
              <a:ext cx="52388" cy="42863"/>
            </a:xfrm>
            <a:custGeom>
              <a:gdLst>
                <a:gd name="T0" fmla="*/ 29 w 33"/>
                <a:gd name="T1" fmla="*/ 0 h 27"/>
                <a:gd name="T2" fmla="*/ 0 w 33"/>
                <a:gd name="T3" fmla="*/ 0 h 27"/>
                <a:gd name="T4" fmla="*/ 0 w 33"/>
                <a:gd name="T5" fmla="*/ 27 h 27"/>
                <a:gd name="T6" fmla="*/ 33 w 33"/>
                <a:gd name="T7" fmla="*/ 27 h 27"/>
                <a:gd name="T8" fmla="*/ 33 w 33"/>
                <a:gd name="T9" fmla="*/ 0 h 27"/>
                <a:gd name="T10" fmla="*/ 29 w 33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29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3" y="27"/>
                  </a:lnTo>
                  <a:lnTo>
                    <a:pt x="33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8" name="矩形 62">
              <a:extLst>
                <a:ext uri="{FF2B5EF4-FFF2-40B4-BE49-F238E27FC236}">
                  <a16:creationId xmlns:a16="http://schemas.microsoft.com/office/drawing/2014/main" id="{548F6C1C-7013-4C2C-B34A-73FDB8D8DDB1}"/>
                </a:ext>
              </a:extLst>
            </p:cNvPr>
            <p:cNvSpPr/>
            <p:nvPr/>
          </p:nvSpPr>
          <p:spPr bwMode="auto">
            <a:xfrm>
              <a:off x="3538538" y="28035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9" name="矩形 63">
              <a:extLst>
                <a:ext uri="{FF2B5EF4-FFF2-40B4-BE49-F238E27FC236}">
                  <a16:creationId xmlns:a16="http://schemas.microsoft.com/office/drawing/2014/main" id="{ADD94EFB-6E39-4289-897D-BBFF86759FD6}"/>
                </a:ext>
              </a:extLst>
            </p:cNvPr>
            <p:cNvSpPr/>
            <p:nvPr/>
          </p:nvSpPr>
          <p:spPr bwMode="auto">
            <a:xfrm>
              <a:off x="3538538" y="28797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0" name="任意多边形 64">
              <a:extLst>
                <a:ext uri="{FF2B5EF4-FFF2-40B4-BE49-F238E27FC236}">
                  <a16:creationId xmlns:a16="http://schemas.microsoft.com/office/drawing/2014/main" id="{1793957F-6FE4-408D-9F0E-5F3A81568AC5}"/>
                </a:ext>
              </a:extLst>
            </p:cNvPr>
            <p:cNvSpPr/>
            <p:nvPr/>
          </p:nvSpPr>
          <p:spPr bwMode="auto">
            <a:xfrm>
              <a:off x="3452813" y="3044826"/>
              <a:ext cx="52388" cy="42863"/>
            </a:xfrm>
            <a:custGeom>
              <a:gdLst>
                <a:gd name="T0" fmla="*/ 33 w 33"/>
                <a:gd name="T1" fmla="*/ 27 h 27"/>
                <a:gd name="T2" fmla="*/ 33 w 33"/>
                <a:gd name="T3" fmla="*/ 0 h 27"/>
                <a:gd name="T4" fmla="*/ 0 w 33"/>
                <a:gd name="T5" fmla="*/ 0 h 27"/>
                <a:gd name="T6" fmla="*/ 0 w 33"/>
                <a:gd name="T7" fmla="*/ 27 h 27"/>
                <a:gd name="T8" fmla="*/ 29 w 33"/>
                <a:gd name="T9" fmla="*/ 27 h 27"/>
                <a:gd name="T10" fmla="*/ 33 w 33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9" y="27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1" name="任意多边形 65">
              <a:extLst>
                <a:ext uri="{FF2B5EF4-FFF2-40B4-BE49-F238E27FC236}">
                  <a16:creationId xmlns:a16="http://schemas.microsoft.com/office/drawing/2014/main" id="{3EBE7F01-B60A-4050-9F82-3DEAC0B6D03E}"/>
                </a:ext>
              </a:extLst>
            </p:cNvPr>
            <p:cNvSpPr/>
            <p:nvPr/>
          </p:nvSpPr>
          <p:spPr bwMode="auto">
            <a:xfrm>
              <a:off x="3452813" y="3122614"/>
              <a:ext cx="52388" cy="42863"/>
            </a:xfrm>
            <a:custGeom>
              <a:gdLst>
                <a:gd name="T0" fmla="*/ 29 w 33"/>
                <a:gd name="T1" fmla="*/ 0 h 27"/>
                <a:gd name="T2" fmla="*/ 0 w 33"/>
                <a:gd name="T3" fmla="*/ 0 h 27"/>
                <a:gd name="T4" fmla="*/ 0 w 33"/>
                <a:gd name="T5" fmla="*/ 27 h 27"/>
                <a:gd name="T6" fmla="*/ 33 w 33"/>
                <a:gd name="T7" fmla="*/ 27 h 27"/>
                <a:gd name="T8" fmla="*/ 33 w 33"/>
                <a:gd name="T9" fmla="*/ 0 h 27"/>
                <a:gd name="T10" fmla="*/ 29 w 33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29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3" y="27"/>
                  </a:lnTo>
                  <a:lnTo>
                    <a:pt x="33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2" name="矩形 66">
              <a:extLst>
                <a:ext uri="{FF2B5EF4-FFF2-40B4-BE49-F238E27FC236}">
                  <a16:creationId xmlns:a16="http://schemas.microsoft.com/office/drawing/2014/main" id="{D8DF0835-044D-4749-96AA-0E238015DB0F}"/>
                </a:ext>
              </a:extLst>
            </p:cNvPr>
            <p:cNvSpPr/>
            <p:nvPr/>
          </p:nvSpPr>
          <p:spPr bwMode="auto">
            <a:xfrm>
              <a:off x="3538538" y="30448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3" name="矩形 67">
              <a:extLst>
                <a:ext uri="{FF2B5EF4-FFF2-40B4-BE49-F238E27FC236}">
                  <a16:creationId xmlns:a16="http://schemas.microsoft.com/office/drawing/2014/main" id="{50A6D9AF-38DA-487D-B45B-230FB7B593E1}"/>
                </a:ext>
              </a:extLst>
            </p:cNvPr>
            <p:cNvSpPr/>
            <p:nvPr/>
          </p:nvSpPr>
          <p:spPr bwMode="auto">
            <a:xfrm>
              <a:off x="3538538" y="3122614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4" name="任意多边形 68">
              <a:extLst>
                <a:ext uri="{FF2B5EF4-FFF2-40B4-BE49-F238E27FC236}">
                  <a16:creationId xmlns:a16="http://schemas.microsoft.com/office/drawing/2014/main" id="{D202B308-AD74-41C6-8FD2-965A75A7761F}"/>
                </a:ext>
              </a:extLst>
            </p:cNvPr>
            <p:cNvSpPr/>
            <p:nvPr/>
          </p:nvSpPr>
          <p:spPr bwMode="auto">
            <a:xfrm>
              <a:off x="3452813" y="3284539"/>
              <a:ext cx="52388" cy="42863"/>
            </a:xfrm>
            <a:custGeom>
              <a:gdLst>
                <a:gd name="T0" fmla="*/ 33 w 33"/>
                <a:gd name="T1" fmla="*/ 27 h 27"/>
                <a:gd name="T2" fmla="*/ 33 w 33"/>
                <a:gd name="T3" fmla="*/ 0 h 27"/>
                <a:gd name="T4" fmla="*/ 0 w 33"/>
                <a:gd name="T5" fmla="*/ 0 h 27"/>
                <a:gd name="T6" fmla="*/ 0 w 33"/>
                <a:gd name="T7" fmla="*/ 27 h 27"/>
                <a:gd name="T8" fmla="*/ 29 w 33"/>
                <a:gd name="T9" fmla="*/ 27 h 27"/>
                <a:gd name="T10" fmla="*/ 33 w 33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9" y="27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5" name="任意多边形 69">
              <a:extLst>
                <a:ext uri="{FF2B5EF4-FFF2-40B4-BE49-F238E27FC236}">
                  <a16:creationId xmlns:a16="http://schemas.microsoft.com/office/drawing/2014/main" id="{1CEB66E4-D6B6-4E29-9CC3-8F75B14A905E}"/>
                </a:ext>
              </a:extLst>
            </p:cNvPr>
            <p:cNvSpPr/>
            <p:nvPr/>
          </p:nvSpPr>
          <p:spPr bwMode="auto">
            <a:xfrm>
              <a:off x="3452813" y="3363914"/>
              <a:ext cx="52388" cy="42863"/>
            </a:xfrm>
            <a:custGeom>
              <a:gdLst>
                <a:gd name="T0" fmla="*/ 29 w 33"/>
                <a:gd name="T1" fmla="*/ 0 h 27"/>
                <a:gd name="T2" fmla="*/ 0 w 33"/>
                <a:gd name="T3" fmla="*/ 0 h 27"/>
                <a:gd name="T4" fmla="*/ 0 w 33"/>
                <a:gd name="T5" fmla="*/ 27 h 27"/>
                <a:gd name="T6" fmla="*/ 33 w 33"/>
                <a:gd name="T7" fmla="*/ 27 h 27"/>
                <a:gd name="T8" fmla="*/ 33 w 33"/>
                <a:gd name="T9" fmla="*/ 0 h 27"/>
                <a:gd name="T10" fmla="*/ 29 w 33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29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3" y="27"/>
                  </a:lnTo>
                  <a:lnTo>
                    <a:pt x="33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6" name="矩形 70">
              <a:extLst>
                <a:ext uri="{FF2B5EF4-FFF2-40B4-BE49-F238E27FC236}">
                  <a16:creationId xmlns:a16="http://schemas.microsoft.com/office/drawing/2014/main" id="{C497D691-67E3-47C6-A1B9-EB18852D2A13}"/>
                </a:ext>
              </a:extLst>
            </p:cNvPr>
            <p:cNvSpPr/>
            <p:nvPr/>
          </p:nvSpPr>
          <p:spPr bwMode="auto">
            <a:xfrm>
              <a:off x="3538538" y="3284539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7" name="矩形 71">
              <a:extLst>
                <a:ext uri="{FF2B5EF4-FFF2-40B4-BE49-F238E27FC236}">
                  <a16:creationId xmlns:a16="http://schemas.microsoft.com/office/drawing/2014/main" id="{9F5FDC9A-733A-4756-9386-4D377609E10D}"/>
                </a:ext>
              </a:extLst>
            </p:cNvPr>
            <p:cNvSpPr/>
            <p:nvPr/>
          </p:nvSpPr>
          <p:spPr bwMode="auto">
            <a:xfrm>
              <a:off x="3538538" y="3363914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8" name="矩形 72">
              <a:extLst>
                <a:ext uri="{FF2B5EF4-FFF2-40B4-BE49-F238E27FC236}">
                  <a16:creationId xmlns:a16="http://schemas.microsoft.com/office/drawing/2014/main" id="{28CE84D0-6A24-4585-9DB3-66C6C78061C1}"/>
                </a:ext>
              </a:extLst>
            </p:cNvPr>
            <p:cNvSpPr/>
            <p:nvPr/>
          </p:nvSpPr>
          <p:spPr bwMode="auto">
            <a:xfrm>
              <a:off x="2736850" y="2605089"/>
              <a:ext cx="501650" cy="10318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9" name="矩形 73">
              <a:extLst>
                <a:ext uri="{FF2B5EF4-FFF2-40B4-BE49-F238E27FC236}">
                  <a16:creationId xmlns:a16="http://schemas.microsoft.com/office/drawing/2014/main" id="{4502B948-E776-42E3-96D7-E2CC7754E9DB}"/>
                </a:ext>
              </a:extLst>
            </p:cNvPr>
            <p:cNvSpPr/>
            <p:nvPr/>
          </p:nvSpPr>
          <p:spPr bwMode="auto">
            <a:xfrm>
              <a:off x="2736850" y="2809876"/>
              <a:ext cx="501650" cy="104775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0" name="矩形 74">
              <a:extLst>
                <a:ext uri="{FF2B5EF4-FFF2-40B4-BE49-F238E27FC236}">
                  <a16:creationId xmlns:a16="http://schemas.microsoft.com/office/drawing/2014/main" id="{4A9DACC7-5CFD-4A1D-8A50-560F2E898AA0}"/>
                </a:ext>
              </a:extLst>
            </p:cNvPr>
            <p:cNvSpPr/>
            <p:nvPr/>
          </p:nvSpPr>
          <p:spPr bwMode="auto">
            <a:xfrm>
              <a:off x="2736850" y="3017839"/>
              <a:ext cx="501650" cy="104775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1" name="矩形 75">
              <a:extLst>
                <a:ext uri="{FF2B5EF4-FFF2-40B4-BE49-F238E27FC236}">
                  <a16:creationId xmlns:a16="http://schemas.microsoft.com/office/drawing/2014/main" id="{38F8DE3D-3F21-46FB-8C50-042464943B56}"/>
                </a:ext>
              </a:extLst>
            </p:cNvPr>
            <p:cNvSpPr/>
            <p:nvPr/>
          </p:nvSpPr>
          <p:spPr bwMode="auto">
            <a:xfrm>
              <a:off x="2736850" y="3225801"/>
              <a:ext cx="501650" cy="101600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2" name="任意多边形 76">
              <a:extLst>
                <a:ext uri="{FF2B5EF4-FFF2-40B4-BE49-F238E27FC236}">
                  <a16:creationId xmlns:a16="http://schemas.microsoft.com/office/drawing/2014/main" id="{B85FFBF8-D72C-4CBE-B899-56A9F697043E}"/>
                </a:ext>
              </a:extLst>
            </p:cNvPr>
            <p:cNvSpPr/>
            <p:nvPr/>
          </p:nvSpPr>
          <p:spPr bwMode="auto">
            <a:xfrm>
              <a:off x="3514725" y="3594101"/>
              <a:ext cx="222250" cy="79375"/>
            </a:xfrm>
            <a:custGeom>
              <a:gdLst>
                <a:gd name="T0" fmla="*/ 93 w 119"/>
                <a:gd name="T1" fmla="*/ 0 h 43"/>
                <a:gd name="T2" fmla="*/ 76 w 119"/>
                <a:gd name="T3" fmla="*/ 12 h 43"/>
                <a:gd name="T4" fmla="*/ 59 w 119"/>
                <a:gd name="T5" fmla="*/ 0 h 43"/>
                <a:gd name="T6" fmla="*/ 43 w 119"/>
                <a:gd name="T7" fmla="*/ 12 h 43"/>
                <a:gd name="T8" fmla="*/ 26 w 119"/>
                <a:gd name="T9" fmla="*/ 0 h 43"/>
                <a:gd name="T10" fmla="*/ 0 w 119"/>
                <a:gd name="T11" fmla="*/ 29 h 43"/>
                <a:gd name="T12" fmla="*/ 0 w 119"/>
                <a:gd name="T13" fmla="*/ 30 h 43"/>
                <a:gd name="T14" fmla="*/ 43 w 119"/>
                <a:gd name="T15" fmla="*/ 38 h 43"/>
                <a:gd name="T16" fmla="*/ 76 w 119"/>
                <a:gd name="T17" fmla="*/ 38 h 43"/>
                <a:gd name="T18" fmla="*/ 119 w 119"/>
                <a:gd name="T19" fmla="*/ 30 h 43"/>
                <a:gd name="T20" fmla="*/ 119 w 119"/>
                <a:gd name="T21" fmla="*/ 28 h 43"/>
                <a:gd name="T22" fmla="*/ 93 w 119"/>
                <a:gd name="T23" fmla="*/ 0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43">
                  <a:moveTo>
                    <a:pt x="93" y="0"/>
                  </a:moveTo>
                  <a:cubicBezTo>
                    <a:pt x="87" y="3"/>
                    <a:pt x="81" y="7"/>
                    <a:pt x="76" y="12"/>
                  </a:cubicBezTo>
                  <a:cubicBezTo>
                    <a:pt x="71" y="7"/>
                    <a:pt x="65" y="3"/>
                    <a:pt x="59" y="0"/>
                  </a:cubicBezTo>
                  <a:cubicBezTo>
                    <a:pt x="53" y="3"/>
                    <a:pt x="48" y="7"/>
                    <a:pt x="43" y="12"/>
                  </a:cubicBezTo>
                  <a:cubicBezTo>
                    <a:pt x="38" y="7"/>
                    <a:pt x="32" y="3"/>
                    <a:pt x="26" y="0"/>
                  </a:cubicBezTo>
                  <a:cubicBezTo>
                    <a:pt x="26" y="0"/>
                    <a:pt x="0" y="13"/>
                    <a:pt x="0" y="29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1" y="40"/>
                    <a:pt x="28" y="43"/>
                    <a:pt x="43" y="38"/>
                  </a:cubicBezTo>
                  <a:cubicBezTo>
                    <a:pt x="54" y="41"/>
                    <a:pt x="65" y="41"/>
                    <a:pt x="76" y="38"/>
                  </a:cubicBezTo>
                  <a:cubicBezTo>
                    <a:pt x="91" y="43"/>
                    <a:pt x="118" y="40"/>
                    <a:pt x="119" y="30"/>
                  </a:cubicBezTo>
                  <a:cubicBezTo>
                    <a:pt x="119" y="29"/>
                    <a:pt x="119" y="29"/>
                    <a:pt x="119" y="28"/>
                  </a:cubicBezTo>
                  <a:cubicBezTo>
                    <a:pt x="119" y="13"/>
                    <a:pt x="93" y="0"/>
                    <a:pt x="93" y="0"/>
                  </a:cubicBez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3" name="任意多边形 77">
              <a:extLst>
                <a:ext uri="{FF2B5EF4-FFF2-40B4-BE49-F238E27FC236}">
                  <a16:creationId xmlns:a16="http://schemas.microsoft.com/office/drawing/2014/main" id="{92909D70-C661-4147-AC93-3F6704E5F51D}"/>
                </a:ext>
              </a:extLst>
            </p:cNvPr>
            <p:cNvSpPr/>
            <p:nvPr/>
          </p:nvSpPr>
          <p:spPr bwMode="auto">
            <a:xfrm>
              <a:off x="3421063" y="2332039"/>
              <a:ext cx="852488" cy="457200"/>
            </a:xfrm>
            <a:custGeom>
              <a:gdLst>
                <a:gd name="T0" fmla="*/ 27 w 537"/>
                <a:gd name="T1" fmla="*/ 158 h 288"/>
                <a:gd name="T2" fmla="*/ 0 w 537"/>
                <a:gd name="T3" fmla="*/ 137 h 288"/>
                <a:gd name="T4" fmla="*/ 152 w 537"/>
                <a:gd name="T5" fmla="*/ 0 h 288"/>
                <a:gd name="T6" fmla="*/ 537 w 537"/>
                <a:gd name="T7" fmla="*/ 0 h 288"/>
                <a:gd name="T8" fmla="*/ 537 w 537"/>
                <a:gd name="T9" fmla="*/ 120 h 288"/>
                <a:gd name="T10" fmla="*/ 287 w 537"/>
                <a:gd name="T11" fmla="*/ 288 h 288"/>
                <a:gd name="T12" fmla="*/ 27 w 537"/>
                <a:gd name="T13" fmla="*/ 158 h 2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7" h="288">
                  <a:moveTo>
                    <a:pt x="27" y="158"/>
                  </a:moveTo>
                  <a:lnTo>
                    <a:pt x="0" y="137"/>
                  </a:lnTo>
                  <a:lnTo>
                    <a:pt x="152" y="0"/>
                  </a:lnTo>
                  <a:lnTo>
                    <a:pt x="537" y="0"/>
                  </a:lnTo>
                  <a:lnTo>
                    <a:pt x="537" y="120"/>
                  </a:lnTo>
                  <a:lnTo>
                    <a:pt x="287" y="288"/>
                  </a:lnTo>
                  <a:lnTo>
                    <a:pt x="27" y="158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4" name="任意多边形 78">
              <a:extLst>
                <a:ext uri="{FF2B5EF4-FFF2-40B4-BE49-F238E27FC236}">
                  <a16:creationId xmlns:a16="http://schemas.microsoft.com/office/drawing/2014/main" id="{35DD21C9-2003-479A-BF90-7940AA8776EE}"/>
                </a:ext>
              </a:extLst>
            </p:cNvPr>
            <p:cNvSpPr/>
            <p:nvPr/>
          </p:nvSpPr>
          <p:spPr bwMode="auto">
            <a:xfrm>
              <a:off x="3876675" y="2332039"/>
              <a:ext cx="604838" cy="1328738"/>
            </a:xfrm>
            <a:custGeom>
              <a:gdLst>
                <a:gd name="T0" fmla="*/ 321 w 381"/>
                <a:gd name="T1" fmla="*/ 76 h 837"/>
                <a:gd name="T2" fmla="*/ 321 w 381"/>
                <a:gd name="T3" fmla="*/ 3 h 837"/>
                <a:gd name="T4" fmla="*/ 270 w 381"/>
                <a:gd name="T5" fmla="*/ 3 h 837"/>
                <a:gd name="T6" fmla="*/ 270 w 381"/>
                <a:gd name="T7" fmla="*/ 21 h 837"/>
                <a:gd name="T8" fmla="*/ 250 w 381"/>
                <a:gd name="T9" fmla="*/ 0 h 837"/>
                <a:gd name="T10" fmla="*/ 125 w 381"/>
                <a:gd name="T11" fmla="*/ 137 h 837"/>
                <a:gd name="T12" fmla="*/ 77 w 381"/>
                <a:gd name="T13" fmla="*/ 168 h 837"/>
                <a:gd name="T14" fmla="*/ 0 w 381"/>
                <a:gd name="T15" fmla="*/ 723 h 837"/>
                <a:gd name="T16" fmla="*/ 115 w 381"/>
                <a:gd name="T17" fmla="*/ 837 h 837"/>
                <a:gd name="T18" fmla="*/ 381 w 381"/>
                <a:gd name="T19" fmla="*/ 837 h 837"/>
                <a:gd name="T20" fmla="*/ 381 w 381"/>
                <a:gd name="T21" fmla="*/ 141 h 837"/>
                <a:gd name="T22" fmla="*/ 321 w 381"/>
                <a:gd name="T23" fmla="*/ 76 h 8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1" h="837">
                  <a:moveTo>
                    <a:pt x="321" y="76"/>
                  </a:moveTo>
                  <a:lnTo>
                    <a:pt x="321" y="3"/>
                  </a:lnTo>
                  <a:lnTo>
                    <a:pt x="270" y="3"/>
                  </a:lnTo>
                  <a:lnTo>
                    <a:pt x="270" y="21"/>
                  </a:lnTo>
                  <a:lnTo>
                    <a:pt x="250" y="0"/>
                  </a:lnTo>
                  <a:lnTo>
                    <a:pt x="125" y="137"/>
                  </a:lnTo>
                  <a:lnTo>
                    <a:pt x="77" y="168"/>
                  </a:lnTo>
                  <a:lnTo>
                    <a:pt x="0" y="723"/>
                  </a:lnTo>
                  <a:lnTo>
                    <a:pt x="115" y="837"/>
                  </a:lnTo>
                  <a:lnTo>
                    <a:pt x="381" y="837"/>
                  </a:lnTo>
                  <a:lnTo>
                    <a:pt x="381" y="141"/>
                  </a:lnTo>
                  <a:lnTo>
                    <a:pt x="321" y="7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5" name="矩形 79">
              <a:extLst>
                <a:ext uri="{FF2B5EF4-FFF2-40B4-BE49-F238E27FC236}">
                  <a16:creationId xmlns:a16="http://schemas.microsoft.com/office/drawing/2014/main" id="{D9D8833A-25DA-448D-98F6-6EE57770C28E}"/>
                </a:ext>
              </a:extLst>
            </p:cNvPr>
            <p:cNvSpPr/>
            <p:nvPr/>
          </p:nvSpPr>
          <p:spPr bwMode="auto">
            <a:xfrm>
              <a:off x="3421063" y="2549526"/>
              <a:ext cx="654050" cy="1111250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6" name="矩形 80">
              <a:extLst>
                <a:ext uri="{FF2B5EF4-FFF2-40B4-BE49-F238E27FC236}">
                  <a16:creationId xmlns:a16="http://schemas.microsoft.com/office/drawing/2014/main" id="{9DEFF382-23BB-4709-A17E-D959A0DB1729}"/>
                </a:ext>
              </a:extLst>
            </p:cNvPr>
            <p:cNvSpPr/>
            <p:nvPr/>
          </p:nvSpPr>
          <p:spPr bwMode="auto">
            <a:xfrm>
              <a:off x="3675063" y="3389314"/>
              <a:ext cx="120650" cy="27146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7" name="任意多边形 81">
              <a:extLst>
                <a:ext uri="{FF2B5EF4-FFF2-40B4-BE49-F238E27FC236}">
                  <a16:creationId xmlns:a16="http://schemas.microsoft.com/office/drawing/2014/main" id="{E254F3AA-EACE-4D1C-A4E1-AAAC7F8107AE}"/>
                </a:ext>
              </a:extLst>
            </p:cNvPr>
            <p:cNvSpPr/>
            <p:nvPr/>
          </p:nvSpPr>
          <p:spPr bwMode="auto">
            <a:xfrm>
              <a:off x="3494088" y="3424239"/>
              <a:ext cx="52388" cy="42863"/>
            </a:xfrm>
            <a:custGeom>
              <a:gdLst>
                <a:gd name="T0" fmla="*/ 33 w 33"/>
                <a:gd name="T1" fmla="*/ 27 h 27"/>
                <a:gd name="T2" fmla="*/ 33 w 33"/>
                <a:gd name="T3" fmla="*/ 0 h 27"/>
                <a:gd name="T4" fmla="*/ 0 w 33"/>
                <a:gd name="T5" fmla="*/ 0 h 27"/>
                <a:gd name="T6" fmla="*/ 0 w 33"/>
                <a:gd name="T7" fmla="*/ 27 h 27"/>
                <a:gd name="T8" fmla="*/ 29 w 33"/>
                <a:gd name="T9" fmla="*/ 27 h 27"/>
                <a:gd name="T10" fmla="*/ 33 w 33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9" y="27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8" name="任意多边形 82">
              <a:extLst>
                <a:ext uri="{FF2B5EF4-FFF2-40B4-BE49-F238E27FC236}">
                  <a16:creationId xmlns:a16="http://schemas.microsoft.com/office/drawing/2014/main" id="{33953FE8-0AD0-4071-95A1-8FDA4DF44EBE}"/>
                </a:ext>
              </a:extLst>
            </p:cNvPr>
            <p:cNvSpPr/>
            <p:nvPr/>
          </p:nvSpPr>
          <p:spPr bwMode="auto">
            <a:xfrm>
              <a:off x="3494088" y="3502026"/>
              <a:ext cx="52388" cy="42863"/>
            </a:xfrm>
            <a:custGeom>
              <a:gdLst>
                <a:gd name="T0" fmla="*/ 29 w 33"/>
                <a:gd name="T1" fmla="*/ 0 h 27"/>
                <a:gd name="T2" fmla="*/ 0 w 33"/>
                <a:gd name="T3" fmla="*/ 0 h 27"/>
                <a:gd name="T4" fmla="*/ 0 w 33"/>
                <a:gd name="T5" fmla="*/ 27 h 27"/>
                <a:gd name="T6" fmla="*/ 33 w 33"/>
                <a:gd name="T7" fmla="*/ 27 h 27"/>
                <a:gd name="T8" fmla="*/ 33 w 33"/>
                <a:gd name="T9" fmla="*/ 0 h 27"/>
                <a:gd name="T10" fmla="*/ 29 w 33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29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3" y="27"/>
                  </a:lnTo>
                  <a:lnTo>
                    <a:pt x="33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9" name="矩形 83">
              <a:extLst>
                <a:ext uri="{FF2B5EF4-FFF2-40B4-BE49-F238E27FC236}">
                  <a16:creationId xmlns:a16="http://schemas.microsoft.com/office/drawing/2014/main" id="{73097B7B-BD42-4087-B0E1-2D437577D081}"/>
                </a:ext>
              </a:extLst>
            </p:cNvPr>
            <p:cNvSpPr/>
            <p:nvPr/>
          </p:nvSpPr>
          <p:spPr bwMode="auto">
            <a:xfrm>
              <a:off x="3579813" y="3424239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0" name="矩形 84">
              <a:extLst>
                <a:ext uri="{FF2B5EF4-FFF2-40B4-BE49-F238E27FC236}">
                  <a16:creationId xmlns:a16="http://schemas.microsoft.com/office/drawing/2014/main" id="{6ED7AD72-F983-4C70-B9E8-8AB84A617C3C}"/>
                </a:ext>
              </a:extLst>
            </p:cNvPr>
            <p:cNvSpPr/>
            <p:nvPr/>
          </p:nvSpPr>
          <p:spPr bwMode="auto">
            <a:xfrm>
              <a:off x="3579813" y="35020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1" name="任意多边形 85">
              <a:extLst>
                <a:ext uri="{FF2B5EF4-FFF2-40B4-BE49-F238E27FC236}">
                  <a16:creationId xmlns:a16="http://schemas.microsoft.com/office/drawing/2014/main" id="{006B57BD-738E-45E1-A1D1-044F6B22E419}"/>
                </a:ext>
              </a:extLst>
            </p:cNvPr>
            <p:cNvSpPr/>
            <p:nvPr/>
          </p:nvSpPr>
          <p:spPr bwMode="auto">
            <a:xfrm>
              <a:off x="3848100" y="3424239"/>
              <a:ext cx="52388" cy="42863"/>
            </a:xfrm>
            <a:custGeom>
              <a:gdLst>
                <a:gd name="T0" fmla="*/ 33 w 33"/>
                <a:gd name="T1" fmla="*/ 27 h 27"/>
                <a:gd name="T2" fmla="*/ 33 w 33"/>
                <a:gd name="T3" fmla="*/ 0 h 27"/>
                <a:gd name="T4" fmla="*/ 0 w 33"/>
                <a:gd name="T5" fmla="*/ 0 h 27"/>
                <a:gd name="T6" fmla="*/ 0 w 33"/>
                <a:gd name="T7" fmla="*/ 27 h 27"/>
                <a:gd name="T8" fmla="*/ 29 w 33"/>
                <a:gd name="T9" fmla="*/ 27 h 27"/>
                <a:gd name="T10" fmla="*/ 33 w 33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9" y="27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2" name="任意多边形 86">
              <a:extLst>
                <a:ext uri="{FF2B5EF4-FFF2-40B4-BE49-F238E27FC236}">
                  <a16:creationId xmlns:a16="http://schemas.microsoft.com/office/drawing/2014/main" id="{EA087583-EB2D-44E1-80D0-DE09D40CB186}"/>
                </a:ext>
              </a:extLst>
            </p:cNvPr>
            <p:cNvSpPr/>
            <p:nvPr/>
          </p:nvSpPr>
          <p:spPr bwMode="auto">
            <a:xfrm>
              <a:off x="3848100" y="3502026"/>
              <a:ext cx="52388" cy="42863"/>
            </a:xfrm>
            <a:custGeom>
              <a:gdLst>
                <a:gd name="T0" fmla="*/ 29 w 33"/>
                <a:gd name="T1" fmla="*/ 0 h 27"/>
                <a:gd name="T2" fmla="*/ 0 w 33"/>
                <a:gd name="T3" fmla="*/ 0 h 27"/>
                <a:gd name="T4" fmla="*/ 0 w 33"/>
                <a:gd name="T5" fmla="*/ 27 h 27"/>
                <a:gd name="T6" fmla="*/ 33 w 33"/>
                <a:gd name="T7" fmla="*/ 27 h 27"/>
                <a:gd name="T8" fmla="*/ 33 w 33"/>
                <a:gd name="T9" fmla="*/ 0 h 27"/>
                <a:gd name="T10" fmla="*/ 29 w 33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29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3" y="27"/>
                  </a:lnTo>
                  <a:lnTo>
                    <a:pt x="33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3" name="矩形 87">
              <a:extLst>
                <a:ext uri="{FF2B5EF4-FFF2-40B4-BE49-F238E27FC236}">
                  <a16:creationId xmlns:a16="http://schemas.microsoft.com/office/drawing/2014/main" id="{C1C96592-F619-45F9-A183-B647AECE5FBE}"/>
                </a:ext>
              </a:extLst>
            </p:cNvPr>
            <p:cNvSpPr/>
            <p:nvPr/>
          </p:nvSpPr>
          <p:spPr bwMode="auto">
            <a:xfrm>
              <a:off x="3933825" y="3424239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4" name="矩形 88">
              <a:extLst>
                <a:ext uri="{FF2B5EF4-FFF2-40B4-BE49-F238E27FC236}">
                  <a16:creationId xmlns:a16="http://schemas.microsoft.com/office/drawing/2014/main" id="{DBBE763F-D51F-4D09-AA2B-146E57A478A6}"/>
                </a:ext>
              </a:extLst>
            </p:cNvPr>
            <p:cNvSpPr/>
            <p:nvPr/>
          </p:nvSpPr>
          <p:spPr bwMode="auto">
            <a:xfrm>
              <a:off x="3933825" y="35020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5" name="任意多边形 89">
              <a:extLst>
                <a:ext uri="{FF2B5EF4-FFF2-40B4-BE49-F238E27FC236}">
                  <a16:creationId xmlns:a16="http://schemas.microsoft.com/office/drawing/2014/main" id="{F5EB2CF6-EFAC-4D0C-8226-F2EDF10616E5}"/>
                </a:ext>
              </a:extLst>
            </p:cNvPr>
            <p:cNvSpPr/>
            <p:nvPr/>
          </p:nvSpPr>
          <p:spPr bwMode="auto">
            <a:xfrm>
              <a:off x="4210050" y="2562226"/>
              <a:ext cx="50800" cy="42863"/>
            </a:xfrm>
            <a:custGeom>
              <a:gdLst>
                <a:gd name="T0" fmla="*/ 32 w 32"/>
                <a:gd name="T1" fmla="*/ 27 h 27"/>
                <a:gd name="T2" fmla="*/ 32 w 32"/>
                <a:gd name="T3" fmla="*/ 0 h 27"/>
                <a:gd name="T4" fmla="*/ 0 w 32"/>
                <a:gd name="T5" fmla="*/ 0 h 27"/>
                <a:gd name="T6" fmla="*/ 0 w 32"/>
                <a:gd name="T7" fmla="*/ 27 h 27"/>
                <a:gd name="T8" fmla="*/ 29 w 32"/>
                <a:gd name="T9" fmla="*/ 27 h 27"/>
                <a:gd name="T10" fmla="*/ 32 w 32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32" y="27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9" y="27"/>
                  </a:lnTo>
                  <a:lnTo>
                    <a:pt x="32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6" name="任意多边形 90">
              <a:extLst>
                <a:ext uri="{FF2B5EF4-FFF2-40B4-BE49-F238E27FC236}">
                  <a16:creationId xmlns:a16="http://schemas.microsoft.com/office/drawing/2014/main" id="{653EDE4A-5641-488F-B05C-2A4D982E73DB}"/>
                </a:ext>
              </a:extLst>
            </p:cNvPr>
            <p:cNvSpPr/>
            <p:nvPr/>
          </p:nvSpPr>
          <p:spPr bwMode="auto">
            <a:xfrm>
              <a:off x="4210050" y="2638426"/>
              <a:ext cx="50800" cy="42863"/>
            </a:xfrm>
            <a:custGeom>
              <a:gdLst>
                <a:gd name="T0" fmla="*/ 29 w 32"/>
                <a:gd name="T1" fmla="*/ 0 h 27"/>
                <a:gd name="T2" fmla="*/ 0 w 32"/>
                <a:gd name="T3" fmla="*/ 0 h 27"/>
                <a:gd name="T4" fmla="*/ 0 w 32"/>
                <a:gd name="T5" fmla="*/ 27 h 27"/>
                <a:gd name="T6" fmla="*/ 32 w 32"/>
                <a:gd name="T7" fmla="*/ 27 h 27"/>
                <a:gd name="T8" fmla="*/ 32 w 32"/>
                <a:gd name="T9" fmla="*/ 0 h 27"/>
                <a:gd name="T10" fmla="*/ 29 w 32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29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2" y="27"/>
                  </a:lnTo>
                  <a:lnTo>
                    <a:pt x="32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7" name="矩形 91">
              <a:extLst>
                <a:ext uri="{FF2B5EF4-FFF2-40B4-BE49-F238E27FC236}">
                  <a16:creationId xmlns:a16="http://schemas.microsoft.com/office/drawing/2014/main" id="{C3D0FC30-B808-4C7F-9EA8-A35DBAEC8176}"/>
                </a:ext>
              </a:extLst>
            </p:cNvPr>
            <p:cNvSpPr/>
            <p:nvPr/>
          </p:nvSpPr>
          <p:spPr bwMode="auto">
            <a:xfrm>
              <a:off x="4295775" y="25622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8" name="矩形 92">
              <a:extLst>
                <a:ext uri="{FF2B5EF4-FFF2-40B4-BE49-F238E27FC236}">
                  <a16:creationId xmlns:a16="http://schemas.microsoft.com/office/drawing/2014/main" id="{13AD4D2B-7001-4556-BD99-D7A1D9A7A716}"/>
                </a:ext>
              </a:extLst>
            </p:cNvPr>
            <p:cNvSpPr/>
            <p:nvPr/>
          </p:nvSpPr>
          <p:spPr bwMode="auto">
            <a:xfrm>
              <a:off x="4295775" y="26384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9" name="任意多边形 93">
              <a:extLst>
                <a:ext uri="{FF2B5EF4-FFF2-40B4-BE49-F238E27FC236}">
                  <a16:creationId xmlns:a16="http://schemas.microsoft.com/office/drawing/2014/main" id="{973F532A-DB1F-4F82-B713-0509C027E1DC}"/>
                </a:ext>
              </a:extLst>
            </p:cNvPr>
            <p:cNvSpPr/>
            <p:nvPr/>
          </p:nvSpPr>
          <p:spPr bwMode="auto">
            <a:xfrm>
              <a:off x="4210050" y="2803526"/>
              <a:ext cx="50800" cy="42863"/>
            </a:xfrm>
            <a:custGeom>
              <a:gdLst>
                <a:gd name="T0" fmla="*/ 32 w 32"/>
                <a:gd name="T1" fmla="*/ 27 h 27"/>
                <a:gd name="T2" fmla="*/ 32 w 32"/>
                <a:gd name="T3" fmla="*/ 0 h 27"/>
                <a:gd name="T4" fmla="*/ 0 w 32"/>
                <a:gd name="T5" fmla="*/ 0 h 27"/>
                <a:gd name="T6" fmla="*/ 0 w 32"/>
                <a:gd name="T7" fmla="*/ 27 h 27"/>
                <a:gd name="T8" fmla="*/ 29 w 32"/>
                <a:gd name="T9" fmla="*/ 27 h 27"/>
                <a:gd name="T10" fmla="*/ 32 w 32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32" y="27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9" y="27"/>
                  </a:lnTo>
                  <a:lnTo>
                    <a:pt x="32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0" name="任意多边形 94">
              <a:extLst>
                <a:ext uri="{FF2B5EF4-FFF2-40B4-BE49-F238E27FC236}">
                  <a16:creationId xmlns:a16="http://schemas.microsoft.com/office/drawing/2014/main" id="{B2DD6910-DE60-49E6-A88D-02C18712D072}"/>
                </a:ext>
              </a:extLst>
            </p:cNvPr>
            <p:cNvSpPr/>
            <p:nvPr/>
          </p:nvSpPr>
          <p:spPr bwMode="auto">
            <a:xfrm>
              <a:off x="4210050" y="2879726"/>
              <a:ext cx="50800" cy="42863"/>
            </a:xfrm>
            <a:custGeom>
              <a:gdLst>
                <a:gd name="T0" fmla="*/ 29 w 32"/>
                <a:gd name="T1" fmla="*/ 0 h 27"/>
                <a:gd name="T2" fmla="*/ 0 w 32"/>
                <a:gd name="T3" fmla="*/ 0 h 27"/>
                <a:gd name="T4" fmla="*/ 0 w 32"/>
                <a:gd name="T5" fmla="*/ 27 h 27"/>
                <a:gd name="T6" fmla="*/ 32 w 32"/>
                <a:gd name="T7" fmla="*/ 27 h 27"/>
                <a:gd name="T8" fmla="*/ 32 w 32"/>
                <a:gd name="T9" fmla="*/ 0 h 27"/>
                <a:gd name="T10" fmla="*/ 29 w 32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29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2" y="27"/>
                  </a:lnTo>
                  <a:lnTo>
                    <a:pt x="32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1" name="矩形 95">
              <a:extLst>
                <a:ext uri="{FF2B5EF4-FFF2-40B4-BE49-F238E27FC236}">
                  <a16:creationId xmlns:a16="http://schemas.microsoft.com/office/drawing/2014/main" id="{551F267B-CFD4-4D45-AF08-D678900907DD}"/>
                </a:ext>
              </a:extLst>
            </p:cNvPr>
            <p:cNvSpPr/>
            <p:nvPr/>
          </p:nvSpPr>
          <p:spPr bwMode="auto">
            <a:xfrm>
              <a:off x="4295775" y="28035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2" name="矩形 96">
              <a:extLst>
                <a:ext uri="{FF2B5EF4-FFF2-40B4-BE49-F238E27FC236}">
                  <a16:creationId xmlns:a16="http://schemas.microsoft.com/office/drawing/2014/main" id="{7C554F9E-CCE0-4C3B-BA04-ECDA6D2B558E}"/>
                </a:ext>
              </a:extLst>
            </p:cNvPr>
            <p:cNvSpPr/>
            <p:nvPr/>
          </p:nvSpPr>
          <p:spPr bwMode="auto">
            <a:xfrm>
              <a:off x="4295775" y="28797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3" name="任意多边形 97">
              <a:extLst>
                <a:ext uri="{FF2B5EF4-FFF2-40B4-BE49-F238E27FC236}">
                  <a16:creationId xmlns:a16="http://schemas.microsoft.com/office/drawing/2014/main" id="{D5C488F0-2CEC-467E-8269-D30E98ADC06B}"/>
                </a:ext>
              </a:extLst>
            </p:cNvPr>
            <p:cNvSpPr/>
            <p:nvPr/>
          </p:nvSpPr>
          <p:spPr bwMode="auto">
            <a:xfrm>
              <a:off x="4210050" y="3044826"/>
              <a:ext cx="50800" cy="42863"/>
            </a:xfrm>
            <a:custGeom>
              <a:gdLst>
                <a:gd name="T0" fmla="*/ 32 w 32"/>
                <a:gd name="T1" fmla="*/ 27 h 27"/>
                <a:gd name="T2" fmla="*/ 32 w 32"/>
                <a:gd name="T3" fmla="*/ 0 h 27"/>
                <a:gd name="T4" fmla="*/ 0 w 32"/>
                <a:gd name="T5" fmla="*/ 0 h 27"/>
                <a:gd name="T6" fmla="*/ 0 w 32"/>
                <a:gd name="T7" fmla="*/ 27 h 27"/>
                <a:gd name="T8" fmla="*/ 29 w 32"/>
                <a:gd name="T9" fmla="*/ 27 h 27"/>
                <a:gd name="T10" fmla="*/ 32 w 32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32" y="27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9" y="27"/>
                  </a:lnTo>
                  <a:lnTo>
                    <a:pt x="32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4" name="任意多边形 98">
              <a:extLst>
                <a:ext uri="{FF2B5EF4-FFF2-40B4-BE49-F238E27FC236}">
                  <a16:creationId xmlns:a16="http://schemas.microsoft.com/office/drawing/2014/main" id="{3BB9149D-3D44-45E2-8822-274E26923A18}"/>
                </a:ext>
              </a:extLst>
            </p:cNvPr>
            <p:cNvSpPr/>
            <p:nvPr/>
          </p:nvSpPr>
          <p:spPr bwMode="auto">
            <a:xfrm>
              <a:off x="4210050" y="3122614"/>
              <a:ext cx="50800" cy="42863"/>
            </a:xfrm>
            <a:custGeom>
              <a:gdLst>
                <a:gd name="T0" fmla="*/ 29 w 32"/>
                <a:gd name="T1" fmla="*/ 0 h 27"/>
                <a:gd name="T2" fmla="*/ 0 w 32"/>
                <a:gd name="T3" fmla="*/ 0 h 27"/>
                <a:gd name="T4" fmla="*/ 0 w 32"/>
                <a:gd name="T5" fmla="*/ 27 h 27"/>
                <a:gd name="T6" fmla="*/ 32 w 32"/>
                <a:gd name="T7" fmla="*/ 27 h 27"/>
                <a:gd name="T8" fmla="*/ 32 w 32"/>
                <a:gd name="T9" fmla="*/ 0 h 27"/>
                <a:gd name="T10" fmla="*/ 29 w 32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29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2" y="27"/>
                  </a:lnTo>
                  <a:lnTo>
                    <a:pt x="32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5" name="矩形 99">
              <a:extLst>
                <a:ext uri="{FF2B5EF4-FFF2-40B4-BE49-F238E27FC236}">
                  <a16:creationId xmlns:a16="http://schemas.microsoft.com/office/drawing/2014/main" id="{FE11AEB9-883C-4962-9D7F-74919CAD46D5}"/>
                </a:ext>
              </a:extLst>
            </p:cNvPr>
            <p:cNvSpPr/>
            <p:nvPr/>
          </p:nvSpPr>
          <p:spPr bwMode="auto">
            <a:xfrm>
              <a:off x="4295775" y="3044826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6" name="矩形 100">
              <a:extLst>
                <a:ext uri="{FF2B5EF4-FFF2-40B4-BE49-F238E27FC236}">
                  <a16:creationId xmlns:a16="http://schemas.microsoft.com/office/drawing/2014/main" id="{08C4E960-9880-43BE-B14A-EFC3405B7BFE}"/>
                </a:ext>
              </a:extLst>
            </p:cNvPr>
            <p:cNvSpPr/>
            <p:nvPr/>
          </p:nvSpPr>
          <p:spPr bwMode="auto">
            <a:xfrm>
              <a:off x="4295775" y="3122614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7" name="任意多边形 101">
              <a:extLst>
                <a:ext uri="{FF2B5EF4-FFF2-40B4-BE49-F238E27FC236}">
                  <a16:creationId xmlns:a16="http://schemas.microsoft.com/office/drawing/2014/main" id="{E645046F-D09B-466E-A280-F1870FBD09FF}"/>
                </a:ext>
              </a:extLst>
            </p:cNvPr>
            <p:cNvSpPr/>
            <p:nvPr/>
          </p:nvSpPr>
          <p:spPr bwMode="auto">
            <a:xfrm>
              <a:off x="4210050" y="3284539"/>
              <a:ext cx="50800" cy="42863"/>
            </a:xfrm>
            <a:custGeom>
              <a:gdLst>
                <a:gd name="T0" fmla="*/ 32 w 32"/>
                <a:gd name="T1" fmla="*/ 27 h 27"/>
                <a:gd name="T2" fmla="*/ 32 w 32"/>
                <a:gd name="T3" fmla="*/ 0 h 27"/>
                <a:gd name="T4" fmla="*/ 0 w 32"/>
                <a:gd name="T5" fmla="*/ 0 h 27"/>
                <a:gd name="T6" fmla="*/ 0 w 32"/>
                <a:gd name="T7" fmla="*/ 27 h 27"/>
                <a:gd name="T8" fmla="*/ 29 w 32"/>
                <a:gd name="T9" fmla="*/ 27 h 27"/>
                <a:gd name="T10" fmla="*/ 32 w 32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32" y="27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9" y="27"/>
                  </a:lnTo>
                  <a:lnTo>
                    <a:pt x="32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8" name="任意多边形 102">
              <a:extLst>
                <a:ext uri="{FF2B5EF4-FFF2-40B4-BE49-F238E27FC236}">
                  <a16:creationId xmlns:a16="http://schemas.microsoft.com/office/drawing/2014/main" id="{383B5196-9BBC-44AA-9E3F-9AD9E77B6DDF}"/>
                </a:ext>
              </a:extLst>
            </p:cNvPr>
            <p:cNvSpPr/>
            <p:nvPr/>
          </p:nvSpPr>
          <p:spPr bwMode="auto">
            <a:xfrm>
              <a:off x="4210050" y="3363914"/>
              <a:ext cx="50800" cy="42863"/>
            </a:xfrm>
            <a:custGeom>
              <a:gdLst>
                <a:gd name="T0" fmla="*/ 29 w 32"/>
                <a:gd name="T1" fmla="*/ 0 h 27"/>
                <a:gd name="T2" fmla="*/ 0 w 32"/>
                <a:gd name="T3" fmla="*/ 0 h 27"/>
                <a:gd name="T4" fmla="*/ 0 w 32"/>
                <a:gd name="T5" fmla="*/ 27 h 27"/>
                <a:gd name="T6" fmla="*/ 32 w 32"/>
                <a:gd name="T7" fmla="*/ 27 h 27"/>
                <a:gd name="T8" fmla="*/ 32 w 32"/>
                <a:gd name="T9" fmla="*/ 0 h 27"/>
                <a:gd name="T10" fmla="*/ 29 w 32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29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2" y="27"/>
                  </a:lnTo>
                  <a:lnTo>
                    <a:pt x="32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9" name="矩形 103">
              <a:extLst>
                <a:ext uri="{FF2B5EF4-FFF2-40B4-BE49-F238E27FC236}">
                  <a16:creationId xmlns:a16="http://schemas.microsoft.com/office/drawing/2014/main" id="{E7620511-2500-4856-81EA-8ABAD1FB3B3E}"/>
                </a:ext>
              </a:extLst>
            </p:cNvPr>
            <p:cNvSpPr/>
            <p:nvPr/>
          </p:nvSpPr>
          <p:spPr bwMode="auto">
            <a:xfrm>
              <a:off x="4295775" y="3284539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" name="矩形 104">
              <a:extLst>
                <a:ext uri="{FF2B5EF4-FFF2-40B4-BE49-F238E27FC236}">
                  <a16:creationId xmlns:a16="http://schemas.microsoft.com/office/drawing/2014/main" id="{27A0402A-978E-4894-A856-4F48CF215447}"/>
                </a:ext>
              </a:extLst>
            </p:cNvPr>
            <p:cNvSpPr/>
            <p:nvPr/>
          </p:nvSpPr>
          <p:spPr bwMode="auto">
            <a:xfrm>
              <a:off x="4295775" y="3363914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" name="矩形 105">
              <a:extLst>
                <a:ext uri="{FF2B5EF4-FFF2-40B4-BE49-F238E27FC236}">
                  <a16:creationId xmlns:a16="http://schemas.microsoft.com/office/drawing/2014/main" id="{134A6AFB-939C-47CC-9C86-26DE0EE8483C}"/>
                </a:ext>
              </a:extLst>
            </p:cNvPr>
            <p:cNvSpPr/>
            <p:nvPr/>
          </p:nvSpPr>
          <p:spPr bwMode="auto">
            <a:xfrm>
              <a:off x="3494088" y="2605089"/>
              <a:ext cx="498475" cy="10318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" name="矩形 106">
              <a:extLst>
                <a:ext uri="{FF2B5EF4-FFF2-40B4-BE49-F238E27FC236}">
                  <a16:creationId xmlns:a16="http://schemas.microsoft.com/office/drawing/2014/main" id="{1A886261-8952-47A8-9447-4A39BAFDF60E}"/>
                </a:ext>
              </a:extLst>
            </p:cNvPr>
            <p:cNvSpPr/>
            <p:nvPr/>
          </p:nvSpPr>
          <p:spPr bwMode="auto">
            <a:xfrm>
              <a:off x="3494088" y="2809876"/>
              <a:ext cx="498475" cy="104775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" name="矩形 107">
              <a:extLst>
                <a:ext uri="{FF2B5EF4-FFF2-40B4-BE49-F238E27FC236}">
                  <a16:creationId xmlns:a16="http://schemas.microsoft.com/office/drawing/2014/main" id="{037CB37C-872B-4C52-BBEB-DE57A7226681}"/>
                </a:ext>
              </a:extLst>
            </p:cNvPr>
            <p:cNvSpPr/>
            <p:nvPr/>
          </p:nvSpPr>
          <p:spPr bwMode="auto">
            <a:xfrm>
              <a:off x="3494088" y="3017839"/>
              <a:ext cx="498475" cy="104775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4" name="矩形 108">
              <a:extLst>
                <a:ext uri="{FF2B5EF4-FFF2-40B4-BE49-F238E27FC236}">
                  <a16:creationId xmlns:a16="http://schemas.microsoft.com/office/drawing/2014/main" id="{73004BE2-F1D4-43CF-B7D9-CD3D3CD2889B}"/>
                </a:ext>
              </a:extLst>
            </p:cNvPr>
            <p:cNvSpPr/>
            <p:nvPr/>
          </p:nvSpPr>
          <p:spPr bwMode="auto">
            <a:xfrm>
              <a:off x="3494088" y="3225801"/>
              <a:ext cx="498475" cy="101600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5" name="椭圆 109">
              <a:extLst>
                <a:ext uri="{FF2B5EF4-FFF2-40B4-BE49-F238E27FC236}">
                  <a16:creationId xmlns:a16="http://schemas.microsoft.com/office/drawing/2014/main" id="{4107F5F0-E6F0-4985-8F1E-06EFBBE27DDC}"/>
                </a:ext>
              </a:extLst>
            </p:cNvPr>
            <p:cNvSpPr/>
            <p:nvPr/>
          </p:nvSpPr>
          <p:spPr bwMode="auto">
            <a:xfrm>
              <a:off x="3349625" y="1333501"/>
              <a:ext cx="430213" cy="428625"/>
            </a:xfrm>
            <a:prstGeom prst="ellipse">
              <a:avLst/>
            </a:prstGeom>
            <a:solidFill>
              <a:srgbClr val="FF65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6" name="矩形 110">
              <a:extLst>
                <a:ext uri="{FF2B5EF4-FFF2-40B4-BE49-F238E27FC236}">
                  <a16:creationId xmlns:a16="http://schemas.microsoft.com/office/drawing/2014/main" id="{503FE6E2-0312-4448-B1D1-1702992760B9}"/>
                </a:ext>
              </a:extLst>
            </p:cNvPr>
            <p:cNvSpPr/>
            <p:nvPr/>
          </p:nvSpPr>
          <p:spPr bwMode="auto">
            <a:xfrm>
              <a:off x="4916488" y="2832101"/>
              <a:ext cx="20638" cy="825500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7" name="任意多边形 111">
              <a:extLst>
                <a:ext uri="{FF2B5EF4-FFF2-40B4-BE49-F238E27FC236}">
                  <a16:creationId xmlns:a16="http://schemas.microsoft.com/office/drawing/2014/main" id="{D553E0FD-FF6F-4DBA-8CCD-4951876B9047}"/>
                </a:ext>
              </a:extLst>
            </p:cNvPr>
            <p:cNvSpPr/>
            <p:nvPr/>
          </p:nvSpPr>
          <p:spPr bwMode="auto">
            <a:xfrm>
              <a:off x="4732338" y="2416176"/>
              <a:ext cx="409575" cy="1009650"/>
            </a:xfrm>
            <a:custGeom>
              <a:gdLst>
                <a:gd name="T0" fmla="*/ 219 w 219"/>
                <a:gd name="T1" fmla="*/ 351 h 540"/>
                <a:gd name="T2" fmla="*/ 219 w 219"/>
                <a:gd name="T3" fmla="*/ 366 h 540"/>
                <a:gd name="T4" fmla="*/ 1 w 219"/>
                <a:gd name="T5" fmla="*/ 367 h 540"/>
                <a:gd name="T6" fmla="*/ 1 w 219"/>
                <a:gd name="T7" fmla="*/ 352 h 540"/>
                <a:gd name="T8" fmla="*/ 108 w 219"/>
                <a:gd name="T9" fmla="*/ 0 h 540"/>
                <a:gd name="T10" fmla="*/ 219 w 219"/>
                <a:gd name="T11" fmla="*/ 351 h 5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540">
                  <a:moveTo>
                    <a:pt x="219" y="351"/>
                  </a:moveTo>
                  <a:cubicBezTo>
                    <a:pt x="219" y="356"/>
                    <a:pt x="219" y="361"/>
                    <a:pt x="219" y="366"/>
                  </a:cubicBezTo>
                  <a:cubicBezTo>
                    <a:pt x="215" y="539"/>
                    <a:pt x="7" y="540"/>
                    <a:pt x="1" y="367"/>
                  </a:cubicBezTo>
                  <a:cubicBezTo>
                    <a:pt x="1" y="362"/>
                    <a:pt x="1" y="357"/>
                    <a:pt x="1" y="352"/>
                  </a:cubicBezTo>
                  <a:cubicBezTo>
                    <a:pt x="0" y="158"/>
                    <a:pt x="108" y="0"/>
                    <a:pt x="108" y="0"/>
                  </a:cubicBezTo>
                  <a:cubicBezTo>
                    <a:pt x="108" y="0"/>
                    <a:pt x="218" y="157"/>
                    <a:pt x="219" y="351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8" name="任意多边形 112">
              <a:extLst>
                <a:ext uri="{FF2B5EF4-FFF2-40B4-BE49-F238E27FC236}">
                  <a16:creationId xmlns:a16="http://schemas.microsoft.com/office/drawing/2014/main" id="{A9684EBB-7DC6-4490-A965-365A5B48DB39}"/>
                </a:ext>
              </a:extLst>
            </p:cNvPr>
            <p:cNvSpPr/>
            <p:nvPr/>
          </p:nvSpPr>
          <p:spPr bwMode="auto">
            <a:xfrm>
              <a:off x="4691063" y="3590926"/>
              <a:ext cx="223838" cy="80963"/>
            </a:xfrm>
            <a:custGeom>
              <a:gdLst>
                <a:gd name="T0" fmla="*/ 93 w 120"/>
                <a:gd name="T1" fmla="*/ 0 h 43"/>
                <a:gd name="T2" fmla="*/ 77 w 120"/>
                <a:gd name="T3" fmla="*/ 12 h 43"/>
                <a:gd name="T4" fmla="*/ 60 w 120"/>
                <a:gd name="T5" fmla="*/ 0 h 43"/>
                <a:gd name="T6" fmla="*/ 43 w 120"/>
                <a:gd name="T7" fmla="*/ 12 h 43"/>
                <a:gd name="T8" fmla="*/ 26 w 120"/>
                <a:gd name="T9" fmla="*/ 0 h 43"/>
                <a:gd name="T10" fmla="*/ 1 w 120"/>
                <a:gd name="T11" fmla="*/ 29 h 43"/>
                <a:gd name="T12" fmla="*/ 1 w 120"/>
                <a:gd name="T13" fmla="*/ 30 h 43"/>
                <a:gd name="T14" fmla="*/ 43 w 120"/>
                <a:gd name="T15" fmla="*/ 38 h 43"/>
                <a:gd name="T16" fmla="*/ 77 w 120"/>
                <a:gd name="T17" fmla="*/ 38 h 43"/>
                <a:gd name="T18" fmla="*/ 120 w 120"/>
                <a:gd name="T19" fmla="*/ 30 h 43"/>
                <a:gd name="T20" fmla="*/ 120 w 120"/>
                <a:gd name="T21" fmla="*/ 28 h 43"/>
                <a:gd name="T22" fmla="*/ 93 w 120"/>
                <a:gd name="T23" fmla="*/ 0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" h="43">
                  <a:moveTo>
                    <a:pt x="93" y="0"/>
                  </a:moveTo>
                  <a:cubicBezTo>
                    <a:pt x="87" y="3"/>
                    <a:pt x="82" y="7"/>
                    <a:pt x="77" y="12"/>
                  </a:cubicBezTo>
                  <a:cubicBezTo>
                    <a:pt x="72" y="7"/>
                    <a:pt x="66" y="3"/>
                    <a:pt x="60" y="0"/>
                  </a:cubicBezTo>
                  <a:cubicBezTo>
                    <a:pt x="54" y="3"/>
                    <a:pt x="48" y="7"/>
                    <a:pt x="43" y="12"/>
                  </a:cubicBezTo>
                  <a:cubicBezTo>
                    <a:pt x="38" y="7"/>
                    <a:pt x="33" y="3"/>
                    <a:pt x="26" y="0"/>
                  </a:cubicBezTo>
                  <a:cubicBezTo>
                    <a:pt x="26" y="0"/>
                    <a:pt x="0" y="13"/>
                    <a:pt x="1" y="29"/>
                  </a:cubicBezTo>
                  <a:cubicBezTo>
                    <a:pt x="1" y="29"/>
                    <a:pt x="1" y="29"/>
                    <a:pt x="1" y="30"/>
                  </a:cubicBezTo>
                  <a:cubicBezTo>
                    <a:pt x="1" y="40"/>
                    <a:pt x="28" y="43"/>
                    <a:pt x="43" y="38"/>
                  </a:cubicBezTo>
                  <a:cubicBezTo>
                    <a:pt x="54" y="41"/>
                    <a:pt x="66" y="41"/>
                    <a:pt x="77" y="38"/>
                  </a:cubicBezTo>
                  <a:cubicBezTo>
                    <a:pt x="91" y="43"/>
                    <a:pt x="119" y="40"/>
                    <a:pt x="120" y="30"/>
                  </a:cubicBezTo>
                  <a:cubicBezTo>
                    <a:pt x="120" y="29"/>
                    <a:pt x="120" y="29"/>
                    <a:pt x="120" y="28"/>
                  </a:cubicBezTo>
                  <a:cubicBezTo>
                    <a:pt x="119" y="13"/>
                    <a:pt x="93" y="0"/>
                    <a:pt x="93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9" name="任意多边形 113">
              <a:extLst>
                <a:ext uri="{FF2B5EF4-FFF2-40B4-BE49-F238E27FC236}">
                  <a16:creationId xmlns:a16="http://schemas.microsoft.com/office/drawing/2014/main" id="{CBB71A96-E50E-4D43-A73D-71EB000C6B45}"/>
                </a:ext>
              </a:extLst>
            </p:cNvPr>
            <p:cNvSpPr/>
            <p:nvPr/>
          </p:nvSpPr>
          <p:spPr bwMode="auto">
            <a:xfrm>
              <a:off x="5424488" y="2870201"/>
              <a:ext cx="863600" cy="539750"/>
            </a:xfrm>
            <a:custGeom>
              <a:gdLst>
                <a:gd name="T0" fmla="*/ 16 w 544"/>
                <a:gd name="T1" fmla="*/ 276 h 340"/>
                <a:gd name="T2" fmla="*/ 0 w 544"/>
                <a:gd name="T3" fmla="*/ 248 h 340"/>
                <a:gd name="T4" fmla="*/ 151 w 544"/>
                <a:gd name="T5" fmla="*/ 0 h 340"/>
                <a:gd name="T6" fmla="*/ 544 w 544"/>
                <a:gd name="T7" fmla="*/ 0 h 340"/>
                <a:gd name="T8" fmla="*/ 544 w 544"/>
                <a:gd name="T9" fmla="*/ 38 h 340"/>
                <a:gd name="T10" fmla="*/ 402 w 544"/>
                <a:gd name="T11" fmla="*/ 307 h 340"/>
                <a:gd name="T12" fmla="*/ 239 w 544"/>
                <a:gd name="T13" fmla="*/ 340 h 340"/>
                <a:gd name="T14" fmla="*/ 16 w 544"/>
                <a:gd name="T15" fmla="*/ 276 h 3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340">
                  <a:moveTo>
                    <a:pt x="16" y="276"/>
                  </a:moveTo>
                  <a:lnTo>
                    <a:pt x="0" y="248"/>
                  </a:lnTo>
                  <a:lnTo>
                    <a:pt x="151" y="0"/>
                  </a:lnTo>
                  <a:lnTo>
                    <a:pt x="544" y="0"/>
                  </a:lnTo>
                  <a:lnTo>
                    <a:pt x="544" y="38"/>
                  </a:lnTo>
                  <a:lnTo>
                    <a:pt x="402" y="307"/>
                  </a:lnTo>
                  <a:lnTo>
                    <a:pt x="239" y="340"/>
                  </a:lnTo>
                  <a:lnTo>
                    <a:pt x="16" y="276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0" name="任意多边形 114">
              <a:extLst>
                <a:ext uri="{FF2B5EF4-FFF2-40B4-BE49-F238E27FC236}">
                  <a16:creationId xmlns:a16="http://schemas.microsoft.com/office/drawing/2014/main" id="{412149C6-0C92-47DF-B526-70E2B28D736B}"/>
                </a:ext>
              </a:extLst>
            </p:cNvPr>
            <p:cNvSpPr/>
            <p:nvPr/>
          </p:nvSpPr>
          <p:spPr bwMode="auto">
            <a:xfrm>
              <a:off x="6002338" y="2855914"/>
              <a:ext cx="474663" cy="804863"/>
            </a:xfrm>
            <a:custGeom>
              <a:gdLst>
                <a:gd name="T0" fmla="*/ 247 w 299"/>
                <a:gd name="T1" fmla="*/ 203 h 507"/>
                <a:gd name="T2" fmla="*/ 247 w 299"/>
                <a:gd name="T3" fmla="*/ 0 h 507"/>
                <a:gd name="T4" fmla="*/ 195 w 299"/>
                <a:gd name="T5" fmla="*/ 0 h 507"/>
                <a:gd name="T6" fmla="*/ 195 w 299"/>
                <a:gd name="T7" fmla="*/ 27 h 507"/>
                <a:gd name="T8" fmla="*/ 180 w 299"/>
                <a:gd name="T9" fmla="*/ 9 h 507"/>
                <a:gd name="T10" fmla="*/ 49 w 299"/>
                <a:gd name="T11" fmla="*/ 257 h 507"/>
                <a:gd name="T12" fmla="*/ 27 w 299"/>
                <a:gd name="T13" fmla="*/ 279 h 507"/>
                <a:gd name="T14" fmla="*/ 0 w 299"/>
                <a:gd name="T15" fmla="*/ 387 h 507"/>
                <a:gd name="T16" fmla="*/ 49 w 299"/>
                <a:gd name="T17" fmla="*/ 507 h 507"/>
                <a:gd name="T18" fmla="*/ 299 w 299"/>
                <a:gd name="T19" fmla="*/ 507 h 507"/>
                <a:gd name="T20" fmla="*/ 299 w 299"/>
                <a:gd name="T21" fmla="*/ 262 h 507"/>
                <a:gd name="T22" fmla="*/ 247 w 299"/>
                <a:gd name="T23" fmla="*/ 203 h 5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9" h="507">
                  <a:moveTo>
                    <a:pt x="247" y="203"/>
                  </a:moveTo>
                  <a:lnTo>
                    <a:pt x="247" y="0"/>
                  </a:lnTo>
                  <a:lnTo>
                    <a:pt x="195" y="0"/>
                  </a:lnTo>
                  <a:lnTo>
                    <a:pt x="195" y="27"/>
                  </a:lnTo>
                  <a:lnTo>
                    <a:pt x="180" y="9"/>
                  </a:lnTo>
                  <a:lnTo>
                    <a:pt x="49" y="257"/>
                  </a:lnTo>
                  <a:lnTo>
                    <a:pt x="27" y="279"/>
                  </a:lnTo>
                  <a:lnTo>
                    <a:pt x="0" y="387"/>
                  </a:lnTo>
                  <a:lnTo>
                    <a:pt x="49" y="507"/>
                  </a:lnTo>
                  <a:lnTo>
                    <a:pt x="299" y="507"/>
                  </a:lnTo>
                  <a:lnTo>
                    <a:pt x="299" y="262"/>
                  </a:lnTo>
                  <a:lnTo>
                    <a:pt x="247" y="20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1" name="矩形 115">
              <a:extLst>
                <a:ext uri="{FF2B5EF4-FFF2-40B4-BE49-F238E27FC236}">
                  <a16:creationId xmlns:a16="http://schemas.microsoft.com/office/drawing/2014/main" id="{C44C312C-FD4B-4FB8-9BFB-23A47DBAC8B8}"/>
                </a:ext>
              </a:extLst>
            </p:cNvPr>
            <p:cNvSpPr/>
            <p:nvPr/>
          </p:nvSpPr>
          <p:spPr bwMode="auto">
            <a:xfrm>
              <a:off x="5424488" y="3263901"/>
              <a:ext cx="655638" cy="39687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2" name="矩形 116">
              <a:extLst>
                <a:ext uri="{FF2B5EF4-FFF2-40B4-BE49-F238E27FC236}">
                  <a16:creationId xmlns:a16="http://schemas.microsoft.com/office/drawing/2014/main" id="{BD386B7C-6C76-4104-8113-E101B7045EB3}"/>
                </a:ext>
              </a:extLst>
            </p:cNvPr>
            <p:cNvSpPr/>
            <p:nvPr/>
          </p:nvSpPr>
          <p:spPr bwMode="auto">
            <a:xfrm>
              <a:off x="5851525" y="3389314"/>
              <a:ext cx="136525" cy="120650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3" name="矩形 117">
              <a:extLst>
                <a:ext uri="{FF2B5EF4-FFF2-40B4-BE49-F238E27FC236}">
                  <a16:creationId xmlns:a16="http://schemas.microsoft.com/office/drawing/2014/main" id="{C6893A99-1F36-4E6E-8484-F1A8B596926B}"/>
                </a:ext>
              </a:extLst>
            </p:cNvPr>
            <p:cNvSpPr/>
            <p:nvPr/>
          </p:nvSpPr>
          <p:spPr bwMode="auto">
            <a:xfrm>
              <a:off x="5673725" y="3384551"/>
              <a:ext cx="122238" cy="2762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4" name="任意多边形 118">
              <a:extLst>
                <a:ext uri="{FF2B5EF4-FFF2-40B4-BE49-F238E27FC236}">
                  <a16:creationId xmlns:a16="http://schemas.microsoft.com/office/drawing/2014/main" id="{22B4635B-F125-4DAC-9A73-FB4624993CCC}"/>
                </a:ext>
              </a:extLst>
            </p:cNvPr>
            <p:cNvSpPr/>
            <p:nvPr/>
          </p:nvSpPr>
          <p:spPr bwMode="auto">
            <a:xfrm>
              <a:off x="5483225" y="3384551"/>
              <a:ext cx="52388" cy="42863"/>
            </a:xfrm>
            <a:custGeom>
              <a:gdLst>
                <a:gd name="T0" fmla="*/ 33 w 33"/>
                <a:gd name="T1" fmla="*/ 27 h 27"/>
                <a:gd name="T2" fmla="*/ 33 w 33"/>
                <a:gd name="T3" fmla="*/ 0 h 27"/>
                <a:gd name="T4" fmla="*/ 0 w 33"/>
                <a:gd name="T5" fmla="*/ 0 h 27"/>
                <a:gd name="T6" fmla="*/ 0 w 33"/>
                <a:gd name="T7" fmla="*/ 27 h 27"/>
                <a:gd name="T8" fmla="*/ 31 w 33"/>
                <a:gd name="T9" fmla="*/ 27 h 27"/>
                <a:gd name="T10" fmla="*/ 33 w 33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1" y="27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5" name="任意多边形 119">
              <a:extLst>
                <a:ext uri="{FF2B5EF4-FFF2-40B4-BE49-F238E27FC236}">
                  <a16:creationId xmlns:a16="http://schemas.microsoft.com/office/drawing/2014/main" id="{C9DE6B38-2D73-41F5-A52F-9404798629E1}"/>
                </a:ext>
              </a:extLst>
            </p:cNvPr>
            <p:cNvSpPr/>
            <p:nvPr/>
          </p:nvSpPr>
          <p:spPr bwMode="auto">
            <a:xfrm>
              <a:off x="5483225" y="3462339"/>
              <a:ext cx="52388" cy="42863"/>
            </a:xfrm>
            <a:custGeom>
              <a:gdLst>
                <a:gd name="T0" fmla="*/ 31 w 33"/>
                <a:gd name="T1" fmla="*/ 0 h 27"/>
                <a:gd name="T2" fmla="*/ 0 w 33"/>
                <a:gd name="T3" fmla="*/ 0 h 27"/>
                <a:gd name="T4" fmla="*/ 0 w 33"/>
                <a:gd name="T5" fmla="*/ 27 h 27"/>
                <a:gd name="T6" fmla="*/ 33 w 33"/>
                <a:gd name="T7" fmla="*/ 27 h 27"/>
                <a:gd name="T8" fmla="*/ 33 w 33"/>
                <a:gd name="T9" fmla="*/ 0 h 27"/>
                <a:gd name="T10" fmla="*/ 31 w 33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1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3" y="27"/>
                  </a:lnTo>
                  <a:lnTo>
                    <a:pt x="33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6" name="矩形 120">
              <a:extLst>
                <a:ext uri="{FF2B5EF4-FFF2-40B4-BE49-F238E27FC236}">
                  <a16:creationId xmlns:a16="http://schemas.microsoft.com/office/drawing/2014/main" id="{C682D1F7-3008-432E-AB6E-26C5E1C3A01C}"/>
                </a:ext>
              </a:extLst>
            </p:cNvPr>
            <p:cNvSpPr/>
            <p:nvPr/>
          </p:nvSpPr>
          <p:spPr bwMode="auto">
            <a:xfrm>
              <a:off x="5572125" y="3384551"/>
              <a:ext cx="49213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7" name="矩形 121">
              <a:extLst>
                <a:ext uri="{FF2B5EF4-FFF2-40B4-BE49-F238E27FC236}">
                  <a16:creationId xmlns:a16="http://schemas.microsoft.com/office/drawing/2014/main" id="{6D1BFBDC-9776-4AF9-BADB-CE33E3112604}"/>
                </a:ext>
              </a:extLst>
            </p:cNvPr>
            <p:cNvSpPr/>
            <p:nvPr/>
          </p:nvSpPr>
          <p:spPr bwMode="auto">
            <a:xfrm>
              <a:off x="5572125" y="3462339"/>
              <a:ext cx="49213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8" name="任意多边形 122">
              <a:extLst>
                <a:ext uri="{FF2B5EF4-FFF2-40B4-BE49-F238E27FC236}">
                  <a16:creationId xmlns:a16="http://schemas.microsoft.com/office/drawing/2014/main" id="{4E818DCD-1D58-479D-B551-02F444FCFFED}"/>
                </a:ext>
              </a:extLst>
            </p:cNvPr>
            <p:cNvSpPr/>
            <p:nvPr/>
          </p:nvSpPr>
          <p:spPr bwMode="auto">
            <a:xfrm>
              <a:off x="6213475" y="3395664"/>
              <a:ext cx="52388" cy="42863"/>
            </a:xfrm>
            <a:custGeom>
              <a:gdLst>
                <a:gd name="T0" fmla="*/ 33 w 33"/>
                <a:gd name="T1" fmla="*/ 27 h 27"/>
                <a:gd name="T2" fmla="*/ 33 w 33"/>
                <a:gd name="T3" fmla="*/ 0 h 27"/>
                <a:gd name="T4" fmla="*/ 0 w 33"/>
                <a:gd name="T5" fmla="*/ 0 h 27"/>
                <a:gd name="T6" fmla="*/ 0 w 33"/>
                <a:gd name="T7" fmla="*/ 27 h 27"/>
                <a:gd name="T8" fmla="*/ 30 w 33"/>
                <a:gd name="T9" fmla="*/ 27 h 27"/>
                <a:gd name="T10" fmla="*/ 33 w 33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0" y="27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9" name="任意多边形 123">
              <a:extLst>
                <a:ext uri="{FF2B5EF4-FFF2-40B4-BE49-F238E27FC236}">
                  <a16:creationId xmlns:a16="http://schemas.microsoft.com/office/drawing/2014/main" id="{0DA08AE8-8E48-43F1-9C88-1E3A27E9C7A7}"/>
                </a:ext>
              </a:extLst>
            </p:cNvPr>
            <p:cNvSpPr/>
            <p:nvPr/>
          </p:nvSpPr>
          <p:spPr bwMode="auto">
            <a:xfrm>
              <a:off x="6213475" y="3471864"/>
              <a:ext cx="52388" cy="44450"/>
            </a:xfrm>
            <a:custGeom>
              <a:gdLst>
                <a:gd name="T0" fmla="*/ 30 w 33"/>
                <a:gd name="T1" fmla="*/ 0 h 28"/>
                <a:gd name="T2" fmla="*/ 0 w 33"/>
                <a:gd name="T3" fmla="*/ 0 h 28"/>
                <a:gd name="T4" fmla="*/ 0 w 33"/>
                <a:gd name="T5" fmla="*/ 28 h 28"/>
                <a:gd name="T6" fmla="*/ 33 w 33"/>
                <a:gd name="T7" fmla="*/ 28 h 28"/>
                <a:gd name="T8" fmla="*/ 33 w 33"/>
                <a:gd name="T9" fmla="*/ 0 h 28"/>
                <a:gd name="T10" fmla="*/ 30 w 33"/>
                <a:gd name="T11" fmla="*/ 0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8">
                  <a:moveTo>
                    <a:pt x="30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33" y="28"/>
                  </a:lnTo>
                  <a:lnTo>
                    <a:pt x="33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0" name="矩形 124">
              <a:extLst>
                <a:ext uri="{FF2B5EF4-FFF2-40B4-BE49-F238E27FC236}">
                  <a16:creationId xmlns:a16="http://schemas.microsoft.com/office/drawing/2014/main" id="{AEA552AA-D218-481A-AED3-8F6451F3567E}"/>
                </a:ext>
              </a:extLst>
            </p:cNvPr>
            <p:cNvSpPr/>
            <p:nvPr/>
          </p:nvSpPr>
          <p:spPr bwMode="auto">
            <a:xfrm>
              <a:off x="6299200" y="3395664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1" name="矩形 125">
              <a:extLst>
                <a:ext uri="{FF2B5EF4-FFF2-40B4-BE49-F238E27FC236}">
                  <a16:creationId xmlns:a16="http://schemas.microsoft.com/office/drawing/2014/main" id="{F4D0A116-51CC-4F1A-9842-22CEABBCDA07}"/>
                </a:ext>
              </a:extLst>
            </p:cNvPr>
            <p:cNvSpPr/>
            <p:nvPr/>
          </p:nvSpPr>
          <p:spPr bwMode="auto">
            <a:xfrm>
              <a:off x="6299200" y="3471864"/>
              <a:ext cx="52388" cy="44450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2" name="任意多边形 126">
              <a:extLst>
                <a:ext uri="{FF2B5EF4-FFF2-40B4-BE49-F238E27FC236}">
                  <a16:creationId xmlns:a16="http://schemas.microsoft.com/office/drawing/2014/main" id="{58809A16-008C-4E4B-8570-B6CD72930D05}"/>
                </a:ext>
              </a:extLst>
            </p:cNvPr>
            <p:cNvSpPr/>
            <p:nvPr/>
          </p:nvSpPr>
          <p:spPr bwMode="auto">
            <a:xfrm>
              <a:off x="5715000" y="2916239"/>
              <a:ext cx="227013" cy="142875"/>
            </a:xfrm>
            <a:custGeom>
              <a:gdLst>
                <a:gd name="T0" fmla="*/ 4 w 143"/>
                <a:gd name="T1" fmla="*/ 72 h 90"/>
                <a:gd name="T2" fmla="*/ 0 w 143"/>
                <a:gd name="T3" fmla="*/ 65 h 90"/>
                <a:gd name="T4" fmla="*/ 39 w 143"/>
                <a:gd name="T5" fmla="*/ 0 h 90"/>
                <a:gd name="T6" fmla="*/ 143 w 143"/>
                <a:gd name="T7" fmla="*/ 0 h 90"/>
                <a:gd name="T8" fmla="*/ 143 w 143"/>
                <a:gd name="T9" fmla="*/ 10 h 90"/>
                <a:gd name="T10" fmla="*/ 105 w 143"/>
                <a:gd name="T11" fmla="*/ 82 h 90"/>
                <a:gd name="T12" fmla="*/ 63 w 143"/>
                <a:gd name="T13" fmla="*/ 90 h 90"/>
                <a:gd name="T14" fmla="*/ 4 w 143"/>
                <a:gd name="T15" fmla="*/ 72 h 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" h="90">
                  <a:moveTo>
                    <a:pt x="4" y="72"/>
                  </a:moveTo>
                  <a:lnTo>
                    <a:pt x="0" y="65"/>
                  </a:lnTo>
                  <a:lnTo>
                    <a:pt x="39" y="0"/>
                  </a:lnTo>
                  <a:lnTo>
                    <a:pt x="143" y="0"/>
                  </a:lnTo>
                  <a:lnTo>
                    <a:pt x="143" y="10"/>
                  </a:lnTo>
                  <a:lnTo>
                    <a:pt x="105" y="82"/>
                  </a:lnTo>
                  <a:lnTo>
                    <a:pt x="63" y="90"/>
                  </a:lnTo>
                  <a:lnTo>
                    <a:pt x="4" y="72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3" name="任意多边形 127">
              <a:extLst>
                <a:ext uri="{FF2B5EF4-FFF2-40B4-BE49-F238E27FC236}">
                  <a16:creationId xmlns:a16="http://schemas.microsoft.com/office/drawing/2014/main" id="{2140F4BB-71D8-4EF5-8DA8-0F5B11F7AC9A}"/>
                </a:ext>
              </a:extLst>
            </p:cNvPr>
            <p:cNvSpPr/>
            <p:nvPr/>
          </p:nvSpPr>
          <p:spPr bwMode="auto">
            <a:xfrm>
              <a:off x="5867400" y="2916239"/>
              <a:ext cx="125413" cy="207963"/>
            </a:xfrm>
            <a:custGeom>
              <a:gdLst>
                <a:gd name="T0" fmla="*/ 47 w 79"/>
                <a:gd name="T1" fmla="*/ 0 h 131"/>
                <a:gd name="T2" fmla="*/ 13 w 79"/>
                <a:gd name="T3" fmla="*/ 65 h 131"/>
                <a:gd name="T4" fmla="*/ 7 w 79"/>
                <a:gd name="T5" fmla="*/ 71 h 131"/>
                <a:gd name="T6" fmla="*/ 0 w 79"/>
                <a:gd name="T7" fmla="*/ 99 h 131"/>
                <a:gd name="T8" fmla="*/ 13 w 79"/>
                <a:gd name="T9" fmla="*/ 131 h 131"/>
                <a:gd name="T10" fmla="*/ 79 w 79"/>
                <a:gd name="T11" fmla="*/ 131 h 131"/>
                <a:gd name="T12" fmla="*/ 79 w 79"/>
                <a:gd name="T13" fmla="*/ 68 h 131"/>
                <a:gd name="T14" fmla="*/ 47 w 79"/>
                <a:gd name="T15" fmla="*/ 0 h 1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131">
                  <a:moveTo>
                    <a:pt x="47" y="0"/>
                  </a:moveTo>
                  <a:lnTo>
                    <a:pt x="13" y="65"/>
                  </a:lnTo>
                  <a:lnTo>
                    <a:pt x="7" y="71"/>
                  </a:lnTo>
                  <a:lnTo>
                    <a:pt x="0" y="99"/>
                  </a:lnTo>
                  <a:lnTo>
                    <a:pt x="13" y="131"/>
                  </a:lnTo>
                  <a:lnTo>
                    <a:pt x="79" y="131"/>
                  </a:lnTo>
                  <a:lnTo>
                    <a:pt x="79" y="68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4" name="矩形 128">
              <a:extLst>
                <a:ext uri="{FF2B5EF4-FFF2-40B4-BE49-F238E27FC236}">
                  <a16:creationId xmlns:a16="http://schemas.microsoft.com/office/drawing/2014/main" id="{2CA00E44-A593-46E4-A6D5-DAE62F982E24}"/>
                </a:ext>
              </a:extLst>
            </p:cNvPr>
            <p:cNvSpPr/>
            <p:nvPr/>
          </p:nvSpPr>
          <p:spPr bwMode="auto">
            <a:xfrm>
              <a:off x="5715000" y="3019426"/>
              <a:ext cx="173038" cy="10477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5" name="任意多边形 129">
              <a:extLst>
                <a:ext uri="{FF2B5EF4-FFF2-40B4-BE49-F238E27FC236}">
                  <a16:creationId xmlns:a16="http://schemas.microsoft.com/office/drawing/2014/main" id="{DCA40E4C-0346-4D1B-BF76-630A82FE3B52}"/>
                </a:ext>
              </a:extLst>
            </p:cNvPr>
            <p:cNvSpPr/>
            <p:nvPr/>
          </p:nvSpPr>
          <p:spPr bwMode="auto">
            <a:xfrm>
              <a:off x="5762625" y="3044826"/>
              <a:ext cx="25400" cy="19050"/>
            </a:xfrm>
            <a:custGeom>
              <a:gdLst>
                <a:gd name="T0" fmla="*/ 16 w 16"/>
                <a:gd name="T1" fmla="*/ 12 h 12"/>
                <a:gd name="T2" fmla="*/ 16 w 16"/>
                <a:gd name="T3" fmla="*/ 0 h 12"/>
                <a:gd name="T4" fmla="*/ 0 w 16"/>
                <a:gd name="T5" fmla="*/ 0 h 12"/>
                <a:gd name="T6" fmla="*/ 0 w 16"/>
                <a:gd name="T7" fmla="*/ 12 h 12"/>
                <a:gd name="T8" fmla="*/ 14 w 16"/>
                <a:gd name="T9" fmla="*/ 12 h 12"/>
                <a:gd name="T10" fmla="*/ 16 w 16"/>
                <a:gd name="T11" fmla="*/ 12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2">
                  <a:moveTo>
                    <a:pt x="16" y="12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6" name="任意多边形 130">
              <a:extLst>
                <a:ext uri="{FF2B5EF4-FFF2-40B4-BE49-F238E27FC236}">
                  <a16:creationId xmlns:a16="http://schemas.microsoft.com/office/drawing/2014/main" id="{4864AA53-62F1-4644-80D7-260F1D788BA8}"/>
                </a:ext>
              </a:extLst>
            </p:cNvPr>
            <p:cNvSpPr/>
            <p:nvPr/>
          </p:nvSpPr>
          <p:spPr bwMode="auto">
            <a:xfrm>
              <a:off x="5762625" y="3081339"/>
              <a:ext cx="25400" cy="20638"/>
            </a:xfrm>
            <a:custGeom>
              <a:gdLst>
                <a:gd name="T0" fmla="*/ 14 w 16"/>
                <a:gd name="T1" fmla="*/ 0 h 13"/>
                <a:gd name="T2" fmla="*/ 0 w 16"/>
                <a:gd name="T3" fmla="*/ 0 h 13"/>
                <a:gd name="T4" fmla="*/ 0 w 16"/>
                <a:gd name="T5" fmla="*/ 13 h 13"/>
                <a:gd name="T6" fmla="*/ 16 w 16"/>
                <a:gd name="T7" fmla="*/ 13 h 13"/>
                <a:gd name="T8" fmla="*/ 16 w 16"/>
                <a:gd name="T9" fmla="*/ 0 h 13"/>
                <a:gd name="T10" fmla="*/ 14 w 16"/>
                <a:gd name="T11" fmla="*/ 0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3">
                  <a:moveTo>
                    <a:pt x="14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6" y="13"/>
                  </a:lnTo>
                  <a:lnTo>
                    <a:pt x="16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7" name="矩形 131">
              <a:extLst>
                <a:ext uri="{FF2B5EF4-FFF2-40B4-BE49-F238E27FC236}">
                  <a16:creationId xmlns:a16="http://schemas.microsoft.com/office/drawing/2014/main" id="{A8C557FB-A007-4AA3-88E5-79CCA3100661}"/>
                </a:ext>
              </a:extLst>
            </p:cNvPr>
            <p:cNvSpPr/>
            <p:nvPr/>
          </p:nvSpPr>
          <p:spPr bwMode="auto">
            <a:xfrm>
              <a:off x="5803900" y="3044826"/>
              <a:ext cx="25400" cy="19050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8" name="矩形 132">
              <a:extLst>
                <a:ext uri="{FF2B5EF4-FFF2-40B4-BE49-F238E27FC236}">
                  <a16:creationId xmlns:a16="http://schemas.microsoft.com/office/drawing/2014/main" id="{33FA5140-6C97-42C6-AD01-22126CC8FE3C}"/>
                </a:ext>
              </a:extLst>
            </p:cNvPr>
            <p:cNvSpPr/>
            <p:nvPr/>
          </p:nvSpPr>
          <p:spPr bwMode="auto">
            <a:xfrm>
              <a:off x="5803900" y="3081339"/>
              <a:ext cx="25400" cy="2063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9" name="任意多边形 133">
              <a:extLst>
                <a:ext uri="{FF2B5EF4-FFF2-40B4-BE49-F238E27FC236}">
                  <a16:creationId xmlns:a16="http://schemas.microsoft.com/office/drawing/2014/main" id="{71DE13E1-C5BE-4AD6-9037-4A06B16BA977}"/>
                </a:ext>
              </a:extLst>
            </p:cNvPr>
            <p:cNvSpPr/>
            <p:nvPr/>
          </p:nvSpPr>
          <p:spPr bwMode="auto">
            <a:xfrm>
              <a:off x="6205538" y="2870201"/>
              <a:ext cx="863600" cy="539750"/>
            </a:xfrm>
            <a:custGeom>
              <a:gdLst>
                <a:gd name="T0" fmla="*/ 16 w 544"/>
                <a:gd name="T1" fmla="*/ 276 h 340"/>
                <a:gd name="T2" fmla="*/ 0 w 544"/>
                <a:gd name="T3" fmla="*/ 248 h 340"/>
                <a:gd name="T4" fmla="*/ 153 w 544"/>
                <a:gd name="T5" fmla="*/ 0 h 340"/>
                <a:gd name="T6" fmla="*/ 544 w 544"/>
                <a:gd name="T7" fmla="*/ 0 h 340"/>
                <a:gd name="T8" fmla="*/ 544 w 544"/>
                <a:gd name="T9" fmla="*/ 38 h 340"/>
                <a:gd name="T10" fmla="*/ 403 w 544"/>
                <a:gd name="T11" fmla="*/ 307 h 340"/>
                <a:gd name="T12" fmla="*/ 239 w 544"/>
                <a:gd name="T13" fmla="*/ 340 h 340"/>
                <a:gd name="T14" fmla="*/ 16 w 544"/>
                <a:gd name="T15" fmla="*/ 276 h 3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340">
                  <a:moveTo>
                    <a:pt x="16" y="276"/>
                  </a:moveTo>
                  <a:lnTo>
                    <a:pt x="0" y="248"/>
                  </a:lnTo>
                  <a:lnTo>
                    <a:pt x="153" y="0"/>
                  </a:lnTo>
                  <a:lnTo>
                    <a:pt x="544" y="0"/>
                  </a:lnTo>
                  <a:lnTo>
                    <a:pt x="544" y="38"/>
                  </a:lnTo>
                  <a:lnTo>
                    <a:pt x="403" y="307"/>
                  </a:lnTo>
                  <a:lnTo>
                    <a:pt x="239" y="340"/>
                  </a:lnTo>
                  <a:lnTo>
                    <a:pt x="16" y="276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0" name="任意多边形 134">
              <a:extLst>
                <a:ext uri="{FF2B5EF4-FFF2-40B4-BE49-F238E27FC236}">
                  <a16:creationId xmlns:a16="http://schemas.microsoft.com/office/drawing/2014/main" id="{5007E4F8-9E9F-42B5-98DD-288C6F2F33DB}"/>
                </a:ext>
              </a:extLst>
            </p:cNvPr>
            <p:cNvSpPr/>
            <p:nvPr/>
          </p:nvSpPr>
          <p:spPr bwMode="auto">
            <a:xfrm>
              <a:off x="6783388" y="2855914"/>
              <a:ext cx="474663" cy="804863"/>
            </a:xfrm>
            <a:custGeom>
              <a:gdLst>
                <a:gd name="T0" fmla="*/ 247 w 299"/>
                <a:gd name="T1" fmla="*/ 203 h 507"/>
                <a:gd name="T2" fmla="*/ 247 w 299"/>
                <a:gd name="T3" fmla="*/ 0 h 507"/>
                <a:gd name="T4" fmla="*/ 195 w 299"/>
                <a:gd name="T5" fmla="*/ 0 h 507"/>
                <a:gd name="T6" fmla="*/ 195 w 299"/>
                <a:gd name="T7" fmla="*/ 27 h 507"/>
                <a:gd name="T8" fmla="*/ 180 w 299"/>
                <a:gd name="T9" fmla="*/ 9 h 507"/>
                <a:gd name="T10" fmla="*/ 49 w 299"/>
                <a:gd name="T11" fmla="*/ 257 h 507"/>
                <a:gd name="T12" fmla="*/ 28 w 299"/>
                <a:gd name="T13" fmla="*/ 279 h 507"/>
                <a:gd name="T14" fmla="*/ 0 w 299"/>
                <a:gd name="T15" fmla="*/ 387 h 507"/>
                <a:gd name="T16" fmla="*/ 49 w 299"/>
                <a:gd name="T17" fmla="*/ 507 h 507"/>
                <a:gd name="T18" fmla="*/ 299 w 299"/>
                <a:gd name="T19" fmla="*/ 507 h 507"/>
                <a:gd name="T20" fmla="*/ 299 w 299"/>
                <a:gd name="T21" fmla="*/ 262 h 507"/>
                <a:gd name="T22" fmla="*/ 247 w 299"/>
                <a:gd name="T23" fmla="*/ 203 h 5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9" h="507">
                  <a:moveTo>
                    <a:pt x="247" y="203"/>
                  </a:moveTo>
                  <a:lnTo>
                    <a:pt x="247" y="0"/>
                  </a:lnTo>
                  <a:lnTo>
                    <a:pt x="195" y="0"/>
                  </a:lnTo>
                  <a:lnTo>
                    <a:pt x="195" y="27"/>
                  </a:lnTo>
                  <a:lnTo>
                    <a:pt x="180" y="9"/>
                  </a:lnTo>
                  <a:lnTo>
                    <a:pt x="49" y="257"/>
                  </a:lnTo>
                  <a:lnTo>
                    <a:pt x="28" y="279"/>
                  </a:lnTo>
                  <a:lnTo>
                    <a:pt x="0" y="387"/>
                  </a:lnTo>
                  <a:lnTo>
                    <a:pt x="49" y="507"/>
                  </a:lnTo>
                  <a:lnTo>
                    <a:pt x="299" y="507"/>
                  </a:lnTo>
                  <a:lnTo>
                    <a:pt x="299" y="262"/>
                  </a:lnTo>
                  <a:lnTo>
                    <a:pt x="247" y="20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1" name="矩形 135">
              <a:extLst>
                <a:ext uri="{FF2B5EF4-FFF2-40B4-BE49-F238E27FC236}">
                  <a16:creationId xmlns:a16="http://schemas.microsoft.com/office/drawing/2014/main" id="{FBD5FEFD-FA93-4B19-89A9-DA40DA953C70}"/>
                </a:ext>
              </a:extLst>
            </p:cNvPr>
            <p:cNvSpPr/>
            <p:nvPr/>
          </p:nvSpPr>
          <p:spPr bwMode="auto">
            <a:xfrm>
              <a:off x="6205538" y="3263901"/>
              <a:ext cx="655638" cy="39687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2" name="矩形 136">
              <a:extLst>
                <a:ext uri="{FF2B5EF4-FFF2-40B4-BE49-F238E27FC236}">
                  <a16:creationId xmlns:a16="http://schemas.microsoft.com/office/drawing/2014/main" id="{17BE8A2B-4778-48DC-A093-A23089CB8EB9}"/>
                </a:ext>
              </a:extLst>
            </p:cNvPr>
            <p:cNvSpPr/>
            <p:nvPr/>
          </p:nvSpPr>
          <p:spPr bwMode="auto">
            <a:xfrm>
              <a:off x="6634163" y="3389314"/>
              <a:ext cx="138113" cy="120650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3" name="矩形 137">
              <a:extLst>
                <a:ext uri="{FF2B5EF4-FFF2-40B4-BE49-F238E27FC236}">
                  <a16:creationId xmlns:a16="http://schemas.microsoft.com/office/drawing/2014/main" id="{4C8C24AD-CEE2-4B74-915E-89279AE488F2}"/>
                </a:ext>
              </a:extLst>
            </p:cNvPr>
            <p:cNvSpPr/>
            <p:nvPr/>
          </p:nvSpPr>
          <p:spPr bwMode="auto">
            <a:xfrm>
              <a:off x="6456363" y="3384551"/>
              <a:ext cx="120650" cy="2762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4" name="任意多边形 138">
              <a:extLst>
                <a:ext uri="{FF2B5EF4-FFF2-40B4-BE49-F238E27FC236}">
                  <a16:creationId xmlns:a16="http://schemas.microsoft.com/office/drawing/2014/main" id="{9F4BCC55-939F-489F-B32C-59C2D8425EDC}"/>
                </a:ext>
              </a:extLst>
            </p:cNvPr>
            <p:cNvSpPr/>
            <p:nvPr/>
          </p:nvSpPr>
          <p:spPr bwMode="auto">
            <a:xfrm>
              <a:off x="6267450" y="3384551"/>
              <a:ext cx="50800" cy="42863"/>
            </a:xfrm>
            <a:custGeom>
              <a:gdLst>
                <a:gd name="T0" fmla="*/ 32 w 32"/>
                <a:gd name="T1" fmla="*/ 27 h 27"/>
                <a:gd name="T2" fmla="*/ 32 w 32"/>
                <a:gd name="T3" fmla="*/ 0 h 27"/>
                <a:gd name="T4" fmla="*/ 0 w 32"/>
                <a:gd name="T5" fmla="*/ 0 h 27"/>
                <a:gd name="T6" fmla="*/ 0 w 32"/>
                <a:gd name="T7" fmla="*/ 27 h 27"/>
                <a:gd name="T8" fmla="*/ 29 w 32"/>
                <a:gd name="T9" fmla="*/ 27 h 27"/>
                <a:gd name="T10" fmla="*/ 32 w 32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32" y="27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9" y="27"/>
                  </a:lnTo>
                  <a:lnTo>
                    <a:pt x="32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5" name="任意多边形 139">
              <a:extLst>
                <a:ext uri="{FF2B5EF4-FFF2-40B4-BE49-F238E27FC236}">
                  <a16:creationId xmlns:a16="http://schemas.microsoft.com/office/drawing/2014/main" id="{3802196D-2C4A-4767-9F64-CC53F97F5792}"/>
                </a:ext>
              </a:extLst>
            </p:cNvPr>
            <p:cNvSpPr/>
            <p:nvPr/>
          </p:nvSpPr>
          <p:spPr bwMode="auto">
            <a:xfrm>
              <a:off x="6267450" y="3462339"/>
              <a:ext cx="50800" cy="42863"/>
            </a:xfrm>
            <a:custGeom>
              <a:gdLst>
                <a:gd name="T0" fmla="*/ 29 w 32"/>
                <a:gd name="T1" fmla="*/ 0 h 27"/>
                <a:gd name="T2" fmla="*/ 0 w 32"/>
                <a:gd name="T3" fmla="*/ 0 h 27"/>
                <a:gd name="T4" fmla="*/ 0 w 32"/>
                <a:gd name="T5" fmla="*/ 27 h 27"/>
                <a:gd name="T6" fmla="*/ 32 w 32"/>
                <a:gd name="T7" fmla="*/ 27 h 27"/>
                <a:gd name="T8" fmla="*/ 32 w 32"/>
                <a:gd name="T9" fmla="*/ 0 h 27"/>
                <a:gd name="T10" fmla="*/ 29 w 32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29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2" y="27"/>
                  </a:lnTo>
                  <a:lnTo>
                    <a:pt x="32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6" name="矩形 140">
              <a:extLst>
                <a:ext uri="{FF2B5EF4-FFF2-40B4-BE49-F238E27FC236}">
                  <a16:creationId xmlns:a16="http://schemas.microsoft.com/office/drawing/2014/main" id="{898D40A5-DC15-4D1C-8EEE-7F7EBAE4A78F}"/>
                </a:ext>
              </a:extLst>
            </p:cNvPr>
            <p:cNvSpPr/>
            <p:nvPr/>
          </p:nvSpPr>
          <p:spPr bwMode="auto">
            <a:xfrm>
              <a:off x="6353175" y="3384551"/>
              <a:ext cx="50800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7" name="矩形 141">
              <a:extLst>
                <a:ext uri="{FF2B5EF4-FFF2-40B4-BE49-F238E27FC236}">
                  <a16:creationId xmlns:a16="http://schemas.microsoft.com/office/drawing/2014/main" id="{E33EBF0D-0566-409A-8369-62A723315451}"/>
                </a:ext>
              </a:extLst>
            </p:cNvPr>
            <p:cNvSpPr/>
            <p:nvPr/>
          </p:nvSpPr>
          <p:spPr bwMode="auto">
            <a:xfrm>
              <a:off x="6353175" y="3462339"/>
              <a:ext cx="50800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8" name="任意多边形 142">
              <a:extLst>
                <a:ext uri="{FF2B5EF4-FFF2-40B4-BE49-F238E27FC236}">
                  <a16:creationId xmlns:a16="http://schemas.microsoft.com/office/drawing/2014/main" id="{D0C0D007-DAC5-45D0-BC06-37A539E4274E}"/>
                </a:ext>
              </a:extLst>
            </p:cNvPr>
            <p:cNvSpPr/>
            <p:nvPr/>
          </p:nvSpPr>
          <p:spPr bwMode="auto">
            <a:xfrm>
              <a:off x="6994525" y="3389314"/>
              <a:ext cx="52388" cy="42863"/>
            </a:xfrm>
            <a:custGeom>
              <a:gdLst>
                <a:gd name="T0" fmla="*/ 33 w 33"/>
                <a:gd name="T1" fmla="*/ 27 h 27"/>
                <a:gd name="T2" fmla="*/ 33 w 33"/>
                <a:gd name="T3" fmla="*/ 0 h 27"/>
                <a:gd name="T4" fmla="*/ 0 w 33"/>
                <a:gd name="T5" fmla="*/ 0 h 27"/>
                <a:gd name="T6" fmla="*/ 0 w 33"/>
                <a:gd name="T7" fmla="*/ 27 h 27"/>
                <a:gd name="T8" fmla="*/ 31 w 33"/>
                <a:gd name="T9" fmla="*/ 27 h 27"/>
                <a:gd name="T10" fmla="*/ 33 w 33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1" y="27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9" name="任意多边形 143">
              <a:extLst>
                <a:ext uri="{FF2B5EF4-FFF2-40B4-BE49-F238E27FC236}">
                  <a16:creationId xmlns:a16="http://schemas.microsoft.com/office/drawing/2014/main" id="{39624A87-B64A-4DDA-AC5E-0799DBC36728}"/>
                </a:ext>
              </a:extLst>
            </p:cNvPr>
            <p:cNvSpPr/>
            <p:nvPr/>
          </p:nvSpPr>
          <p:spPr bwMode="auto">
            <a:xfrm>
              <a:off x="6994525" y="3467101"/>
              <a:ext cx="52388" cy="42863"/>
            </a:xfrm>
            <a:custGeom>
              <a:gdLst>
                <a:gd name="T0" fmla="*/ 31 w 33"/>
                <a:gd name="T1" fmla="*/ 0 h 27"/>
                <a:gd name="T2" fmla="*/ 0 w 33"/>
                <a:gd name="T3" fmla="*/ 0 h 27"/>
                <a:gd name="T4" fmla="*/ 0 w 33"/>
                <a:gd name="T5" fmla="*/ 27 h 27"/>
                <a:gd name="T6" fmla="*/ 33 w 33"/>
                <a:gd name="T7" fmla="*/ 27 h 27"/>
                <a:gd name="T8" fmla="*/ 33 w 33"/>
                <a:gd name="T9" fmla="*/ 0 h 27"/>
                <a:gd name="T10" fmla="*/ 31 w 33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1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3" y="27"/>
                  </a:lnTo>
                  <a:lnTo>
                    <a:pt x="33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0" name="矩形 144">
              <a:extLst>
                <a:ext uri="{FF2B5EF4-FFF2-40B4-BE49-F238E27FC236}">
                  <a16:creationId xmlns:a16="http://schemas.microsoft.com/office/drawing/2014/main" id="{0E2DEADE-8ECA-4BDB-915A-8FB38D0439DE}"/>
                </a:ext>
              </a:extLst>
            </p:cNvPr>
            <p:cNvSpPr/>
            <p:nvPr/>
          </p:nvSpPr>
          <p:spPr bwMode="auto">
            <a:xfrm>
              <a:off x="7081838" y="3389314"/>
              <a:ext cx="50800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1" name="矩形 145">
              <a:extLst>
                <a:ext uri="{FF2B5EF4-FFF2-40B4-BE49-F238E27FC236}">
                  <a16:creationId xmlns:a16="http://schemas.microsoft.com/office/drawing/2014/main" id="{94A1E532-0788-443D-B251-6A016B00A4FD}"/>
                </a:ext>
              </a:extLst>
            </p:cNvPr>
            <p:cNvSpPr/>
            <p:nvPr/>
          </p:nvSpPr>
          <p:spPr bwMode="auto">
            <a:xfrm>
              <a:off x="7081838" y="3467101"/>
              <a:ext cx="50800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2" name="任意多边形 146">
              <a:extLst>
                <a:ext uri="{FF2B5EF4-FFF2-40B4-BE49-F238E27FC236}">
                  <a16:creationId xmlns:a16="http://schemas.microsoft.com/office/drawing/2014/main" id="{5B27EE20-D4CC-4816-A37A-23A865548139}"/>
                </a:ext>
              </a:extLst>
            </p:cNvPr>
            <p:cNvSpPr/>
            <p:nvPr/>
          </p:nvSpPr>
          <p:spPr bwMode="auto">
            <a:xfrm>
              <a:off x="6962775" y="2870201"/>
              <a:ext cx="863600" cy="539750"/>
            </a:xfrm>
            <a:custGeom>
              <a:gdLst>
                <a:gd name="T0" fmla="*/ 16 w 544"/>
                <a:gd name="T1" fmla="*/ 276 h 340"/>
                <a:gd name="T2" fmla="*/ 0 w 544"/>
                <a:gd name="T3" fmla="*/ 248 h 340"/>
                <a:gd name="T4" fmla="*/ 152 w 544"/>
                <a:gd name="T5" fmla="*/ 0 h 340"/>
                <a:gd name="T6" fmla="*/ 544 w 544"/>
                <a:gd name="T7" fmla="*/ 0 h 340"/>
                <a:gd name="T8" fmla="*/ 544 w 544"/>
                <a:gd name="T9" fmla="*/ 38 h 340"/>
                <a:gd name="T10" fmla="*/ 403 w 544"/>
                <a:gd name="T11" fmla="*/ 307 h 340"/>
                <a:gd name="T12" fmla="*/ 239 w 544"/>
                <a:gd name="T13" fmla="*/ 340 h 340"/>
                <a:gd name="T14" fmla="*/ 16 w 544"/>
                <a:gd name="T15" fmla="*/ 276 h 3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340">
                  <a:moveTo>
                    <a:pt x="16" y="276"/>
                  </a:moveTo>
                  <a:lnTo>
                    <a:pt x="0" y="248"/>
                  </a:lnTo>
                  <a:lnTo>
                    <a:pt x="152" y="0"/>
                  </a:lnTo>
                  <a:lnTo>
                    <a:pt x="544" y="0"/>
                  </a:lnTo>
                  <a:lnTo>
                    <a:pt x="544" y="38"/>
                  </a:lnTo>
                  <a:lnTo>
                    <a:pt x="403" y="307"/>
                  </a:lnTo>
                  <a:lnTo>
                    <a:pt x="239" y="340"/>
                  </a:lnTo>
                  <a:lnTo>
                    <a:pt x="16" y="276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3" name="任意多边形 147">
              <a:extLst>
                <a:ext uri="{FF2B5EF4-FFF2-40B4-BE49-F238E27FC236}">
                  <a16:creationId xmlns:a16="http://schemas.microsoft.com/office/drawing/2014/main" id="{BE43E5AF-F7B2-468A-A47F-79F72F8B8764}"/>
                </a:ext>
              </a:extLst>
            </p:cNvPr>
            <p:cNvSpPr/>
            <p:nvPr/>
          </p:nvSpPr>
          <p:spPr bwMode="auto">
            <a:xfrm>
              <a:off x="7540625" y="2855914"/>
              <a:ext cx="474663" cy="804863"/>
            </a:xfrm>
            <a:custGeom>
              <a:gdLst>
                <a:gd name="T0" fmla="*/ 247 w 299"/>
                <a:gd name="T1" fmla="*/ 203 h 507"/>
                <a:gd name="T2" fmla="*/ 247 w 299"/>
                <a:gd name="T3" fmla="*/ 0 h 507"/>
                <a:gd name="T4" fmla="*/ 195 w 299"/>
                <a:gd name="T5" fmla="*/ 0 h 507"/>
                <a:gd name="T6" fmla="*/ 195 w 299"/>
                <a:gd name="T7" fmla="*/ 27 h 507"/>
                <a:gd name="T8" fmla="*/ 180 w 299"/>
                <a:gd name="T9" fmla="*/ 9 h 507"/>
                <a:gd name="T10" fmla="*/ 49 w 299"/>
                <a:gd name="T11" fmla="*/ 257 h 507"/>
                <a:gd name="T12" fmla="*/ 27 w 299"/>
                <a:gd name="T13" fmla="*/ 279 h 507"/>
                <a:gd name="T14" fmla="*/ 0 w 299"/>
                <a:gd name="T15" fmla="*/ 387 h 507"/>
                <a:gd name="T16" fmla="*/ 49 w 299"/>
                <a:gd name="T17" fmla="*/ 507 h 507"/>
                <a:gd name="T18" fmla="*/ 299 w 299"/>
                <a:gd name="T19" fmla="*/ 507 h 507"/>
                <a:gd name="T20" fmla="*/ 299 w 299"/>
                <a:gd name="T21" fmla="*/ 262 h 507"/>
                <a:gd name="T22" fmla="*/ 247 w 299"/>
                <a:gd name="T23" fmla="*/ 203 h 5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9" h="507">
                  <a:moveTo>
                    <a:pt x="247" y="203"/>
                  </a:moveTo>
                  <a:lnTo>
                    <a:pt x="247" y="0"/>
                  </a:lnTo>
                  <a:lnTo>
                    <a:pt x="195" y="0"/>
                  </a:lnTo>
                  <a:lnTo>
                    <a:pt x="195" y="27"/>
                  </a:lnTo>
                  <a:lnTo>
                    <a:pt x="180" y="9"/>
                  </a:lnTo>
                  <a:lnTo>
                    <a:pt x="49" y="257"/>
                  </a:lnTo>
                  <a:lnTo>
                    <a:pt x="27" y="279"/>
                  </a:lnTo>
                  <a:lnTo>
                    <a:pt x="0" y="387"/>
                  </a:lnTo>
                  <a:lnTo>
                    <a:pt x="49" y="507"/>
                  </a:lnTo>
                  <a:lnTo>
                    <a:pt x="299" y="507"/>
                  </a:lnTo>
                  <a:lnTo>
                    <a:pt x="299" y="262"/>
                  </a:lnTo>
                  <a:lnTo>
                    <a:pt x="247" y="20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4" name="矩形 148">
              <a:extLst>
                <a:ext uri="{FF2B5EF4-FFF2-40B4-BE49-F238E27FC236}">
                  <a16:creationId xmlns:a16="http://schemas.microsoft.com/office/drawing/2014/main" id="{4939B69A-D082-4CD7-9C80-29B68464E5B2}"/>
                </a:ext>
              </a:extLst>
            </p:cNvPr>
            <p:cNvSpPr/>
            <p:nvPr/>
          </p:nvSpPr>
          <p:spPr bwMode="auto">
            <a:xfrm>
              <a:off x="6962775" y="3263901"/>
              <a:ext cx="655638" cy="39687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5" name="矩形 149">
              <a:extLst>
                <a:ext uri="{FF2B5EF4-FFF2-40B4-BE49-F238E27FC236}">
                  <a16:creationId xmlns:a16="http://schemas.microsoft.com/office/drawing/2014/main" id="{79D64550-9BE2-4094-97AF-8E8593B1ED0B}"/>
                </a:ext>
              </a:extLst>
            </p:cNvPr>
            <p:cNvSpPr/>
            <p:nvPr/>
          </p:nvSpPr>
          <p:spPr bwMode="auto">
            <a:xfrm>
              <a:off x="7391400" y="3389314"/>
              <a:ext cx="136525" cy="120650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6" name="矩形 150">
              <a:extLst>
                <a:ext uri="{FF2B5EF4-FFF2-40B4-BE49-F238E27FC236}">
                  <a16:creationId xmlns:a16="http://schemas.microsoft.com/office/drawing/2014/main" id="{7DCA1634-C57C-460A-9D94-1BCFEC9EB1E5}"/>
                </a:ext>
              </a:extLst>
            </p:cNvPr>
            <p:cNvSpPr/>
            <p:nvPr/>
          </p:nvSpPr>
          <p:spPr bwMode="auto">
            <a:xfrm>
              <a:off x="7213600" y="3384551"/>
              <a:ext cx="120650" cy="2762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7" name="任意多边形 151">
              <a:extLst>
                <a:ext uri="{FF2B5EF4-FFF2-40B4-BE49-F238E27FC236}">
                  <a16:creationId xmlns:a16="http://schemas.microsoft.com/office/drawing/2014/main" id="{A0D39ED2-B012-4518-8AB5-BE0FFEECDB4B}"/>
                </a:ext>
              </a:extLst>
            </p:cNvPr>
            <p:cNvSpPr/>
            <p:nvPr/>
          </p:nvSpPr>
          <p:spPr bwMode="auto">
            <a:xfrm>
              <a:off x="7023100" y="3384551"/>
              <a:ext cx="52388" cy="42863"/>
            </a:xfrm>
            <a:custGeom>
              <a:gdLst>
                <a:gd name="T0" fmla="*/ 33 w 33"/>
                <a:gd name="T1" fmla="*/ 27 h 27"/>
                <a:gd name="T2" fmla="*/ 33 w 33"/>
                <a:gd name="T3" fmla="*/ 0 h 27"/>
                <a:gd name="T4" fmla="*/ 0 w 33"/>
                <a:gd name="T5" fmla="*/ 0 h 27"/>
                <a:gd name="T6" fmla="*/ 0 w 33"/>
                <a:gd name="T7" fmla="*/ 27 h 27"/>
                <a:gd name="T8" fmla="*/ 30 w 33"/>
                <a:gd name="T9" fmla="*/ 27 h 27"/>
                <a:gd name="T10" fmla="*/ 33 w 33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0" y="27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8" name="任意多边形 152">
              <a:extLst>
                <a:ext uri="{FF2B5EF4-FFF2-40B4-BE49-F238E27FC236}">
                  <a16:creationId xmlns:a16="http://schemas.microsoft.com/office/drawing/2014/main" id="{78E411FA-3608-402F-A471-417DC9B35D0F}"/>
                </a:ext>
              </a:extLst>
            </p:cNvPr>
            <p:cNvSpPr/>
            <p:nvPr/>
          </p:nvSpPr>
          <p:spPr bwMode="auto">
            <a:xfrm>
              <a:off x="7023100" y="3462339"/>
              <a:ext cx="52388" cy="42863"/>
            </a:xfrm>
            <a:custGeom>
              <a:gdLst>
                <a:gd name="T0" fmla="*/ 30 w 33"/>
                <a:gd name="T1" fmla="*/ 0 h 27"/>
                <a:gd name="T2" fmla="*/ 0 w 33"/>
                <a:gd name="T3" fmla="*/ 0 h 27"/>
                <a:gd name="T4" fmla="*/ 0 w 33"/>
                <a:gd name="T5" fmla="*/ 27 h 27"/>
                <a:gd name="T6" fmla="*/ 33 w 33"/>
                <a:gd name="T7" fmla="*/ 27 h 27"/>
                <a:gd name="T8" fmla="*/ 33 w 33"/>
                <a:gd name="T9" fmla="*/ 0 h 27"/>
                <a:gd name="T10" fmla="*/ 30 w 33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0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3" y="27"/>
                  </a:lnTo>
                  <a:lnTo>
                    <a:pt x="33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9" name="矩形 153">
              <a:extLst>
                <a:ext uri="{FF2B5EF4-FFF2-40B4-BE49-F238E27FC236}">
                  <a16:creationId xmlns:a16="http://schemas.microsoft.com/office/drawing/2014/main" id="{DEDCBAA1-54A9-4F6B-961F-DDD1794CECD7}"/>
                </a:ext>
              </a:extLst>
            </p:cNvPr>
            <p:cNvSpPr/>
            <p:nvPr/>
          </p:nvSpPr>
          <p:spPr bwMode="auto">
            <a:xfrm>
              <a:off x="7110413" y="3384551"/>
              <a:ext cx="50800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0" name="矩形 154">
              <a:extLst>
                <a:ext uri="{FF2B5EF4-FFF2-40B4-BE49-F238E27FC236}">
                  <a16:creationId xmlns:a16="http://schemas.microsoft.com/office/drawing/2014/main" id="{1B12EEA2-4D10-4F64-847D-749449E47F47}"/>
                </a:ext>
              </a:extLst>
            </p:cNvPr>
            <p:cNvSpPr/>
            <p:nvPr/>
          </p:nvSpPr>
          <p:spPr bwMode="auto">
            <a:xfrm>
              <a:off x="7110413" y="3462339"/>
              <a:ext cx="50800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1" name="任意多边形 155">
              <a:extLst>
                <a:ext uri="{FF2B5EF4-FFF2-40B4-BE49-F238E27FC236}">
                  <a16:creationId xmlns:a16="http://schemas.microsoft.com/office/drawing/2014/main" id="{41426B5F-75F8-4448-B321-5016635F9888}"/>
                </a:ext>
              </a:extLst>
            </p:cNvPr>
            <p:cNvSpPr/>
            <p:nvPr/>
          </p:nvSpPr>
          <p:spPr bwMode="auto">
            <a:xfrm>
              <a:off x="7751763" y="3389314"/>
              <a:ext cx="52388" cy="42863"/>
            </a:xfrm>
            <a:custGeom>
              <a:gdLst>
                <a:gd name="T0" fmla="*/ 33 w 33"/>
                <a:gd name="T1" fmla="*/ 27 h 27"/>
                <a:gd name="T2" fmla="*/ 33 w 33"/>
                <a:gd name="T3" fmla="*/ 0 h 27"/>
                <a:gd name="T4" fmla="*/ 0 w 33"/>
                <a:gd name="T5" fmla="*/ 0 h 27"/>
                <a:gd name="T6" fmla="*/ 0 w 33"/>
                <a:gd name="T7" fmla="*/ 27 h 27"/>
                <a:gd name="T8" fmla="*/ 31 w 33"/>
                <a:gd name="T9" fmla="*/ 27 h 27"/>
                <a:gd name="T10" fmla="*/ 33 w 33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3" y="27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1" y="27"/>
                  </a:lnTo>
                  <a:lnTo>
                    <a:pt x="33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2" name="任意多边形 156">
              <a:extLst>
                <a:ext uri="{FF2B5EF4-FFF2-40B4-BE49-F238E27FC236}">
                  <a16:creationId xmlns:a16="http://schemas.microsoft.com/office/drawing/2014/main" id="{ED43BCB9-8ACE-45C9-A377-D01D51F721BB}"/>
                </a:ext>
              </a:extLst>
            </p:cNvPr>
            <p:cNvSpPr/>
            <p:nvPr/>
          </p:nvSpPr>
          <p:spPr bwMode="auto">
            <a:xfrm>
              <a:off x="7751763" y="3467101"/>
              <a:ext cx="52388" cy="42863"/>
            </a:xfrm>
            <a:custGeom>
              <a:gdLst>
                <a:gd name="T0" fmla="*/ 31 w 33"/>
                <a:gd name="T1" fmla="*/ 0 h 27"/>
                <a:gd name="T2" fmla="*/ 0 w 33"/>
                <a:gd name="T3" fmla="*/ 0 h 27"/>
                <a:gd name="T4" fmla="*/ 0 w 33"/>
                <a:gd name="T5" fmla="*/ 27 h 27"/>
                <a:gd name="T6" fmla="*/ 33 w 33"/>
                <a:gd name="T7" fmla="*/ 27 h 27"/>
                <a:gd name="T8" fmla="*/ 33 w 33"/>
                <a:gd name="T9" fmla="*/ 0 h 27"/>
                <a:gd name="T10" fmla="*/ 31 w 33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7">
                  <a:moveTo>
                    <a:pt x="31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3" y="27"/>
                  </a:lnTo>
                  <a:lnTo>
                    <a:pt x="33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3" name="矩形 157">
              <a:extLst>
                <a:ext uri="{FF2B5EF4-FFF2-40B4-BE49-F238E27FC236}">
                  <a16:creationId xmlns:a16="http://schemas.microsoft.com/office/drawing/2014/main" id="{2F88832D-3CED-4DC5-9401-C44069D76513}"/>
                </a:ext>
              </a:extLst>
            </p:cNvPr>
            <p:cNvSpPr/>
            <p:nvPr/>
          </p:nvSpPr>
          <p:spPr bwMode="auto">
            <a:xfrm>
              <a:off x="7837488" y="3389314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4" name="矩形 158">
              <a:extLst>
                <a:ext uri="{FF2B5EF4-FFF2-40B4-BE49-F238E27FC236}">
                  <a16:creationId xmlns:a16="http://schemas.microsoft.com/office/drawing/2014/main" id="{69A52CF5-8F24-4DCD-9903-D5FC16C9D02B}"/>
                </a:ext>
              </a:extLst>
            </p:cNvPr>
            <p:cNvSpPr/>
            <p:nvPr/>
          </p:nvSpPr>
          <p:spPr bwMode="auto">
            <a:xfrm>
              <a:off x="7837488" y="3467101"/>
              <a:ext cx="52388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5" name="任意多边形 159">
              <a:extLst>
                <a:ext uri="{FF2B5EF4-FFF2-40B4-BE49-F238E27FC236}">
                  <a16:creationId xmlns:a16="http://schemas.microsoft.com/office/drawing/2014/main" id="{31245022-9074-4A42-BBEC-4DC9F85E8A2A}"/>
                </a:ext>
              </a:extLst>
            </p:cNvPr>
            <p:cNvSpPr/>
            <p:nvPr/>
          </p:nvSpPr>
          <p:spPr bwMode="auto">
            <a:xfrm>
              <a:off x="6478588" y="2922589"/>
              <a:ext cx="225425" cy="141288"/>
            </a:xfrm>
            <a:custGeom>
              <a:gdLst>
                <a:gd name="T0" fmla="*/ 3 w 142"/>
                <a:gd name="T1" fmla="*/ 73 h 89"/>
                <a:gd name="T2" fmla="*/ 0 w 142"/>
                <a:gd name="T3" fmla="*/ 66 h 89"/>
                <a:gd name="T4" fmla="*/ 40 w 142"/>
                <a:gd name="T5" fmla="*/ 0 h 89"/>
                <a:gd name="T6" fmla="*/ 142 w 142"/>
                <a:gd name="T7" fmla="*/ 0 h 89"/>
                <a:gd name="T8" fmla="*/ 142 w 142"/>
                <a:gd name="T9" fmla="*/ 11 h 89"/>
                <a:gd name="T10" fmla="*/ 106 w 142"/>
                <a:gd name="T11" fmla="*/ 81 h 89"/>
                <a:gd name="T12" fmla="*/ 62 w 142"/>
                <a:gd name="T13" fmla="*/ 89 h 89"/>
                <a:gd name="T14" fmla="*/ 3 w 142"/>
                <a:gd name="T15" fmla="*/ 73 h 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89">
                  <a:moveTo>
                    <a:pt x="3" y="73"/>
                  </a:moveTo>
                  <a:lnTo>
                    <a:pt x="0" y="66"/>
                  </a:lnTo>
                  <a:lnTo>
                    <a:pt x="40" y="0"/>
                  </a:lnTo>
                  <a:lnTo>
                    <a:pt x="142" y="0"/>
                  </a:lnTo>
                  <a:lnTo>
                    <a:pt x="142" y="11"/>
                  </a:lnTo>
                  <a:lnTo>
                    <a:pt x="106" y="81"/>
                  </a:lnTo>
                  <a:lnTo>
                    <a:pt x="62" y="89"/>
                  </a:lnTo>
                  <a:lnTo>
                    <a:pt x="3" y="73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6" name="任意多边形 160">
              <a:extLst>
                <a:ext uri="{FF2B5EF4-FFF2-40B4-BE49-F238E27FC236}">
                  <a16:creationId xmlns:a16="http://schemas.microsoft.com/office/drawing/2014/main" id="{6D5DEE90-F6E9-422C-A100-0537FF913449}"/>
                </a:ext>
              </a:extLst>
            </p:cNvPr>
            <p:cNvSpPr/>
            <p:nvPr/>
          </p:nvSpPr>
          <p:spPr bwMode="auto">
            <a:xfrm>
              <a:off x="6629400" y="2922589"/>
              <a:ext cx="125413" cy="207963"/>
            </a:xfrm>
            <a:custGeom>
              <a:gdLst>
                <a:gd name="T0" fmla="*/ 47 w 79"/>
                <a:gd name="T1" fmla="*/ 0 h 131"/>
                <a:gd name="T2" fmla="*/ 13 w 79"/>
                <a:gd name="T3" fmla="*/ 66 h 131"/>
                <a:gd name="T4" fmla="*/ 7 w 79"/>
                <a:gd name="T5" fmla="*/ 72 h 131"/>
                <a:gd name="T6" fmla="*/ 0 w 79"/>
                <a:gd name="T7" fmla="*/ 100 h 131"/>
                <a:gd name="T8" fmla="*/ 13 w 79"/>
                <a:gd name="T9" fmla="*/ 131 h 131"/>
                <a:gd name="T10" fmla="*/ 79 w 79"/>
                <a:gd name="T11" fmla="*/ 131 h 131"/>
                <a:gd name="T12" fmla="*/ 79 w 79"/>
                <a:gd name="T13" fmla="*/ 67 h 131"/>
                <a:gd name="T14" fmla="*/ 47 w 79"/>
                <a:gd name="T15" fmla="*/ 0 h 1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131">
                  <a:moveTo>
                    <a:pt x="47" y="0"/>
                  </a:moveTo>
                  <a:lnTo>
                    <a:pt x="13" y="66"/>
                  </a:lnTo>
                  <a:lnTo>
                    <a:pt x="7" y="72"/>
                  </a:lnTo>
                  <a:lnTo>
                    <a:pt x="0" y="100"/>
                  </a:lnTo>
                  <a:lnTo>
                    <a:pt x="13" y="131"/>
                  </a:lnTo>
                  <a:lnTo>
                    <a:pt x="79" y="131"/>
                  </a:lnTo>
                  <a:lnTo>
                    <a:pt x="79" y="67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7" name="矩形 161">
              <a:extLst>
                <a:ext uri="{FF2B5EF4-FFF2-40B4-BE49-F238E27FC236}">
                  <a16:creationId xmlns:a16="http://schemas.microsoft.com/office/drawing/2014/main" id="{C60A1416-2C8E-4C47-A0A4-7E64081D3BAA}"/>
                </a:ext>
              </a:extLst>
            </p:cNvPr>
            <p:cNvSpPr/>
            <p:nvPr/>
          </p:nvSpPr>
          <p:spPr bwMode="auto">
            <a:xfrm>
              <a:off x="6478588" y="3027364"/>
              <a:ext cx="171450" cy="10318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3" name="任意多边形 162">
              <a:extLst>
                <a:ext uri="{FF2B5EF4-FFF2-40B4-BE49-F238E27FC236}">
                  <a16:creationId xmlns:a16="http://schemas.microsoft.com/office/drawing/2014/main" id="{ACE2F776-8D06-4412-848F-56F5E34A2970}"/>
                </a:ext>
              </a:extLst>
            </p:cNvPr>
            <p:cNvSpPr/>
            <p:nvPr/>
          </p:nvSpPr>
          <p:spPr bwMode="auto">
            <a:xfrm>
              <a:off x="6526213" y="3051176"/>
              <a:ext cx="25400" cy="20638"/>
            </a:xfrm>
            <a:custGeom>
              <a:gdLst>
                <a:gd name="T0" fmla="*/ 16 w 16"/>
                <a:gd name="T1" fmla="*/ 13 h 13"/>
                <a:gd name="T2" fmla="*/ 16 w 16"/>
                <a:gd name="T3" fmla="*/ 0 h 13"/>
                <a:gd name="T4" fmla="*/ 0 w 16"/>
                <a:gd name="T5" fmla="*/ 0 h 13"/>
                <a:gd name="T6" fmla="*/ 0 w 16"/>
                <a:gd name="T7" fmla="*/ 13 h 13"/>
                <a:gd name="T8" fmla="*/ 15 w 16"/>
                <a:gd name="T9" fmla="*/ 13 h 13"/>
                <a:gd name="T10" fmla="*/ 16 w 16"/>
                <a:gd name="T11" fmla="*/ 13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3">
                  <a:moveTo>
                    <a:pt x="16" y="13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5" y="13"/>
                  </a:lnTo>
                  <a:lnTo>
                    <a:pt x="16" y="13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4" name="任意多边形 163">
              <a:extLst>
                <a:ext uri="{FF2B5EF4-FFF2-40B4-BE49-F238E27FC236}">
                  <a16:creationId xmlns:a16="http://schemas.microsoft.com/office/drawing/2014/main" id="{856302F7-2E3B-4433-B8E5-DAA994BF8DC7}"/>
                </a:ext>
              </a:extLst>
            </p:cNvPr>
            <p:cNvSpPr/>
            <p:nvPr/>
          </p:nvSpPr>
          <p:spPr bwMode="auto">
            <a:xfrm>
              <a:off x="6526213" y="3089276"/>
              <a:ext cx="25400" cy="20638"/>
            </a:xfrm>
            <a:custGeom>
              <a:gdLst>
                <a:gd name="T0" fmla="*/ 15 w 16"/>
                <a:gd name="T1" fmla="*/ 0 h 13"/>
                <a:gd name="T2" fmla="*/ 0 w 16"/>
                <a:gd name="T3" fmla="*/ 0 h 13"/>
                <a:gd name="T4" fmla="*/ 0 w 16"/>
                <a:gd name="T5" fmla="*/ 13 h 13"/>
                <a:gd name="T6" fmla="*/ 16 w 16"/>
                <a:gd name="T7" fmla="*/ 13 h 13"/>
                <a:gd name="T8" fmla="*/ 16 w 16"/>
                <a:gd name="T9" fmla="*/ 0 h 13"/>
                <a:gd name="T10" fmla="*/ 15 w 16"/>
                <a:gd name="T11" fmla="*/ 0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3">
                  <a:moveTo>
                    <a:pt x="15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6" y="13"/>
                  </a:lnTo>
                  <a:lnTo>
                    <a:pt x="16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5" name="矩形 164">
              <a:extLst>
                <a:ext uri="{FF2B5EF4-FFF2-40B4-BE49-F238E27FC236}">
                  <a16:creationId xmlns:a16="http://schemas.microsoft.com/office/drawing/2014/main" id="{01ED347B-9346-426E-BA8D-B108CD4A5F48}"/>
                </a:ext>
              </a:extLst>
            </p:cNvPr>
            <p:cNvSpPr/>
            <p:nvPr/>
          </p:nvSpPr>
          <p:spPr bwMode="auto">
            <a:xfrm>
              <a:off x="6567488" y="3051176"/>
              <a:ext cx="25400" cy="2063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6" name="矩形 165">
              <a:extLst>
                <a:ext uri="{FF2B5EF4-FFF2-40B4-BE49-F238E27FC236}">
                  <a16:creationId xmlns:a16="http://schemas.microsoft.com/office/drawing/2014/main" id="{C0A09031-76BA-4FEC-B99F-3E79485C1EE4}"/>
                </a:ext>
              </a:extLst>
            </p:cNvPr>
            <p:cNvSpPr/>
            <p:nvPr/>
          </p:nvSpPr>
          <p:spPr bwMode="auto">
            <a:xfrm>
              <a:off x="6567488" y="3089276"/>
              <a:ext cx="25400" cy="2063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7" name="任意多边形 166">
              <a:extLst>
                <a:ext uri="{FF2B5EF4-FFF2-40B4-BE49-F238E27FC236}">
                  <a16:creationId xmlns:a16="http://schemas.microsoft.com/office/drawing/2014/main" id="{D8FCB1D7-2A1D-43F8-86FA-BFA720B174EB}"/>
                </a:ext>
              </a:extLst>
            </p:cNvPr>
            <p:cNvSpPr/>
            <p:nvPr/>
          </p:nvSpPr>
          <p:spPr bwMode="auto">
            <a:xfrm>
              <a:off x="7240588" y="2916239"/>
              <a:ext cx="227013" cy="142875"/>
            </a:xfrm>
            <a:custGeom>
              <a:gdLst>
                <a:gd name="T0" fmla="*/ 4 w 143"/>
                <a:gd name="T1" fmla="*/ 72 h 90"/>
                <a:gd name="T2" fmla="*/ 0 w 143"/>
                <a:gd name="T3" fmla="*/ 65 h 90"/>
                <a:gd name="T4" fmla="*/ 41 w 143"/>
                <a:gd name="T5" fmla="*/ 0 h 90"/>
                <a:gd name="T6" fmla="*/ 143 w 143"/>
                <a:gd name="T7" fmla="*/ 0 h 90"/>
                <a:gd name="T8" fmla="*/ 143 w 143"/>
                <a:gd name="T9" fmla="*/ 10 h 90"/>
                <a:gd name="T10" fmla="*/ 106 w 143"/>
                <a:gd name="T11" fmla="*/ 82 h 90"/>
                <a:gd name="T12" fmla="*/ 63 w 143"/>
                <a:gd name="T13" fmla="*/ 90 h 90"/>
                <a:gd name="T14" fmla="*/ 4 w 143"/>
                <a:gd name="T15" fmla="*/ 72 h 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" h="90">
                  <a:moveTo>
                    <a:pt x="4" y="72"/>
                  </a:moveTo>
                  <a:lnTo>
                    <a:pt x="0" y="65"/>
                  </a:lnTo>
                  <a:lnTo>
                    <a:pt x="41" y="0"/>
                  </a:lnTo>
                  <a:lnTo>
                    <a:pt x="143" y="0"/>
                  </a:lnTo>
                  <a:lnTo>
                    <a:pt x="143" y="10"/>
                  </a:lnTo>
                  <a:lnTo>
                    <a:pt x="106" y="82"/>
                  </a:lnTo>
                  <a:lnTo>
                    <a:pt x="63" y="90"/>
                  </a:lnTo>
                  <a:lnTo>
                    <a:pt x="4" y="72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8" name="任意多边形 167">
              <a:extLst>
                <a:ext uri="{FF2B5EF4-FFF2-40B4-BE49-F238E27FC236}">
                  <a16:creationId xmlns:a16="http://schemas.microsoft.com/office/drawing/2014/main" id="{387B3D68-ECEC-4D27-ACAB-F59AFDBEB22B}"/>
                </a:ext>
              </a:extLst>
            </p:cNvPr>
            <p:cNvSpPr/>
            <p:nvPr/>
          </p:nvSpPr>
          <p:spPr bwMode="auto">
            <a:xfrm>
              <a:off x="7392988" y="2916239"/>
              <a:ext cx="125413" cy="207963"/>
            </a:xfrm>
            <a:custGeom>
              <a:gdLst>
                <a:gd name="T0" fmla="*/ 47 w 79"/>
                <a:gd name="T1" fmla="*/ 0 h 131"/>
                <a:gd name="T2" fmla="*/ 13 w 79"/>
                <a:gd name="T3" fmla="*/ 65 h 131"/>
                <a:gd name="T4" fmla="*/ 7 w 79"/>
                <a:gd name="T5" fmla="*/ 71 h 131"/>
                <a:gd name="T6" fmla="*/ 0 w 79"/>
                <a:gd name="T7" fmla="*/ 99 h 131"/>
                <a:gd name="T8" fmla="*/ 13 w 79"/>
                <a:gd name="T9" fmla="*/ 131 h 131"/>
                <a:gd name="T10" fmla="*/ 79 w 79"/>
                <a:gd name="T11" fmla="*/ 131 h 131"/>
                <a:gd name="T12" fmla="*/ 79 w 79"/>
                <a:gd name="T13" fmla="*/ 68 h 131"/>
                <a:gd name="T14" fmla="*/ 47 w 79"/>
                <a:gd name="T15" fmla="*/ 0 h 1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131">
                  <a:moveTo>
                    <a:pt x="47" y="0"/>
                  </a:moveTo>
                  <a:lnTo>
                    <a:pt x="13" y="65"/>
                  </a:lnTo>
                  <a:lnTo>
                    <a:pt x="7" y="71"/>
                  </a:lnTo>
                  <a:lnTo>
                    <a:pt x="0" y="99"/>
                  </a:lnTo>
                  <a:lnTo>
                    <a:pt x="13" y="131"/>
                  </a:lnTo>
                  <a:lnTo>
                    <a:pt x="79" y="131"/>
                  </a:lnTo>
                  <a:lnTo>
                    <a:pt x="79" y="68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9" name="矩形 168">
              <a:extLst>
                <a:ext uri="{FF2B5EF4-FFF2-40B4-BE49-F238E27FC236}">
                  <a16:creationId xmlns:a16="http://schemas.microsoft.com/office/drawing/2014/main" id="{6A9C93DA-2E57-4332-BF19-DC6E6A330404}"/>
                </a:ext>
              </a:extLst>
            </p:cNvPr>
            <p:cNvSpPr/>
            <p:nvPr/>
          </p:nvSpPr>
          <p:spPr bwMode="auto">
            <a:xfrm>
              <a:off x="7240588" y="3019426"/>
              <a:ext cx="173038" cy="10477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0" name="任意多边形 169">
              <a:extLst>
                <a:ext uri="{FF2B5EF4-FFF2-40B4-BE49-F238E27FC236}">
                  <a16:creationId xmlns:a16="http://schemas.microsoft.com/office/drawing/2014/main" id="{5214033F-8722-43E6-B2BC-30BF8FF57FB1}"/>
                </a:ext>
              </a:extLst>
            </p:cNvPr>
            <p:cNvSpPr/>
            <p:nvPr/>
          </p:nvSpPr>
          <p:spPr bwMode="auto">
            <a:xfrm>
              <a:off x="7289800" y="3044826"/>
              <a:ext cx="23813" cy="19050"/>
            </a:xfrm>
            <a:custGeom>
              <a:gdLst>
                <a:gd name="T0" fmla="*/ 15 w 15"/>
                <a:gd name="T1" fmla="*/ 12 h 12"/>
                <a:gd name="T2" fmla="*/ 15 w 15"/>
                <a:gd name="T3" fmla="*/ 0 h 12"/>
                <a:gd name="T4" fmla="*/ 0 w 15"/>
                <a:gd name="T5" fmla="*/ 0 h 12"/>
                <a:gd name="T6" fmla="*/ 0 w 15"/>
                <a:gd name="T7" fmla="*/ 12 h 12"/>
                <a:gd name="T8" fmla="*/ 14 w 15"/>
                <a:gd name="T9" fmla="*/ 12 h 12"/>
                <a:gd name="T10" fmla="*/ 15 w 15"/>
                <a:gd name="T11" fmla="*/ 12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2">
                  <a:moveTo>
                    <a:pt x="15" y="12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1" name="任意多边形 170">
              <a:extLst>
                <a:ext uri="{FF2B5EF4-FFF2-40B4-BE49-F238E27FC236}">
                  <a16:creationId xmlns:a16="http://schemas.microsoft.com/office/drawing/2014/main" id="{12775355-D8E6-40FB-AE1F-4502E209CBF0}"/>
                </a:ext>
              </a:extLst>
            </p:cNvPr>
            <p:cNvSpPr/>
            <p:nvPr/>
          </p:nvSpPr>
          <p:spPr bwMode="auto">
            <a:xfrm>
              <a:off x="7289800" y="3081339"/>
              <a:ext cx="23813" cy="20638"/>
            </a:xfrm>
            <a:custGeom>
              <a:gdLst>
                <a:gd name="T0" fmla="*/ 14 w 15"/>
                <a:gd name="T1" fmla="*/ 0 h 13"/>
                <a:gd name="T2" fmla="*/ 0 w 15"/>
                <a:gd name="T3" fmla="*/ 0 h 13"/>
                <a:gd name="T4" fmla="*/ 0 w 15"/>
                <a:gd name="T5" fmla="*/ 13 h 13"/>
                <a:gd name="T6" fmla="*/ 15 w 15"/>
                <a:gd name="T7" fmla="*/ 13 h 13"/>
                <a:gd name="T8" fmla="*/ 15 w 15"/>
                <a:gd name="T9" fmla="*/ 0 h 13"/>
                <a:gd name="T10" fmla="*/ 14 w 15"/>
                <a:gd name="T11" fmla="*/ 0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14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5" y="13"/>
                  </a:lnTo>
                  <a:lnTo>
                    <a:pt x="15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2" name="矩形 171">
              <a:extLst>
                <a:ext uri="{FF2B5EF4-FFF2-40B4-BE49-F238E27FC236}">
                  <a16:creationId xmlns:a16="http://schemas.microsoft.com/office/drawing/2014/main" id="{9DEF1F2F-37E2-4F6C-8F7C-825C912BFFF5}"/>
                </a:ext>
              </a:extLst>
            </p:cNvPr>
            <p:cNvSpPr/>
            <p:nvPr/>
          </p:nvSpPr>
          <p:spPr bwMode="auto">
            <a:xfrm>
              <a:off x="7331075" y="3044826"/>
              <a:ext cx="23813" cy="19050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3" name="矩形 172">
              <a:extLst>
                <a:ext uri="{FF2B5EF4-FFF2-40B4-BE49-F238E27FC236}">
                  <a16:creationId xmlns:a16="http://schemas.microsoft.com/office/drawing/2014/main" id="{DB9F197D-B2BD-4D8C-83EB-C3B999076546}"/>
                </a:ext>
              </a:extLst>
            </p:cNvPr>
            <p:cNvSpPr/>
            <p:nvPr/>
          </p:nvSpPr>
          <p:spPr bwMode="auto">
            <a:xfrm>
              <a:off x="7331075" y="3081339"/>
              <a:ext cx="23813" cy="2063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4" name="任意多边形 173">
              <a:extLst>
                <a:ext uri="{FF2B5EF4-FFF2-40B4-BE49-F238E27FC236}">
                  <a16:creationId xmlns:a16="http://schemas.microsoft.com/office/drawing/2014/main" id="{206F6F8A-737B-47DF-98E1-DE8ACE680D35}"/>
                </a:ext>
              </a:extLst>
            </p:cNvPr>
            <p:cNvSpPr/>
            <p:nvPr/>
          </p:nvSpPr>
          <p:spPr bwMode="auto">
            <a:xfrm>
              <a:off x="7743825" y="2870201"/>
              <a:ext cx="865188" cy="539750"/>
            </a:xfrm>
            <a:custGeom>
              <a:gdLst>
                <a:gd name="T0" fmla="*/ 17 w 545"/>
                <a:gd name="T1" fmla="*/ 276 h 340"/>
                <a:gd name="T2" fmla="*/ 0 w 545"/>
                <a:gd name="T3" fmla="*/ 248 h 340"/>
                <a:gd name="T4" fmla="*/ 153 w 545"/>
                <a:gd name="T5" fmla="*/ 0 h 340"/>
                <a:gd name="T6" fmla="*/ 545 w 545"/>
                <a:gd name="T7" fmla="*/ 0 h 340"/>
                <a:gd name="T8" fmla="*/ 545 w 545"/>
                <a:gd name="T9" fmla="*/ 38 h 340"/>
                <a:gd name="T10" fmla="*/ 403 w 545"/>
                <a:gd name="T11" fmla="*/ 307 h 340"/>
                <a:gd name="T12" fmla="*/ 239 w 545"/>
                <a:gd name="T13" fmla="*/ 340 h 340"/>
                <a:gd name="T14" fmla="*/ 17 w 545"/>
                <a:gd name="T15" fmla="*/ 276 h 3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5" h="340">
                  <a:moveTo>
                    <a:pt x="17" y="276"/>
                  </a:moveTo>
                  <a:lnTo>
                    <a:pt x="0" y="248"/>
                  </a:lnTo>
                  <a:lnTo>
                    <a:pt x="153" y="0"/>
                  </a:lnTo>
                  <a:lnTo>
                    <a:pt x="545" y="0"/>
                  </a:lnTo>
                  <a:lnTo>
                    <a:pt x="545" y="38"/>
                  </a:lnTo>
                  <a:lnTo>
                    <a:pt x="403" y="307"/>
                  </a:lnTo>
                  <a:lnTo>
                    <a:pt x="239" y="340"/>
                  </a:lnTo>
                  <a:lnTo>
                    <a:pt x="17" y="276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5" name="任意多边形 174">
              <a:extLst>
                <a:ext uri="{FF2B5EF4-FFF2-40B4-BE49-F238E27FC236}">
                  <a16:creationId xmlns:a16="http://schemas.microsoft.com/office/drawing/2014/main" id="{302B4AF3-E23F-4634-82BA-9F0D612C86D0}"/>
                </a:ext>
              </a:extLst>
            </p:cNvPr>
            <p:cNvSpPr/>
            <p:nvPr/>
          </p:nvSpPr>
          <p:spPr bwMode="auto">
            <a:xfrm>
              <a:off x="8321675" y="2855914"/>
              <a:ext cx="476250" cy="804863"/>
            </a:xfrm>
            <a:custGeom>
              <a:gdLst>
                <a:gd name="T0" fmla="*/ 248 w 300"/>
                <a:gd name="T1" fmla="*/ 43 h 507"/>
                <a:gd name="T2" fmla="*/ 248 w 300"/>
                <a:gd name="T3" fmla="*/ 0 h 507"/>
                <a:gd name="T4" fmla="*/ 196 w 300"/>
                <a:gd name="T5" fmla="*/ 0 h 507"/>
                <a:gd name="T6" fmla="*/ 196 w 300"/>
                <a:gd name="T7" fmla="*/ 27 h 507"/>
                <a:gd name="T8" fmla="*/ 181 w 300"/>
                <a:gd name="T9" fmla="*/ 9 h 507"/>
                <a:gd name="T10" fmla="*/ 50 w 300"/>
                <a:gd name="T11" fmla="*/ 257 h 507"/>
                <a:gd name="T12" fmla="*/ 29 w 300"/>
                <a:gd name="T13" fmla="*/ 279 h 507"/>
                <a:gd name="T14" fmla="*/ 0 w 300"/>
                <a:gd name="T15" fmla="*/ 387 h 507"/>
                <a:gd name="T16" fmla="*/ 50 w 300"/>
                <a:gd name="T17" fmla="*/ 507 h 507"/>
                <a:gd name="T18" fmla="*/ 300 w 300"/>
                <a:gd name="T19" fmla="*/ 507 h 507"/>
                <a:gd name="T20" fmla="*/ 300 w 300"/>
                <a:gd name="T21" fmla="*/ 262 h 507"/>
                <a:gd name="T22" fmla="*/ 248 w 300"/>
                <a:gd name="T23" fmla="*/ 43 h 5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0" h="507">
                  <a:moveTo>
                    <a:pt x="248" y="43"/>
                  </a:moveTo>
                  <a:lnTo>
                    <a:pt x="248" y="0"/>
                  </a:lnTo>
                  <a:lnTo>
                    <a:pt x="196" y="0"/>
                  </a:lnTo>
                  <a:lnTo>
                    <a:pt x="196" y="27"/>
                  </a:lnTo>
                  <a:lnTo>
                    <a:pt x="181" y="9"/>
                  </a:lnTo>
                  <a:lnTo>
                    <a:pt x="50" y="257"/>
                  </a:lnTo>
                  <a:lnTo>
                    <a:pt x="29" y="279"/>
                  </a:lnTo>
                  <a:lnTo>
                    <a:pt x="0" y="387"/>
                  </a:lnTo>
                  <a:lnTo>
                    <a:pt x="50" y="507"/>
                  </a:lnTo>
                  <a:lnTo>
                    <a:pt x="300" y="507"/>
                  </a:lnTo>
                  <a:lnTo>
                    <a:pt x="300" y="262"/>
                  </a:lnTo>
                  <a:lnTo>
                    <a:pt x="248" y="4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6" name="矩形 175">
              <a:extLst>
                <a:ext uri="{FF2B5EF4-FFF2-40B4-BE49-F238E27FC236}">
                  <a16:creationId xmlns:a16="http://schemas.microsoft.com/office/drawing/2014/main" id="{C7760C47-97A4-4569-8446-560B0E657EC4}"/>
                </a:ext>
              </a:extLst>
            </p:cNvPr>
            <p:cNvSpPr/>
            <p:nvPr/>
          </p:nvSpPr>
          <p:spPr bwMode="auto">
            <a:xfrm>
              <a:off x="7743825" y="3263901"/>
              <a:ext cx="657225" cy="39687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7" name="矩形 176">
              <a:extLst>
                <a:ext uri="{FF2B5EF4-FFF2-40B4-BE49-F238E27FC236}">
                  <a16:creationId xmlns:a16="http://schemas.microsoft.com/office/drawing/2014/main" id="{83A49ECC-CB24-43D2-A295-31841564E893}"/>
                </a:ext>
              </a:extLst>
            </p:cNvPr>
            <p:cNvSpPr/>
            <p:nvPr/>
          </p:nvSpPr>
          <p:spPr bwMode="auto">
            <a:xfrm>
              <a:off x="8172450" y="3389314"/>
              <a:ext cx="138113" cy="120650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8" name="矩形 177">
              <a:extLst>
                <a:ext uri="{FF2B5EF4-FFF2-40B4-BE49-F238E27FC236}">
                  <a16:creationId xmlns:a16="http://schemas.microsoft.com/office/drawing/2014/main" id="{AFF3A5BF-8275-46CB-96D1-E640346F3CDB}"/>
                </a:ext>
              </a:extLst>
            </p:cNvPr>
            <p:cNvSpPr/>
            <p:nvPr/>
          </p:nvSpPr>
          <p:spPr bwMode="auto">
            <a:xfrm>
              <a:off x="7994650" y="3384551"/>
              <a:ext cx="122238" cy="2762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9" name="任意多边形 178">
              <a:extLst>
                <a:ext uri="{FF2B5EF4-FFF2-40B4-BE49-F238E27FC236}">
                  <a16:creationId xmlns:a16="http://schemas.microsoft.com/office/drawing/2014/main" id="{9A10CBB2-88CA-48E6-9E55-F8E920BA5B36}"/>
                </a:ext>
              </a:extLst>
            </p:cNvPr>
            <p:cNvSpPr/>
            <p:nvPr/>
          </p:nvSpPr>
          <p:spPr bwMode="auto">
            <a:xfrm>
              <a:off x="7805738" y="3384551"/>
              <a:ext cx="50800" cy="42863"/>
            </a:xfrm>
            <a:custGeom>
              <a:gdLst>
                <a:gd name="T0" fmla="*/ 32 w 32"/>
                <a:gd name="T1" fmla="*/ 27 h 27"/>
                <a:gd name="T2" fmla="*/ 32 w 32"/>
                <a:gd name="T3" fmla="*/ 0 h 27"/>
                <a:gd name="T4" fmla="*/ 0 w 32"/>
                <a:gd name="T5" fmla="*/ 0 h 27"/>
                <a:gd name="T6" fmla="*/ 0 w 32"/>
                <a:gd name="T7" fmla="*/ 27 h 27"/>
                <a:gd name="T8" fmla="*/ 30 w 32"/>
                <a:gd name="T9" fmla="*/ 27 h 27"/>
                <a:gd name="T10" fmla="*/ 32 w 32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32" y="27"/>
                  </a:moveTo>
                  <a:lnTo>
                    <a:pt x="32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30" y="27"/>
                  </a:lnTo>
                  <a:lnTo>
                    <a:pt x="32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0" name="任意多边形 179">
              <a:extLst>
                <a:ext uri="{FF2B5EF4-FFF2-40B4-BE49-F238E27FC236}">
                  <a16:creationId xmlns:a16="http://schemas.microsoft.com/office/drawing/2014/main" id="{18B7824F-0B90-4C9C-A906-ACC8850214A2}"/>
                </a:ext>
              </a:extLst>
            </p:cNvPr>
            <p:cNvSpPr/>
            <p:nvPr/>
          </p:nvSpPr>
          <p:spPr bwMode="auto">
            <a:xfrm>
              <a:off x="7805738" y="3462339"/>
              <a:ext cx="50800" cy="42863"/>
            </a:xfrm>
            <a:custGeom>
              <a:gdLst>
                <a:gd name="T0" fmla="*/ 30 w 32"/>
                <a:gd name="T1" fmla="*/ 0 h 27"/>
                <a:gd name="T2" fmla="*/ 0 w 32"/>
                <a:gd name="T3" fmla="*/ 0 h 27"/>
                <a:gd name="T4" fmla="*/ 0 w 32"/>
                <a:gd name="T5" fmla="*/ 27 h 27"/>
                <a:gd name="T6" fmla="*/ 32 w 32"/>
                <a:gd name="T7" fmla="*/ 27 h 27"/>
                <a:gd name="T8" fmla="*/ 32 w 32"/>
                <a:gd name="T9" fmla="*/ 0 h 27"/>
                <a:gd name="T10" fmla="*/ 30 w 32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27">
                  <a:moveTo>
                    <a:pt x="30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2" y="27"/>
                  </a:lnTo>
                  <a:lnTo>
                    <a:pt x="32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1" name="矩形 180">
              <a:extLst>
                <a:ext uri="{FF2B5EF4-FFF2-40B4-BE49-F238E27FC236}">
                  <a16:creationId xmlns:a16="http://schemas.microsoft.com/office/drawing/2014/main" id="{C467514F-6340-4E60-B089-7DEF7500B913}"/>
                </a:ext>
              </a:extLst>
            </p:cNvPr>
            <p:cNvSpPr/>
            <p:nvPr/>
          </p:nvSpPr>
          <p:spPr bwMode="auto">
            <a:xfrm>
              <a:off x="7891463" y="3384551"/>
              <a:ext cx="50800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2" name="矩形 181">
              <a:extLst>
                <a:ext uri="{FF2B5EF4-FFF2-40B4-BE49-F238E27FC236}">
                  <a16:creationId xmlns:a16="http://schemas.microsoft.com/office/drawing/2014/main" id="{20A5369C-BDD4-4211-A98F-75B51699435B}"/>
                </a:ext>
              </a:extLst>
            </p:cNvPr>
            <p:cNvSpPr/>
            <p:nvPr/>
          </p:nvSpPr>
          <p:spPr bwMode="auto">
            <a:xfrm>
              <a:off x="7891463" y="3462339"/>
              <a:ext cx="50800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3" name="任意多边形 182">
              <a:extLst>
                <a:ext uri="{FF2B5EF4-FFF2-40B4-BE49-F238E27FC236}">
                  <a16:creationId xmlns:a16="http://schemas.microsoft.com/office/drawing/2014/main" id="{6365CD42-A287-4FEE-AC47-2A26E78F4CDD}"/>
                </a:ext>
              </a:extLst>
            </p:cNvPr>
            <p:cNvSpPr/>
            <p:nvPr/>
          </p:nvSpPr>
          <p:spPr bwMode="auto">
            <a:xfrm>
              <a:off x="8535988" y="3389314"/>
              <a:ext cx="49213" cy="42863"/>
            </a:xfrm>
            <a:custGeom>
              <a:gdLst>
                <a:gd name="T0" fmla="*/ 31 w 31"/>
                <a:gd name="T1" fmla="*/ 27 h 27"/>
                <a:gd name="T2" fmla="*/ 31 w 31"/>
                <a:gd name="T3" fmla="*/ 0 h 27"/>
                <a:gd name="T4" fmla="*/ 0 w 31"/>
                <a:gd name="T5" fmla="*/ 0 h 27"/>
                <a:gd name="T6" fmla="*/ 0 w 31"/>
                <a:gd name="T7" fmla="*/ 27 h 27"/>
                <a:gd name="T8" fmla="*/ 29 w 31"/>
                <a:gd name="T9" fmla="*/ 27 h 27"/>
                <a:gd name="T10" fmla="*/ 31 w 31"/>
                <a:gd name="T11" fmla="*/ 27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7">
                  <a:moveTo>
                    <a:pt x="31" y="27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27"/>
                  </a:lnTo>
                  <a:lnTo>
                    <a:pt x="29" y="27"/>
                  </a:lnTo>
                  <a:lnTo>
                    <a:pt x="31" y="2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4" name="任意多边形 183">
              <a:extLst>
                <a:ext uri="{FF2B5EF4-FFF2-40B4-BE49-F238E27FC236}">
                  <a16:creationId xmlns:a16="http://schemas.microsoft.com/office/drawing/2014/main" id="{395E4B2B-058A-43FF-976E-188BE1E2340B}"/>
                </a:ext>
              </a:extLst>
            </p:cNvPr>
            <p:cNvSpPr/>
            <p:nvPr/>
          </p:nvSpPr>
          <p:spPr bwMode="auto">
            <a:xfrm>
              <a:off x="8535988" y="3467101"/>
              <a:ext cx="49213" cy="42863"/>
            </a:xfrm>
            <a:custGeom>
              <a:gdLst>
                <a:gd name="T0" fmla="*/ 29 w 31"/>
                <a:gd name="T1" fmla="*/ 0 h 27"/>
                <a:gd name="T2" fmla="*/ 0 w 31"/>
                <a:gd name="T3" fmla="*/ 0 h 27"/>
                <a:gd name="T4" fmla="*/ 0 w 31"/>
                <a:gd name="T5" fmla="*/ 27 h 27"/>
                <a:gd name="T6" fmla="*/ 31 w 31"/>
                <a:gd name="T7" fmla="*/ 27 h 27"/>
                <a:gd name="T8" fmla="*/ 31 w 31"/>
                <a:gd name="T9" fmla="*/ 0 h 27"/>
                <a:gd name="T10" fmla="*/ 29 w 31"/>
                <a:gd name="T1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7">
                  <a:moveTo>
                    <a:pt x="29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31" y="27"/>
                  </a:lnTo>
                  <a:lnTo>
                    <a:pt x="31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5" name="矩形 184">
              <a:extLst>
                <a:ext uri="{FF2B5EF4-FFF2-40B4-BE49-F238E27FC236}">
                  <a16:creationId xmlns:a16="http://schemas.microsoft.com/office/drawing/2014/main" id="{9C740DFB-71F1-4EEE-B94B-A452C577C87B}"/>
                </a:ext>
              </a:extLst>
            </p:cNvPr>
            <p:cNvSpPr/>
            <p:nvPr/>
          </p:nvSpPr>
          <p:spPr bwMode="auto">
            <a:xfrm>
              <a:off x="8621713" y="3389314"/>
              <a:ext cx="50800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6" name="矩形 185">
              <a:extLst>
                <a:ext uri="{FF2B5EF4-FFF2-40B4-BE49-F238E27FC236}">
                  <a16:creationId xmlns:a16="http://schemas.microsoft.com/office/drawing/2014/main" id="{44E27380-226C-4E0A-A84F-5E219B4ED99E}"/>
                </a:ext>
              </a:extLst>
            </p:cNvPr>
            <p:cNvSpPr/>
            <p:nvPr/>
          </p:nvSpPr>
          <p:spPr bwMode="auto">
            <a:xfrm>
              <a:off x="8621713" y="3467101"/>
              <a:ext cx="50800" cy="4286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7" name="任意多边形 186">
              <a:extLst>
                <a:ext uri="{FF2B5EF4-FFF2-40B4-BE49-F238E27FC236}">
                  <a16:creationId xmlns:a16="http://schemas.microsoft.com/office/drawing/2014/main" id="{571E5E69-2425-4881-A756-8B2A9D754B38}"/>
                </a:ext>
              </a:extLst>
            </p:cNvPr>
            <p:cNvSpPr/>
            <p:nvPr/>
          </p:nvSpPr>
          <p:spPr bwMode="auto">
            <a:xfrm>
              <a:off x="8004175" y="2922589"/>
              <a:ext cx="227013" cy="141288"/>
            </a:xfrm>
            <a:custGeom>
              <a:gdLst>
                <a:gd name="T0" fmla="*/ 5 w 143"/>
                <a:gd name="T1" fmla="*/ 73 h 89"/>
                <a:gd name="T2" fmla="*/ 0 w 143"/>
                <a:gd name="T3" fmla="*/ 66 h 89"/>
                <a:gd name="T4" fmla="*/ 40 w 143"/>
                <a:gd name="T5" fmla="*/ 0 h 89"/>
                <a:gd name="T6" fmla="*/ 143 w 143"/>
                <a:gd name="T7" fmla="*/ 0 h 89"/>
                <a:gd name="T8" fmla="*/ 143 w 143"/>
                <a:gd name="T9" fmla="*/ 11 h 89"/>
                <a:gd name="T10" fmla="*/ 106 w 143"/>
                <a:gd name="T11" fmla="*/ 81 h 89"/>
                <a:gd name="T12" fmla="*/ 62 w 143"/>
                <a:gd name="T13" fmla="*/ 89 h 89"/>
                <a:gd name="T14" fmla="*/ 5 w 143"/>
                <a:gd name="T15" fmla="*/ 73 h 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3" h="89">
                  <a:moveTo>
                    <a:pt x="5" y="73"/>
                  </a:moveTo>
                  <a:lnTo>
                    <a:pt x="0" y="66"/>
                  </a:lnTo>
                  <a:lnTo>
                    <a:pt x="40" y="0"/>
                  </a:lnTo>
                  <a:lnTo>
                    <a:pt x="143" y="0"/>
                  </a:lnTo>
                  <a:lnTo>
                    <a:pt x="143" y="11"/>
                  </a:lnTo>
                  <a:lnTo>
                    <a:pt x="106" y="81"/>
                  </a:lnTo>
                  <a:lnTo>
                    <a:pt x="62" y="89"/>
                  </a:lnTo>
                  <a:lnTo>
                    <a:pt x="5" y="73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8" name="任意多边形 187">
              <a:extLst>
                <a:ext uri="{FF2B5EF4-FFF2-40B4-BE49-F238E27FC236}">
                  <a16:creationId xmlns:a16="http://schemas.microsoft.com/office/drawing/2014/main" id="{AF27222C-B32A-444E-A645-FCB05F3CF346}"/>
                </a:ext>
              </a:extLst>
            </p:cNvPr>
            <p:cNvSpPr/>
            <p:nvPr/>
          </p:nvSpPr>
          <p:spPr bwMode="auto">
            <a:xfrm>
              <a:off x="8154988" y="2922589"/>
              <a:ext cx="125413" cy="207963"/>
            </a:xfrm>
            <a:custGeom>
              <a:gdLst>
                <a:gd name="T0" fmla="*/ 48 w 79"/>
                <a:gd name="T1" fmla="*/ 0 h 131"/>
                <a:gd name="T2" fmla="*/ 13 w 79"/>
                <a:gd name="T3" fmla="*/ 66 h 131"/>
                <a:gd name="T4" fmla="*/ 8 w 79"/>
                <a:gd name="T5" fmla="*/ 72 h 131"/>
                <a:gd name="T6" fmla="*/ 0 w 79"/>
                <a:gd name="T7" fmla="*/ 100 h 131"/>
                <a:gd name="T8" fmla="*/ 13 w 79"/>
                <a:gd name="T9" fmla="*/ 131 h 131"/>
                <a:gd name="T10" fmla="*/ 79 w 79"/>
                <a:gd name="T11" fmla="*/ 131 h 131"/>
                <a:gd name="T12" fmla="*/ 79 w 79"/>
                <a:gd name="T13" fmla="*/ 67 h 131"/>
                <a:gd name="T14" fmla="*/ 48 w 79"/>
                <a:gd name="T15" fmla="*/ 0 h 1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131">
                  <a:moveTo>
                    <a:pt x="48" y="0"/>
                  </a:moveTo>
                  <a:lnTo>
                    <a:pt x="13" y="66"/>
                  </a:lnTo>
                  <a:lnTo>
                    <a:pt x="8" y="72"/>
                  </a:lnTo>
                  <a:lnTo>
                    <a:pt x="0" y="100"/>
                  </a:lnTo>
                  <a:lnTo>
                    <a:pt x="13" y="131"/>
                  </a:lnTo>
                  <a:lnTo>
                    <a:pt x="79" y="131"/>
                  </a:lnTo>
                  <a:lnTo>
                    <a:pt x="79" y="67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9" name="矩形 188">
              <a:extLst>
                <a:ext uri="{FF2B5EF4-FFF2-40B4-BE49-F238E27FC236}">
                  <a16:creationId xmlns:a16="http://schemas.microsoft.com/office/drawing/2014/main" id="{31BB6DC5-E9A4-457F-A74F-FFFEE616C22F}"/>
                </a:ext>
              </a:extLst>
            </p:cNvPr>
            <p:cNvSpPr/>
            <p:nvPr/>
          </p:nvSpPr>
          <p:spPr bwMode="auto">
            <a:xfrm>
              <a:off x="8004175" y="3027364"/>
              <a:ext cx="171450" cy="103188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0" name="任意多边形 189">
              <a:extLst>
                <a:ext uri="{FF2B5EF4-FFF2-40B4-BE49-F238E27FC236}">
                  <a16:creationId xmlns:a16="http://schemas.microsoft.com/office/drawing/2014/main" id="{31437728-EDCD-48EC-B153-9F4A1EDD7688}"/>
                </a:ext>
              </a:extLst>
            </p:cNvPr>
            <p:cNvSpPr/>
            <p:nvPr/>
          </p:nvSpPr>
          <p:spPr bwMode="auto">
            <a:xfrm>
              <a:off x="8053388" y="3051176"/>
              <a:ext cx="23813" cy="20638"/>
            </a:xfrm>
            <a:custGeom>
              <a:gdLst>
                <a:gd name="T0" fmla="*/ 15 w 15"/>
                <a:gd name="T1" fmla="*/ 13 h 13"/>
                <a:gd name="T2" fmla="*/ 15 w 15"/>
                <a:gd name="T3" fmla="*/ 0 h 13"/>
                <a:gd name="T4" fmla="*/ 0 w 15"/>
                <a:gd name="T5" fmla="*/ 0 h 13"/>
                <a:gd name="T6" fmla="*/ 0 w 15"/>
                <a:gd name="T7" fmla="*/ 13 h 13"/>
                <a:gd name="T8" fmla="*/ 14 w 15"/>
                <a:gd name="T9" fmla="*/ 13 h 13"/>
                <a:gd name="T10" fmla="*/ 15 w 15"/>
                <a:gd name="T11" fmla="*/ 13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15" y="13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4" y="13"/>
                  </a:lnTo>
                  <a:lnTo>
                    <a:pt x="15" y="13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1" name="任意多边形 190">
              <a:extLst>
                <a:ext uri="{FF2B5EF4-FFF2-40B4-BE49-F238E27FC236}">
                  <a16:creationId xmlns:a16="http://schemas.microsoft.com/office/drawing/2014/main" id="{92B6877E-C61E-49A6-AAF2-9ECCFD73BCCE}"/>
                </a:ext>
              </a:extLst>
            </p:cNvPr>
            <p:cNvSpPr/>
            <p:nvPr/>
          </p:nvSpPr>
          <p:spPr bwMode="auto">
            <a:xfrm>
              <a:off x="8053388" y="3089276"/>
              <a:ext cx="23813" cy="20638"/>
            </a:xfrm>
            <a:custGeom>
              <a:gdLst>
                <a:gd name="T0" fmla="*/ 14 w 15"/>
                <a:gd name="T1" fmla="*/ 0 h 13"/>
                <a:gd name="T2" fmla="*/ 0 w 15"/>
                <a:gd name="T3" fmla="*/ 0 h 13"/>
                <a:gd name="T4" fmla="*/ 0 w 15"/>
                <a:gd name="T5" fmla="*/ 13 h 13"/>
                <a:gd name="T6" fmla="*/ 15 w 15"/>
                <a:gd name="T7" fmla="*/ 13 h 13"/>
                <a:gd name="T8" fmla="*/ 15 w 15"/>
                <a:gd name="T9" fmla="*/ 0 h 13"/>
                <a:gd name="T10" fmla="*/ 14 w 15"/>
                <a:gd name="T11" fmla="*/ 0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3">
                  <a:moveTo>
                    <a:pt x="14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5" y="13"/>
                  </a:lnTo>
                  <a:lnTo>
                    <a:pt x="15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2" name="矩形 191">
              <a:extLst>
                <a:ext uri="{FF2B5EF4-FFF2-40B4-BE49-F238E27FC236}">
                  <a16:creationId xmlns:a16="http://schemas.microsoft.com/office/drawing/2014/main" id="{19C79F74-2DE1-4878-B90D-67188C569C1E}"/>
                </a:ext>
              </a:extLst>
            </p:cNvPr>
            <p:cNvSpPr/>
            <p:nvPr/>
          </p:nvSpPr>
          <p:spPr bwMode="auto">
            <a:xfrm>
              <a:off x="8094663" y="3051176"/>
              <a:ext cx="23813" cy="2063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3" name="矩形 192">
              <a:extLst>
                <a:ext uri="{FF2B5EF4-FFF2-40B4-BE49-F238E27FC236}">
                  <a16:creationId xmlns:a16="http://schemas.microsoft.com/office/drawing/2014/main" id="{95EFEC8C-9A1E-4116-B183-9A0548EE4BD0}"/>
                </a:ext>
              </a:extLst>
            </p:cNvPr>
            <p:cNvSpPr/>
            <p:nvPr/>
          </p:nvSpPr>
          <p:spPr bwMode="auto">
            <a:xfrm>
              <a:off x="8094663" y="3089276"/>
              <a:ext cx="23813" cy="2063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4" name="矩形 193">
              <a:extLst>
                <a:ext uri="{FF2B5EF4-FFF2-40B4-BE49-F238E27FC236}">
                  <a16:creationId xmlns:a16="http://schemas.microsoft.com/office/drawing/2014/main" id="{F0DADF4C-E82A-44F9-A59B-B0BA7948BDF6}"/>
                </a:ext>
              </a:extLst>
            </p:cNvPr>
            <p:cNvSpPr/>
            <p:nvPr/>
          </p:nvSpPr>
          <p:spPr bwMode="auto">
            <a:xfrm>
              <a:off x="2660650" y="3657601"/>
              <a:ext cx="6878638" cy="1111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5" name="矩形 194">
              <a:extLst>
                <a:ext uri="{FF2B5EF4-FFF2-40B4-BE49-F238E27FC236}">
                  <a16:creationId xmlns:a16="http://schemas.microsoft.com/office/drawing/2014/main" id="{8AF3B402-CFA9-43BF-A79A-4787D9420D54}"/>
                </a:ext>
              </a:extLst>
            </p:cNvPr>
            <p:cNvSpPr/>
            <p:nvPr/>
          </p:nvSpPr>
          <p:spPr bwMode="auto">
            <a:xfrm>
              <a:off x="2654300" y="4826001"/>
              <a:ext cx="6877050" cy="12700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6" name="矩形 195">
              <a:extLst>
                <a:ext uri="{FF2B5EF4-FFF2-40B4-BE49-F238E27FC236}">
                  <a16:creationId xmlns:a16="http://schemas.microsoft.com/office/drawing/2014/main" id="{9FAEE826-E404-4C2A-964C-4BFD53F5DE2C}"/>
                </a:ext>
              </a:extLst>
            </p:cNvPr>
            <p:cNvSpPr/>
            <p:nvPr/>
          </p:nvSpPr>
          <p:spPr bwMode="auto">
            <a:xfrm>
              <a:off x="2654300" y="4826001"/>
              <a:ext cx="6877050" cy="1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7" name="矩形 196">
              <a:extLst>
                <a:ext uri="{FF2B5EF4-FFF2-40B4-BE49-F238E27FC236}">
                  <a16:creationId xmlns:a16="http://schemas.microsoft.com/office/drawing/2014/main" id="{4B61B3BE-7B6B-4CA8-8D92-5A8380A69E7E}"/>
                </a:ext>
              </a:extLst>
            </p:cNvPr>
            <p:cNvSpPr/>
            <p:nvPr/>
          </p:nvSpPr>
          <p:spPr bwMode="auto">
            <a:xfrm>
              <a:off x="9067800" y="2832101"/>
              <a:ext cx="20638" cy="825500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8" name="任意多边形 197">
              <a:extLst>
                <a:ext uri="{FF2B5EF4-FFF2-40B4-BE49-F238E27FC236}">
                  <a16:creationId xmlns:a16="http://schemas.microsoft.com/office/drawing/2014/main" id="{D29B056C-CBDB-4523-ABBF-9E7720D84308}"/>
                </a:ext>
              </a:extLst>
            </p:cNvPr>
            <p:cNvSpPr/>
            <p:nvPr/>
          </p:nvSpPr>
          <p:spPr bwMode="auto">
            <a:xfrm>
              <a:off x="8883650" y="2416176"/>
              <a:ext cx="409575" cy="1009650"/>
            </a:xfrm>
            <a:custGeom>
              <a:gdLst>
                <a:gd name="T0" fmla="*/ 219 w 219"/>
                <a:gd name="T1" fmla="*/ 351 h 540"/>
                <a:gd name="T2" fmla="*/ 219 w 219"/>
                <a:gd name="T3" fmla="*/ 365 h 540"/>
                <a:gd name="T4" fmla="*/ 1 w 219"/>
                <a:gd name="T5" fmla="*/ 366 h 540"/>
                <a:gd name="T6" fmla="*/ 1 w 219"/>
                <a:gd name="T7" fmla="*/ 352 h 540"/>
                <a:gd name="T8" fmla="*/ 108 w 219"/>
                <a:gd name="T9" fmla="*/ 0 h 540"/>
                <a:gd name="T10" fmla="*/ 219 w 219"/>
                <a:gd name="T11" fmla="*/ 351 h 5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540">
                  <a:moveTo>
                    <a:pt x="219" y="351"/>
                  </a:moveTo>
                  <a:cubicBezTo>
                    <a:pt x="219" y="356"/>
                    <a:pt x="219" y="361"/>
                    <a:pt x="219" y="365"/>
                  </a:cubicBezTo>
                  <a:cubicBezTo>
                    <a:pt x="215" y="539"/>
                    <a:pt x="7" y="540"/>
                    <a:pt x="1" y="366"/>
                  </a:cubicBezTo>
                  <a:cubicBezTo>
                    <a:pt x="1" y="362"/>
                    <a:pt x="1" y="357"/>
                    <a:pt x="1" y="352"/>
                  </a:cubicBezTo>
                  <a:cubicBezTo>
                    <a:pt x="0" y="158"/>
                    <a:pt x="108" y="0"/>
                    <a:pt x="108" y="0"/>
                  </a:cubicBezTo>
                  <a:cubicBezTo>
                    <a:pt x="108" y="0"/>
                    <a:pt x="218" y="157"/>
                    <a:pt x="219" y="351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9" name="矩形 198">
              <a:extLst>
                <a:ext uri="{FF2B5EF4-FFF2-40B4-BE49-F238E27FC236}">
                  <a16:creationId xmlns:a16="http://schemas.microsoft.com/office/drawing/2014/main" id="{D692BF41-7E69-40EE-BB7D-1E63F8589DA5}"/>
                </a:ext>
              </a:extLst>
            </p:cNvPr>
            <p:cNvSpPr/>
            <p:nvPr/>
          </p:nvSpPr>
          <p:spPr bwMode="auto">
            <a:xfrm>
              <a:off x="4733925" y="4464051"/>
              <a:ext cx="220663" cy="34925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0" name="任意多边形 199">
              <a:extLst>
                <a:ext uri="{FF2B5EF4-FFF2-40B4-BE49-F238E27FC236}">
                  <a16:creationId xmlns:a16="http://schemas.microsoft.com/office/drawing/2014/main" id="{2E7F61E4-E17F-4042-9322-7E3D7341F3C0}"/>
                </a:ext>
              </a:extLst>
            </p:cNvPr>
            <p:cNvSpPr/>
            <p:nvPr/>
          </p:nvSpPr>
          <p:spPr bwMode="auto">
            <a:xfrm>
              <a:off x="4722813" y="3617914"/>
              <a:ext cx="1822450" cy="865188"/>
            </a:xfrm>
            <a:custGeom>
              <a:gdLst>
                <a:gd name="T0" fmla="*/ 975 w 975"/>
                <a:gd name="T1" fmla="*/ 457 h 463"/>
                <a:gd name="T2" fmla="*/ 951 w 975"/>
                <a:gd name="T3" fmla="*/ 462 h 463"/>
                <a:gd name="T4" fmla="*/ 28 w 975"/>
                <a:gd name="T5" fmla="*/ 463 h 463"/>
                <a:gd name="T6" fmla="*/ 19 w 975"/>
                <a:gd name="T7" fmla="*/ 444 h 463"/>
                <a:gd name="T8" fmla="*/ 5 w 975"/>
                <a:gd name="T9" fmla="*/ 338 h 463"/>
                <a:gd name="T10" fmla="*/ 42 w 975"/>
                <a:gd name="T11" fmla="*/ 273 h 463"/>
                <a:gd name="T12" fmla="*/ 83 w 975"/>
                <a:gd name="T13" fmla="*/ 1 h 463"/>
                <a:gd name="T14" fmla="*/ 593 w 975"/>
                <a:gd name="T15" fmla="*/ 0 h 463"/>
                <a:gd name="T16" fmla="*/ 791 w 975"/>
                <a:gd name="T17" fmla="*/ 159 h 463"/>
                <a:gd name="T18" fmla="*/ 935 w 975"/>
                <a:gd name="T19" fmla="*/ 220 h 463"/>
                <a:gd name="T20" fmla="*/ 966 w 975"/>
                <a:gd name="T21" fmla="*/ 302 h 463"/>
                <a:gd name="T22" fmla="*/ 968 w 975"/>
                <a:gd name="T23" fmla="*/ 335 h 463"/>
                <a:gd name="T24" fmla="*/ 975 w 975"/>
                <a:gd name="T25" fmla="*/ 457 h 4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5" h="462">
                  <a:moveTo>
                    <a:pt x="975" y="457"/>
                  </a:moveTo>
                  <a:cubicBezTo>
                    <a:pt x="951" y="462"/>
                    <a:pt x="951" y="462"/>
                    <a:pt x="951" y="462"/>
                  </a:cubicBezTo>
                  <a:cubicBezTo>
                    <a:pt x="28" y="463"/>
                    <a:pt x="28" y="463"/>
                    <a:pt x="28" y="463"/>
                  </a:cubicBezTo>
                  <a:cubicBezTo>
                    <a:pt x="19" y="444"/>
                    <a:pt x="19" y="444"/>
                    <a:pt x="19" y="444"/>
                  </a:cubicBezTo>
                  <a:cubicBezTo>
                    <a:pt x="5" y="410"/>
                    <a:pt x="0" y="374"/>
                    <a:pt x="5" y="338"/>
                  </a:cubicBezTo>
                  <a:cubicBezTo>
                    <a:pt x="9" y="311"/>
                    <a:pt x="19" y="285"/>
                    <a:pt x="42" y="273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593" y="0"/>
                    <a:pt x="593" y="0"/>
                    <a:pt x="593" y="0"/>
                  </a:cubicBezTo>
                  <a:cubicBezTo>
                    <a:pt x="791" y="159"/>
                    <a:pt x="791" y="159"/>
                    <a:pt x="791" y="159"/>
                  </a:cubicBezTo>
                  <a:cubicBezTo>
                    <a:pt x="791" y="159"/>
                    <a:pt x="884" y="157"/>
                    <a:pt x="935" y="220"/>
                  </a:cubicBezTo>
                  <a:cubicBezTo>
                    <a:pt x="951" y="240"/>
                    <a:pt x="962" y="267"/>
                    <a:pt x="966" y="302"/>
                  </a:cubicBezTo>
                  <a:cubicBezTo>
                    <a:pt x="968" y="335"/>
                    <a:pt x="968" y="335"/>
                    <a:pt x="968" y="335"/>
                  </a:cubicBezTo>
                  <a:lnTo>
                    <a:pt x="975" y="457"/>
                  </a:lnTo>
                  <a:close/>
                </a:path>
              </a:pathLst>
            </a:custGeom>
            <a:solidFill>
              <a:srgbClr val="319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1" name="椭圆 200">
              <a:extLst>
                <a:ext uri="{FF2B5EF4-FFF2-40B4-BE49-F238E27FC236}">
                  <a16:creationId xmlns:a16="http://schemas.microsoft.com/office/drawing/2014/main" id="{2946153E-D0A0-4CF7-A3BD-1CA1C6756899}"/>
                </a:ext>
              </a:extLst>
            </p:cNvPr>
            <p:cNvSpPr/>
            <p:nvPr/>
          </p:nvSpPr>
          <p:spPr bwMode="auto">
            <a:xfrm>
              <a:off x="5953125" y="4249739"/>
              <a:ext cx="425450" cy="425450"/>
            </a:xfrm>
            <a:prstGeom prst="ellipse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2" name="椭圆 201">
              <a:extLst>
                <a:ext uri="{FF2B5EF4-FFF2-40B4-BE49-F238E27FC236}">
                  <a16:creationId xmlns:a16="http://schemas.microsoft.com/office/drawing/2014/main" id="{78355BAD-1F1A-4CD7-B3E3-FA7C4D220FDC}"/>
                </a:ext>
              </a:extLst>
            </p:cNvPr>
            <p:cNvSpPr/>
            <p:nvPr/>
          </p:nvSpPr>
          <p:spPr bwMode="auto">
            <a:xfrm>
              <a:off x="6053138" y="4351339"/>
              <a:ext cx="225425" cy="223838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3" name="椭圆 202">
              <a:extLst>
                <a:ext uri="{FF2B5EF4-FFF2-40B4-BE49-F238E27FC236}">
                  <a16:creationId xmlns:a16="http://schemas.microsoft.com/office/drawing/2014/main" id="{C6A70F3C-0EBA-486A-A72F-D475005E688C}"/>
                </a:ext>
              </a:extLst>
            </p:cNvPr>
            <p:cNvSpPr/>
            <p:nvPr/>
          </p:nvSpPr>
          <p:spPr bwMode="auto">
            <a:xfrm>
              <a:off x="4902200" y="4251326"/>
              <a:ext cx="425450" cy="427038"/>
            </a:xfrm>
            <a:prstGeom prst="ellipse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4" name="椭圆 203">
              <a:extLst>
                <a:ext uri="{FF2B5EF4-FFF2-40B4-BE49-F238E27FC236}">
                  <a16:creationId xmlns:a16="http://schemas.microsoft.com/office/drawing/2014/main" id="{3246C611-1E3D-46B7-8B92-F150F82F8FC6}"/>
                </a:ext>
              </a:extLst>
            </p:cNvPr>
            <p:cNvSpPr/>
            <p:nvPr/>
          </p:nvSpPr>
          <p:spPr bwMode="auto">
            <a:xfrm>
              <a:off x="5002213" y="4352926"/>
              <a:ext cx="225425" cy="223838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5" name="任意多边形 204">
              <a:extLst>
                <a:ext uri="{FF2B5EF4-FFF2-40B4-BE49-F238E27FC236}">
                  <a16:creationId xmlns:a16="http://schemas.microsoft.com/office/drawing/2014/main" id="{F721238C-B17D-4E4C-AFDE-CDCF94B329FC}"/>
                </a:ext>
              </a:extLst>
            </p:cNvPr>
            <p:cNvSpPr/>
            <p:nvPr/>
          </p:nvSpPr>
          <p:spPr bwMode="auto">
            <a:xfrm>
              <a:off x="5368925" y="3673476"/>
              <a:ext cx="684213" cy="206375"/>
            </a:xfrm>
            <a:custGeom>
              <a:gdLst>
                <a:gd name="T0" fmla="*/ 431 w 431"/>
                <a:gd name="T1" fmla="*/ 130 h 130"/>
                <a:gd name="T2" fmla="*/ 108 w 431"/>
                <a:gd name="T3" fmla="*/ 130 h 130"/>
                <a:gd name="T4" fmla="*/ 68 w 431"/>
                <a:gd name="T5" fmla="*/ 130 h 130"/>
                <a:gd name="T6" fmla="*/ 0 w 431"/>
                <a:gd name="T7" fmla="*/ 130 h 130"/>
                <a:gd name="T8" fmla="*/ 0 w 431"/>
                <a:gd name="T9" fmla="*/ 125 h 130"/>
                <a:gd name="T10" fmla="*/ 0 w 431"/>
                <a:gd name="T11" fmla="*/ 66 h 130"/>
                <a:gd name="T12" fmla="*/ 0 w 431"/>
                <a:gd name="T13" fmla="*/ 0 h 130"/>
                <a:gd name="T14" fmla="*/ 45 w 431"/>
                <a:gd name="T15" fmla="*/ 0 h 130"/>
                <a:gd name="T16" fmla="*/ 85 w 431"/>
                <a:gd name="T17" fmla="*/ 0 h 130"/>
                <a:gd name="T18" fmla="*/ 155 w 431"/>
                <a:gd name="T19" fmla="*/ 0 h 130"/>
                <a:gd name="T20" fmla="*/ 195 w 431"/>
                <a:gd name="T21" fmla="*/ 0 h 130"/>
                <a:gd name="T22" fmla="*/ 276 w 431"/>
                <a:gd name="T23" fmla="*/ 0 h 130"/>
                <a:gd name="T24" fmla="*/ 431 w 431"/>
                <a:gd name="T25" fmla="*/ 130 h 1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1" h="130">
                  <a:moveTo>
                    <a:pt x="431" y="130"/>
                  </a:moveTo>
                  <a:lnTo>
                    <a:pt x="108" y="130"/>
                  </a:lnTo>
                  <a:lnTo>
                    <a:pt x="68" y="130"/>
                  </a:lnTo>
                  <a:lnTo>
                    <a:pt x="0" y="130"/>
                  </a:lnTo>
                  <a:lnTo>
                    <a:pt x="0" y="125"/>
                  </a:lnTo>
                  <a:lnTo>
                    <a:pt x="0" y="66"/>
                  </a:lnTo>
                  <a:lnTo>
                    <a:pt x="0" y="0"/>
                  </a:lnTo>
                  <a:lnTo>
                    <a:pt x="45" y="0"/>
                  </a:lnTo>
                  <a:lnTo>
                    <a:pt x="85" y="0"/>
                  </a:lnTo>
                  <a:lnTo>
                    <a:pt x="155" y="0"/>
                  </a:lnTo>
                  <a:lnTo>
                    <a:pt x="195" y="0"/>
                  </a:lnTo>
                  <a:lnTo>
                    <a:pt x="276" y="0"/>
                  </a:lnTo>
                  <a:lnTo>
                    <a:pt x="431" y="1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6" name="任意多边形 205">
              <a:extLst>
                <a:ext uri="{FF2B5EF4-FFF2-40B4-BE49-F238E27FC236}">
                  <a16:creationId xmlns:a16="http://schemas.microsoft.com/office/drawing/2014/main" id="{29E300F0-2FB2-4CCA-8758-8B7CDEF5068A}"/>
                </a:ext>
              </a:extLst>
            </p:cNvPr>
            <p:cNvSpPr/>
            <p:nvPr/>
          </p:nvSpPr>
          <p:spPr bwMode="auto">
            <a:xfrm>
              <a:off x="5011738" y="3673476"/>
              <a:ext cx="273050" cy="207963"/>
            </a:xfrm>
            <a:custGeom>
              <a:gdLst>
                <a:gd name="T0" fmla="*/ 172 w 172"/>
                <a:gd name="T1" fmla="*/ 131 h 131"/>
                <a:gd name="T2" fmla="*/ 2 w 172"/>
                <a:gd name="T3" fmla="*/ 131 h 131"/>
                <a:gd name="T4" fmla="*/ 2 w 172"/>
                <a:gd name="T5" fmla="*/ 97 h 131"/>
                <a:gd name="T6" fmla="*/ 2 w 172"/>
                <a:gd name="T7" fmla="*/ 38 h 131"/>
                <a:gd name="T8" fmla="*/ 0 w 172"/>
                <a:gd name="T9" fmla="*/ 0 h 131"/>
                <a:gd name="T10" fmla="*/ 26 w 172"/>
                <a:gd name="T11" fmla="*/ 0 h 131"/>
                <a:gd name="T12" fmla="*/ 65 w 172"/>
                <a:gd name="T13" fmla="*/ 0 h 131"/>
                <a:gd name="T14" fmla="*/ 172 w 172"/>
                <a:gd name="T15" fmla="*/ 0 h 131"/>
                <a:gd name="T16" fmla="*/ 172 w 172"/>
                <a:gd name="T17" fmla="*/ 131 h 1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131">
                  <a:moveTo>
                    <a:pt x="172" y="131"/>
                  </a:moveTo>
                  <a:lnTo>
                    <a:pt x="2" y="131"/>
                  </a:lnTo>
                  <a:lnTo>
                    <a:pt x="2" y="97"/>
                  </a:lnTo>
                  <a:lnTo>
                    <a:pt x="2" y="38"/>
                  </a:lnTo>
                  <a:lnTo>
                    <a:pt x="0" y="0"/>
                  </a:lnTo>
                  <a:lnTo>
                    <a:pt x="26" y="0"/>
                  </a:lnTo>
                  <a:lnTo>
                    <a:pt x="65" y="0"/>
                  </a:lnTo>
                  <a:lnTo>
                    <a:pt x="172" y="0"/>
                  </a:lnTo>
                  <a:lnTo>
                    <a:pt x="172" y="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7" name="矩形 206">
              <a:extLst>
                <a:ext uri="{FF2B5EF4-FFF2-40B4-BE49-F238E27FC236}">
                  <a16:creationId xmlns:a16="http://schemas.microsoft.com/office/drawing/2014/main" id="{B2EA07A1-0965-45AC-891F-0031B4C5978C}"/>
                </a:ext>
              </a:extLst>
            </p:cNvPr>
            <p:cNvSpPr/>
            <p:nvPr/>
          </p:nvSpPr>
          <p:spPr bwMode="auto">
            <a:xfrm>
              <a:off x="5368925" y="4035426"/>
              <a:ext cx="36513" cy="6508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8" name="矩形 207">
              <a:extLst>
                <a:ext uri="{FF2B5EF4-FFF2-40B4-BE49-F238E27FC236}">
                  <a16:creationId xmlns:a16="http://schemas.microsoft.com/office/drawing/2014/main" id="{5B32A076-B1A0-4427-B404-C79EBEB9FFB4}"/>
                </a:ext>
              </a:extLst>
            </p:cNvPr>
            <p:cNvSpPr/>
            <p:nvPr/>
          </p:nvSpPr>
          <p:spPr bwMode="auto">
            <a:xfrm>
              <a:off x="5915025" y="3938589"/>
              <a:ext cx="66675" cy="36513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9" name="任意多边形 208">
              <a:extLst>
                <a:ext uri="{FF2B5EF4-FFF2-40B4-BE49-F238E27FC236}">
                  <a16:creationId xmlns:a16="http://schemas.microsoft.com/office/drawing/2014/main" id="{3AB293D2-CED8-4DD7-BC99-91310610F845}"/>
                </a:ext>
              </a:extLst>
            </p:cNvPr>
            <p:cNvSpPr/>
            <p:nvPr/>
          </p:nvSpPr>
          <p:spPr bwMode="auto">
            <a:xfrm>
              <a:off x="5940425" y="3808414"/>
              <a:ext cx="76200" cy="146050"/>
            </a:xfrm>
            <a:custGeom>
              <a:gdLst>
                <a:gd name="T0" fmla="*/ 0 w 41"/>
                <a:gd name="T1" fmla="*/ 0 h 78"/>
                <a:gd name="T2" fmla="*/ 2 w 41"/>
                <a:gd name="T3" fmla="*/ 0 h 78"/>
                <a:gd name="T4" fmla="*/ 41 w 41"/>
                <a:gd name="T5" fmla="*/ 39 h 78"/>
                <a:gd name="T6" fmla="*/ 2 w 41"/>
                <a:gd name="T7" fmla="*/ 78 h 78"/>
                <a:gd name="T8" fmla="*/ 0 w 41"/>
                <a:gd name="T9" fmla="*/ 78 h 78"/>
                <a:gd name="T10" fmla="*/ 0 w 41"/>
                <a:gd name="T11" fmla="*/ 0 h 7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78">
                  <a:moveTo>
                    <a:pt x="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3" y="0"/>
                    <a:pt x="41" y="18"/>
                    <a:pt x="41" y="39"/>
                  </a:cubicBezTo>
                  <a:cubicBezTo>
                    <a:pt x="41" y="61"/>
                    <a:pt x="23" y="78"/>
                    <a:pt x="2" y="78"/>
                  </a:cubicBezTo>
                  <a:cubicBezTo>
                    <a:pt x="0" y="78"/>
                    <a:pt x="0" y="78"/>
                    <a:pt x="0" y="7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0" name="任意多边形 209">
              <a:extLst>
                <a:ext uri="{FF2B5EF4-FFF2-40B4-BE49-F238E27FC236}">
                  <a16:creationId xmlns:a16="http://schemas.microsoft.com/office/drawing/2014/main" id="{B553865B-5CEB-4854-80E1-F7F12C03CBBF}"/>
                </a:ext>
              </a:extLst>
            </p:cNvPr>
            <p:cNvSpPr/>
            <p:nvPr/>
          </p:nvSpPr>
          <p:spPr bwMode="auto">
            <a:xfrm>
              <a:off x="6402388" y="4029076"/>
              <a:ext cx="130175" cy="220663"/>
            </a:xfrm>
            <a:custGeom>
              <a:gdLst>
                <a:gd name="T0" fmla="*/ 70 w 70"/>
                <a:gd name="T1" fmla="*/ 115 h 118"/>
                <a:gd name="T2" fmla="*/ 3 w 70"/>
                <a:gd name="T3" fmla="*/ 61 h 118"/>
                <a:gd name="T4" fmla="*/ 37 w 70"/>
                <a:gd name="T5" fmla="*/ 0 h 118"/>
                <a:gd name="T6" fmla="*/ 68 w 70"/>
                <a:gd name="T7" fmla="*/ 82 h 118"/>
                <a:gd name="T8" fmla="*/ 70 w 70"/>
                <a:gd name="T9" fmla="*/ 115 h 1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18">
                  <a:moveTo>
                    <a:pt x="70" y="115"/>
                  </a:moveTo>
                  <a:cubicBezTo>
                    <a:pt x="36" y="118"/>
                    <a:pt x="7" y="94"/>
                    <a:pt x="3" y="61"/>
                  </a:cubicBezTo>
                  <a:cubicBezTo>
                    <a:pt x="0" y="36"/>
                    <a:pt x="14" y="11"/>
                    <a:pt x="37" y="0"/>
                  </a:cubicBezTo>
                  <a:cubicBezTo>
                    <a:pt x="53" y="20"/>
                    <a:pt x="64" y="47"/>
                    <a:pt x="68" y="82"/>
                  </a:cubicBezTo>
                  <a:lnTo>
                    <a:pt x="70" y="115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1" name="任意多边形 210">
              <a:extLst>
                <a:ext uri="{FF2B5EF4-FFF2-40B4-BE49-F238E27FC236}">
                  <a16:creationId xmlns:a16="http://schemas.microsoft.com/office/drawing/2014/main" id="{B2D531D8-CB12-46FD-A40F-0EEF9ED50588}"/>
                </a:ext>
              </a:extLst>
            </p:cNvPr>
            <p:cNvSpPr/>
            <p:nvPr/>
          </p:nvSpPr>
          <p:spPr bwMode="auto">
            <a:xfrm>
              <a:off x="5368925" y="3673476"/>
              <a:ext cx="134938" cy="198438"/>
            </a:xfrm>
            <a:custGeom>
              <a:gdLst>
                <a:gd name="T0" fmla="*/ 85 w 85"/>
                <a:gd name="T1" fmla="*/ 0 h 125"/>
                <a:gd name="T2" fmla="*/ 0 w 85"/>
                <a:gd name="T3" fmla="*/ 125 h 125"/>
                <a:gd name="T4" fmla="*/ 0 w 85"/>
                <a:gd name="T5" fmla="*/ 66 h 125"/>
                <a:gd name="T6" fmla="*/ 45 w 85"/>
                <a:gd name="T7" fmla="*/ 0 h 125"/>
                <a:gd name="T8" fmla="*/ 85 w 85"/>
                <a:gd name="T9" fmla="*/ 0 h 1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25">
                  <a:moveTo>
                    <a:pt x="85" y="0"/>
                  </a:moveTo>
                  <a:lnTo>
                    <a:pt x="0" y="125"/>
                  </a:lnTo>
                  <a:lnTo>
                    <a:pt x="0" y="66"/>
                  </a:lnTo>
                  <a:lnTo>
                    <a:pt x="4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2" name="任意多边形 211">
              <a:extLst>
                <a:ext uri="{FF2B5EF4-FFF2-40B4-BE49-F238E27FC236}">
                  <a16:creationId xmlns:a16="http://schemas.microsoft.com/office/drawing/2014/main" id="{245B5EEE-6EFB-4ACB-AB4E-760F4C0C229F}"/>
                </a:ext>
              </a:extLst>
            </p:cNvPr>
            <p:cNvSpPr/>
            <p:nvPr/>
          </p:nvSpPr>
          <p:spPr bwMode="auto">
            <a:xfrm>
              <a:off x="5014913" y="3673476"/>
              <a:ext cx="100013" cy="153988"/>
            </a:xfrm>
            <a:custGeom>
              <a:gdLst>
                <a:gd name="T0" fmla="*/ 63 w 63"/>
                <a:gd name="T1" fmla="*/ 0 h 97"/>
                <a:gd name="T2" fmla="*/ 0 w 63"/>
                <a:gd name="T3" fmla="*/ 97 h 97"/>
                <a:gd name="T4" fmla="*/ 0 w 63"/>
                <a:gd name="T5" fmla="*/ 38 h 97"/>
                <a:gd name="T6" fmla="*/ 24 w 63"/>
                <a:gd name="T7" fmla="*/ 0 h 97"/>
                <a:gd name="T8" fmla="*/ 63 w 63"/>
                <a:gd name="T9" fmla="*/ 0 h 9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7">
                  <a:moveTo>
                    <a:pt x="63" y="0"/>
                  </a:moveTo>
                  <a:lnTo>
                    <a:pt x="0" y="97"/>
                  </a:lnTo>
                  <a:lnTo>
                    <a:pt x="0" y="38"/>
                  </a:lnTo>
                  <a:lnTo>
                    <a:pt x="24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3" name="任意多边形 212">
              <a:extLst>
                <a:ext uri="{FF2B5EF4-FFF2-40B4-BE49-F238E27FC236}">
                  <a16:creationId xmlns:a16="http://schemas.microsoft.com/office/drawing/2014/main" id="{C1887F3E-D732-4144-9464-ED2418C2B35B}"/>
                </a:ext>
              </a:extLst>
            </p:cNvPr>
            <p:cNvSpPr/>
            <p:nvPr/>
          </p:nvSpPr>
          <p:spPr bwMode="auto">
            <a:xfrm>
              <a:off x="5476875" y="3673476"/>
              <a:ext cx="201613" cy="206375"/>
            </a:xfrm>
            <a:custGeom>
              <a:gdLst>
                <a:gd name="T0" fmla="*/ 127 w 127"/>
                <a:gd name="T1" fmla="*/ 0 h 130"/>
                <a:gd name="T2" fmla="*/ 40 w 127"/>
                <a:gd name="T3" fmla="*/ 130 h 130"/>
                <a:gd name="T4" fmla="*/ 0 w 127"/>
                <a:gd name="T5" fmla="*/ 130 h 130"/>
                <a:gd name="T6" fmla="*/ 87 w 127"/>
                <a:gd name="T7" fmla="*/ 0 h 130"/>
                <a:gd name="T8" fmla="*/ 127 w 127"/>
                <a:gd name="T9" fmla="*/ 0 h 1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30">
                  <a:moveTo>
                    <a:pt x="127" y="0"/>
                  </a:moveTo>
                  <a:lnTo>
                    <a:pt x="40" y="130"/>
                  </a:lnTo>
                  <a:lnTo>
                    <a:pt x="0" y="130"/>
                  </a:lnTo>
                  <a:lnTo>
                    <a:pt x="87" y="0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4" name="矩形 213">
              <a:extLst>
                <a:ext uri="{FF2B5EF4-FFF2-40B4-BE49-F238E27FC236}">
                  <a16:creationId xmlns:a16="http://schemas.microsoft.com/office/drawing/2014/main" id="{054D3B2B-1F3E-4B03-8F61-4DE9336F8B7F}"/>
                </a:ext>
              </a:extLst>
            </p:cNvPr>
            <p:cNvSpPr/>
            <p:nvPr/>
          </p:nvSpPr>
          <p:spPr bwMode="auto">
            <a:xfrm>
              <a:off x="7753350" y="4005264"/>
              <a:ext cx="134938" cy="2063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5" name="任意多边形 214">
              <a:extLst>
                <a:ext uri="{FF2B5EF4-FFF2-40B4-BE49-F238E27FC236}">
                  <a16:creationId xmlns:a16="http://schemas.microsoft.com/office/drawing/2014/main" id="{423A29D7-1160-4402-AA67-66C01B01AD39}"/>
                </a:ext>
              </a:extLst>
            </p:cNvPr>
            <p:cNvSpPr/>
            <p:nvPr/>
          </p:nvSpPr>
          <p:spPr bwMode="auto">
            <a:xfrm>
              <a:off x="6786563" y="3489326"/>
              <a:ext cx="1109663" cy="527050"/>
            </a:xfrm>
            <a:custGeom>
              <a:gdLst>
                <a:gd name="T0" fmla="*/ 0 w 593"/>
                <a:gd name="T1" fmla="*/ 278 h 282"/>
                <a:gd name="T2" fmla="*/ 15 w 593"/>
                <a:gd name="T3" fmla="*/ 281 h 282"/>
                <a:gd name="T4" fmla="*/ 576 w 593"/>
                <a:gd name="T5" fmla="*/ 282 h 282"/>
                <a:gd name="T6" fmla="*/ 581 w 593"/>
                <a:gd name="T7" fmla="*/ 270 h 282"/>
                <a:gd name="T8" fmla="*/ 590 w 593"/>
                <a:gd name="T9" fmla="*/ 206 h 282"/>
                <a:gd name="T10" fmla="*/ 567 w 593"/>
                <a:gd name="T11" fmla="*/ 167 h 282"/>
                <a:gd name="T12" fmla="*/ 542 w 593"/>
                <a:gd name="T13" fmla="*/ 1 h 282"/>
                <a:gd name="T14" fmla="*/ 232 w 593"/>
                <a:gd name="T15" fmla="*/ 0 h 282"/>
                <a:gd name="T16" fmla="*/ 112 w 593"/>
                <a:gd name="T17" fmla="*/ 97 h 282"/>
                <a:gd name="T18" fmla="*/ 25 w 593"/>
                <a:gd name="T19" fmla="*/ 134 h 282"/>
                <a:gd name="T20" fmla="*/ 6 w 593"/>
                <a:gd name="T21" fmla="*/ 184 h 282"/>
                <a:gd name="T22" fmla="*/ 5 w 593"/>
                <a:gd name="T23" fmla="*/ 204 h 282"/>
                <a:gd name="T24" fmla="*/ 0 w 593"/>
                <a:gd name="T25" fmla="*/ 278 h 28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3" h="282">
                  <a:moveTo>
                    <a:pt x="0" y="278"/>
                  </a:moveTo>
                  <a:cubicBezTo>
                    <a:pt x="15" y="281"/>
                    <a:pt x="15" y="281"/>
                    <a:pt x="15" y="281"/>
                  </a:cubicBezTo>
                  <a:cubicBezTo>
                    <a:pt x="576" y="282"/>
                    <a:pt x="576" y="282"/>
                    <a:pt x="576" y="282"/>
                  </a:cubicBezTo>
                  <a:cubicBezTo>
                    <a:pt x="581" y="270"/>
                    <a:pt x="581" y="270"/>
                    <a:pt x="581" y="270"/>
                  </a:cubicBezTo>
                  <a:cubicBezTo>
                    <a:pt x="590" y="250"/>
                    <a:pt x="593" y="228"/>
                    <a:pt x="590" y="206"/>
                  </a:cubicBezTo>
                  <a:cubicBezTo>
                    <a:pt x="587" y="190"/>
                    <a:pt x="581" y="174"/>
                    <a:pt x="567" y="167"/>
                  </a:cubicBezTo>
                  <a:cubicBezTo>
                    <a:pt x="542" y="1"/>
                    <a:pt x="542" y="1"/>
                    <a:pt x="542" y="1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56" y="96"/>
                    <a:pt x="25" y="134"/>
                  </a:cubicBezTo>
                  <a:cubicBezTo>
                    <a:pt x="14" y="149"/>
                    <a:pt x="7" y="166"/>
                    <a:pt x="6" y="184"/>
                  </a:cubicBezTo>
                  <a:cubicBezTo>
                    <a:pt x="5" y="204"/>
                    <a:pt x="5" y="204"/>
                    <a:pt x="5" y="204"/>
                  </a:cubicBezTo>
                  <a:lnTo>
                    <a:pt x="0" y="278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6" name="椭圆 215">
              <a:extLst>
                <a:ext uri="{FF2B5EF4-FFF2-40B4-BE49-F238E27FC236}">
                  <a16:creationId xmlns:a16="http://schemas.microsoft.com/office/drawing/2014/main" id="{41478D19-26B8-4CE8-AEC8-F125D0095F58}"/>
                </a:ext>
              </a:extLst>
            </p:cNvPr>
            <p:cNvSpPr/>
            <p:nvPr/>
          </p:nvSpPr>
          <p:spPr bwMode="auto">
            <a:xfrm>
              <a:off x="6888163" y="3873501"/>
              <a:ext cx="260350" cy="260350"/>
            </a:xfrm>
            <a:prstGeom prst="ellipse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7" name="椭圆 216">
              <a:extLst>
                <a:ext uri="{FF2B5EF4-FFF2-40B4-BE49-F238E27FC236}">
                  <a16:creationId xmlns:a16="http://schemas.microsoft.com/office/drawing/2014/main" id="{699148D6-B2B1-4CDE-8D98-4058D4094E3F}"/>
                </a:ext>
              </a:extLst>
            </p:cNvPr>
            <p:cNvSpPr/>
            <p:nvPr/>
          </p:nvSpPr>
          <p:spPr bwMode="auto">
            <a:xfrm>
              <a:off x="6950075" y="3935414"/>
              <a:ext cx="136525" cy="136525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8" name="椭圆 217">
              <a:extLst>
                <a:ext uri="{FF2B5EF4-FFF2-40B4-BE49-F238E27FC236}">
                  <a16:creationId xmlns:a16="http://schemas.microsoft.com/office/drawing/2014/main" id="{ACFCE8C4-5850-479F-84D4-B84E79F48194}"/>
                </a:ext>
              </a:extLst>
            </p:cNvPr>
            <p:cNvSpPr/>
            <p:nvPr/>
          </p:nvSpPr>
          <p:spPr bwMode="auto">
            <a:xfrm>
              <a:off x="7527925" y="3873501"/>
              <a:ext cx="257175" cy="260350"/>
            </a:xfrm>
            <a:prstGeom prst="ellipse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9" name="椭圆 218">
              <a:extLst>
                <a:ext uri="{FF2B5EF4-FFF2-40B4-BE49-F238E27FC236}">
                  <a16:creationId xmlns:a16="http://schemas.microsoft.com/office/drawing/2014/main" id="{262199B2-D412-4B94-A6FF-7723F9E75476}"/>
                </a:ext>
              </a:extLst>
            </p:cNvPr>
            <p:cNvSpPr/>
            <p:nvPr/>
          </p:nvSpPr>
          <p:spPr bwMode="auto">
            <a:xfrm>
              <a:off x="7589838" y="3935414"/>
              <a:ext cx="136525" cy="136525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0" name="任意多边形 219">
              <a:extLst>
                <a:ext uri="{FF2B5EF4-FFF2-40B4-BE49-F238E27FC236}">
                  <a16:creationId xmlns:a16="http://schemas.microsoft.com/office/drawing/2014/main" id="{763F1D1B-5A07-459B-95E9-3ED2D2D323E9}"/>
                </a:ext>
              </a:extLst>
            </p:cNvPr>
            <p:cNvSpPr/>
            <p:nvPr/>
          </p:nvSpPr>
          <p:spPr bwMode="auto">
            <a:xfrm>
              <a:off x="7086600" y="3524251"/>
              <a:ext cx="414338" cy="125413"/>
            </a:xfrm>
            <a:custGeom>
              <a:gdLst>
                <a:gd name="T0" fmla="*/ 0 w 261"/>
                <a:gd name="T1" fmla="*/ 79 h 79"/>
                <a:gd name="T2" fmla="*/ 196 w 261"/>
                <a:gd name="T3" fmla="*/ 79 h 79"/>
                <a:gd name="T4" fmla="*/ 221 w 261"/>
                <a:gd name="T5" fmla="*/ 79 h 79"/>
                <a:gd name="T6" fmla="*/ 261 w 261"/>
                <a:gd name="T7" fmla="*/ 79 h 79"/>
                <a:gd name="T8" fmla="*/ 261 w 261"/>
                <a:gd name="T9" fmla="*/ 75 h 79"/>
                <a:gd name="T10" fmla="*/ 261 w 261"/>
                <a:gd name="T11" fmla="*/ 40 h 79"/>
                <a:gd name="T12" fmla="*/ 261 w 261"/>
                <a:gd name="T13" fmla="*/ 0 h 79"/>
                <a:gd name="T14" fmla="*/ 234 w 261"/>
                <a:gd name="T15" fmla="*/ 0 h 79"/>
                <a:gd name="T16" fmla="*/ 211 w 261"/>
                <a:gd name="T17" fmla="*/ 0 h 79"/>
                <a:gd name="T18" fmla="*/ 168 w 261"/>
                <a:gd name="T19" fmla="*/ 0 h 79"/>
                <a:gd name="T20" fmla="*/ 143 w 261"/>
                <a:gd name="T21" fmla="*/ 0 h 79"/>
                <a:gd name="T22" fmla="*/ 95 w 261"/>
                <a:gd name="T23" fmla="*/ 0 h 79"/>
                <a:gd name="T24" fmla="*/ 0 w 261"/>
                <a:gd name="T25" fmla="*/ 79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1" h="79">
                  <a:moveTo>
                    <a:pt x="0" y="79"/>
                  </a:moveTo>
                  <a:lnTo>
                    <a:pt x="196" y="79"/>
                  </a:lnTo>
                  <a:lnTo>
                    <a:pt x="221" y="79"/>
                  </a:lnTo>
                  <a:lnTo>
                    <a:pt x="261" y="79"/>
                  </a:lnTo>
                  <a:lnTo>
                    <a:pt x="261" y="75"/>
                  </a:lnTo>
                  <a:lnTo>
                    <a:pt x="261" y="40"/>
                  </a:lnTo>
                  <a:lnTo>
                    <a:pt x="261" y="0"/>
                  </a:lnTo>
                  <a:lnTo>
                    <a:pt x="234" y="0"/>
                  </a:lnTo>
                  <a:lnTo>
                    <a:pt x="211" y="0"/>
                  </a:lnTo>
                  <a:lnTo>
                    <a:pt x="168" y="0"/>
                  </a:lnTo>
                  <a:lnTo>
                    <a:pt x="143" y="0"/>
                  </a:lnTo>
                  <a:lnTo>
                    <a:pt x="95" y="0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1" name="任意多边形 220">
              <a:extLst>
                <a:ext uri="{FF2B5EF4-FFF2-40B4-BE49-F238E27FC236}">
                  <a16:creationId xmlns:a16="http://schemas.microsoft.com/office/drawing/2014/main" id="{D52404F9-AC9C-4708-93DE-8347309C001D}"/>
                </a:ext>
              </a:extLst>
            </p:cNvPr>
            <p:cNvSpPr/>
            <p:nvPr/>
          </p:nvSpPr>
          <p:spPr bwMode="auto">
            <a:xfrm>
              <a:off x="7553325" y="3524251"/>
              <a:ext cx="165100" cy="125413"/>
            </a:xfrm>
            <a:custGeom>
              <a:gdLst>
                <a:gd name="T0" fmla="*/ 0 w 104"/>
                <a:gd name="T1" fmla="*/ 79 h 79"/>
                <a:gd name="T2" fmla="*/ 104 w 104"/>
                <a:gd name="T3" fmla="*/ 79 h 79"/>
                <a:gd name="T4" fmla="*/ 104 w 104"/>
                <a:gd name="T5" fmla="*/ 59 h 79"/>
                <a:gd name="T6" fmla="*/ 104 w 104"/>
                <a:gd name="T7" fmla="*/ 22 h 79"/>
                <a:gd name="T8" fmla="*/ 104 w 104"/>
                <a:gd name="T9" fmla="*/ 0 h 79"/>
                <a:gd name="T10" fmla="*/ 89 w 104"/>
                <a:gd name="T11" fmla="*/ 0 h 79"/>
                <a:gd name="T12" fmla="*/ 65 w 104"/>
                <a:gd name="T13" fmla="*/ 0 h 79"/>
                <a:gd name="T14" fmla="*/ 0 w 104"/>
                <a:gd name="T15" fmla="*/ 0 h 79"/>
                <a:gd name="T16" fmla="*/ 0 w 104"/>
                <a:gd name="T17" fmla="*/ 79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79">
                  <a:moveTo>
                    <a:pt x="0" y="79"/>
                  </a:moveTo>
                  <a:lnTo>
                    <a:pt x="104" y="79"/>
                  </a:lnTo>
                  <a:lnTo>
                    <a:pt x="104" y="59"/>
                  </a:lnTo>
                  <a:lnTo>
                    <a:pt x="104" y="22"/>
                  </a:lnTo>
                  <a:lnTo>
                    <a:pt x="104" y="0"/>
                  </a:lnTo>
                  <a:lnTo>
                    <a:pt x="89" y="0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2" name="矩形 221">
              <a:extLst>
                <a:ext uri="{FF2B5EF4-FFF2-40B4-BE49-F238E27FC236}">
                  <a16:creationId xmlns:a16="http://schemas.microsoft.com/office/drawing/2014/main" id="{D909B27C-3986-4595-BC79-746E0A3610BC}"/>
                </a:ext>
              </a:extLst>
            </p:cNvPr>
            <p:cNvSpPr/>
            <p:nvPr/>
          </p:nvSpPr>
          <p:spPr bwMode="auto">
            <a:xfrm>
              <a:off x="7480300" y="3743326"/>
              <a:ext cx="20638" cy="3968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3" name="矩形 222">
              <a:extLst>
                <a:ext uri="{FF2B5EF4-FFF2-40B4-BE49-F238E27FC236}">
                  <a16:creationId xmlns:a16="http://schemas.microsoft.com/office/drawing/2014/main" id="{AA4B0503-F1DC-4C0B-8EA7-47586EEF896E}"/>
                </a:ext>
              </a:extLst>
            </p:cNvPr>
            <p:cNvSpPr/>
            <p:nvPr/>
          </p:nvSpPr>
          <p:spPr bwMode="auto">
            <a:xfrm>
              <a:off x="7131050" y="3684589"/>
              <a:ext cx="39688" cy="20638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4" name="任意多边形 223">
              <a:extLst>
                <a:ext uri="{FF2B5EF4-FFF2-40B4-BE49-F238E27FC236}">
                  <a16:creationId xmlns:a16="http://schemas.microsoft.com/office/drawing/2014/main" id="{393C4AE1-48E3-4B3D-9377-AE00196F8CD2}"/>
                </a:ext>
              </a:extLst>
            </p:cNvPr>
            <p:cNvSpPr/>
            <p:nvPr/>
          </p:nvSpPr>
          <p:spPr bwMode="auto">
            <a:xfrm>
              <a:off x="7108825" y="3606801"/>
              <a:ext cx="46038" cy="87313"/>
            </a:xfrm>
            <a:custGeom>
              <a:gdLst>
                <a:gd name="T0" fmla="*/ 25 w 25"/>
                <a:gd name="T1" fmla="*/ 47 h 47"/>
                <a:gd name="T2" fmla="*/ 24 w 25"/>
                <a:gd name="T3" fmla="*/ 47 h 47"/>
                <a:gd name="T4" fmla="*/ 0 w 25"/>
                <a:gd name="T5" fmla="*/ 23 h 47"/>
                <a:gd name="T6" fmla="*/ 24 w 25"/>
                <a:gd name="T7" fmla="*/ 0 h 47"/>
                <a:gd name="T8" fmla="*/ 25 w 25"/>
                <a:gd name="T9" fmla="*/ 0 h 47"/>
                <a:gd name="T10" fmla="*/ 25 w 25"/>
                <a:gd name="T11" fmla="*/ 47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47">
                  <a:moveTo>
                    <a:pt x="25" y="47"/>
                  </a:move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6"/>
                    <a:pt x="0" y="23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47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5" name="任意多边形 224">
              <a:extLst>
                <a:ext uri="{FF2B5EF4-FFF2-40B4-BE49-F238E27FC236}">
                  <a16:creationId xmlns:a16="http://schemas.microsoft.com/office/drawing/2014/main" id="{DCBEA23C-501B-4AF2-A4FE-E1665A7658DC}"/>
                </a:ext>
              </a:extLst>
            </p:cNvPr>
            <p:cNvSpPr/>
            <p:nvPr/>
          </p:nvSpPr>
          <p:spPr bwMode="auto">
            <a:xfrm>
              <a:off x="6796088" y="3740151"/>
              <a:ext cx="79375" cy="133350"/>
            </a:xfrm>
            <a:custGeom>
              <a:gdLst>
                <a:gd name="T0" fmla="*/ 0 w 42"/>
                <a:gd name="T1" fmla="*/ 70 h 72"/>
                <a:gd name="T2" fmla="*/ 40 w 42"/>
                <a:gd name="T3" fmla="*/ 37 h 72"/>
                <a:gd name="T4" fmla="*/ 20 w 42"/>
                <a:gd name="T5" fmla="*/ 0 h 72"/>
                <a:gd name="T6" fmla="*/ 1 w 42"/>
                <a:gd name="T7" fmla="*/ 50 h 72"/>
                <a:gd name="T8" fmla="*/ 0 w 42"/>
                <a:gd name="T9" fmla="*/ 70 h 7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2">
                  <a:moveTo>
                    <a:pt x="0" y="70"/>
                  </a:moveTo>
                  <a:cubicBezTo>
                    <a:pt x="20" y="72"/>
                    <a:pt x="38" y="57"/>
                    <a:pt x="40" y="37"/>
                  </a:cubicBezTo>
                  <a:cubicBezTo>
                    <a:pt x="42" y="22"/>
                    <a:pt x="34" y="7"/>
                    <a:pt x="20" y="0"/>
                  </a:cubicBezTo>
                  <a:cubicBezTo>
                    <a:pt x="9" y="15"/>
                    <a:pt x="2" y="32"/>
                    <a:pt x="1" y="50"/>
                  </a:cubicBezTo>
                  <a:lnTo>
                    <a:pt x="0" y="70"/>
                  </a:lnTo>
                  <a:close/>
                </a:path>
              </a:pathLst>
            </a:cu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6" name="任意多边形 225">
              <a:extLst>
                <a:ext uri="{FF2B5EF4-FFF2-40B4-BE49-F238E27FC236}">
                  <a16:creationId xmlns:a16="http://schemas.microsoft.com/office/drawing/2014/main" id="{E180CDDA-1993-4818-93D2-F0449D1FEE59}"/>
                </a:ext>
              </a:extLst>
            </p:cNvPr>
            <p:cNvSpPr/>
            <p:nvPr/>
          </p:nvSpPr>
          <p:spPr bwMode="auto">
            <a:xfrm>
              <a:off x="7421563" y="3524251"/>
              <a:ext cx="79375" cy="119063"/>
            </a:xfrm>
            <a:custGeom>
              <a:gdLst>
                <a:gd name="T0" fmla="*/ 0 w 50"/>
                <a:gd name="T1" fmla="*/ 0 h 75"/>
                <a:gd name="T2" fmla="*/ 50 w 50"/>
                <a:gd name="T3" fmla="*/ 75 h 75"/>
                <a:gd name="T4" fmla="*/ 50 w 50"/>
                <a:gd name="T5" fmla="*/ 40 h 75"/>
                <a:gd name="T6" fmla="*/ 23 w 50"/>
                <a:gd name="T7" fmla="*/ 0 h 75"/>
                <a:gd name="T8" fmla="*/ 0 w 50"/>
                <a:gd name="T9" fmla="*/ 0 h 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75">
                  <a:moveTo>
                    <a:pt x="0" y="0"/>
                  </a:moveTo>
                  <a:lnTo>
                    <a:pt x="50" y="75"/>
                  </a:lnTo>
                  <a:lnTo>
                    <a:pt x="50" y="40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7" name="任意多边形 226">
              <a:extLst>
                <a:ext uri="{FF2B5EF4-FFF2-40B4-BE49-F238E27FC236}">
                  <a16:creationId xmlns:a16="http://schemas.microsoft.com/office/drawing/2014/main" id="{35EF4E5C-2DE7-46E5-80AF-1BC321C78DCD}"/>
                </a:ext>
              </a:extLst>
            </p:cNvPr>
            <p:cNvSpPr/>
            <p:nvPr/>
          </p:nvSpPr>
          <p:spPr bwMode="auto">
            <a:xfrm>
              <a:off x="7656513" y="3524251"/>
              <a:ext cx="61913" cy="93663"/>
            </a:xfrm>
            <a:custGeom>
              <a:gdLst>
                <a:gd name="T0" fmla="*/ 0 w 39"/>
                <a:gd name="T1" fmla="*/ 0 h 59"/>
                <a:gd name="T2" fmla="*/ 39 w 39"/>
                <a:gd name="T3" fmla="*/ 59 h 59"/>
                <a:gd name="T4" fmla="*/ 39 w 39"/>
                <a:gd name="T5" fmla="*/ 22 h 59"/>
                <a:gd name="T6" fmla="*/ 24 w 39"/>
                <a:gd name="T7" fmla="*/ 0 h 59"/>
                <a:gd name="T8" fmla="*/ 0 w 39"/>
                <a:gd name="T9" fmla="*/ 0 h 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59">
                  <a:moveTo>
                    <a:pt x="0" y="0"/>
                  </a:moveTo>
                  <a:lnTo>
                    <a:pt x="39" y="59"/>
                  </a:lnTo>
                  <a:lnTo>
                    <a:pt x="39" y="22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8" name="任意多边形 227">
              <a:extLst>
                <a:ext uri="{FF2B5EF4-FFF2-40B4-BE49-F238E27FC236}">
                  <a16:creationId xmlns:a16="http://schemas.microsoft.com/office/drawing/2014/main" id="{A6700960-3C2B-4CF1-BF17-69526B8925B3}"/>
                </a:ext>
              </a:extLst>
            </p:cNvPr>
            <p:cNvSpPr/>
            <p:nvPr/>
          </p:nvSpPr>
          <p:spPr bwMode="auto">
            <a:xfrm>
              <a:off x="7313613" y="3524251"/>
              <a:ext cx="123825" cy="125413"/>
            </a:xfrm>
            <a:custGeom>
              <a:gdLst>
                <a:gd name="T0" fmla="*/ 0 w 78"/>
                <a:gd name="T1" fmla="*/ 0 h 79"/>
                <a:gd name="T2" fmla="*/ 53 w 78"/>
                <a:gd name="T3" fmla="*/ 79 h 79"/>
                <a:gd name="T4" fmla="*/ 78 w 78"/>
                <a:gd name="T5" fmla="*/ 79 h 79"/>
                <a:gd name="T6" fmla="*/ 25 w 78"/>
                <a:gd name="T7" fmla="*/ 0 h 79"/>
                <a:gd name="T8" fmla="*/ 0 w 78"/>
                <a:gd name="T9" fmla="*/ 0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9">
                  <a:moveTo>
                    <a:pt x="0" y="0"/>
                  </a:moveTo>
                  <a:lnTo>
                    <a:pt x="53" y="79"/>
                  </a:lnTo>
                  <a:lnTo>
                    <a:pt x="78" y="79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9" name="任意多边形 228">
              <a:extLst>
                <a:ext uri="{FF2B5EF4-FFF2-40B4-BE49-F238E27FC236}">
                  <a16:creationId xmlns:a16="http://schemas.microsoft.com/office/drawing/2014/main" id="{8E414C21-DE9A-4B47-88F2-86A470071681}"/>
                </a:ext>
              </a:extLst>
            </p:cNvPr>
            <p:cNvSpPr/>
            <p:nvPr/>
          </p:nvSpPr>
          <p:spPr bwMode="auto">
            <a:xfrm>
              <a:off x="3810000" y="4581526"/>
              <a:ext cx="238125" cy="768350"/>
            </a:xfrm>
            <a:custGeom>
              <a:gdLst>
                <a:gd name="T0" fmla="*/ 23 w 127"/>
                <a:gd name="T1" fmla="*/ 210 h 411"/>
                <a:gd name="T2" fmla="*/ 52 w 127"/>
                <a:gd name="T3" fmla="*/ 370 h 411"/>
                <a:gd name="T4" fmla="*/ 60 w 127"/>
                <a:gd name="T5" fmla="*/ 393 h 411"/>
                <a:gd name="T6" fmla="*/ 64 w 127"/>
                <a:gd name="T7" fmla="*/ 403 h 411"/>
                <a:gd name="T8" fmla="*/ 64 w 127"/>
                <a:gd name="T9" fmla="*/ 411 h 411"/>
                <a:gd name="T10" fmla="*/ 127 w 127"/>
                <a:gd name="T11" fmla="*/ 391 h 411"/>
                <a:gd name="T12" fmla="*/ 116 w 127"/>
                <a:gd name="T13" fmla="*/ 378 h 411"/>
                <a:gd name="T14" fmla="*/ 116 w 127"/>
                <a:gd name="T15" fmla="*/ 370 h 411"/>
                <a:gd name="T16" fmla="*/ 114 w 127"/>
                <a:gd name="T17" fmla="*/ 364 h 411"/>
                <a:gd name="T18" fmla="*/ 112 w 127"/>
                <a:gd name="T19" fmla="*/ 364 h 411"/>
                <a:gd name="T20" fmla="*/ 97 w 127"/>
                <a:gd name="T21" fmla="*/ 330 h 411"/>
                <a:gd name="T22" fmla="*/ 100 w 127"/>
                <a:gd name="T23" fmla="*/ 193 h 411"/>
                <a:gd name="T24" fmla="*/ 89 w 127"/>
                <a:gd name="T25" fmla="*/ 4 h 411"/>
                <a:gd name="T26" fmla="*/ 0 w 127"/>
                <a:gd name="T27" fmla="*/ 0 h 411"/>
                <a:gd name="T28" fmla="*/ 23 w 127"/>
                <a:gd name="T29" fmla="*/ 210 h 4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7" h="411">
                  <a:moveTo>
                    <a:pt x="23" y="210"/>
                  </a:moveTo>
                  <a:cubicBezTo>
                    <a:pt x="23" y="210"/>
                    <a:pt x="23" y="336"/>
                    <a:pt x="52" y="370"/>
                  </a:cubicBezTo>
                  <a:cubicBezTo>
                    <a:pt x="52" y="370"/>
                    <a:pt x="58" y="386"/>
                    <a:pt x="60" y="393"/>
                  </a:cubicBezTo>
                  <a:cubicBezTo>
                    <a:pt x="61" y="396"/>
                    <a:pt x="63" y="400"/>
                    <a:pt x="64" y="403"/>
                  </a:cubicBezTo>
                  <a:cubicBezTo>
                    <a:pt x="64" y="411"/>
                    <a:pt x="64" y="411"/>
                    <a:pt x="64" y="411"/>
                  </a:cubicBezTo>
                  <a:cubicBezTo>
                    <a:pt x="64" y="411"/>
                    <a:pt x="120" y="405"/>
                    <a:pt x="127" y="391"/>
                  </a:cubicBezTo>
                  <a:cubicBezTo>
                    <a:pt x="116" y="378"/>
                    <a:pt x="116" y="378"/>
                    <a:pt x="116" y="378"/>
                  </a:cubicBezTo>
                  <a:cubicBezTo>
                    <a:pt x="116" y="378"/>
                    <a:pt x="114" y="376"/>
                    <a:pt x="116" y="370"/>
                  </a:cubicBezTo>
                  <a:cubicBezTo>
                    <a:pt x="117" y="368"/>
                    <a:pt x="116" y="365"/>
                    <a:pt x="114" y="364"/>
                  </a:cubicBezTo>
                  <a:cubicBezTo>
                    <a:pt x="114" y="364"/>
                    <a:pt x="113" y="363"/>
                    <a:pt x="112" y="364"/>
                  </a:cubicBezTo>
                  <a:cubicBezTo>
                    <a:pt x="97" y="330"/>
                    <a:pt x="97" y="330"/>
                    <a:pt x="97" y="330"/>
                  </a:cubicBezTo>
                  <a:cubicBezTo>
                    <a:pt x="100" y="193"/>
                    <a:pt x="100" y="193"/>
                    <a:pt x="100" y="193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3" y="210"/>
                    <a:pt x="23" y="210"/>
                    <a:pt x="23" y="210"/>
                  </a:cubicBezTo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0" name="任意多边形 229">
              <a:extLst>
                <a:ext uri="{FF2B5EF4-FFF2-40B4-BE49-F238E27FC236}">
                  <a16:creationId xmlns:a16="http://schemas.microsoft.com/office/drawing/2014/main" id="{E0706755-7AE1-4ADD-A50D-F002AAF2425D}"/>
                </a:ext>
              </a:extLst>
            </p:cNvPr>
            <p:cNvSpPr/>
            <p:nvPr/>
          </p:nvSpPr>
          <p:spPr bwMode="auto">
            <a:xfrm>
              <a:off x="3911600" y="5313364"/>
              <a:ext cx="290513" cy="107950"/>
            </a:xfrm>
            <a:custGeom>
              <a:gdLst>
                <a:gd name="T0" fmla="*/ 14 w 156"/>
                <a:gd name="T1" fmla="*/ 8 h 58"/>
                <a:gd name="T2" fmla="*/ 14 w 156"/>
                <a:gd name="T3" fmla="*/ 54 h 58"/>
                <a:gd name="T4" fmla="*/ 154 w 156"/>
                <a:gd name="T5" fmla="*/ 41 h 58"/>
                <a:gd name="T6" fmla="*/ 110 w 156"/>
                <a:gd name="T7" fmla="*/ 27 h 58"/>
                <a:gd name="T8" fmla="*/ 66 w 156"/>
                <a:gd name="T9" fmla="*/ 0 h 58"/>
                <a:gd name="T10" fmla="*/ 14 w 156"/>
                <a:gd name="T11" fmla="*/ 8 h 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57">
                  <a:moveTo>
                    <a:pt x="14" y="8"/>
                  </a:moveTo>
                  <a:cubicBezTo>
                    <a:pt x="14" y="8"/>
                    <a:pt x="0" y="52"/>
                    <a:pt x="14" y="54"/>
                  </a:cubicBezTo>
                  <a:cubicBezTo>
                    <a:pt x="29" y="56"/>
                    <a:pt x="156" y="58"/>
                    <a:pt x="154" y="41"/>
                  </a:cubicBezTo>
                  <a:cubicBezTo>
                    <a:pt x="152" y="25"/>
                    <a:pt x="110" y="27"/>
                    <a:pt x="110" y="27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14" y="8"/>
                  </a:lnTo>
                  <a:close/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1" name="任意多边形 230">
              <a:extLst>
                <a:ext uri="{FF2B5EF4-FFF2-40B4-BE49-F238E27FC236}">
                  <a16:creationId xmlns:a16="http://schemas.microsoft.com/office/drawing/2014/main" id="{5995D5F0-2D8A-4B9A-9703-5F55E6927D52}"/>
                </a:ext>
              </a:extLst>
            </p:cNvPr>
            <p:cNvSpPr/>
            <p:nvPr/>
          </p:nvSpPr>
          <p:spPr bwMode="auto">
            <a:xfrm>
              <a:off x="3454400" y="4589464"/>
              <a:ext cx="522288" cy="676275"/>
            </a:xfrm>
            <a:custGeom>
              <a:gdLst>
                <a:gd name="T0" fmla="*/ 129 w 279"/>
                <a:gd name="T1" fmla="*/ 0 h 362"/>
                <a:gd name="T2" fmla="*/ 142 w 279"/>
                <a:gd name="T3" fmla="*/ 56 h 362"/>
                <a:gd name="T4" fmla="*/ 148 w 279"/>
                <a:gd name="T5" fmla="*/ 183 h 362"/>
                <a:gd name="T6" fmla="*/ 0 w 279"/>
                <a:gd name="T7" fmla="*/ 312 h 362"/>
                <a:gd name="T8" fmla="*/ 40 w 279"/>
                <a:gd name="T9" fmla="*/ 360 h 362"/>
                <a:gd name="T10" fmla="*/ 215 w 279"/>
                <a:gd name="T11" fmla="*/ 224 h 362"/>
                <a:gd name="T12" fmla="*/ 279 w 279"/>
                <a:gd name="T13" fmla="*/ 8 h 362"/>
                <a:gd name="T14" fmla="*/ 129 w 279"/>
                <a:gd name="T15" fmla="*/ 0 h 3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9" h="362">
                  <a:moveTo>
                    <a:pt x="129" y="0"/>
                  </a:moveTo>
                  <a:cubicBezTo>
                    <a:pt x="128" y="19"/>
                    <a:pt x="132" y="39"/>
                    <a:pt x="142" y="56"/>
                  </a:cubicBezTo>
                  <a:cubicBezTo>
                    <a:pt x="158" y="85"/>
                    <a:pt x="148" y="183"/>
                    <a:pt x="148" y="183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2"/>
                    <a:pt x="30" y="362"/>
                    <a:pt x="40" y="360"/>
                  </a:cubicBezTo>
                  <a:cubicBezTo>
                    <a:pt x="50" y="357"/>
                    <a:pt x="215" y="224"/>
                    <a:pt x="215" y="224"/>
                  </a:cubicBezTo>
                  <a:cubicBezTo>
                    <a:pt x="279" y="8"/>
                    <a:pt x="279" y="8"/>
                    <a:pt x="279" y="8"/>
                  </a:cubicBezTo>
                  <a:cubicBezTo>
                    <a:pt x="129" y="0"/>
                    <a:pt x="129" y="0"/>
                    <a:pt x="129" y="0"/>
                  </a:cubicBezTo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2" name="任意多边形 231">
              <a:extLst>
                <a:ext uri="{FF2B5EF4-FFF2-40B4-BE49-F238E27FC236}">
                  <a16:creationId xmlns:a16="http://schemas.microsoft.com/office/drawing/2014/main" id="{C1B3B17F-D00C-454B-BE58-7CA3F88A8C57}"/>
                </a:ext>
              </a:extLst>
            </p:cNvPr>
            <p:cNvSpPr/>
            <p:nvPr/>
          </p:nvSpPr>
          <p:spPr bwMode="auto">
            <a:xfrm>
              <a:off x="3376613" y="5160964"/>
              <a:ext cx="193675" cy="273050"/>
            </a:xfrm>
            <a:custGeom>
              <a:gdLst>
                <a:gd name="T0" fmla="*/ 44 w 104"/>
                <a:gd name="T1" fmla="*/ 0 h 146"/>
                <a:gd name="T2" fmla="*/ 6 w 104"/>
                <a:gd name="T3" fmla="*/ 25 h 146"/>
                <a:gd name="T4" fmla="*/ 91 w 104"/>
                <a:gd name="T5" fmla="*/ 136 h 146"/>
                <a:gd name="T6" fmla="*/ 80 w 104"/>
                <a:gd name="T7" fmla="*/ 91 h 146"/>
                <a:gd name="T8" fmla="*/ 79 w 104"/>
                <a:gd name="T9" fmla="*/ 40 h 146"/>
                <a:gd name="T10" fmla="*/ 44 w 104"/>
                <a:gd name="T11" fmla="*/ 0 h 14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46">
                  <a:moveTo>
                    <a:pt x="44" y="0"/>
                  </a:moveTo>
                  <a:cubicBezTo>
                    <a:pt x="44" y="0"/>
                    <a:pt x="0" y="11"/>
                    <a:pt x="6" y="25"/>
                  </a:cubicBezTo>
                  <a:cubicBezTo>
                    <a:pt x="12" y="38"/>
                    <a:pt x="78" y="146"/>
                    <a:pt x="91" y="136"/>
                  </a:cubicBezTo>
                  <a:cubicBezTo>
                    <a:pt x="104" y="125"/>
                    <a:pt x="80" y="91"/>
                    <a:pt x="80" y="91"/>
                  </a:cubicBezTo>
                  <a:cubicBezTo>
                    <a:pt x="79" y="40"/>
                    <a:pt x="79" y="40"/>
                    <a:pt x="79" y="40"/>
                  </a:cubicBezTo>
                  <a:lnTo>
                    <a:pt x="44" y="0"/>
                  </a:lnTo>
                  <a:close/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3" name="椭圆 232">
              <a:extLst>
                <a:ext uri="{FF2B5EF4-FFF2-40B4-BE49-F238E27FC236}">
                  <a16:creationId xmlns:a16="http://schemas.microsoft.com/office/drawing/2014/main" id="{9C6931B3-DA7B-4DA0-BDFC-8FCFC8009492}"/>
                </a:ext>
              </a:extLst>
            </p:cNvPr>
            <p:cNvSpPr/>
            <p:nvPr/>
          </p:nvSpPr>
          <p:spPr bwMode="auto">
            <a:xfrm>
              <a:off x="3759200" y="3776664"/>
              <a:ext cx="177800" cy="179388"/>
            </a:xfrm>
            <a:prstGeom prst="ellipse">
              <a:avLst/>
            </a:prstGeom>
            <a:solidFill>
              <a:srgbClr val="FF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4" name="任意多边形 233">
              <a:extLst>
                <a:ext uri="{FF2B5EF4-FFF2-40B4-BE49-F238E27FC236}">
                  <a16:creationId xmlns:a16="http://schemas.microsoft.com/office/drawing/2014/main" id="{595A3026-0658-477C-A098-42196461D3D2}"/>
                </a:ext>
              </a:extLst>
            </p:cNvPr>
            <p:cNvSpPr/>
            <p:nvPr/>
          </p:nvSpPr>
          <p:spPr bwMode="auto">
            <a:xfrm>
              <a:off x="3778250" y="3898901"/>
              <a:ext cx="106363" cy="142875"/>
            </a:xfrm>
            <a:custGeom>
              <a:gdLst>
                <a:gd name="T0" fmla="*/ 0 w 57"/>
                <a:gd name="T1" fmla="*/ 0 h 77"/>
                <a:gd name="T2" fmla="*/ 2 w 57"/>
                <a:gd name="T3" fmla="*/ 61 h 77"/>
                <a:gd name="T4" fmla="*/ 42 w 57"/>
                <a:gd name="T5" fmla="*/ 77 h 77"/>
                <a:gd name="T6" fmla="*/ 52 w 57"/>
                <a:gd name="T7" fmla="*/ 11 h 77"/>
                <a:gd name="T8" fmla="*/ 0 w 57"/>
                <a:gd name="T9" fmla="*/ 0 h 7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77">
                  <a:moveTo>
                    <a:pt x="0" y="0"/>
                  </a:moveTo>
                  <a:cubicBezTo>
                    <a:pt x="2" y="61"/>
                    <a:pt x="2" y="61"/>
                    <a:pt x="2" y="61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42" y="77"/>
                    <a:pt x="46" y="14"/>
                    <a:pt x="52" y="11"/>
                  </a:cubicBezTo>
                  <a:cubicBezTo>
                    <a:pt x="57" y="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5" name="任意多边形 234">
              <a:extLst>
                <a:ext uri="{FF2B5EF4-FFF2-40B4-BE49-F238E27FC236}">
                  <a16:creationId xmlns:a16="http://schemas.microsoft.com/office/drawing/2014/main" id="{5D786E5F-4901-4A7B-9E18-B719B9F77AB5}"/>
                </a:ext>
              </a:extLst>
            </p:cNvPr>
            <p:cNvSpPr/>
            <p:nvPr/>
          </p:nvSpPr>
          <p:spPr bwMode="auto">
            <a:xfrm>
              <a:off x="3630613" y="3952876"/>
              <a:ext cx="381000" cy="679450"/>
            </a:xfrm>
            <a:custGeom>
              <a:gdLst>
                <a:gd name="T0" fmla="*/ 131 w 204"/>
                <a:gd name="T1" fmla="*/ 56 h 364"/>
                <a:gd name="T2" fmla="*/ 60 w 204"/>
                <a:gd name="T3" fmla="*/ 2 h 364"/>
                <a:gd name="T4" fmla="*/ 46 w 204"/>
                <a:gd name="T5" fmla="*/ 14 h 364"/>
                <a:gd name="T6" fmla="*/ 46 w 204"/>
                <a:gd name="T7" fmla="*/ 22 h 364"/>
                <a:gd name="T8" fmla="*/ 37 w 204"/>
                <a:gd name="T9" fmla="*/ 29 h 364"/>
                <a:gd name="T10" fmla="*/ 12 w 204"/>
                <a:gd name="T11" fmla="*/ 166 h 364"/>
                <a:gd name="T12" fmla="*/ 33 w 204"/>
                <a:gd name="T13" fmla="*/ 305 h 364"/>
                <a:gd name="T14" fmla="*/ 31 w 204"/>
                <a:gd name="T15" fmla="*/ 351 h 364"/>
                <a:gd name="T16" fmla="*/ 189 w 204"/>
                <a:gd name="T17" fmla="*/ 349 h 364"/>
                <a:gd name="T18" fmla="*/ 193 w 204"/>
                <a:gd name="T19" fmla="*/ 332 h 364"/>
                <a:gd name="T20" fmla="*/ 200 w 204"/>
                <a:gd name="T21" fmla="*/ 316 h 364"/>
                <a:gd name="T22" fmla="*/ 131 w 204"/>
                <a:gd name="T23" fmla="*/ 56 h 3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64">
                  <a:moveTo>
                    <a:pt x="131" y="56"/>
                  </a:moveTo>
                  <a:cubicBezTo>
                    <a:pt x="131" y="56"/>
                    <a:pt x="75" y="0"/>
                    <a:pt x="60" y="2"/>
                  </a:cubicBezTo>
                  <a:cubicBezTo>
                    <a:pt x="46" y="4"/>
                    <a:pt x="46" y="10"/>
                    <a:pt x="46" y="14"/>
                  </a:cubicBezTo>
                  <a:cubicBezTo>
                    <a:pt x="46" y="18"/>
                    <a:pt x="50" y="20"/>
                    <a:pt x="46" y="22"/>
                  </a:cubicBezTo>
                  <a:cubicBezTo>
                    <a:pt x="42" y="25"/>
                    <a:pt x="37" y="22"/>
                    <a:pt x="37" y="29"/>
                  </a:cubicBezTo>
                  <a:cubicBezTo>
                    <a:pt x="37" y="35"/>
                    <a:pt x="0" y="97"/>
                    <a:pt x="12" y="166"/>
                  </a:cubicBezTo>
                  <a:cubicBezTo>
                    <a:pt x="25" y="235"/>
                    <a:pt x="40" y="268"/>
                    <a:pt x="33" y="305"/>
                  </a:cubicBezTo>
                  <a:cubicBezTo>
                    <a:pt x="27" y="343"/>
                    <a:pt x="31" y="351"/>
                    <a:pt x="31" y="351"/>
                  </a:cubicBezTo>
                  <a:cubicBezTo>
                    <a:pt x="31" y="351"/>
                    <a:pt x="187" y="364"/>
                    <a:pt x="189" y="349"/>
                  </a:cubicBezTo>
                  <a:cubicBezTo>
                    <a:pt x="191" y="334"/>
                    <a:pt x="183" y="343"/>
                    <a:pt x="193" y="332"/>
                  </a:cubicBezTo>
                  <a:cubicBezTo>
                    <a:pt x="204" y="322"/>
                    <a:pt x="200" y="322"/>
                    <a:pt x="200" y="316"/>
                  </a:cubicBezTo>
                  <a:cubicBezTo>
                    <a:pt x="200" y="310"/>
                    <a:pt x="154" y="56"/>
                    <a:pt x="131" y="56"/>
                  </a:cubicBezTo>
                </a:path>
              </a:pathLst>
            </a:custGeom>
            <a:solidFill>
              <a:srgbClr val="575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6" name="任意多边形 235">
              <a:extLst>
                <a:ext uri="{FF2B5EF4-FFF2-40B4-BE49-F238E27FC236}">
                  <a16:creationId xmlns:a16="http://schemas.microsoft.com/office/drawing/2014/main" id="{296464A6-E717-4863-BACC-1916C4FD7B6D}"/>
                </a:ext>
              </a:extLst>
            </p:cNvPr>
            <p:cNvSpPr/>
            <p:nvPr/>
          </p:nvSpPr>
          <p:spPr bwMode="auto">
            <a:xfrm>
              <a:off x="3821113" y="4549776"/>
              <a:ext cx="115888" cy="147638"/>
            </a:xfrm>
            <a:custGeom>
              <a:gdLst>
                <a:gd name="T0" fmla="*/ 0 w 62"/>
                <a:gd name="T1" fmla="*/ 19 h 79"/>
                <a:gd name="T2" fmla="*/ 44 w 62"/>
                <a:gd name="T3" fmla="*/ 64 h 79"/>
                <a:gd name="T4" fmla="*/ 35 w 62"/>
                <a:gd name="T5" fmla="*/ 0 h 79"/>
                <a:gd name="T6" fmla="*/ 0 w 62"/>
                <a:gd name="T7" fmla="*/ 19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79">
                  <a:moveTo>
                    <a:pt x="0" y="19"/>
                  </a:moveTo>
                  <a:cubicBezTo>
                    <a:pt x="0" y="19"/>
                    <a:pt x="25" y="79"/>
                    <a:pt x="44" y="64"/>
                  </a:cubicBezTo>
                  <a:cubicBezTo>
                    <a:pt x="62" y="50"/>
                    <a:pt x="35" y="0"/>
                    <a:pt x="35" y="0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solidFill>
              <a:srgbClr val="FFB8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7" name="任意多边形 236">
              <a:extLst>
                <a:ext uri="{FF2B5EF4-FFF2-40B4-BE49-F238E27FC236}">
                  <a16:creationId xmlns:a16="http://schemas.microsoft.com/office/drawing/2014/main" id="{21E3E490-0607-4703-B405-1B49062BC4C0}"/>
                </a:ext>
              </a:extLst>
            </p:cNvPr>
            <p:cNvSpPr/>
            <p:nvPr/>
          </p:nvSpPr>
          <p:spPr bwMode="auto">
            <a:xfrm>
              <a:off x="3617913" y="4052889"/>
              <a:ext cx="288925" cy="552450"/>
            </a:xfrm>
            <a:custGeom>
              <a:gdLst>
                <a:gd name="T0" fmla="*/ 49 w 155"/>
                <a:gd name="T1" fmla="*/ 6 h 295"/>
                <a:gd name="T2" fmla="*/ 18 w 155"/>
                <a:gd name="T3" fmla="*/ 101 h 295"/>
                <a:gd name="T4" fmla="*/ 107 w 155"/>
                <a:gd name="T5" fmla="*/ 295 h 295"/>
                <a:gd name="T6" fmla="*/ 155 w 155"/>
                <a:gd name="T7" fmla="*/ 272 h 295"/>
                <a:gd name="T8" fmla="*/ 92 w 155"/>
                <a:gd name="T9" fmla="*/ 149 h 295"/>
                <a:gd name="T10" fmla="*/ 107 w 155"/>
                <a:gd name="T11" fmla="*/ 72 h 295"/>
                <a:gd name="T12" fmla="*/ 49 w 155"/>
                <a:gd name="T13" fmla="*/ 6 h 29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295">
                  <a:moveTo>
                    <a:pt x="49" y="6"/>
                  </a:moveTo>
                  <a:cubicBezTo>
                    <a:pt x="49" y="6"/>
                    <a:pt x="0" y="12"/>
                    <a:pt x="18" y="101"/>
                  </a:cubicBezTo>
                  <a:cubicBezTo>
                    <a:pt x="36" y="191"/>
                    <a:pt x="107" y="295"/>
                    <a:pt x="107" y="295"/>
                  </a:cubicBezTo>
                  <a:cubicBezTo>
                    <a:pt x="155" y="272"/>
                    <a:pt x="155" y="272"/>
                    <a:pt x="155" y="272"/>
                  </a:cubicBezTo>
                  <a:cubicBezTo>
                    <a:pt x="92" y="149"/>
                    <a:pt x="92" y="149"/>
                    <a:pt x="92" y="149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7" y="72"/>
                    <a:pt x="115" y="0"/>
                    <a:pt x="49" y="6"/>
                  </a:cubicBezTo>
                </a:path>
              </a:pathLst>
            </a:custGeom>
            <a:solidFill>
              <a:srgbClr val="575A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8" name="任意多边形 237">
              <a:extLst>
                <a:ext uri="{FF2B5EF4-FFF2-40B4-BE49-F238E27FC236}">
                  <a16:creationId xmlns:a16="http://schemas.microsoft.com/office/drawing/2014/main" id="{0893C7CF-A621-4519-8395-259020CACCCA}"/>
                </a:ext>
              </a:extLst>
            </p:cNvPr>
            <p:cNvSpPr/>
            <p:nvPr/>
          </p:nvSpPr>
          <p:spPr bwMode="auto">
            <a:xfrm>
              <a:off x="3808413" y="4367214"/>
              <a:ext cx="107950" cy="192088"/>
            </a:xfrm>
            <a:custGeom>
              <a:gdLst>
                <a:gd name="T0" fmla="*/ 0 w 68"/>
                <a:gd name="T1" fmla="*/ 0 h 121"/>
                <a:gd name="T2" fmla="*/ 61 w 68"/>
                <a:gd name="T3" fmla="*/ 121 h 121"/>
                <a:gd name="T4" fmla="*/ 68 w 68"/>
                <a:gd name="T5" fmla="*/ 114 h 121"/>
                <a:gd name="T6" fmla="*/ 0 w 68"/>
                <a:gd name="T7" fmla="*/ 0 h 1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20">
                  <a:moveTo>
                    <a:pt x="0" y="0"/>
                  </a:moveTo>
                  <a:lnTo>
                    <a:pt x="61" y="121"/>
                  </a:lnTo>
                  <a:lnTo>
                    <a:pt x="68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48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9" name="任意多边形 238">
              <a:extLst>
                <a:ext uri="{FF2B5EF4-FFF2-40B4-BE49-F238E27FC236}">
                  <a16:creationId xmlns:a16="http://schemas.microsoft.com/office/drawing/2014/main" id="{E1F9DD56-8BA9-4DEF-9E7D-9C49FC442E78}"/>
                </a:ext>
              </a:extLst>
            </p:cNvPr>
            <p:cNvSpPr/>
            <p:nvPr/>
          </p:nvSpPr>
          <p:spPr bwMode="auto">
            <a:xfrm>
              <a:off x="3808413" y="4367214"/>
              <a:ext cx="107950" cy="192088"/>
            </a:xfrm>
            <a:custGeom>
              <a:gdLst>
                <a:gd name="T0" fmla="*/ 0 w 68"/>
                <a:gd name="T1" fmla="*/ 0 h 121"/>
                <a:gd name="T2" fmla="*/ 61 w 68"/>
                <a:gd name="T3" fmla="*/ 121 h 121"/>
                <a:gd name="T4" fmla="*/ 68 w 68"/>
                <a:gd name="T5" fmla="*/ 114 h 121"/>
                <a:gd name="T6" fmla="*/ 0 w 68"/>
                <a:gd name="T7" fmla="*/ 0 h 1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20">
                  <a:moveTo>
                    <a:pt x="0" y="0"/>
                  </a:moveTo>
                  <a:lnTo>
                    <a:pt x="61" y="121"/>
                  </a:lnTo>
                  <a:lnTo>
                    <a:pt x="68" y="11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0" name="任意多边形 5">
              <a:extLst>
                <a:ext uri="{FF2B5EF4-FFF2-40B4-BE49-F238E27FC236}">
                  <a16:creationId xmlns:a16="http://schemas.microsoft.com/office/drawing/2014/main" id="{C6C348D5-A1F6-4FBD-8BE7-776A4A70FCC6}"/>
                </a:ext>
              </a:extLst>
            </p:cNvPr>
            <p:cNvSpPr/>
            <p:nvPr/>
          </p:nvSpPr>
          <p:spPr bwMode="auto">
            <a:xfrm>
              <a:off x="3787775" y="4333876"/>
              <a:ext cx="117475" cy="225425"/>
            </a:xfrm>
            <a:custGeom>
              <a:gdLst>
                <a:gd name="T0" fmla="*/ 0 w 74"/>
                <a:gd name="T1" fmla="*/ 0 h 142"/>
                <a:gd name="T2" fmla="*/ 74 w 74"/>
                <a:gd name="T3" fmla="*/ 142 h 142"/>
                <a:gd name="T4" fmla="*/ 74 w 74"/>
                <a:gd name="T5" fmla="*/ 142 h 142"/>
                <a:gd name="T6" fmla="*/ 13 w 74"/>
                <a:gd name="T7" fmla="*/ 21 h 142"/>
                <a:gd name="T8" fmla="*/ 0 w 74"/>
                <a:gd name="T9" fmla="*/ 0 h 1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42">
                  <a:moveTo>
                    <a:pt x="0" y="0"/>
                  </a:moveTo>
                  <a:lnTo>
                    <a:pt x="74" y="142"/>
                  </a:lnTo>
                  <a:lnTo>
                    <a:pt x="74" y="142"/>
                  </a:lnTo>
                  <a:lnTo>
                    <a:pt x="13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648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1" name="任意多边形 6">
              <a:extLst>
                <a:ext uri="{FF2B5EF4-FFF2-40B4-BE49-F238E27FC236}">
                  <a16:creationId xmlns:a16="http://schemas.microsoft.com/office/drawing/2014/main" id="{2BB952E8-CE33-4F65-B233-A97956DB22F6}"/>
                </a:ext>
              </a:extLst>
            </p:cNvPr>
            <p:cNvSpPr/>
            <p:nvPr/>
          </p:nvSpPr>
          <p:spPr bwMode="auto">
            <a:xfrm>
              <a:off x="3787775" y="4333876"/>
              <a:ext cx="117475" cy="225425"/>
            </a:xfrm>
            <a:custGeom>
              <a:gdLst>
                <a:gd name="T0" fmla="*/ 0 w 74"/>
                <a:gd name="T1" fmla="*/ 0 h 142"/>
                <a:gd name="T2" fmla="*/ 74 w 74"/>
                <a:gd name="T3" fmla="*/ 142 h 142"/>
                <a:gd name="T4" fmla="*/ 74 w 74"/>
                <a:gd name="T5" fmla="*/ 142 h 142"/>
                <a:gd name="T6" fmla="*/ 13 w 74"/>
                <a:gd name="T7" fmla="*/ 21 h 142"/>
                <a:gd name="T8" fmla="*/ 0 w 74"/>
                <a:gd name="T9" fmla="*/ 0 h 1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42">
                  <a:moveTo>
                    <a:pt x="0" y="0"/>
                  </a:moveTo>
                  <a:lnTo>
                    <a:pt x="74" y="142"/>
                  </a:lnTo>
                  <a:lnTo>
                    <a:pt x="74" y="142"/>
                  </a:lnTo>
                  <a:lnTo>
                    <a:pt x="13" y="2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2" name="任意多边形 7">
              <a:extLst>
                <a:ext uri="{FF2B5EF4-FFF2-40B4-BE49-F238E27FC236}">
                  <a16:creationId xmlns:a16="http://schemas.microsoft.com/office/drawing/2014/main" id="{F1EAAB3B-B531-423B-B947-2E32C6BA59B7}"/>
                </a:ext>
              </a:extLst>
            </p:cNvPr>
            <p:cNvSpPr/>
            <p:nvPr/>
          </p:nvSpPr>
          <p:spPr bwMode="auto">
            <a:xfrm>
              <a:off x="3719513" y="4433888"/>
              <a:ext cx="103188" cy="168275"/>
            </a:xfrm>
            <a:custGeom>
              <a:gdLst>
                <a:gd name="T0" fmla="*/ 55 w 55"/>
                <a:gd name="T1" fmla="*/ 90 h 90"/>
                <a:gd name="T2" fmla="*/ 54 w 55"/>
                <a:gd name="T3" fmla="*/ 90 h 90"/>
                <a:gd name="T4" fmla="*/ 55 w 55"/>
                <a:gd name="T5" fmla="*/ 90 h 90"/>
                <a:gd name="T6" fmla="*/ 55 w 55"/>
                <a:gd name="T7" fmla="*/ 90 h 90"/>
                <a:gd name="T8" fmla="*/ 0 w 55"/>
                <a:gd name="T9" fmla="*/ 0 h 90"/>
                <a:gd name="T10" fmla="*/ 36 w 55"/>
                <a:gd name="T11" fmla="*/ 90 h 90"/>
                <a:gd name="T12" fmla="*/ 51 w 55"/>
                <a:gd name="T13" fmla="*/ 90 h 90"/>
                <a:gd name="T14" fmla="*/ 0 w 55"/>
                <a:gd name="T15" fmla="*/ 0 h 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90">
                  <a:moveTo>
                    <a:pt x="55" y="90"/>
                  </a:moveTo>
                  <a:cubicBezTo>
                    <a:pt x="54" y="90"/>
                    <a:pt x="54" y="90"/>
                    <a:pt x="54" y="90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55" y="90"/>
                    <a:pt x="55" y="90"/>
                    <a:pt x="55" y="90"/>
                  </a:cubicBezTo>
                  <a:moveTo>
                    <a:pt x="0" y="0"/>
                  </a:moveTo>
                  <a:cubicBezTo>
                    <a:pt x="36" y="90"/>
                    <a:pt x="36" y="90"/>
                    <a:pt x="36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47" y="83"/>
                    <a:pt x="23" y="46"/>
                    <a:pt x="0" y="0"/>
                  </a:cubicBezTo>
                </a:path>
              </a:pathLst>
            </a:custGeom>
            <a:solidFill>
              <a:srgbClr val="4648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3" name="任意多边形 8">
              <a:extLst>
                <a:ext uri="{FF2B5EF4-FFF2-40B4-BE49-F238E27FC236}">
                  <a16:creationId xmlns:a16="http://schemas.microsoft.com/office/drawing/2014/main" id="{490FD286-C5C9-4EA8-8113-50A4D35840B2}"/>
                </a:ext>
              </a:extLst>
            </p:cNvPr>
            <p:cNvSpPr/>
            <p:nvPr/>
          </p:nvSpPr>
          <p:spPr bwMode="auto">
            <a:xfrm>
              <a:off x="3719513" y="4433888"/>
              <a:ext cx="103188" cy="168275"/>
            </a:xfrm>
            <a:custGeom>
              <a:gdLst>
                <a:gd name="T0" fmla="*/ 0 w 55"/>
                <a:gd name="T1" fmla="*/ 0 h 90"/>
                <a:gd name="T2" fmla="*/ 0 w 55"/>
                <a:gd name="T3" fmla="*/ 0 h 90"/>
                <a:gd name="T4" fmla="*/ 51 w 55"/>
                <a:gd name="T5" fmla="*/ 90 h 90"/>
                <a:gd name="T6" fmla="*/ 54 w 55"/>
                <a:gd name="T7" fmla="*/ 90 h 90"/>
                <a:gd name="T8" fmla="*/ 55 w 55"/>
                <a:gd name="T9" fmla="*/ 90 h 90"/>
                <a:gd name="T10" fmla="*/ 0 w 55"/>
                <a:gd name="T11" fmla="*/ 0 h 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9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3" y="46"/>
                    <a:pt x="47" y="83"/>
                    <a:pt x="51" y="90"/>
                  </a:cubicBezTo>
                  <a:cubicBezTo>
                    <a:pt x="54" y="90"/>
                    <a:pt x="54" y="90"/>
                    <a:pt x="54" y="90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648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4" name="任意多边形 9">
              <a:extLst>
                <a:ext uri="{FF2B5EF4-FFF2-40B4-BE49-F238E27FC236}">
                  <a16:creationId xmlns:a16="http://schemas.microsoft.com/office/drawing/2014/main" id="{E0A4D50B-4B89-4A59-9FC6-98A2963FB40D}"/>
                </a:ext>
              </a:extLst>
            </p:cNvPr>
            <p:cNvSpPr/>
            <p:nvPr/>
          </p:nvSpPr>
          <p:spPr bwMode="auto">
            <a:xfrm>
              <a:off x="3717925" y="3733801"/>
              <a:ext cx="219075" cy="233363"/>
            </a:xfrm>
            <a:custGeom>
              <a:gdLst>
                <a:gd name="T0" fmla="*/ 48 w 117"/>
                <a:gd name="T1" fmla="*/ 100 h 125"/>
                <a:gd name="T2" fmla="*/ 60 w 117"/>
                <a:gd name="T3" fmla="*/ 96 h 125"/>
                <a:gd name="T4" fmla="*/ 82 w 117"/>
                <a:gd name="T5" fmla="*/ 59 h 125"/>
                <a:gd name="T6" fmla="*/ 81 w 117"/>
                <a:gd name="T7" fmla="*/ 53 h 125"/>
                <a:gd name="T8" fmla="*/ 91 w 117"/>
                <a:gd name="T9" fmla="*/ 44 h 125"/>
                <a:gd name="T10" fmla="*/ 105 w 117"/>
                <a:gd name="T11" fmla="*/ 42 h 125"/>
                <a:gd name="T12" fmla="*/ 116 w 117"/>
                <a:gd name="T13" fmla="*/ 26 h 125"/>
                <a:gd name="T14" fmla="*/ 112 w 117"/>
                <a:gd name="T15" fmla="*/ 5 h 125"/>
                <a:gd name="T16" fmla="*/ 110 w 117"/>
                <a:gd name="T17" fmla="*/ 10 h 125"/>
                <a:gd name="T18" fmla="*/ 105 w 117"/>
                <a:gd name="T19" fmla="*/ 2 h 125"/>
                <a:gd name="T20" fmla="*/ 97 w 117"/>
                <a:gd name="T21" fmla="*/ 9 h 125"/>
                <a:gd name="T22" fmla="*/ 91 w 117"/>
                <a:gd name="T23" fmla="*/ 3 h 125"/>
                <a:gd name="T24" fmla="*/ 87 w 117"/>
                <a:gd name="T25" fmla="*/ 4 h 125"/>
                <a:gd name="T26" fmla="*/ 69 w 117"/>
                <a:gd name="T27" fmla="*/ 3 h 125"/>
                <a:gd name="T28" fmla="*/ 36 w 117"/>
                <a:gd name="T29" fmla="*/ 3 h 125"/>
                <a:gd name="T30" fmla="*/ 17 w 117"/>
                <a:gd name="T31" fmla="*/ 13 h 125"/>
                <a:gd name="T32" fmla="*/ 8 w 117"/>
                <a:gd name="T33" fmla="*/ 28 h 125"/>
                <a:gd name="T34" fmla="*/ 1 w 117"/>
                <a:gd name="T35" fmla="*/ 71 h 125"/>
                <a:gd name="T36" fmla="*/ 15 w 117"/>
                <a:gd name="T37" fmla="*/ 104 h 125"/>
                <a:gd name="T38" fmla="*/ 40 w 117"/>
                <a:gd name="T39" fmla="*/ 122 h 125"/>
                <a:gd name="T40" fmla="*/ 48 w 117"/>
                <a:gd name="T41" fmla="*/ 100 h 1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7" h="125">
                  <a:moveTo>
                    <a:pt x="48" y="100"/>
                  </a:moveTo>
                  <a:cubicBezTo>
                    <a:pt x="52" y="98"/>
                    <a:pt x="56" y="97"/>
                    <a:pt x="60" y="96"/>
                  </a:cubicBezTo>
                  <a:cubicBezTo>
                    <a:pt x="76" y="91"/>
                    <a:pt x="85" y="75"/>
                    <a:pt x="82" y="59"/>
                  </a:cubicBezTo>
                  <a:cubicBezTo>
                    <a:pt x="82" y="57"/>
                    <a:pt x="81" y="55"/>
                    <a:pt x="81" y="53"/>
                  </a:cubicBezTo>
                  <a:cubicBezTo>
                    <a:pt x="83" y="48"/>
                    <a:pt x="86" y="45"/>
                    <a:pt x="91" y="44"/>
                  </a:cubicBezTo>
                  <a:cubicBezTo>
                    <a:pt x="96" y="44"/>
                    <a:pt x="100" y="43"/>
                    <a:pt x="105" y="42"/>
                  </a:cubicBezTo>
                  <a:cubicBezTo>
                    <a:pt x="111" y="39"/>
                    <a:pt x="116" y="33"/>
                    <a:pt x="116" y="26"/>
                  </a:cubicBezTo>
                  <a:cubicBezTo>
                    <a:pt x="117" y="18"/>
                    <a:pt x="116" y="11"/>
                    <a:pt x="112" y="5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8" y="8"/>
                    <a:pt x="106" y="5"/>
                    <a:pt x="105" y="2"/>
                  </a:cubicBezTo>
                  <a:cubicBezTo>
                    <a:pt x="101" y="3"/>
                    <a:pt x="98" y="5"/>
                    <a:pt x="97" y="9"/>
                  </a:cubicBezTo>
                  <a:cubicBezTo>
                    <a:pt x="94" y="10"/>
                    <a:pt x="94" y="4"/>
                    <a:pt x="91" y="3"/>
                  </a:cubicBezTo>
                  <a:cubicBezTo>
                    <a:pt x="90" y="3"/>
                    <a:pt x="88" y="3"/>
                    <a:pt x="87" y="4"/>
                  </a:cubicBezTo>
                  <a:cubicBezTo>
                    <a:pt x="82" y="6"/>
                    <a:pt x="75" y="4"/>
                    <a:pt x="69" y="3"/>
                  </a:cubicBezTo>
                  <a:cubicBezTo>
                    <a:pt x="58" y="0"/>
                    <a:pt x="47" y="0"/>
                    <a:pt x="36" y="3"/>
                  </a:cubicBezTo>
                  <a:cubicBezTo>
                    <a:pt x="29" y="4"/>
                    <a:pt x="22" y="7"/>
                    <a:pt x="17" y="13"/>
                  </a:cubicBezTo>
                  <a:cubicBezTo>
                    <a:pt x="13" y="17"/>
                    <a:pt x="10" y="22"/>
                    <a:pt x="8" y="28"/>
                  </a:cubicBezTo>
                  <a:cubicBezTo>
                    <a:pt x="2" y="42"/>
                    <a:pt x="0" y="56"/>
                    <a:pt x="1" y="71"/>
                  </a:cubicBezTo>
                  <a:cubicBezTo>
                    <a:pt x="2" y="83"/>
                    <a:pt x="7" y="94"/>
                    <a:pt x="15" y="104"/>
                  </a:cubicBezTo>
                  <a:cubicBezTo>
                    <a:pt x="19" y="108"/>
                    <a:pt x="33" y="125"/>
                    <a:pt x="40" y="122"/>
                  </a:cubicBezTo>
                  <a:cubicBezTo>
                    <a:pt x="49" y="119"/>
                    <a:pt x="37" y="105"/>
                    <a:pt x="48" y="100"/>
                  </a:cubicBezTo>
                  <a:close/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5" name="任意多边形 10">
              <a:extLst>
                <a:ext uri="{FF2B5EF4-FFF2-40B4-BE49-F238E27FC236}">
                  <a16:creationId xmlns:a16="http://schemas.microsoft.com/office/drawing/2014/main" id="{F23CF432-F4BF-4335-88FF-A6C87EF8613A}"/>
                </a:ext>
              </a:extLst>
            </p:cNvPr>
            <p:cNvSpPr/>
            <p:nvPr/>
          </p:nvSpPr>
          <p:spPr bwMode="auto">
            <a:xfrm>
              <a:off x="3854450" y="4741863"/>
              <a:ext cx="103188" cy="268288"/>
            </a:xfrm>
            <a:custGeom>
              <a:gdLst>
                <a:gd name="T0" fmla="*/ 52 w 55"/>
                <a:gd name="T1" fmla="*/ 0 h 144"/>
                <a:gd name="T2" fmla="*/ 12 w 55"/>
                <a:gd name="T3" fmla="*/ 105 h 144"/>
                <a:gd name="T4" fmla="*/ 1 w 55"/>
                <a:gd name="T5" fmla="*/ 143 h 144"/>
                <a:gd name="T6" fmla="*/ 0 w 55"/>
                <a:gd name="T7" fmla="*/ 144 h 144"/>
                <a:gd name="T8" fmla="*/ 0 w 55"/>
                <a:gd name="T9" fmla="*/ 144 h 144"/>
                <a:gd name="T10" fmla="*/ 55 w 55"/>
                <a:gd name="T11" fmla="*/ 1 h 144"/>
                <a:gd name="T12" fmla="*/ 52 w 55"/>
                <a:gd name="T13" fmla="*/ 0 h 1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4">
                  <a:moveTo>
                    <a:pt x="52" y="0"/>
                  </a:moveTo>
                  <a:cubicBezTo>
                    <a:pt x="12" y="105"/>
                    <a:pt x="12" y="105"/>
                    <a:pt x="12" y="105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0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2625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6" name="任意多边形 11">
              <a:extLst>
                <a:ext uri="{FF2B5EF4-FFF2-40B4-BE49-F238E27FC236}">
                  <a16:creationId xmlns:a16="http://schemas.microsoft.com/office/drawing/2014/main" id="{7E6AF5A1-FA51-4124-92BC-9C958DBE1415}"/>
                </a:ext>
              </a:extLst>
            </p:cNvPr>
            <p:cNvSpPr/>
            <p:nvPr/>
          </p:nvSpPr>
          <p:spPr bwMode="auto">
            <a:xfrm>
              <a:off x="3851275" y="4937126"/>
              <a:ext cx="25400" cy="73025"/>
            </a:xfrm>
            <a:custGeom>
              <a:gdLst>
                <a:gd name="T0" fmla="*/ 14 w 14"/>
                <a:gd name="T1" fmla="*/ 0 h 39"/>
                <a:gd name="T2" fmla="*/ 0 w 14"/>
                <a:gd name="T3" fmla="*/ 38 h 39"/>
                <a:gd name="T4" fmla="*/ 2 w 14"/>
                <a:gd name="T5" fmla="*/ 39 h 39"/>
                <a:gd name="T6" fmla="*/ 3 w 14"/>
                <a:gd name="T7" fmla="*/ 38 h 39"/>
                <a:gd name="T8" fmla="*/ 14 w 14"/>
                <a:gd name="T9" fmla="*/ 0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9">
                  <a:moveTo>
                    <a:pt x="14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9"/>
                    <a:pt x="3" y="38"/>
                    <a:pt x="3" y="38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2625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7" name="椭圆 12">
              <a:extLst>
                <a:ext uri="{FF2B5EF4-FFF2-40B4-BE49-F238E27FC236}">
                  <a16:creationId xmlns:a16="http://schemas.microsoft.com/office/drawing/2014/main" id="{497B63CD-8EAF-46DE-A468-5C8DCFC7C402}"/>
                </a:ext>
              </a:extLst>
            </p:cNvPr>
            <p:cNvSpPr/>
            <p:nvPr/>
          </p:nvSpPr>
          <p:spPr bwMode="auto">
            <a:xfrm>
              <a:off x="3870325" y="4067176"/>
              <a:ext cx="11113" cy="11113"/>
            </a:xfrm>
            <a:prstGeom prst="ellipse">
              <a:avLst/>
            </a:prstGeom>
            <a:solidFill>
              <a:srgbClr val="D0C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8" name="任意多边形 13">
              <a:extLst>
                <a:ext uri="{FF2B5EF4-FFF2-40B4-BE49-F238E27FC236}">
                  <a16:creationId xmlns:a16="http://schemas.microsoft.com/office/drawing/2014/main" id="{491BE287-B7A0-46F8-B97A-31AB9DB04FBE}"/>
                </a:ext>
              </a:extLst>
            </p:cNvPr>
            <p:cNvSpPr/>
            <p:nvPr/>
          </p:nvSpPr>
          <p:spPr bwMode="auto">
            <a:xfrm>
              <a:off x="3871913" y="4070351"/>
              <a:ext cx="53975" cy="157163"/>
            </a:xfrm>
            <a:custGeom>
              <a:gdLst>
                <a:gd name="T0" fmla="*/ 27 w 29"/>
                <a:gd name="T1" fmla="*/ 84 h 84"/>
                <a:gd name="T2" fmla="*/ 25 w 29"/>
                <a:gd name="T3" fmla="*/ 83 h 84"/>
                <a:gd name="T4" fmla="*/ 0 w 29"/>
                <a:gd name="T5" fmla="*/ 2 h 84"/>
                <a:gd name="T6" fmla="*/ 1 w 29"/>
                <a:gd name="T7" fmla="*/ 0 h 84"/>
                <a:gd name="T8" fmla="*/ 3 w 29"/>
                <a:gd name="T9" fmla="*/ 1 h 84"/>
                <a:gd name="T10" fmla="*/ 28 w 29"/>
                <a:gd name="T11" fmla="*/ 82 h 84"/>
                <a:gd name="T12" fmla="*/ 27 w 29"/>
                <a:gd name="T13" fmla="*/ 84 h 8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4">
                  <a:moveTo>
                    <a:pt x="27" y="84"/>
                  </a:moveTo>
                  <a:cubicBezTo>
                    <a:pt x="26" y="84"/>
                    <a:pt x="26" y="84"/>
                    <a:pt x="25" y="8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9" y="83"/>
                    <a:pt x="28" y="84"/>
                    <a:pt x="27" y="84"/>
                  </a:cubicBezTo>
                  <a:close/>
                </a:path>
              </a:pathLst>
            </a:custGeom>
            <a:solidFill>
              <a:srgbClr val="D0C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9" name="椭圆 14">
              <a:extLst>
                <a:ext uri="{FF2B5EF4-FFF2-40B4-BE49-F238E27FC236}">
                  <a16:creationId xmlns:a16="http://schemas.microsoft.com/office/drawing/2014/main" id="{29B5F103-C4DD-4FE5-8779-C127DE5A46F9}"/>
                </a:ext>
              </a:extLst>
            </p:cNvPr>
            <p:cNvSpPr/>
            <p:nvPr/>
          </p:nvSpPr>
          <p:spPr bwMode="auto">
            <a:xfrm>
              <a:off x="8797925" y="3825876"/>
              <a:ext cx="185738" cy="185738"/>
            </a:xfrm>
            <a:prstGeom prst="ellipse">
              <a:avLst/>
            </a:pr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0" name="任意多边形 15">
              <a:extLst>
                <a:ext uri="{FF2B5EF4-FFF2-40B4-BE49-F238E27FC236}">
                  <a16:creationId xmlns:a16="http://schemas.microsoft.com/office/drawing/2014/main" id="{86197455-1E03-4AB3-B761-6DC1880AE170}"/>
                </a:ext>
              </a:extLst>
            </p:cNvPr>
            <p:cNvSpPr/>
            <p:nvPr/>
          </p:nvSpPr>
          <p:spPr bwMode="auto">
            <a:xfrm>
              <a:off x="8699500" y="4483101"/>
              <a:ext cx="77788" cy="119063"/>
            </a:xfrm>
            <a:custGeom>
              <a:gdLst>
                <a:gd name="T0" fmla="*/ 31 w 41"/>
                <a:gd name="T1" fmla="*/ 0 h 64"/>
                <a:gd name="T2" fmla="*/ 24 w 41"/>
                <a:gd name="T3" fmla="*/ 15 h 64"/>
                <a:gd name="T4" fmla="*/ 16 w 41"/>
                <a:gd name="T5" fmla="*/ 59 h 64"/>
                <a:gd name="T6" fmla="*/ 38 w 41"/>
                <a:gd name="T7" fmla="*/ 30 h 64"/>
                <a:gd name="T8" fmla="*/ 41 w 41"/>
                <a:gd name="T9" fmla="*/ 12 h 64"/>
                <a:gd name="T10" fmla="*/ 31 w 41"/>
                <a:gd name="T11" fmla="*/ 0 h 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4">
                  <a:moveTo>
                    <a:pt x="31" y="0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0" y="55"/>
                    <a:pt x="16" y="59"/>
                  </a:cubicBezTo>
                  <a:cubicBezTo>
                    <a:pt x="33" y="64"/>
                    <a:pt x="38" y="30"/>
                    <a:pt x="38" y="30"/>
                  </a:cubicBezTo>
                  <a:cubicBezTo>
                    <a:pt x="41" y="12"/>
                    <a:pt x="41" y="12"/>
                    <a:pt x="41" y="12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A0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1" name="任意多边形 16">
              <a:extLst>
                <a:ext uri="{FF2B5EF4-FFF2-40B4-BE49-F238E27FC236}">
                  <a16:creationId xmlns:a16="http://schemas.microsoft.com/office/drawing/2014/main" id="{D180E583-AF4E-4BBA-B5BF-1FFD94F3A008}"/>
                </a:ext>
              </a:extLst>
            </p:cNvPr>
            <p:cNvSpPr/>
            <p:nvPr/>
          </p:nvSpPr>
          <p:spPr bwMode="auto">
            <a:xfrm>
              <a:off x="8745538" y="4338638"/>
              <a:ext cx="120650" cy="187325"/>
            </a:xfrm>
            <a:custGeom>
              <a:gdLst>
                <a:gd name="T0" fmla="*/ 44 w 76"/>
                <a:gd name="T1" fmla="*/ 0 h 118"/>
                <a:gd name="T2" fmla="*/ 22 w 76"/>
                <a:gd name="T3" fmla="*/ 59 h 118"/>
                <a:gd name="T4" fmla="*/ 0 w 76"/>
                <a:gd name="T5" fmla="*/ 101 h 118"/>
                <a:gd name="T6" fmla="*/ 27 w 76"/>
                <a:gd name="T7" fmla="*/ 118 h 118"/>
                <a:gd name="T8" fmla="*/ 49 w 76"/>
                <a:gd name="T9" fmla="*/ 79 h 118"/>
                <a:gd name="T10" fmla="*/ 76 w 76"/>
                <a:gd name="T11" fmla="*/ 17 h 118"/>
                <a:gd name="T12" fmla="*/ 44 w 76"/>
                <a:gd name="T13" fmla="*/ 0 h 1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18">
                  <a:moveTo>
                    <a:pt x="44" y="0"/>
                  </a:moveTo>
                  <a:lnTo>
                    <a:pt x="22" y="59"/>
                  </a:lnTo>
                  <a:lnTo>
                    <a:pt x="0" y="101"/>
                  </a:lnTo>
                  <a:lnTo>
                    <a:pt x="27" y="118"/>
                  </a:lnTo>
                  <a:lnTo>
                    <a:pt x="49" y="79"/>
                  </a:lnTo>
                  <a:lnTo>
                    <a:pt x="76" y="17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D0C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2" name="任意多边形 17">
              <a:extLst>
                <a:ext uri="{FF2B5EF4-FFF2-40B4-BE49-F238E27FC236}">
                  <a16:creationId xmlns:a16="http://schemas.microsoft.com/office/drawing/2014/main" id="{56730115-FD0E-40F2-B168-BC425AE474E5}"/>
                </a:ext>
              </a:extLst>
            </p:cNvPr>
            <p:cNvSpPr/>
            <p:nvPr/>
          </p:nvSpPr>
          <p:spPr bwMode="auto">
            <a:xfrm>
              <a:off x="8915400" y="4686301"/>
              <a:ext cx="250825" cy="376238"/>
            </a:xfrm>
            <a:custGeom>
              <a:gdLst>
                <a:gd name="T0" fmla="*/ 0 w 134"/>
                <a:gd name="T1" fmla="*/ 48 h 201"/>
                <a:gd name="T2" fmla="*/ 38 w 134"/>
                <a:gd name="T3" fmla="*/ 88 h 201"/>
                <a:gd name="T4" fmla="*/ 105 w 134"/>
                <a:gd name="T5" fmla="*/ 201 h 201"/>
                <a:gd name="T6" fmla="*/ 134 w 134"/>
                <a:gd name="T7" fmla="*/ 192 h 201"/>
                <a:gd name="T8" fmla="*/ 100 w 134"/>
                <a:gd name="T9" fmla="*/ 124 h 201"/>
                <a:gd name="T10" fmla="*/ 70 w 134"/>
                <a:gd name="T11" fmla="*/ 66 h 201"/>
                <a:gd name="T12" fmla="*/ 44 w 134"/>
                <a:gd name="T13" fmla="*/ 15 h 201"/>
                <a:gd name="T14" fmla="*/ 25 w 134"/>
                <a:gd name="T15" fmla="*/ 0 h 201"/>
                <a:gd name="T16" fmla="*/ 0 w 134"/>
                <a:gd name="T17" fmla="*/ 48 h 2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201">
                  <a:moveTo>
                    <a:pt x="0" y="48"/>
                  </a:moveTo>
                  <a:cubicBezTo>
                    <a:pt x="38" y="88"/>
                    <a:pt x="38" y="88"/>
                    <a:pt x="38" y="88"/>
                  </a:cubicBezTo>
                  <a:cubicBezTo>
                    <a:pt x="105" y="201"/>
                    <a:pt x="105" y="201"/>
                    <a:pt x="105" y="201"/>
                  </a:cubicBezTo>
                  <a:cubicBezTo>
                    <a:pt x="134" y="192"/>
                    <a:pt x="134" y="192"/>
                    <a:pt x="134" y="192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0" y="124"/>
                    <a:pt x="80" y="73"/>
                    <a:pt x="70" y="66"/>
                  </a:cubicBezTo>
                  <a:cubicBezTo>
                    <a:pt x="60" y="59"/>
                    <a:pt x="44" y="15"/>
                    <a:pt x="44" y="15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A0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3" name="任意多边形 18">
              <a:extLst>
                <a:ext uri="{FF2B5EF4-FFF2-40B4-BE49-F238E27FC236}">
                  <a16:creationId xmlns:a16="http://schemas.microsoft.com/office/drawing/2014/main" id="{565706F5-85EF-4144-8651-83B0C283531F}"/>
                </a:ext>
              </a:extLst>
            </p:cNvPr>
            <p:cNvSpPr/>
            <p:nvPr/>
          </p:nvSpPr>
          <p:spPr bwMode="auto">
            <a:xfrm>
              <a:off x="8599488" y="4813301"/>
              <a:ext cx="169863" cy="255588"/>
            </a:xfrm>
            <a:custGeom>
              <a:gdLst>
                <a:gd name="T0" fmla="*/ 91 w 91"/>
                <a:gd name="T1" fmla="*/ 2 h 136"/>
                <a:gd name="T2" fmla="*/ 88 w 91"/>
                <a:gd name="T3" fmla="*/ 15 h 136"/>
                <a:gd name="T4" fmla="*/ 63 w 91"/>
                <a:gd name="T5" fmla="*/ 73 h 136"/>
                <a:gd name="T6" fmla="*/ 27 w 91"/>
                <a:gd name="T7" fmla="*/ 136 h 136"/>
                <a:gd name="T8" fmla="*/ 0 w 91"/>
                <a:gd name="T9" fmla="*/ 127 h 136"/>
                <a:gd name="T10" fmla="*/ 54 w 91"/>
                <a:gd name="T11" fmla="*/ 0 h 136"/>
                <a:gd name="T12" fmla="*/ 91 w 91"/>
                <a:gd name="T13" fmla="*/ 2 h 1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36">
                  <a:moveTo>
                    <a:pt x="91" y="2"/>
                  </a:moveTo>
                  <a:cubicBezTo>
                    <a:pt x="88" y="15"/>
                    <a:pt x="88" y="15"/>
                    <a:pt x="88" y="15"/>
                  </a:cubicBezTo>
                  <a:cubicBezTo>
                    <a:pt x="88" y="15"/>
                    <a:pt x="79" y="55"/>
                    <a:pt x="63" y="73"/>
                  </a:cubicBezTo>
                  <a:cubicBezTo>
                    <a:pt x="27" y="136"/>
                    <a:pt x="27" y="136"/>
                    <a:pt x="27" y="136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54" y="0"/>
                    <a:pt x="54" y="0"/>
                    <a:pt x="54" y="0"/>
                  </a:cubicBezTo>
                  <a:lnTo>
                    <a:pt x="91" y="2"/>
                  </a:lnTo>
                  <a:close/>
                </a:path>
              </a:pathLst>
            </a:custGeom>
            <a:solidFill>
              <a:srgbClr val="A0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4" name="椭圆 19">
              <a:extLst>
                <a:ext uri="{FF2B5EF4-FFF2-40B4-BE49-F238E27FC236}">
                  <a16:creationId xmlns:a16="http://schemas.microsoft.com/office/drawing/2014/main" id="{526A1B65-2573-48C1-A378-20CF0B7CB4BA}"/>
                </a:ext>
              </a:extLst>
            </p:cNvPr>
            <p:cNvSpPr/>
            <p:nvPr/>
          </p:nvSpPr>
          <p:spPr bwMode="auto">
            <a:xfrm>
              <a:off x="8799513" y="3873501"/>
              <a:ext cx="152400" cy="153988"/>
            </a:xfrm>
            <a:prstGeom prst="ellipse">
              <a:avLst/>
            </a:prstGeom>
            <a:solidFill>
              <a:srgbClr val="A0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5" name="任意多边形 20">
              <a:extLst>
                <a:ext uri="{FF2B5EF4-FFF2-40B4-BE49-F238E27FC236}">
                  <a16:creationId xmlns:a16="http://schemas.microsoft.com/office/drawing/2014/main" id="{7C7ACB21-961E-47BD-86AA-7BC794B9F332}"/>
                </a:ext>
              </a:extLst>
            </p:cNvPr>
            <p:cNvSpPr/>
            <p:nvPr/>
          </p:nvSpPr>
          <p:spPr bwMode="auto">
            <a:xfrm>
              <a:off x="8864600" y="3987801"/>
              <a:ext cx="80963" cy="114300"/>
            </a:xfrm>
            <a:custGeom>
              <a:gdLst>
                <a:gd name="T0" fmla="*/ 38 w 43"/>
                <a:gd name="T1" fmla="*/ 0 h 61"/>
                <a:gd name="T2" fmla="*/ 43 w 43"/>
                <a:gd name="T3" fmla="*/ 44 h 61"/>
                <a:gd name="T4" fmla="*/ 9 w 43"/>
                <a:gd name="T5" fmla="*/ 61 h 61"/>
                <a:gd name="T6" fmla="*/ 0 w 43"/>
                <a:gd name="T7" fmla="*/ 13 h 61"/>
                <a:gd name="T8" fmla="*/ 38 w 43"/>
                <a:gd name="T9" fmla="*/ 0 h 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1">
                  <a:moveTo>
                    <a:pt x="38" y="0"/>
                  </a:moveTo>
                  <a:cubicBezTo>
                    <a:pt x="43" y="44"/>
                    <a:pt x="43" y="44"/>
                    <a:pt x="43" y="44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1"/>
                    <a:pt x="9" y="23"/>
                    <a:pt x="0" y="13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A0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6" name="任意多边形 21">
              <a:extLst>
                <a:ext uri="{FF2B5EF4-FFF2-40B4-BE49-F238E27FC236}">
                  <a16:creationId xmlns:a16="http://schemas.microsoft.com/office/drawing/2014/main" id="{7169F093-6710-40FD-B274-1A804AED1CE2}"/>
                </a:ext>
              </a:extLst>
            </p:cNvPr>
            <p:cNvSpPr/>
            <p:nvPr/>
          </p:nvSpPr>
          <p:spPr bwMode="auto">
            <a:xfrm>
              <a:off x="9097963" y="4516438"/>
              <a:ext cx="92075" cy="115888"/>
            </a:xfrm>
            <a:custGeom>
              <a:gdLst>
                <a:gd name="T0" fmla="*/ 20 w 49"/>
                <a:gd name="T1" fmla="*/ 0 h 62"/>
                <a:gd name="T2" fmla="*/ 24 w 49"/>
                <a:gd name="T3" fmla="*/ 13 h 62"/>
                <a:gd name="T4" fmla="*/ 27 w 49"/>
                <a:gd name="T5" fmla="*/ 62 h 62"/>
                <a:gd name="T6" fmla="*/ 2 w 49"/>
                <a:gd name="T7" fmla="*/ 17 h 62"/>
                <a:gd name="T8" fmla="*/ 0 w 49"/>
                <a:gd name="T9" fmla="*/ 6 h 62"/>
                <a:gd name="T10" fmla="*/ 20 w 49"/>
                <a:gd name="T11" fmla="*/ 0 h 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62">
                  <a:moveTo>
                    <a:pt x="20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49" y="62"/>
                    <a:pt x="27" y="62"/>
                  </a:cubicBezTo>
                  <a:cubicBezTo>
                    <a:pt x="6" y="62"/>
                    <a:pt x="2" y="17"/>
                    <a:pt x="2" y="17"/>
                  </a:cubicBezTo>
                  <a:cubicBezTo>
                    <a:pt x="0" y="6"/>
                    <a:pt x="0" y="6"/>
                    <a:pt x="0" y="6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A061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7" name="任意多边形 22">
              <a:extLst>
                <a:ext uri="{FF2B5EF4-FFF2-40B4-BE49-F238E27FC236}">
                  <a16:creationId xmlns:a16="http://schemas.microsoft.com/office/drawing/2014/main" id="{B597946A-BA88-4894-97A4-7F3EDA6D5284}"/>
                </a:ext>
              </a:extLst>
            </p:cNvPr>
            <p:cNvSpPr/>
            <p:nvPr/>
          </p:nvSpPr>
          <p:spPr bwMode="auto">
            <a:xfrm>
              <a:off x="8693150" y="4421188"/>
              <a:ext cx="352425" cy="425450"/>
            </a:xfrm>
            <a:custGeom>
              <a:gdLst>
                <a:gd name="T0" fmla="*/ 63 w 189"/>
                <a:gd name="T1" fmla="*/ 0 h 227"/>
                <a:gd name="T2" fmla="*/ 68 w 189"/>
                <a:gd name="T3" fmla="*/ 37 h 227"/>
                <a:gd name="T4" fmla="*/ 4 w 189"/>
                <a:gd name="T5" fmla="*/ 173 h 227"/>
                <a:gd name="T6" fmla="*/ 0 w 189"/>
                <a:gd name="T7" fmla="*/ 212 h 227"/>
                <a:gd name="T8" fmla="*/ 120 w 189"/>
                <a:gd name="T9" fmla="*/ 227 h 227"/>
                <a:gd name="T10" fmla="*/ 147 w 189"/>
                <a:gd name="T11" fmla="*/ 154 h 227"/>
                <a:gd name="T12" fmla="*/ 189 w 189"/>
                <a:gd name="T13" fmla="*/ 208 h 227"/>
                <a:gd name="T14" fmla="*/ 165 w 189"/>
                <a:gd name="T15" fmla="*/ 152 h 227"/>
                <a:gd name="T16" fmla="*/ 160 w 189"/>
                <a:gd name="T17" fmla="*/ 104 h 227"/>
                <a:gd name="T18" fmla="*/ 151 w 189"/>
                <a:gd name="T19" fmla="*/ 33 h 227"/>
                <a:gd name="T20" fmla="*/ 63 w 189"/>
                <a:gd name="T21" fmla="*/ 0 h 2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226">
                  <a:moveTo>
                    <a:pt x="63" y="0"/>
                  </a:moveTo>
                  <a:cubicBezTo>
                    <a:pt x="68" y="37"/>
                    <a:pt x="68" y="37"/>
                    <a:pt x="68" y="37"/>
                  </a:cubicBezTo>
                  <a:cubicBezTo>
                    <a:pt x="4" y="173"/>
                    <a:pt x="4" y="173"/>
                    <a:pt x="4" y="173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0" y="227"/>
                    <a:pt x="120" y="227"/>
                    <a:pt x="120" y="227"/>
                  </a:cubicBezTo>
                  <a:cubicBezTo>
                    <a:pt x="147" y="154"/>
                    <a:pt x="147" y="154"/>
                    <a:pt x="147" y="154"/>
                  </a:cubicBezTo>
                  <a:cubicBezTo>
                    <a:pt x="189" y="208"/>
                    <a:pt x="189" y="208"/>
                    <a:pt x="189" y="208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5" y="152"/>
                    <a:pt x="157" y="114"/>
                    <a:pt x="160" y="104"/>
                  </a:cubicBezTo>
                  <a:cubicBezTo>
                    <a:pt x="162" y="95"/>
                    <a:pt x="158" y="45"/>
                    <a:pt x="151" y="33"/>
                  </a:cubicBezTo>
                  <a:cubicBezTo>
                    <a:pt x="144" y="21"/>
                    <a:pt x="63" y="0"/>
                    <a:pt x="63" y="0"/>
                  </a:cubicBezTo>
                  <a:close/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8" name="任意多边形 23">
              <a:extLst>
                <a:ext uri="{FF2B5EF4-FFF2-40B4-BE49-F238E27FC236}">
                  <a16:creationId xmlns:a16="http://schemas.microsoft.com/office/drawing/2014/main" id="{6861E340-D792-4A05-B55B-647E95A6D3F1}"/>
                </a:ext>
              </a:extLst>
            </p:cNvPr>
            <p:cNvSpPr/>
            <p:nvPr/>
          </p:nvSpPr>
          <p:spPr bwMode="auto">
            <a:xfrm>
              <a:off x="9026525" y="5040313"/>
              <a:ext cx="212725" cy="176213"/>
            </a:xfrm>
            <a:custGeom>
              <a:gdLst>
                <a:gd name="T0" fmla="*/ 40 w 113"/>
                <a:gd name="T1" fmla="*/ 12 h 94"/>
                <a:gd name="T2" fmla="*/ 77 w 113"/>
                <a:gd name="T3" fmla="*/ 0 h 94"/>
                <a:gd name="T4" fmla="*/ 88 w 113"/>
                <a:gd name="T5" fmla="*/ 18 h 94"/>
                <a:gd name="T6" fmla="*/ 109 w 113"/>
                <a:gd name="T7" fmla="*/ 40 h 94"/>
                <a:gd name="T8" fmla="*/ 113 w 113"/>
                <a:gd name="T9" fmla="*/ 83 h 94"/>
                <a:gd name="T10" fmla="*/ 97 w 113"/>
                <a:gd name="T11" fmla="*/ 85 h 94"/>
                <a:gd name="T12" fmla="*/ 91 w 113"/>
                <a:gd name="T13" fmla="*/ 54 h 94"/>
                <a:gd name="T14" fmla="*/ 60 w 113"/>
                <a:gd name="T15" fmla="*/ 91 h 94"/>
                <a:gd name="T16" fmla="*/ 3 w 113"/>
                <a:gd name="T17" fmla="*/ 85 h 94"/>
                <a:gd name="T18" fmla="*/ 42 w 113"/>
                <a:gd name="T19" fmla="*/ 66 h 94"/>
                <a:gd name="T20" fmla="*/ 49 w 113"/>
                <a:gd name="T21" fmla="*/ 33 h 94"/>
                <a:gd name="T22" fmla="*/ 40 w 113"/>
                <a:gd name="T23" fmla="*/ 12 h 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94">
                  <a:moveTo>
                    <a:pt x="40" y="12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8"/>
                    <a:pt x="110" y="24"/>
                    <a:pt x="109" y="40"/>
                  </a:cubicBezTo>
                  <a:cubicBezTo>
                    <a:pt x="109" y="54"/>
                    <a:pt x="111" y="69"/>
                    <a:pt x="113" y="83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91" y="54"/>
                    <a:pt x="91" y="54"/>
                    <a:pt x="91" y="54"/>
                  </a:cubicBezTo>
                  <a:cubicBezTo>
                    <a:pt x="60" y="91"/>
                    <a:pt x="60" y="91"/>
                    <a:pt x="60" y="91"/>
                  </a:cubicBezTo>
                  <a:cubicBezTo>
                    <a:pt x="60" y="91"/>
                    <a:pt x="5" y="94"/>
                    <a:pt x="3" y="85"/>
                  </a:cubicBezTo>
                  <a:cubicBezTo>
                    <a:pt x="0" y="76"/>
                    <a:pt x="42" y="66"/>
                    <a:pt x="42" y="66"/>
                  </a:cubicBezTo>
                  <a:cubicBezTo>
                    <a:pt x="49" y="33"/>
                    <a:pt x="49" y="33"/>
                    <a:pt x="49" y="33"/>
                  </a:cubicBezTo>
                  <a:lnTo>
                    <a:pt x="40" y="12"/>
                  </a:lnTo>
                  <a:close/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9" name="任意多边形 24">
              <a:extLst>
                <a:ext uri="{FF2B5EF4-FFF2-40B4-BE49-F238E27FC236}">
                  <a16:creationId xmlns:a16="http://schemas.microsoft.com/office/drawing/2014/main" id="{E7EFB0BC-6237-4048-9714-115B29F41382}"/>
                </a:ext>
              </a:extLst>
            </p:cNvPr>
            <p:cNvSpPr/>
            <p:nvPr/>
          </p:nvSpPr>
          <p:spPr bwMode="auto">
            <a:xfrm>
              <a:off x="8443913" y="5041901"/>
              <a:ext cx="231775" cy="168275"/>
            </a:xfrm>
            <a:custGeom>
              <a:gdLst>
                <a:gd name="T0" fmla="*/ 80 w 124"/>
                <a:gd name="T1" fmla="*/ 0 h 90"/>
                <a:gd name="T2" fmla="*/ 114 w 124"/>
                <a:gd name="T3" fmla="*/ 11 h 90"/>
                <a:gd name="T4" fmla="*/ 114 w 124"/>
                <a:gd name="T5" fmla="*/ 19 h 90"/>
                <a:gd name="T6" fmla="*/ 122 w 124"/>
                <a:gd name="T7" fmla="*/ 47 h 90"/>
                <a:gd name="T8" fmla="*/ 114 w 124"/>
                <a:gd name="T9" fmla="*/ 90 h 90"/>
                <a:gd name="T10" fmla="*/ 96 w 124"/>
                <a:gd name="T11" fmla="*/ 90 h 90"/>
                <a:gd name="T12" fmla="*/ 97 w 124"/>
                <a:gd name="T13" fmla="*/ 62 h 90"/>
                <a:gd name="T14" fmla="*/ 62 w 124"/>
                <a:gd name="T15" fmla="*/ 90 h 90"/>
                <a:gd name="T16" fmla="*/ 0 w 124"/>
                <a:gd name="T17" fmla="*/ 76 h 90"/>
                <a:gd name="T18" fmla="*/ 48 w 124"/>
                <a:gd name="T19" fmla="*/ 59 h 90"/>
                <a:gd name="T20" fmla="*/ 80 w 124"/>
                <a:gd name="T21" fmla="*/ 0 h 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90">
                  <a:moveTo>
                    <a:pt x="80" y="0"/>
                  </a:moveTo>
                  <a:cubicBezTo>
                    <a:pt x="114" y="11"/>
                    <a:pt x="114" y="11"/>
                    <a:pt x="114" y="11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4" y="19"/>
                    <a:pt x="124" y="34"/>
                    <a:pt x="122" y="47"/>
                  </a:cubicBezTo>
                  <a:cubicBezTo>
                    <a:pt x="121" y="59"/>
                    <a:pt x="114" y="90"/>
                    <a:pt x="114" y="90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0" y="86"/>
                    <a:pt x="0" y="76"/>
                  </a:cubicBezTo>
                  <a:cubicBezTo>
                    <a:pt x="0" y="66"/>
                    <a:pt x="48" y="59"/>
                    <a:pt x="48" y="59"/>
                  </a:cubicBezTo>
                  <a:lnTo>
                    <a:pt x="80" y="0"/>
                  </a:lnTo>
                  <a:close/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0" name="任意多边形 25">
              <a:extLst>
                <a:ext uri="{FF2B5EF4-FFF2-40B4-BE49-F238E27FC236}">
                  <a16:creationId xmlns:a16="http://schemas.microsoft.com/office/drawing/2014/main" id="{F02A1231-1B6F-423E-B70D-C0545A8475A6}"/>
                </a:ext>
              </a:extLst>
            </p:cNvPr>
            <p:cNvSpPr/>
            <p:nvPr/>
          </p:nvSpPr>
          <p:spPr bwMode="auto">
            <a:xfrm>
              <a:off x="8785225" y="4027488"/>
              <a:ext cx="357188" cy="752475"/>
            </a:xfrm>
            <a:custGeom>
              <a:gdLst>
                <a:gd name="T0" fmla="*/ 49 w 191"/>
                <a:gd name="T1" fmla="*/ 31 h 403"/>
                <a:gd name="T2" fmla="*/ 94 w 191"/>
                <a:gd name="T3" fmla="*/ 7 h 403"/>
                <a:gd name="T4" fmla="*/ 94 w 191"/>
                <a:gd name="T5" fmla="*/ 21 h 403"/>
                <a:gd name="T6" fmla="*/ 116 w 191"/>
                <a:gd name="T7" fmla="*/ 46 h 403"/>
                <a:gd name="T8" fmla="*/ 139 w 191"/>
                <a:gd name="T9" fmla="*/ 199 h 403"/>
                <a:gd name="T10" fmla="*/ 191 w 191"/>
                <a:gd name="T11" fmla="*/ 378 h 403"/>
                <a:gd name="T12" fmla="*/ 116 w 191"/>
                <a:gd name="T13" fmla="*/ 375 h 403"/>
                <a:gd name="T14" fmla="*/ 80 w 191"/>
                <a:gd name="T15" fmla="*/ 252 h 403"/>
                <a:gd name="T16" fmla="*/ 100 w 191"/>
                <a:gd name="T17" fmla="*/ 389 h 403"/>
                <a:gd name="T18" fmla="*/ 7 w 191"/>
                <a:gd name="T19" fmla="*/ 214 h 403"/>
                <a:gd name="T20" fmla="*/ 12 w 191"/>
                <a:gd name="T21" fmla="*/ 132 h 403"/>
                <a:gd name="T22" fmla="*/ 24 w 191"/>
                <a:gd name="T23" fmla="*/ 72 h 403"/>
                <a:gd name="T24" fmla="*/ 49 w 191"/>
                <a:gd name="T25" fmla="*/ 31 h 4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1" h="402">
                  <a:moveTo>
                    <a:pt x="49" y="31"/>
                  </a:moveTo>
                  <a:cubicBezTo>
                    <a:pt x="49" y="31"/>
                    <a:pt x="80" y="0"/>
                    <a:pt x="94" y="7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116" y="31"/>
                    <a:pt x="116" y="46"/>
                  </a:cubicBezTo>
                  <a:cubicBezTo>
                    <a:pt x="117" y="61"/>
                    <a:pt x="139" y="199"/>
                    <a:pt x="139" y="199"/>
                  </a:cubicBezTo>
                  <a:cubicBezTo>
                    <a:pt x="191" y="378"/>
                    <a:pt x="191" y="378"/>
                    <a:pt x="191" y="378"/>
                  </a:cubicBezTo>
                  <a:cubicBezTo>
                    <a:pt x="191" y="378"/>
                    <a:pt x="175" y="403"/>
                    <a:pt x="116" y="375"/>
                  </a:cubicBezTo>
                  <a:cubicBezTo>
                    <a:pt x="80" y="252"/>
                    <a:pt x="80" y="252"/>
                    <a:pt x="80" y="252"/>
                  </a:cubicBezTo>
                  <a:cubicBezTo>
                    <a:pt x="80" y="252"/>
                    <a:pt x="119" y="391"/>
                    <a:pt x="100" y="389"/>
                  </a:cubicBezTo>
                  <a:cubicBezTo>
                    <a:pt x="81" y="387"/>
                    <a:pt x="7" y="214"/>
                    <a:pt x="7" y="214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2" y="132"/>
                    <a:pt x="0" y="96"/>
                    <a:pt x="24" y="72"/>
                  </a:cubicBezTo>
                  <a:cubicBezTo>
                    <a:pt x="49" y="31"/>
                    <a:pt x="49" y="31"/>
                    <a:pt x="49" y="31"/>
                  </a:cubicBezTo>
                </a:path>
              </a:pathLst>
            </a:custGeom>
            <a:solidFill>
              <a:srgbClr val="D0C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1" name="任意多边形 26">
              <a:extLst>
                <a:ext uri="{FF2B5EF4-FFF2-40B4-BE49-F238E27FC236}">
                  <a16:creationId xmlns:a16="http://schemas.microsoft.com/office/drawing/2014/main" id="{82448288-24E3-4BF8-94E9-34561BEDD6AB}"/>
                </a:ext>
              </a:extLst>
            </p:cNvPr>
            <p:cNvSpPr/>
            <p:nvPr/>
          </p:nvSpPr>
          <p:spPr bwMode="auto">
            <a:xfrm>
              <a:off x="8913813" y="4092576"/>
              <a:ext cx="228600" cy="449263"/>
            </a:xfrm>
            <a:custGeom>
              <a:gdLst>
                <a:gd name="T0" fmla="*/ 34 w 123"/>
                <a:gd name="T1" fmla="*/ 0 h 240"/>
                <a:gd name="T2" fmla="*/ 56 w 123"/>
                <a:gd name="T3" fmla="*/ 24 h 240"/>
                <a:gd name="T4" fmla="*/ 110 w 123"/>
                <a:gd name="T5" fmla="*/ 183 h 240"/>
                <a:gd name="T6" fmla="*/ 123 w 123"/>
                <a:gd name="T7" fmla="*/ 232 h 240"/>
                <a:gd name="T8" fmla="*/ 89 w 123"/>
                <a:gd name="T9" fmla="*/ 240 h 240"/>
                <a:gd name="T10" fmla="*/ 72 w 123"/>
                <a:gd name="T11" fmla="*/ 189 h 240"/>
                <a:gd name="T12" fmla="*/ 10 w 123"/>
                <a:gd name="T13" fmla="*/ 74 h 240"/>
                <a:gd name="T14" fmla="*/ 34 w 123"/>
                <a:gd name="T15" fmla="*/ 0 h 2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240">
                  <a:moveTo>
                    <a:pt x="34" y="0"/>
                  </a:moveTo>
                  <a:cubicBezTo>
                    <a:pt x="34" y="0"/>
                    <a:pt x="47" y="5"/>
                    <a:pt x="56" y="24"/>
                  </a:cubicBezTo>
                  <a:cubicBezTo>
                    <a:pt x="65" y="44"/>
                    <a:pt x="110" y="183"/>
                    <a:pt x="110" y="183"/>
                  </a:cubicBezTo>
                  <a:cubicBezTo>
                    <a:pt x="123" y="232"/>
                    <a:pt x="123" y="232"/>
                    <a:pt x="123" y="232"/>
                  </a:cubicBezTo>
                  <a:cubicBezTo>
                    <a:pt x="89" y="240"/>
                    <a:pt x="89" y="240"/>
                    <a:pt x="89" y="240"/>
                  </a:cubicBezTo>
                  <a:cubicBezTo>
                    <a:pt x="72" y="189"/>
                    <a:pt x="72" y="189"/>
                    <a:pt x="72" y="189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4"/>
                    <a:pt x="0" y="14"/>
                    <a:pt x="34" y="0"/>
                  </a:cubicBezTo>
                </a:path>
              </a:pathLst>
            </a:custGeom>
            <a:solidFill>
              <a:srgbClr val="D0C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2" name="任意多边形 27">
              <a:extLst>
                <a:ext uri="{FF2B5EF4-FFF2-40B4-BE49-F238E27FC236}">
                  <a16:creationId xmlns:a16="http://schemas.microsoft.com/office/drawing/2014/main" id="{5DB0EF61-CE1D-4D0A-9C2C-5190AE486C46}"/>
                </a:ext>
              </a:extLst>
            </p:cNvPr>
            <p:cNvSpPr/>
            <p:nvPr/>
          </p:nvSpPr>
          <p:spPr bwMode="auto">
            <a:xfrm>
              <a:off x="8780463" y="3768726"/>
              <a:ext cx="190500" cy="211138"/>
            </a:xfrm>
            <a:custGeom>
              <a:gdLst>
                <a:gd name="T0" fmla="*/ 102 w 102"/>
                <a:gd name="T1" fmla="*/ 64 h 113"/>
                <a:gd name="T2" fmla="*/ 88 w 102"/>
                <a:gd name="T3" fmla="*/ 41 h 113"/>
                <a:gd name="T4" fmla="*/ 94 w 102"/>
                <a:gd name="T5" fmla="*/ 14 h 113"/>
                <a:gd name="T6" fmla="*/ 78 w 102"/>
                <a:gd name="T7" fmla="*/ 0 h 113"/>
                <a:gd name="T8" fmla="*/ 66 w 102"/>
                <a:gd name="T9" fmla="*/ 1 h 113"/>
                <a:gd name="T10" fmla="*/ 48 w 102"/>
                <a:gd name="T11" fmla="*/ 3 h 113"/>
                <a:gd name="T12" fmla="*/ 30 w 102"/>
                <a:gd name="T13" fmla="*/ 7 h 113"/>
                <a:gd name="T14" fmla="*/ 24 w 102"/>
                <a:gd name="T15" fmla="*/ 35 h 113"/>
                <a:gd name="T16" fmla="*/ 28 w 102"/>
                <a:gd name="T17" fmla="*/ 40 h 113"/>
                <a:gd name="T18" fmla="*/ 0 w 102"/>
                <a:gd name="T19" fmla="*/ 74 h 113"/>
                <a:gd name="T20" fmla="*/ 35 w 102"/>
                <a:gd name="T21" fmla="*/ 61 h 113"/>
                <a:gd name="T22" fmla="*/ 71 w 102"/>
                <a:gd name="T23" fmla="*/ 92 h 113"/>
                <a:gd name="T24" fmla="*/ 72 w 102"/>
                <a:gd name="T25" fmla="*/ 105 h 113"/>
                <a:gd name="T26" fmla="*/ 81 w 102"/>
                <a:gd name="T27" fmla="*/ 113 h 113"/>
                <a:gd name="T28" fmla="*/ 79 w 102"/>
                <a:gd name="T29" fmla="*/ 97 h 113"/>
                <a:gd name="T30" fmla="*/ 79 w 102"/>
                <a:gd name="T31" fmla="*/ 96 h 113"/>
                <a:gd name="T32" fmla="*/ 82 w 102"/>
                <a:gd name="T33" fmla="*/ 94 h 113"/>
                <a:gd name="T34" fmla="*/ 92 w 102"/>
                <a:gd name="T35" fmla="*/ 99 h 113"/>
                <a:gd name="T36" fmla="*/ 92 w 102"/>
                <a:gd name="T37" fmla="*/ 99 h 113"/>
                <a:gd name="T38" fmla="*/ 98 w 102"/>
                <a:gd name="T39" fmla="*/ 110 h 113"/>
                <a:gd name="T40" fmla="*/ 100 w 102"/>
                <a:gd name="T41" fmla="*/ 83 h 113"/>
                <a:gd name="T42" fmla="*/ 102 w 102"/>
                <a:gd name="T43" fmla="*/ 64 h 1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2" h="113">
                  <a:moveTo>
                    <a:pt x="102" y="64"/>
                  </a:moveTo>
                  <a:cubicBezTo>
                    <a:pt x="102" y="55"/>
                    <a:pt x="97" y="46"/>
                    <a:pt x="88" y="41"/>
                  </a:cubicBezTo>
                  <a:cubicBezTo>
                    <a:pt x="93" y="33"/>
                    <a:pt x="96" y="23"/>
                    <a:pt x="94" y="14"/>
                  </a:cubicBezTo>
                  <a:cubicBezTo>
                    <a:pt x="91" y="7"/>
                    <a:pt x="85" y="2"/>
                    <a:pt x="78" y="0"/>
                  </a:cubicBezTo>
                  <a:cubicBezTo>
                    <a:pt x="74" y="0"/>
                    <a:pt x="70" y="0"/>
                    <a:pt x="66" y="1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1" y="3"/>
                    <a:pt x="35" y="5"/>
                    <a:pt x="30" y="7"/>
                  </a:cubicBezTo>
                  <a:cubicBezTo>
                    <a:pt x="21" y="13"/>
                    <a:pt x="18" y="26"/>
                    <a:pt x="24" y="35"/>
                  </a:cubicBezTo>
                  <a:cubicBezTo>
                    <a:pt x="25" y="37"/>
                    <a:pt x="26" y="39"/>
                    <a:pt x="28" y="40"/>
                  </a:cubicBezTo>
                  <a:cubicBezTo>
                    <a:pt x="15" y="50"/>
                    <a:pt x="6" y="58"/>
                    <a:pt x="0" y="74"/>
                  </a:cubicBezTo>
                  <a:cubicBezTo>
                    <a:pt x="10" y="66"/>
                    <a:pt x="22" y="61"/>
                    <a:pt x="35" y="61"/>
                  </a:cubicBezTo>
                  <a:cubicBezTo>
                    <a:pt x="53" y="60"/>
                    <a:pt x="69" y="74"/>
                    <a:pt x="71" y="92"/>
                  </a:cubicBezTo>
                  <a:cubicBezTo>
                    <a:pt x="70" y="97"/>
                    <a:pt x="71" y="101"/>
                    <a:pt x="72" y="105"/>
                  </a:cubicBezTo>
                  <a:cubicBezTo>
                    <a:pt x="73" y="110"/>
                    <a:pt x="77" y="113"/>
                    <a:pt x="81" y="113"/>
                  </a:cubicBezTo>
                  <a:cubicBezTo>
                    <a:pt x="81" y="113"/>
                    <a:pt x="77" y="102"/>
                    <a:pt x="79" y="97"/>
                  </a:cubicBezTo>
                  <a:cubicBezTo>
                    <a:pt x="79" y="96"/>
                    <a:pt x="79" y="96"/>
                    <a:pt x="79" y="96"/>
                  </a:cubicBezTo>
                  <a:cubicBezTo>
                    <a:pt x="80" y="95"/>
                    <a:pt x="81" y="95"/>
                    <a:pt x="82" y="94"/>
                  </a:cubicBezTo>
                  <a:cubicBezTo>
                    <a:pt x="86" y="93"/>
                    <a:pt x="91" y="95"/>
                    <a:pt x="92" y="99"/>
                  </a:cubicBezTo>
                  <a:cubicBezTo>
                    <a:pt x="92" y="99"/>
                    <a:pt x="92" y="99"/>
                    <a:pt x="92" y="99"/>
                  </a:cubicBezTo>
                  <a:cubicBezTo>
                    <a:pt x="94" y="105"/>
                    <a:pt x="96" y="112"/>
                    <a:pt x="98" y="110"/>
                  </a:cubicBezTo>
                  <a:cubicBezTo>
                    <a:pt x="101" y="108"/>
                    <a:pt x="100" y="86"/>
                    <a:pt x="100" y="83"/>
                  </a:cubicBezTo>
                  <a:cubicBezTo>
                    <a:pt x="102" y="77"/>
                    <a:pt x="102" y="71"/>
                    <a:pt x="102" y="64"/>
                  </a:cubicBezTo>
                  <a:close/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3" name="任意多边形 28">
              <a:extLst>
                <a:ext uri="{FF2B5EF4-FFF2-40B4-BE49-F238E27FC236}">
                  <a16:creationId xmlns:a16="http://schemas.microsoft.com/office/drawing/2014/main" id="{B5732595-0260-4B23-A548-0B79DC0F34DF}"/>
                </a:ext>
              </a:extLst>
            </p:cNvPr>
            <p:cNvSpPr/>
            <p:nvPr/>
          </p:nvSpPr>
          <p:spPr bwMode="auto">
            <a:xfrm>
              <a:off x="8832850" y="3843338"/>
              <a:ext cx="112713" cy="7938"/>
            </a:xfrm>
            <a:custGeom>
              <a:gdLst>
                <a:gd name="T0" fmla="*/ 60 w 60"/>
                <a:gd name="T1" fmla="*/ 1 h 4"/>
                <a:gd name="T2" fmla="*/ 0 w 60"/>
                <a:gd name="T3" fmla="*/ 0 h 4"/>
              </a:gdLst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0" h="4">
                  <a:moveTo>
                    <a:pt x="60" y="1"/>
                  </a:moveTo>
                  <a:cubicBezTo>
                    <a:pt x="60" y="1"/>
                    <a:pt x="19" y="4"/>
                    <a:pt x="0" y="0"/>
                  </a:cubicBezTo>
                </a:path>
              </a:pathLst>
            </a:custGeom>
            <a:solidFill>
              <a:srgbClr val="D0C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4" name="任意多边形 29">
              <a:extLst>
                <a:ext uri="{FF2B5EF4-FFF2-40B4-BE49-F238E27FC236}">
                  <a16:creationId xmlns:a16="http://schemas.microsoft.com/office/drawing/2014/main" id="{254A0E20-D2C4-43A9-A03D-93FF1FBECBD5}"/>
                </a:ext>
              </a:extLst>
            </p:cNvPr>
            <p:cNvSpPr/>
            <p:nvPr/>
          </p:nvSpPr>
          <p:spPr bwMode="auto">
            <a:xfrm>
              <a:off x="8937625" y="3767138"/>
              <a:ext cx="25400" cy="76200"/>
            </a:xfrm>
            <a:custGeom>
              <a:gdLst>
                <a:gd name="T0" fmla="*/ 2 w 14"/>
                <a:gd name="T1" fmla="*/ 36 h 41"/>
                <a:gd name="T2" fmla="*/ 7 w 14"/>
                <a:gd name="T3" fmla="*/ 10 h 41"/>
                <a:gd name="T4" fmla="*/ 0 w 14"/>
                <a:gd name="T5" fmla="*/ 0 h 41"/>
                <a:gd name="T6" fmla="*/ 11 w 14"/>
                <a:gd name="T7" fmla="*/ 12 h 41"/>
                <a:gd name="T8" fmla="*/ 6 w 14"/>
                <a:gd name="T9" fmla="*/ 39 h 41"/>
                <a:gd name="T10" fmla="*/ 2 w 14"/>
                <a:gd name="T11" fmla="*/ 36 h 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41">
                  <a:moveTo>
                    <a:pt x="2" y="36"/>
                  </a:moveTo>
                  <a:cubicBezTo>
                    <a:pt x="6" y="28"/>
                    <a:pt x="10" y="19"/>
                    <a:pt x="7" y="10"/>
                  </a:cubicBezTo>
                  <a:cubicBezTo>
                    <a:pt x="6" y="6"/>
                    <a:pt x="3" y="2"/>
                    <a:pt x="0" y="0"/>
                  </a:cubicBezTo>
                  <a:cubicBezTo>
                    <a:pt x="5" y="2"/>
                    <a:pt x="9" y="6"/>
                    <a:pt x="11" y="12"/>
                  </a:cubicBezTo>
                  <a:cubicBezTo>
                    <a:pt x="14" y="21"/>
                    <a:pt x="10" y="30"/>
                    <a:pt x="6" y="39"/>
                  </a:cubicBezTo>
                  <a:cubicBezTo>
                    <a:pt x="2" y="38"/>
                    <a:pt x="10" y="41"/>
                    <a:pt x="2" y="36"/>
                  </a:cubicBezTo>
                  <a:close/>
                </a:path>
              </a:pathLst>
            </a:custGeom>
            <a:solidFill>
              <a:srgbClr val="2F2E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5" name="任意多边形 30">
              <a:extLst>
                <a:ext uri="{FF2B5EF4-FFF2-40B4-BE49-F238E27FC236}">
                  <a16:creationId xmlns:a16="http://schemas.microsoft.com/office/drawing/2014/main" id="{667CD6FF-7CED-4153-A7D4-C0319A72AE25}"/>
                </a:ext>
              </a:extLst>
            </p:cNvPr>
            <p:cNvSpPr/>
            <p:nvPr/>
          </p:nvSpPr>
          <p:spPr bwMode="auto">
            <a:xfrm>
              <a:off x="8916988" y="4232276"/>
              <a:ext cx="152400" cy="301625"/>
            </a:xfrm>
            <a:custGeom>
              <a:gdLst>
                <a:gd name="T0" fmla="*/ 0 w 96"/>
                <a:gd name="T1" fmla="*/ 0 h 190"/>
                <a:gd name="T2" fmla="*/ 59 w 96"/>
                <a:gd name="T3" fmla="*/ 126 h 190"/>
                <a:gd name="T4" fmla="*/ 96 w 96"/>
                <a:gd name="T5" fmla="*/ 190 h 190"/>
                <a:gd name="T6" fmla="*/ 69 w 96"/>
                <a:gd name="T7" fmla="*/ 123 h 190"/>
                <a:gd name="T8" fmla="*/ 0 w 96"/>
                <a:gd name="T9" fmla="*/ 0 h 1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90">
                  <a:moveTo>
                    <a:pt x="0" y="0"/>
                  </a:moveTo>
                  <a:lnTo>
                    <a:pt x="59" y="126"/>
                  </a:lnTo>
                  <a:lnTo>
                    <a:pt x="96" y="190"/>
                  </a:lnTo>
                  <a:lnTo>
                    <a:pt x="69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A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6" name="任意多边形 31">
              <a:extLst>
                <a:ext uri="{FF2B5EF4-FFF2-40B4-BE49-F238E27FC236}">
                  <a16:creationId xmlns:a16="http://schemas.microsoft.com/office/drawing/2014/main" id="{CB181C1D-5372-4D94-86C7-271DF2733F09}"/>
                </a:ext>
              </a:extLst>
            </p:cNvPr>
            <p:cNvSpPr/>
            <p:nvPr/>
          </p:nvSpPr>
          <p:spPr bwMode="auto">
            <a:xfrm>
              <a:off x="8916988" y="4232276"/>
              <a:ext cx="152400" cy="301625"/>
            </a:xfrm>
            <a:custGeom>
              <a:gdLst>
                <a:gd name="T0" fmla="*/ 0 w 96"/>
                <a:gd name="T1" fmla="*/ 0 h 190"/>
                <a:gd name="T2" fmla="*/ 59 w 96"/>
                <a:gd name="T3" fmla="*/ 126 h 190"/>
                <a:gd name="T4" fmla="*/ 96 w 96"/>
                <a:gd name="T5" fmla="*/ 190 h 190"/>
                <a:gd name="T6" fmla="*/ 69 w 96"/>
                <a:gd name="T7" fmla="*/ 123 h 190"/>
                <a:gd name="T8" fmla="*/ 0 w 96"/>
                <a:gd name="T9" fmla="*/ 0 h 1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90">
                  <a:moveTo>
                    <a:pt x="0" y="0"/>
                  </a:moveTo>
                  <a:lnTo>
                    <a:pt x="59" y="126"/>
                  </a:lnTo>
                  <a:lnTo>
                    <a:pt x="96" y="190"/>
                  </a:lnTo>
                  <a:lnTo>
                    <a:pt x="69" y="12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7" name="任意多边形 32">
              <a:extLst>
                <a:ext uri="{FF2B5EF4-FFF2-40B4-BE49-F238E27FC236}">
                  <a16:creationId xmlns:a16="http://schemas.microsoft.com/office/drawing/2014/main" id="{E6AC50C6-66BF-4032-9489-C46201E8660E}"/>
                </a:ext>
              </a:extLst>
            </p:cNvPr>
            <p:cNvSpPr/>
            <p:nvPr/>
          </p:nvSpPr>
          <p:spPr bwMode="auto">
            <a:xfrm>
              <a:off x="3341688" y="5343526"/>
              <a:ext cx="450850" cy="190500"/>
            </a:xfrm>
            <a:custGeom>
              <a:gdLst>
                <a:gd name="T0" fmla="*/ 188 w 241"/>
                <a:gd name="T1" fmla="*/ 0 h 102"/>
                <a:gd name="T2" fmla="*/ 155 w 241"/>
                <a:gd name="T3" fmla="*/ 51 h 102"/>
                <a:gd name="T4" fmla="*/ 120 w 241"/>
                <a:gd name="T5" fmla="*/ 0 h 102"/>
                <a:gd name="T6" fmla="*/ 87 w 241"/>
                <a:gd name="T7" fmla="*/ 51 h 102"/>
                <a:gd name="T8" fmla="*/ 53 w 241"/>
                <a:gd name="T9" fmla="*/ 0 h 102"/>
                <a:gd name="T10" fmla="*/ 0 w 241"/>
                <a:gd name="T11" fmla="*/ 79 h 102"/>
                <a:gd name="T12" fmla="*/ 0 w 241"/>
                <a:gd name="T13" fmla="*/ 81 h 102"/>
                <a:gd name="T14" fmla="*/ 86 w 241"/>
                <a:gd name="T15" fmla="*/ 94 h 102"/>
                <a:gd name="T16" fmla="*/ 154 w 241"/>
                <a:gd name="T17" fmla="*/ 94 h 102"/>
                <a:gd name="T18" fmla="*/ 241 w 241"/>
                <a:gd name="T19" fmla="*/ 81 h 102"/>
                <a:gd name="T20" fmla="*/ 241 w 241"/>
                <a:gd name="T21" fmla="*/ 79 h 102"/>
                <a:gd name="T22" fmla="*/ 188 w 241"/>
                <a:gd name="T23" fmla="*/ 0 h 1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1" h="102">
                  <a:moveTo>
                    <a:pt x="188" y="0"/>
                  </a:moveTo>
                  <a:cubicBezTo>
                    <a:pt x="188" y="0"/>
                    <a:pt x="170" y="40"/>
                    <a:pt x="155" y="51"/>
                  </a:cubicBezTo>
                  <a:cubicBezTo>
                    <a:pt x="139" y="40"/>
                    <a:pt x="120" y="0"/>
                    <a:pt x="120" y="0"/>
                  </a:cubicBezTo>
                  <a:cubicBezTo>
                    <a:pt x="120" y="0"/>
                    <a:pt x="102" y="40"/>
                    <a:pt x="87" y="51"/>
                  </a:cubicBezTo>
                  <a:cubicBezTo>
                    <a:pt x="72" y="40"/>
                    <a:pt x="53" y="0"/>
                    <a:pt x="53" y="0"/>
                  </a:cubicBezTo>
                  <a:cubicBezTo>
                    <a:pt x="53" y="0"/>
                    <a:pt x="0" y="54"/>
                    <a:pt x="0" y="79"/>
                  </a:cubicBezTo>
                  <a:cubicBezTo>
                    <a:pt x="0" y="80"/>
                    <a:pt x="0" y="80"/>
                    <a:pt x="0" y="81"/>
                  </a:cubicBezTo>
                  <a:cubicBezTo>
                    <a:pt x="2" y="98"/>
                    <a:pt x="57" y="102"/>
                    <a:pt x="86" y="94"/>
                  </a:cubicBezTo>
                  <a:cubicBezTo>
                    <a:pt x="109" y="99"/>
                    <a:pt x="132" y="99"/>
                    <a:pt x="154" y="94"/>
                  </a:cubicBezTo>
                  <a:cubicBezTo>
                    <a:pt x="184" y="102"/>
                    <a:pt x="239" y="97"/>
                    <a:pt x="241" y="81"/>
                  </a:cubicBezTo>
                  <a:cubicBezTo>
                    <a:pt x="241" y="80"/>
                    <a:pt x="241" y="79"/>
                    <a:pt x="241" y="79"/>
                  </a:cubicBezTo>
                  <a:cubicBezTo>
                    <a:pt x="241" y="53"/>
                    <a:pt x="188" y="0"/>
                    <a:pt x="188" y="0"/>
                  </a:cubicBezTo>
                  <a:close/>
                </a:path>
              </a:pathLst>
            </a:custGeom>
            <a:solidFill>
              <a:srgbClr val="319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8" name="任意多边形 33">
              <a:extLst>
                <a:ext uri="{FF2B5EF4-FFF2-40B4-BE49-F238E27FC236}">
                  <a16:creationId xmlns:a16="http://schemas.microsoft.com/office/drawing/2014/main" id="{B7AA5215-208D-43DD-8138-838A1570A457}"/>
                </a:ext>
              </a:extLst>
            </p:cNvPr>
            <p:cNvSpPr/>
            <p:nvPr/>
          </p:nvSpPr>
          <p:spPr bwMode="auto">
            <a:xfrm>
              <a:off x="5408613" y="5343526"/>
              <a:ext cx="450850" cy="190500"/>
            </a:xfrm>
            <a:custGeom>
              <a:gdLst>
                <a:gd name="T0" fmla="*/ 188 w 241"/>
                <a:gd name="T1" fmla="*/ 0 h 102"/>
                <a:gd name="T2" fmla="*/ 155 w 241"/>
                <a:gd name="T3" fmla="*/ 51 h 102"/>
                <a:gd name="T4" fmla="*/ 120 w 241"/>
                <a:gd name="T5" fmla="*/ 0 h 102"/>
                <a:gd name="T6" fmla="*/ 87 w 241"/>
                <a:gd name="T7" fmla="*/ 51 h 102"/>
                <a:gd name="T8" fmla="*/ 53 w 241"/>
                <a:gd name="T9" fmla="*/ 0 h 102"/>
                <a:gd name="T10" fmla="*/ 0 w 241"/>
                <a:gd name="T11" fmla="*/ 79 h 102"/>
                <a:gd name="T12" fmla="*/ 0 w 241"/>
                <a:gd name="T13" fmla="*/ 81 h 102"/>
                <a:gd name="T14" fmla="*/ 86 w 241"/>
                <a:gd name="T15" fmla="*/ 94 h 102"/>
                <a:gd name="T16" fmla="*/ 154 w 241"/>
                <a:gd name="T17" fmla="*/ 94 h 102"/>
                <a:gd name="T18" fmla="*/ 241 w 241"/>
                <a:gd name="T19" fmla="*/ 81 h 102"/>
                <a:gd name="T20" fmla="*/ 241 w 241"/>
                <a:gd name="T21" fmla="*/ 79 h 102"/>
                <a:gd name="T22" fmla="*/ 188 w 241"/>
                <a:gd name="T23" fmla="*/ 0 h 1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1" h="102">
                  <a:moveTo>
                    <a:pt x="188" y="0"/>
                  </a:moveTo>
                  <a:cubicBezTo>
                    <a:pt x="188" y="0"/>
                    <a:pt x="170" y="40"/>
                    <a:pt x="155" y="51"/>
                  </a:cubicBezTo>
                  <a:cubicBezTo>
                    <a:pt x="139" y="40"/>
                    <a:pt x="120" y="0"/>
                    <a:pt x="120" y="0"/>
                  </a:cubicBezTo>
                  <a:cubicBezTo>
                    <a:pt x="120" y="0"/>
                    <a:pt x="102" y="40"/>
                    <a:pt x="87" y="51"/>
                  </a:cubicBezTo>
                  <a:cubicBezTo>
                    <a:pt x="72" y="40"/>
                    <a:pt x="53" y="0"/>
                    <a:pt x="53" y="0"/>
                  </a:cubicBezTo>
                  <a:cubicBezTo>
                    <a:pt x="53" y="0"/>
                    <a:pt x="0" y="54"/>
                    <a:pt x="0" y="79"/>
                  </a:cubicBezTo>
                  <a:cubicBezTo>
                    <a:pt x="0" y="80"/>
                    <a:pt x="0" y="80"/>
                    <a:pt x="0" y="81"/>
                  </a:cubicBezTo>
                  <a:cubicBezTo>
                    <a:pt x="2" y="98"/>
                    <a:pt x="57" y="102"/>
                    <a:pt x="86" y="94"/>
                  </a:cubicBezTo>
                  <a:cubicBezTo>
                    <a:pt x="109" y="99"/>
                    <a:pt x="132" y="99"/>
                    <a:pt x="154" y="94"/>
                  </a:cubicBezTo>
                  <a:cubicBezTo>
                    <a:pt x="184" y="102"/>
                    <a:pt x="239" y="97"/>
                    <a:pt x="241" y="81"/>
                  </a:cubicBezTo>
                  <a:cubicBezTo>
                    <a:pt x="241" y="80"/>
                    <a:pt x="241" y="79"/>
                    <a:pt x="241" y="79"/>
                  </a:cubicBezTo>
                  <a:cubicBezTo>
                    <a:pt x="241" y="53"/>
                    <a:pt x="188" y="0"/>
                    <a:pt x="188" y="0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9" name="任意多边形 34">
              <a:extLst>
                <a:ext uri="{FF2B5EF4-FFF2-40B4-BE49-F238E27FC236}">
                  <a16:creationId xmlns:a16="http://schemas.microsoft.com/office/drawing/2014/main" id="{913DCEF0-4C3B-46CE-9BDB-AA3C0D933AFB}"/>
                </a:ext>
              </a:extLst>
            </p:cNvPr>
            <p:cNvSpPr/>
            <p:nvPr/>
          </p:nvSpPr>
          <p:spPr bwMode="auto">
            <a:xfrm>
              <a:off x="7461250" y="5343526"/>
              <a:ext cx="450850" cy="190500"/>
            </a:xfrm>
            <a:custGeom>
              <a:gdLst>
                <a:gd name="T0" fmla="*/ 188 w 241"/>
                <a:gd name="T1" fmla="*/ 0 h 102"/>
                <a:gd name="T2" fmla="*/ 154 w 241"/>
                <a:gd name="T3" fmla="*/ 51 h 102"/>
                <a:gd name="T4" fmla="*/ 120 w 241"/>
                <a:gd name="T5" fmla="*/ 0 h 102"/>
                <a:gd name="T6" fmla="*/ 87 w 241"/>
                <a:gd name="T7" fmla="*/ 51 h 102"/>
                <a:gd name="T8" fmla="*/ 53 w 241"/>
                <a:gd name="T9" fmla="*/ 0 h 102"/>
                <a:gd name="T10" fmla="*/ 0 w 241"/>
                <a:gd name="T11" fmla="*/ 79 h 102"/>
                <a:gd name="T12" fmla="*/ 0 w 241"/>
                <a:gd name="T13" fmla="*/ 81 h 102"/>
                <a:gd name="T14" fmla="*/ 86 w 241"/>
                <a:gd name="T15" fmla="*/ 94 h 102"/>
                <a:gd name="T16" fmla="*/ 154 w 241"/>
                <a:gd name="T17" fmla="*/ 94 h 102"/>
                <a:gd name="T18" fmla="*/ 241 w 241"/>
                <a:gd name="T19" fmla="*/ 81 h 102"/>
                <a:gd name="T20" fmla="*/ 241 w 241"/>
                <a:gd name="T21" fmla="*/ 79 h 102"/>
                <a:gd name="T22" fmla="*/ 188 w 241"/>
                <a:gd name="T23" fmla="*/ 0 h 1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1" h="102">
                  <a:moveTo>
                    <a:pt x="188" y="0"/>
                  </a:moveTo>
                  <a:cubicBezTo>
                    <a:pt x="188" y="0"/>
                    <a:pt x="169" y="40"/>
                    <a:pt x="154" y="51"/>
                  </a:cubicBezTo>
                  <a:cubicBezTo>
                    <a:pt x="139" y="40"/>
                    <a:pt x="120" y="0"/>
                    <a:pt x="120" y="0"/>
                  </a:cubicBezTo>
                  <a:cubicBezTo>
                    <a:pt x="120" y="0"/>
                    <a:pt x="102" y="40"/>
                    <a:pt x="87" y="51"/>
                  </a:cubicBezTo>
                  <a:cubicBezTo>
                    <a:pt x="71" y="40"/>
                    <a:pt x="53" y="0"/>
                    <a:pt x="53" y="0"/>
                  </a:cubicBezTo>
                  <a:cubicBezTo>
                    <a:pt x="53" y="0"/>
                    <a:pt x="0" y="54"/>
                    <a:pt x="0" y="79"/>
                  </a:cubicBezTo>
                  <a:cubicBezTo>
                    <a:pt x="0" y="80"/>
                    <a:pt x="0" y="80"/>
                    <a:pt x="0" y="81"/>
                  </a:cubicBezTo>
                  <a:cubicBezTo>
                    <a:pt x="2" y="98"/>
                    <a:pt x="56" y="102"/>
                    <a:pt x="86" y="94"/>
                  </a:cubicBezTo>
                  <a:cubicBezTo>
                    <a:pt x="109" y="99"/>
                    <a:pt x="132" y="99"/>
                    <a:pt x="154" y="94"/>
                  </a:cubicBezTo>
                  <a:cubicBezTo>
                    <a:pt x="184" y="102"/>
                    <a:pt x="239" y="97"/>
                    <a:pt x="241" y="81"/>
                  </a:cubicBezTo>
                  <a:cubicBezTo>
                    <a:pt x="241" y="80"/>
                    <a:pt x="241" y="79"/>
                    <a:pt x="241" y="79"/>
                  </a:cubicBezTo>
                  <a:cubicBezTo>
                    <a:pt x="241" y="53"/>
                    <a:pt x="188" y="0"/>
                    <a:pt x="188" y="0"/>
                  </a:cubicBezTo>
                  <a:close/>
                </a:path>
              </a:pathLst>
            </a:custGeom>
            <a:solidFill>
              <a:srgbClr val="319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0" name="任意多边形 35">
              <a:extLst>
                <a:ext uri="{FF2B5EF4-FFF2-40B4-BE49-F238E27FC236}">
                  <a16:creationId xmlns:a16="http://schemas.microsoft.com/office/drawing/2014/main" id="{EFBC26DB-FA03-46FF-9A8B-5C05BEE97ACA}"/>
                </a:ext>
              </a:extLst>
            </p:cNvPr>
            <p:cNvSpPr/>
            <p:nvPr/>
          </p:nvSpPr>
          <p:spPr bwMode="auto">
            <a:xfrm>
              <a:off x="3487738" y="1676401"/>
              <a:ext cx="463550" cy="128588"/>
            </a:xfrm>
            <a:custGeom>
              <a:gdLst>
                <a:gd name="T0" fmla="*/ 176 w 248"/>
                <a:gd name="T1" fmla="*/ 6 h 69"/>
                <a:gd name="T2" fmla="*/ 176 w 248"/>
                <a:gd name="T3" fmla="*/ 6 h 69"/>
                <a:gd name="T4" fmla="*/ 142 w 248"/>
                <a:gd name="T5" fmla="*/ 6 h 69"/>
                <a:gd name="T6" fmla="*/ 141 w 248"/>
                <a:gd name="T7" fmla="*/ 6 h 69"/>
                <a:gd name="T8" fmla="*/ 107 w 248"/>
                <a:gd name="T9" fmla="*/ 6 h 69"/>
                <a:gd name="T10" fmla="*/ 106 w 248"/>
                <a:gd name="T11" fmla="*/ 6 h 69"/>
                <a:gd name="T12" fmla="*/ 72 w 248"/>
                <a:gd name="T13" fmla="*/ 6 h 69"/>
                <a:gd name="T14" fmla="*/ 71 w 248"/>
                <a:gd name="T15" fmla="*/ 6 h 69"/>
                <a:gd name="T16" fmla="*/ 37 w 248"/>
                <a:gd name="T17" fmla="*/ 6 h 69"/>
                <a:gd name="T18" fmla="*/ 0 w 248"/>
                <a:gd name="T19" fmla="*/ 45 h 69"/>
                <a:gd name="T20" fmla="*/ 0 w 248"/>
                <a:gd name="T21" fmla="*/ 47 h 69"/>
                <a:gd name="T22" fmla="*/ 89 w 248"/>
                <a:gd name="T23" fmla="*/ 61 h 69"/>
                <a:gd name="T24" fmla="*/ 158 w 248"/>
                <a:gd name="T25" fmla="*/ 61 h 69"/>
                <a:gd name="T26" fmla="*/ 248 w 248"/>
                <a:gd name="T27" fmla="*/ 47 h 69"/>
                <a:gd name="T28" fmla="*/ 248 w 248"/>
                <a:gd name="T29" fmla="*/ 45 h 69"/>
                <a:gd name="T30" fmla="*/ 210 w 248"/>
                <a:gd name="T31" fmla="*/ 6 h 69"/>
                <a:gd name="T32" fmla="*/ 176 w 248"/>
                <a:gd name="T33" fmla="*/ 6 h 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8" h="69">
                  <a:moveTo>
                    <a:pt x="176" y="6"/>
                  </a:moveTo>
                  <a:cubicBezTo>
                    <a:pt x="176" y="6"/>
                    <a:pt x="176" y="6"/>
                    <a:pt x="176" y="6"/>
                  </a:cubicBezTo>
                  <a:cubicBezTo>
                    <a:pt x="165" y="12"/>
                    <a:pt x="152" y="12"/>
                    <a:pt x="142" y="6"/>
                  </a:cubicBezTo>
                  <a:cubicBezTo>
                    <a:pt x="141" y="6"/>
                    <a:pt x="141" y="6"/>
                    <a:pt x="141" y="6"/>
                  </a:cubicBezTo>
                  <a:cubicBezTo>
                    <a:pt x="130" y="0"/>
                    <a:pt x="117" y="0"/>
                    <a:pt x="107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96" y="12"/>
                    <a:pt x="83" y="12"/>
                    <a:pt x="72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1" y="0"/>
                    <a:pt x="48" y="0"/>
                    <a:pt x="37" y="6"/>
                  </a:cubicBezTo>
                  <a:cubicBezTo>
                    <a:pt x="21" y="14"/>
                    <a:pt x="0" y="29"/>
                    <a:pt x="0" y="45"/>
                  </a:cubicBezTo>
                  <a:cubicBezTo>
                    <a:pt x="0" y="46"/>
                    <a:pt x="0" y="47"/>
                    <a:pt x="0" y="47"/>
                  </a:cubicBezTo>
                  <a:cubicBezTo>
                    <a:pt x="2" y="65"/>
                    <a:pt x="58" y="69"/>
                    <a:pt x="89" y="61"/>
                  </a:cubicBezTo>
                  <a:cubicBezTo>
                    <a:pt x="112" y="66"/>
                    <a:pt x="136" y="66"/>
                    <a:pt x="158" y="61"/>
                  </a:cubicBezTo>
                  <a:cubicBezTo>
                    <a:pt x="189" y="69"/>
                    <a:pt x="246" y="64"/>
                    <a:pt x="248" y="47"/>
                  </a:cubicBezTo>
                  <a:cubicBezTo>
                    <a:pt x="248" y="46"/>
                    <a:pt x="248" y="46"/>
                    <a:pt x="248" y="45"/>
                  </a:cubicBezTo>
                  <a:cubicBezTo>
                    <a:pt x="248" y="29"/>
                    <a:pt x="226" y="14"/>
                    <a:pt x="210" y="6"/>
                  </a:cubicBezTo>
                  <a:cubicBezTo>
                    <a:pt x="200" y="0"/>
                    <a:pt x="187" y="0"/>
                    <a:pt x="176" y="6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1" name="任意多边形 36">
              <a:extLst>
                <a:ext uri="{FF2B5EF4-FFF2-40B4-BE49-F238E27FC236}">
                  <a16:creationId xmlns:a16="http://schemas.microsoft.com/office/drawing/2014/main" id="{E5947249-A459-4F89-98E8-6AE7680CD342}"/>
                </a:ext>
              </a:extLst>
            </p:cNvPr>
            <p:cNvSpPr/>
            <p:nvPr/>
          </p:nvSpPr>
          <p:spPr bwMode="auto">
            <a:xfrm>
              <a:off x="5435600" y="2016126"/>
              <a:ext cx="461963" cy="128588"/>
            </a:xfrm>
            <a:custGeom>
              <a:gdLst>
                <a:gd name="T0" fmla="*/ 176 w 247"/>
                <a:gd name="T1" fmla="*/ 5 h 69"/>
                <a:gd name="T2" fmla="*/ 175 w 247"/>
                <a:gd name="T3" fmla="*/ 6 h 69"/>
                <a:gd name="T4" fmla="*/ 141 w 247"/>
                <a:gd name="T5" fmla="*/ 6 h 69"/>
                <a:gd name="T6" fmla="*/ 140 w 247"/>
                <a:gd name="T7" fmla="*/ 5 h 69"/>
                <a:gd name="T8" fmla="*/ 106 w 247"/>
                <a:gd name="T9" fmla="*/ 5 h 69"/>
                <a:gd name="T10" fmla="*/ 106 w 247"/>
                <a:gd name="T11" fmla="*/ 6 h 69"/>
                <a:gd name="T12" fmla="*/ 72 w 247"/>
                <a:gd name="T13" fmla="*/ 6 h 69"/>
                <a:gd name="T14" fmla="*/ 71 w 247"/>
                <a:gd name="T15" fmla="*/ 5 h 69"/>
                <a:gd name="T16" fmla="*/ 37 w 247"/>
                <a:gd name="T17" fmla="*/ 5 h 69"/>
                <a:gd name="T18" fmla="*/ 0 w 247"/>
                <a:gd name="T19" fmla="*/ 45 h 69"/>
                <a:gd name="T20" fmla="*/ 0 w 247"/>
                <a:gd name="T21" fmla="*/ 47 h 69"/>
                <a:gd name="T22" fmla="*/ 88 w 247"/>
                <a:gd name="T23" fmla="*/ 60 h 69"/>
                <a:gd name="T24" fmla="*/ 158 w 247"/>
                <a:gd name="T25" fmla="*/ 60 h 69"/>
                <a:gd name="T26" fmla="*/ 247 w 247"/>
                <a:gd name="T27" fmla="*/ 46 h 69"/>
                <a:gd name="T28" fmla="*/ 247 w 247"/>
                <a:gd name="T29" fmla="*/ 45 h 69"/>
                <a:gd name="T30" fmla="*/ 210 w 247"/>
                <a:gd name="T31" fmla="*/ 5 h 69"/>
                <a:gd name="T32" fmla="*/ 176 w 247"/>
                <a:gd name="T33" fmla="*/ 5 h 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6" h="69">
                  <a:moveTo>
                    <a:pt x="176" y="5"/>
                  </a:moveTo>
                  <a:cubicBezTo>
                    <a:pt x="175" y="6"/>
                    <a:pt x="175" y="6"/>
                    <a:pt x="175" y="6"/>
                  </a:cubicBezTo>
                  <a:cubicBezTo>
                    <a:pt x="165" y="11"/>
                    <a:pt x="152" y="11"/>
                    <a:pt x="141" y="6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30" y="0"/>
                    <a:pt x="117" y="0"/>
                    <a:pt x="106" y="5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95" y="11"/>
                    <a:pt x="82" y="11"/>
                    <a:pt x="72" y="6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60" y="0"/>
                    <a:pt x="47" y="0"/>
                    <a:pt x="37" y="5"/>
                  </a:cubicBezTo>
                  <a:cubicBezTo>
                    <a:pt x="21" y="14"/>
                    <a:pt x="0" y="28"/>
                    <a:pt x="0" y="45"/>
                  </a:cubicBezTo>
                  <a:cubicBezTo>
                    <a:pt x="0" y="46"/>
                    <a:pt x="0" y="46"/>
                    <a:pt x="0" y="47"/>
                  </a:cubicBezTo>
                  <a:cubicBezTo>
                    <a:pt x="2" y="64"/>
                    <a:pt x="58" y="68"/>
                    <a:pt x="88" y="60"/>
                  </a:cubicBezTo>
                  <a:cubicBezTo>
                    <a:pt x="111" y="66"/>
                    <a:pt x="135" y="66"/>
                    <a:pt x="158" y="60"/>
                  </a:cubicBezTo>
                  <a:cubicBezTo>
                    <a:pt x="189" y="69"/>
                    <a:pt x="246" y="64"/>
                    <a:pt x="247" y="46"/>
                  </a:cubicBezTo>
                  <a:cubicBezTo>
                    <a:pt x="247" y="46"/>
                    <a:pt x="247" y="45"/>
                    <a:pt x="247" y="45"/>
                  </a:cubicBezTo>
                  <a:cubicBezTo>
                    <a:pt x="247" y="28"/>
                    <a:pt x="226" y="13"/>
                    <a:pt x="210" y="5"/>
                  </a:cubicBezTo>
                  <a:cubicBezTo>
                    <a:pt x="199" y="0"/>
                    <a:pt x="186" y="0"/>
                    <a:pt x="176" y="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2" name="任意多边形 37">
              <a:extLst>
                <a:ext uri="{FF2B5EF4-FFF2-40B4-BE49-F238E27FC236}">
                  <a16:creationId xmlns:a16="http://schemas.microsoft.com/office/drawing/2014/main" id="{B63ECD2A-CD23-4971-9972-C6497546D83E}"/>
                </a:ext>
              </a:extLst>
            </p:cNvPr>
            <p:cNvSpPr/>
            <p:nvPr/>
          </p:nvSpPr>
          <p:spPr bwMode="auto">
            <a:xfrm>
              <a:off x="6780213" y="1690688"/>
              <a:ext cx="463550" cy="128588"/>
            </a:xfrm>
            <a:custGeom>
              <a:gdLst>
                <a:gd name="T0" fmla="*/ 176 w 248"/>
                <a:gd name="T1" fmla="*/ 6 h 69"/>
                <a:gd name="T2" fmla="*/ 176 w 248"/>
                <a:gd name="T3" fmla="*/ 6 h 69"/>
                <a:gd name="T4" fmla="*/ 141 w 248"/>
                <a:gd name="T5" fmla="*/ 6 h 69"/>
                <a:gd name="T6" fmla="*/ 141 w 248"/>
                <a:gd name="T7" fmla="*/ 6 h 69"/>
                <a:gd name="T8" fmla="*/ 106 w 248"/>
                <a:gd name="T9" fmla="*/ 6 h 69"/>
                <a:gd name="T10" fmla="*/ 106 w 248"/>
                <a:gd name="T11" fmla="*/ 6 h 69"/>
                <a:gd name="T12" fmla="*/ 72 w 248"/>
                <a:gd name="T13" fmla="*/ 6 h 69"/>
                <a:gd name="T14" fmla="*/ 71 w 248"/>
                <a:gd name="T15" fmla="*/ 6 h 69"/>
                <a:gd name="T16" fmla="*/ 37 w 248"/>
                <a:gd name="T17" fmla="*/ 6 h 69"/>
                <a:gd name="T18" fmla="*/ 0 w 248"/>
                <a:gd name="T19" fmla="*/ 45 h 69"/>
                <a:gd name="T20" fmla="*/ 0 w 248"/>
                <a:gd name="T21" fmla="*/ 47 h 69"/>
                <a:gd name="T22" fmla="*/ 88 w 248"/>
                <a:gd name="T23" fmla="*/ 61 h 69"/>
                <a:gd name="T24" fmla="*/ 158 w 248"/>
                <a:gd name="T25" fmla="*/ 61 h 69"/>
                <a:gd name="T26" fmla="*/ 248 w 248"/>
                <a:gd name="T27" fmla="*/ 47 h 69"/>
                <a:gd name="T28" fmla="*/ 248 w 248"/>
                <a:gd name="T29" fmla="*/ 45 h 69"/>
                <a:gd name="T30" fmla="*/ 210 w 248"/>
                <a:gd name="T31" fmla="*/ 6 h 69"/>
                <a:gd name="T32" fmla="*/ 176 w 248"/>
                <a:gd name="T33" fmla="*/ 6 h 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8" h="69">
                  <a:moveTo>
                    <a:pt x="176" y="6"/>
                  </a:moveTo>
                  <a:cubicBezTo>
                    <a:pt x="176" y="6"/>
                    <a:pt x="176" y="6"/>
                    <a:pt x="176" y="6"/>
                  </a:cubicBezTo>
                  <a:cubicBezTo>
                    <a:pt x="165" y="12"/>
                    <a:pt x="152" y="12"/>
                    <a:pt x="141" y="6"/>
                  </a:cubicBezTo>
                  <a:cubicBezTo>
                    <a:pt x="141" y="6"/>
                    <a:pt x="141" y="6"/>
                    <a:pt x="141" y="6"/>
                  </a:cubicBezTo>
                  <a:cubicBezTo>
                    <a:pt x="130" y="0"/>
                    <a:pt x="117" y="0"/>
                    <a:pt x="106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95" y="12"/>
                    <a:pt x="82" y="12"/>
                    <a:pt x="72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0" y="0"/>
                    <a:pt x="48" y="0"/>
                    <a:pt x="37" y="6"/>
                  </a:cubicBezTo>
                  <a:cubicBezTo>
                    <a:pt x="21" y="14"/>
                    <a:pt x="0" y="29"/>
                    <a:pt x="0" y="45"/>
                  </a:cubicBezTo>
                  <a:cubicBezTo>
                    <a:pt x="0" y="46"/>
                    <a:pt x="0" y="47"/>
                    <a:pt x="0" y="47"/>
                  </a:cubicBezTo>
                  <a:cubicBezTo>
                    <a:pt x="2" y="64"/>
                    <a:pt x="58" y="69"/>
                    <a:pt x="88" y="61"/>
                  </a:cubicBezTo>
                  <a:cubicBezTo>
                    <a:pt x="111" y="66"/>
                    <a:pt x="135" y="66"/>
                    <a:pt x="158" y="61"/>
                  </a:cubicBezTo>
                  <a:cubicBezTo>
                    <a:pt x="189" y="69"/>
                    <a:pt x="246" y="64"/>
                    <a:pt x="248" y="47"/>
                  </a:cubicBezTo>
                  <a:cubicBezTo>
                    <a:pt x="248" y="46"/>
                    <a:pt x="248" y="46"/>
                    <a:pt x="248" y="45"/>
                  </a:cubicBezTo>
                  <a:cubicBezTo>
                    <a:pt x="248" y="28"/>
                    <a:pt x="226" y="14"/>
                    <a:pt x="210" y="6"/>
                  </a:cubicBezTo>
                  <a:cubicBezTo>
                    <a:pt x="199" y="0"/>
                    <a:pt x="187" y="0"/>
                    <a:pt x="176" y="6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3" name="矩形 38">
              <a:extLst>
                <a:ext uri="{FF2B5EF4-FFF2-40B4-BE49-F238E27FC236}">
                  <a16:creationId xmlns:a16="http://schemas.microsoft.com/office/drawing/2014/main" id="{1BF9B082-621A-4416-87CB-6AA3183AA3BC}"/>
                </a:ext>
              </a:extLst>
            </p:cNvPr>
            <p:cNvSpPr/>
            <p:nvPr/>
          </p:nvSpPr>
          <p:spPr bwMode="auto">
            <a:xfrm>
              <a:off x="2654300" y="5513388"/>
              <a:ext cx="6877050" cy="12700"/>
            </a:xfrm>
            <a:prstGeom prst="rect">
              <a:avLst/>
            </a:prstGeom>
            <a:solidFill>
              <a:srgbClr val="3F3D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aphicFrame>
        <p:nvGraphicFramePr>
          <p:cNvPr id="595" name="Chart 61"/>
          <p:cNvGraphicFramePr/>
          <p:nvPr>
            <p:extLst>
              <p:ext uri="{D42A27DB-BD31-4B8C-83A1-F6EECF244321}">
                <p14:modId xmlns:p14="http://schemas.microsoft.com/office/powerpoint/2010/main" val="3351103422"/>
              </p:ext>
            </p:extLst>
          </p:nvPr>
        </p:nvGraphicFramePr>
        <p:xfrm>
          <a:off x="5834913" y="858076"/>
          <a:ext cx="1629939" cy="1591798"/>
        </p:xfrm>
        <a:graphic>
          <a:graphicData uri="http://schemas.openxmlformats.org/drawingml/2006/chart">
            <c:chart xmlns:c="http://schemas.openxmlformats.org/drawingml/2006/chart" r:id="rId8"/>
          </a:graphicData>
        </a:graphic>
      </p:graphicFrame>
      <p:graphicFrame>
        <p:nvGraphicFramePr>
          <p:cNvPr id="598" name="Chart 61"/>
          <p:cNvGraphicFramePr/>
          <p:nvPr>
            <p:extLst>
              <p:ext uri="{D42A27DB-BD31-4B8C-83A1-F6EECF244321}">
                <p14:modId xmlns:p14="http://schemas.microsoft.com/office/powerpoint/2010/main" val="4015098934"/>
              </p:ext>
            </p:extLst>
          </p:nvPr>
        </p:nvGraphicFramePr>
        <p:xfrm>
          <a:off x="5816739" y="2564254"/>
          <a:ext cx="1527350" cy="1665083"/>
        </p:xfrm>
        <a:graphic>
          <a:graphicData uri="http://schemas.openxmlformats.org/drawingml/2006/chart">
            <c:chart xmlns:c="http://schemas.openxmlformats.org/drawingml/2006/chart" r:id="rId9"/>
          </a:graphicData>
        </a:graphic>
      </p:graphicFrame>
      <p:graphicFrame>
        <p:nvGraphicFramePr>
          <p:cNvPr id="599" name="Chart 61"/>
          <p:cNvGraphicFramePr/>
          <p:nvPr>
            <p:extLst>
              <p:ext uri="{D42A27DB-BD31-4B8C-83A1-F6EECF244321}">
                <p14:modId xmlns:p14="http://schemas.microsoft.com/office/powerpoint/2010/main" val="1004638226"/>
              </p:ext>
            </p:extLst>
          </p:nvPr>
        </p:nvGraphicFramePr>
        <p:xfrm>
          <a:off x="5896478" y="4507434"/>
          <a:ext cx="1704195" cy="1648928"/>
        </p:xfrm>
        <a:graphic>
          <a:graphicData uri="http://schemas.openxmlformats.org/drawingml/2006/chart">
            <c:chart xmlns:c="http://schemas.openxmlformats.org/drawingml/2006/chart" r:id="rId10"/>
          </a:graphicData>
        </a:graphic>
      </p:graphicFrame>
      <p:sp>
        <p:nvSpPr>
          <p:cNvPr id="600" name="Text Placeholder 3"/>
          <p:cNvSpPr txBox="1"/>
          <p:nvPr/>
        </p:nvSpPr>
        <p:spPr>
          <a:xfrm>
            <a:off x="6270516" y="3198899"/>
            <a:ext cx="726161" cy="30777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28,4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%</a:t>
            </a:r>
          </a:p>
        </p:txBody>
      </p:sp>
      <p:sp>
        <p:nvSpPr>
          <p:cNvPr id="601" name="Text Placeholder 3"/>
          <p:cNvSpPr txBox="1"/>
          <p:nvPr/>
        </p:nvSpPr>
        <p:spPr>
          <a:xfrm>
            <a:off x="6368295" y="5083566"/>
            <a:ext cx="583494" cy="30777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2,3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%</a:t>
            </a:r>
          </a:p>
        </p:txBody>
      </p:sp>
      <p:sp>
        <p:nvSpPr>
          <p:cNvPr id="602" name="Text Placeholder 3"/>
          <p:cNvSpPr txBox="1"/>
          <p:nvPr/>
        </p:nvSpPr>
        <p:spPr>
          <a:xfrm>
            <a:off x="6269995" y="1409169"/>
            <a:ext cx="726161" cy="30777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69,3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%</a:t>
            </a:r>
          </a:p>
        </p:txBody>
      </p:sp>
      <p:graphicFrame>
        <p:nvGraphicFramePr>
          <p:cNvPr id="470" name="Char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665104"/>
              </p:ext>
            </p:extLst>
          </p:nvPr>
        </p:nvGraphicFramePr>
        <p:xfrm>
          <a:off x="7441173" y="90608"/>
          <a:ext cx="3420103" cy="2889417"/>
        </p:xfrm>
        <a:graphic>
          <a:graphicData uri="http://schemas.openxmlformats.org/drawingml/2006/chart">
            <c:chart xmlns:c="http://schemas.openxmlformats.org/drawingml/2006/chart" r:id="rId11"/>
          </a:graphicData>
        </a:graphic>
      </p:graphicFrame>
      <p:sp>
        <p:nvSpPr>
          <p:cNvPr id="472" name="TextBox 471">
            <a:extLst>
              <a:ext uri="{FF2B5EF4-FFF2-40B4-BE49-F238E27FC236}">
                <a16:creationId xmlns:a16="http://schemas.microsoft.com/office/drawing/2014/main" id="{463EB37A-0ED0-4644-A1D0-97B8F2341CFE}"/>
              </a:ext>
            </a:extLst>
          </p:cNvPr>
          <p:cNvSpPr txBox="1"/>
          <p:nvPr/>
        </p:nvSpPr>
        <p:spPr>
          <a:xfrm rot="16200000">
            <a:off x="7686138" y="1616480"/>
            <a:ext cx="6942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585" name="TextBox 584">
            <a:extLst>
              <a:ext uri="{FF2B5EF4-FFF2-40B4-BE49-F238E27FC236}">
                <a16:creationId xmlns:a16="http://schemas.microsoft.com/office/drawing/2014/main" id="{463EB37A-0ED0-4644-A1D0-97B8F2341CFE}"/>
              </a:ext>
            </a:extLst>
          </p:cNvPr>
          <p:cNvSpPr txBox="1"/>
          <p:nvPr/>
        </p:nvSpPr>
        <p:spPr>
          <a:xfrm rot="16200000">
            <a:off x="8525592" y="1616694"/>
            <a:ext cx="6946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2022</a:t>
            </a:r>
          </a:p>
        </p:txBody>
      </p:sp>
      <p:grpSp>
        <p:nvGrpSpPr>
          <p:cNvPr id="604" name="组合 1"/>
          <p:cNvGrpSpPr/>
          <p:nvPr/>
        </p:nvGrpSpPr>
        <p:grpSpPr>
          <a:xfrm>
            <a:off x="9977526" y="632392"/>
            <a:ext cx="1813738" cy="1668568"/>
            <a:chOff x="3656688" y="1137790"/>
            <a:chExt cx="4878624" cy="5009010"/>
          </a:xfrm>
        </p:grpSpPr>
        <p:sp>
          <p:nvSpPr>
            <p:cNvPr id="605" name="任意多边形 17">
              <a:extLst>
                <a:ext uri="{FF2B5EF4-FFF2-40B4-BE49-F238E27FC236}">
                  <a16:creationId xmlns:a16="http://schemas.microsoft.com/office/drawing/2014/main" id="{946DB94E-E55F-47B5-A829-F7B52932E908}"/>
                </a:ext>
              </a:extLst>
            </p:cNvPr>
            <p:cNvSpPr/>
            <p:nvPr/>
          </p:nvSpPr>
          <p:spPr>
            <a:xfrm>
              <a:off x="5226714" y="5925149"/>
              <a:ext cx="2022563" cy="221651"/>
            </a:xfrm>
            <a:custGeom>
              <a:gdLst>
                <a:gd name="connsiteX0" fmla="*/ 1668780 w 1668780"/>
                <a:gd name="connsiteY0" fmla="*/ 91440 h 182880"/>
                <a:gd name="connsiteX1" fmla="*/ 834390 w 1668780"/>
                <a:gd name="connsiteY1" fmla="*/ 182880 h 182880"/>
                <a:gd name="connsiteX2" fmla="*/ 0 w 1668780"/>
                <a:gd name="connsiteY2" fmla="*/ 91440 h 182880"/>
                <a:gd name="connsiteX3" fmla="*/ 834390 w 1668780"/>
                <a:gd name="connsiteY3" fmla="*/ 0 h 182880"/>
                <a:gd name="connsiteX4" fmla="*/ 1668780 w 1668780"/>
                <a:gd name="connsiteY4" fmla="*/ 91440 h 18288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780" h="182880">
                  <a:moveTo>
                    <a:pt x="1668780" y="91440"/>
                  </a:moveTo>
                  <a:cubicBezTo>
                    <a:pt x="1668780" y="141941"/>
                    <a:pt x="1295211" y="182880"/>
                    <a:pt x="834390" y="182880"/>
                  </a:cubicBezTo>
                  <a:cubicBezTo>
                    <a:pt x="373569" y="182880"/>
                    <a:pt x="0" y="141941"/>
                    <a:pt x="0" y="91440"/>
                  </a:cubicBezTo>
                  <a:cubicBezTo>
                    <a:pt x="0" y="40939"/>
                    <a:pt x="373569" y="0"/>
                    <a:pt x="834390" y="0"/>
                  </a:cubicBezTo>
                  <a:cubicBezTo>
                    <a:pt x="1295211" y="0"/>
                    <a:pt x="1668780" y="40939"/>
                    <a:pt x="1668780" y="91440"/>
                  </a:cubicBezTo>
                  <a:close/>
                </a:path>
              </a:pathLst>
            </a:custGeom>
            <a:solidFill>
              <a:srgbClr val="EAF2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6" name="任意多边形 4">
              <a:extLst>
                <a:ext uri="{FF2B5EF4-FFF2-40B4-BE49-F238E27FC236}">
                  <a16:creationId xmlns:a16="http://schemas.microsoft.com/office/drawing/2014/main" id="{E19CCD6A-5A56-4CBB-B91A-3A7431F7402D}"/>
                </a:ext>
              </a:extLst>
            </p:cNvPr>
            <p:cNvSpPr/>
            <p:nvPr/>
          </p:nvSpPr>
          <p:spPr>
            <a:xfrm>
              <a:off x="4002199" y="1137790"/>
              <a:ext cx="4484858" cy="3493744"/>
            </a:xfrm>
            <a:custGeom>
              <a:gdLst>
                <a:gd name="connsiteX0" fmla="*/ 2209522 w 3700375"/>
                <a:gd name="connsiteY0" fmla="*/ 2856994 h 2882625"/>
                <a:gd name="connsiteX1" fmla="*/ 2859127 w 3700375"/>
                <a:gd name="connsiteY1" fmla="*/ 2736979 h 2882625"/>
                <a:gd name="connsiteX2" fmla="*/ 3088679 w 3700375"/>
                <a:gd name="connsiteY2" fmla="*/ 2513142 h 2882625"/>
                <a:gd name="connsiteX3" fmla="*/ 3111539 w 3700375"/>
                <a:gd name="connsiteY3" fmla="*/ 2359789 h 2882625"/>
                <a:gd name="connsiteX4" fmla="*/ 3646844 w 3700375"/>
                <a:gd name="connsiteY4" fmla="*/ 1643509 h 2882625"/>
                <a:gd name="connsiteX5" fmla="*/ 3696374 w 3700375"/>
                <a:gd name="connsiteY5" fmla="*/ 1426339 h 2882625"/>
                <a:gd name="connsiteX6" fmla="*/ 3521114 w 3700375"/>
                <a:gd name="connsiteY6" fmla="*/ 1222504 h 2882625"/>
                <a:gd name="connsiteX7" fmla="*/ 3272512 w 3700375"/>
                <a:gd name="connsiteY7" fmla="*/ 1098679 h 2882625"/>
                <a:gd name="connsiteX8" fmla="*/ 3050579 w 3700375"/>
                <a:gd name="connsiteY8" fmla="*/ 801499 h 2882625"/>
                <a:gd name="connsiteX9" fmla="*/ 2454314 w 3700375"/>
                <a:gd name="connsiteY9" fmla="*/ 6161 h 2882625"/>
                <a:gd name="connsiteX10" fmla="*/ 1206539 w 3700375"/>
                <a:gd name="connsiteY10" fmla="*/ 605284 h 2882625"/>
                <a:gd name="connsiteX11" fmla="*/ 23534 w 3700375"/>
                <a:gd name="connsiteY11" fmla="*/ 1214884 h 2882625"/>
                <a:gd name="connsiteX12" fmla="*/ 564554 w 3700375"/>
                <a:gd name="connsiteY12" fmla="*/ 2154049 h 2882625"/>
                <a:gd name="connsiteX13" fmla="*/ 692189 w 3700375"/>
                <a:gd name="connsiteY13" fmla="*/ 2567434 h 2882625"/>
                <a:gd name="connsiteX14" fmla="*/ 1583729 w 3700375"/>
                <a:gd name="connsiteY14" fmla="*/ 2757934 h 2882625"/>
                <a:gd name="connsiteX15" fmla="*/ 2209522 w 3700375"/>
                <a:gd name="connsiteY15" fmla="*/ 2856994 h 288262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00374" h="2882625">
                  <a:moveTo>
                    <a:pt x="2209522" y="2856994"/>
                  </a:moveTo>
                  <a:cubicBezTo>
                    <a:pt x="2430502" y="2877949"/>
                    <a:pt x="2658149" y="2830324"/>
                    <a:pt x="2859127" y="2736979"/>
                  </a:cubicBezTo>
                  <a:cubicBezTo>
                    <a:pt x="2959139" y="2690307"/>
                    <a:pt x="3057247" y="2618869"/>
                    <a:pt x="3088679" y="2513142"/>
                  </a:cubicBezTo>
                  <a:cubicBezTo>
                    <a:pt x="3103919" y="2463612"/>
                    <a:pt x="3102967" y="2410272"/>
                    <a:pt x="3111539" y="2359789"/>
                  </a:cubicBezTo>
                  <a:cubicBezTo>
                    <a:pt x="3161069" y="2061657"/>
                    <a:pt x="3496349" y="1905447"/>
                    <a:pt x="3646844" y="1643509"/>
                  </a:cubicBezTo>
                  <a:cubicBezTo>
                    <a:pt x="3684944" y="1577787"/>
                    <a:pt x="3710662" y="1500634"/>
                    <a:pt x="3696374" y="1426339"/>
                  </a:cubicBezTo>
                  <a:cubicBezTo>
                    <a:pt x="3678277" y="1335852"/>
                    <a:pt x="3602077" y="1267272"/>
                    <a:pt x="3521114" y="1222504"/>
                  </a:cubicBezTo>
                  <a:cubicBezTo>
                    <a:pt x="3440152" y="1177737"/>
                    <a:pt x="3350617" y="1149162"/>
                    <a:pt x="3272512" y="1098679"/>
                  </a:cubicBezTo>
                  <a:cubicBezTo>
                    <a:pt x="3165832" y="1030099"/>
                    <a:pt x="3070582" y="926276"/>
                    <a:pt x="3050579" y="801499"/>
                  </a:cubicBezTo>
                  <a:cubicBezTo>
                    <a:pt x="3014384" y="566232"/>
                    <a:pt x="3018194" y="88076"/>
                    <a:pt x="2454314" y="6161"/>
                  </a:cubicBezTo>
                  <a:cubicBezTo>
                    <a:pt x="1944727" y="-66229"/>
                    <a:pt x="1427519" y="521464"/>
                    <a:pt x="1206539" y="605284"/>
                  </a:cubicBezTo>
                  <a:cubicBezTo>
                    <a:pt x="715049" y="791022"/>
                    <a:pt x="144502" y="735776"/>
                    <a:pt x="23534" y="1214884"/>
                  </a:cubicBezTo>
                  <a:cubicBezTo>
                    <a:pt x="-120293" y="1786384"/>
                    <a:pt x="436919" y="2068324"/>
                    <a:pt x="564554" y="2154049"/>
                  </a:cubicBezTo>
                  <a:cubicBezTo>
                    <a:pt x="692189" y="2238822"/>
                    <a:pt x="735052" y="2419797"/>
                    <a:pt x="692189" y="2567434"/>
                  </a:cubicBezTo>
                  <a:cubicBezTo>
                    <a:pt x="577889" y="2958912"/>
                    <a:pt x="1085572" y="2939862"/>
                    <a:pt x="1583729" y="2757934"/>
                  </a:cubicBezTo>
                  <a:cubicBezTo>
                    <a:pt x="2081887" y="2575054"/>
                    <a:pt x="1920914" y="2830324"/>
                    <a:pt x="2209522" y="2856994"/>
                  </a:cubicBezTo>
                  <a:close/>
                </a:path>
              </a:pathLst>
            </a:custGeom>
            <a:solidFill>
              <a:srgbClr val="E2EF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7" name="弧形 175">
              <a:extLst>
                <a:ext uri="{FF2B5EF4-FFF2-40B4-BE49-F238E27FC236}">
                  <a16:creationId xmlns:a16="http://schemas.microsoft.com/office/drawing/2014/main" id="{48A0F89E-36AB-4193-AD76-E3D287FD6786}"/>
                </a:ext>
              </a:extLst>
            </p:cNvPr>
            <p:cNvSpPr/>
            <p:nvPr/>
          </p:nvSpPr>
          <p:spPr>
            <a:xfrm rot="18900000">
              <a:off x="4276253" y="2082674"/>
              <a:ext cx="3929644" cy="3929644"/>
            </a:xfrm>
            <a:prstGeom prst="arc">
              <a:avLst>
                <a:gd name="adj1" fmla="val 2646439"/>
                <a:gd name="adj2" fmla="val 13507028"/>
              </a:avLst>
            </a:prstGeom>
            <a:solidFill>
              <a:srgbClr val="7FD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8" name="任意多边形 5">
              <a:extLst>
                <a:ext uri="{FF2B5EF4-FFF2-40B4-BE49-F238E27FC236}">
                  <a16:creationId xmlns:a16="http://schemas.microsoft.com/office/drawing/2014/main" id="{C3757748-CF3E-4DFF-8FA1-297661DFD1CF}"/>
                </a:ext>
              </a:extLst>
            </p:cNvPr>
            <p:cNvSpPr/>
            <p:nvPr/>
          </p:nvSpPr>
          <p:spPr>
            <a:xfrm>
              <a:off x="6879859" y="1729111"/>
              <a:ext cx="456000" cy="150364"/>
            </a:xfrm>
            <a:custGeom>
              <a:gdLst>
                <a:gd name="connsiteX0" fmla="*/ 0 w 376237"/>
                <a:gd name="connsiteY0" fmla="*/ 124063 h 124063"/>
                <a:gd name="connsiteX1" fmla="*/ 376238 w 376237"/>
                <a:gd name="connsiteY1" fmla="*/ 124063 h 124063"/>
                <a:gd name="connsiteX2" fmla="*/ 276225 w 376237"/>
                <a:gd name="connsiteY2" fmla="*/ 85963 h 124063"/>
                <a:gd name="connsiteX3" fmla="*/ 77152 w 376237"/>
                <a:gd name="connsiteY3" fmla="*/ 61198 h 124063"/>
                <a:gd name="connsiteX4" fmla="*/ 0 w 376237"/>
                <a:gd name="connsiteY4" fmla="*/ 124063 h 12406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237" h="124062">
                  <a:moveTo>
                    <a:pt x="0" y="124063"/>
                  </a:moveTo>
                  <a:lnTo>
                    <a:pt x="376238" y="124063"/>
                  </a:lnTo>
                  <a:cubicBezTo>
                    <a:pt x="376238" y="124063"/>
                    <a:pt x="367665" y="51673"/>
                    <a:pt x="276225" y="85963"/>
                  </a:cubicBezTo>
                  <a:cubicBezTo>
                    <a:pt x="220027" y="-36909"/>
                    <a:pt x="115252" y="-12144"/>
                    <a:pt x="77152" y="61198"/>
                  </a:cubicBezTo>
                  <a:cubicBezTo>
                    <a:pt x="22860" y="43101"/>
                    <a:pt x="0" y="124063"/>
                    <a:pt x="0" y="124063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09" name="组合 6">
              <a:extLst>
                <a:ext uri="{FF2B5EF4-FFF2-40B4-BE49-F238E27FC236}">
                  <a16:creationId xmlns:a16="http://schemas.microsoft.com/office/drawing/2014/main" id="{6CF7464A-F562-462D-9D26-A603243EC28A}"/>
                </a:ext>
              </a:extLst>
            </p:cNvPr>
            <p:cNvGrpSpPr/>
            <p:nvPr/>
          </p:nvGrpSpPr>
          <p:grpSpPr>
            <a:xfrm>
              <a:off x="6329195" y="2385620"/>
              <a:ext cx="476779" cy="584355"/>
              <a:chOff x="6286499" y="2434052"/>
              <a:chExt cx="393382" cy="482141"/>
            </a:xfrm>
          </p:grpSpPr>
          <p:sp>
            <p:nvSpPr>
              <p:cNvPr id="728" name="任意多边形 7">
                <a:extLst>
                  <a:ext uri="{FF2B5EF4-FFF2-40B4-BE49-F238E27FC236}">
                    <a16:creationId xmlns:a16="http://schemas.microsoft.com/office/drawing/2014/main" id="{AA734D37-3CCA-4E52-B51F-84D7E9900DA4}"/>
                  </a:ext>
                </a:extLst>
              </p:cNvPr>
              <p:cNvSpPr/>
              <p:nvPr/>
            </p:nvSpPr>
            <p:spPr>
              <a:xfrm>
                <a:off x="6286499" y="2434052"/>
                <a:ext cx="392430" cy="481186"/>
              </a:xfrm>
              <a:custGeom>
                <a:gdLst>
                  <a:gd name="connsiteX0" fmla="*/ 0 w 392430"/>
                  <a:gd name="connsiteY0" fmla="*/ 10062 h 481186"/>
                  <a:gd name="connsiteX1" fmla="*/ 308610 w 392430"/>
                  <a:gd name="connsiteY1" fmla="*/ 217707 h 481186"/>
                  <a:gd name="connsiteX2" fmla="*/ 392430 w 392430"/>
                  <a:gd name="connsiteY2" fmla="*/ 478692 h 481186"/>
                  <a:gd name="connsiteX3" fmla="*/ 104775 w 392430"/>
                  <a:gd name="connsiteY3" fmla="*/ 303432 h 481186"/>
                  <a:gd name="connsiteX4" fmla="*/ 0 w 392430"/>
                  <a:gd name="connsiteY4" fmla="*/ 10062 h 48118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2430" h="481186">
                    <a:moveTo>
                      <a:pt x="0" y="10062"/>
                    </a:moveTo>
                    <a:cubicBezTo>
                      <a:pt x="101917" y="-20418"/>
                      <a:pt x="270510" y="10062"/>
                      <a:pt x="308610" y="217707"/>
                    </a:cubicBezTo>
                    <a:cubicBezTo>
                      <a:pt x="346710" y="425352"/>
                      <a:pt x="392430" y="478692"/>
                      <a:pt x="392430" y="478692"/>
                    </a:cubicBezTo>
                    <a:cubicBezTo>
                      <a:pt x="392430" y="478692"/>
                      <a:pt x="271463" y="515839"/>
                      <a:pt x="104775" y="303432"/>
                    </a:cubicBezTo>
                    <a:cubicBezTo>
                      <a:pt x="14288" y="189132"/>
                      <a:pt x="0" y="10062"/>
                      <a:pt x="0" y="10062"/>
                    </a:cubicBezTo>
                    <a:close/>
                  </a:path>
                </a:pathLst>
              </a:custGeom>
              <a:solidFill>
                <a:srgbClr val="7AA65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729" name="组合 8">
                <a:extLst>
                  <a:ext uri="{FF2B5EF4-FFF2-40B4-BE49-F238E27FC236}">
                    <a16:creationId xmlns:a16="http://schemas.microsoft.com/office/drawing/2014/main" id="{6CF7464A-F562-462D-9D26-A603243EC28A}"/>
                  </a:ext>
                </a:extLst>
              </p:cNvPr>
              <p:cNvGrpSpPr/>
              <p:nvPr/>
            </p:nvGrpSpPr>
            <p:grpSpPr>
              <a:xfrm>
                <a:off x="6300787" y="2442209"/>
                <a:ext cx="350519" cy="471487"/>
                <a:chOff x="6300787" y="2442209"/>
                <a:chExt cx="350519" cy="471487"/>
              </a:xfrm>
              <a:solidFill>
                <a:srgbClr val="9BBE4F"/>
              </a:solidFill>
            </p:grpSpPr>
            <p:sp>
              <p:nvSpPr>
                <p:cNvPr id="732" name="任意多边形 9">
                  <a:extLst>
                    <a:ext uri="{FF2B5EF4-FFF2-40B4-BE49-F238E27FC236}">
                      <a16:creationId xmlns:a16="http://schemas.microsoft.com/office/drawing/2014/main" id="{B75F4003-DD88-40D5-A157-229C1DD25AB4}"/>
                    </a:ext>
                  </a:extLst>
                </p:cNvPr>
                <p:cNvSpPr/>
                <p:nvPr/>
              </p:nvSpPr>
              <p:spPr>
                <a:xfrm>
                  <a:off x="6610349" y="2857499"/>
                  <a:ext cx="40957" cy="56197"/>
                </a:xfrm>
                <a:custGeom>
                  <a:gdLst>
                    <a:gd name="connsiteX0" fmla="*/ 0 w 40957"/>
                    <a:gd name="connsiteY0" fmla="*/ 7620 h 56197"/>
                    <a:gd name="connsiteX1" fmla="*/ 2857 w 40957"/>
                    <a:gd name="connsiteY1" fmla="*/ 7620 h 56197"/>
                    <a:gd name="connsiteX2" fmla="*/ 39053 w 40957"/>
                    <a:gd name="connsiteY2" fmla="*/ 0 h 56197"/>
                    <a:gd name="connsiteX3" fmla="*/ 40957 w 40957"/>
                    <a:gd name="connsiteY3" fmla="*/ 4763 h 56197"/>
                    <a:gd name="connsiteX4" fmla="*/ 5715 w 40957"/>
                    <a:gd name="connsiteY4" fmla="*/ 13335 h 56197"/>
                    <a:gd name="connsiteX5" fmla="*/ 16193 w 40957"/>
                    <a:gd name="connsiteY5" fmla="*/ 56197 h 56197"/>
                    <a:gd name="connsiteX6" fmla="*/ 10478 w 40957"/>
                    <a:gd name="connsiteY6" fmla="*/ 55245 h 56197"/>
                    <a:gd name="connsiteX7" fmla="*/ 953 w 40957"/>
                    <a:gd name="connsiteY7" fmla="*/ 11430 h 56197"/>
                    <a:gd name="connsiteX8" fmla="*/ 0 w 40957"/>
                    <a:gd name="connsiteY8" fmla="*/ 7620 h 56197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957" h="56197">
                      <a:moveTo>
                        <a:pt x="0" y="7620"/>
                      </a:moveTo>
                      <a:lnTo>
                        <a:pt x="2857" y="7620"/>
                      </a:lnTo>
                      <a:cubicBezTo>
                        <a:pt x="16193" y="7620"/>
                        <a:pt x="30480" y="2858"/>
                        <a:pt x="39053" y="0"/>
                      </a:cubicBezTo>
                      <a:cubicBezTo>
                        <a:pt x="40005" y="1905"/>
                        <a:pt x="40005" y="3810"/>
                        <a:pt x="40957" y="4763"/>
                      </a:cubicBezTo>
                      <a:cubicBezTo>
                        <a:pt x="32385" y="7620"/>
                        <a:pt x="19050" y="12383"/>
                        <a:pt x="5715" y="13335"/>
                      </a:cubicBezTo>
                      <a:cubicBezTo>
                        <a:pt x="6668" y="27622"/>
                        <a:pt x="11430" y="43815"/>
                        <a:pt x="16193" y="56197"/>
                      </a:cubicBezTo>
                      <a:cubicBezTo>
                        <a:pt x="14288" y="56197"/>
                        <a:pt x="12382" y="55245"/>
                        <a:pt x="10478" y="55245"/>
                      </a:cubicBezTo>
                      <a:cubicBezTo>
                        <a:pt x="5715" y="41910"/>
                        <a:pt x="1905" y="25717"/>
                        <a:pt x="953" y="11430"/>
                      </a:cubicBezTo>
                      <a:lnTo>
                        <a:pt x="0" y="7620"/>
                      </a:lnTo>
                      <a:close/>
                    </a:path>
                  </a:pathLst>
                </a:custGeom>
                <a:solidFill>
                  <a:srgbClr val="9BBE4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33" name="任意多边形 10">
                  <a:extLst>
                    <a:ext uri="{FF2B5EF4-FFF2-40B4-BE49-F238E27FC236}">
                      <a16:creationId xmlns:a16="http://schemas.microsoft.com/office/drawing/2014/main" id="{5BEF2210-05AC-4BF7-8E6C-A4DC51E612C8}"/>
                    </a:ext>
                  </a:extLst>
                </p:cNvPr>
                <p:cNvSpPr/>
                <p:nvPr/>
              </p:nvSpPr>
              <p:spPr>
                <a:xfrm>
                  <a:off x="6546770" y="2782252"/>
                  <a:ext cx="80724" cy="103822"/>
                </a:xfrm>
                <a:custGeom>
                  <a:gdLst>
                    <a:gd name="connsiteX0" fmla="*/ 6429 w 80724"/>
                    <a:gd name="connsiteY0" fmla="*/ 18097 h 103822"/>
                    <a:gd name="connsiteX1" fmla="*/ 7382 w 80724"/>
                    <a:gd name="connsiteY1" fmla="*/ 16192 h 103822"/>
                    <a:gd name="connsiteX2" fmla="*/ 9287 w 80724"/>
                    <a:gd name="connsiteY2" fmla="*/ 16192 h 103822"/>
                    <a:gd name="connsiteX3" fmla="*/ 78819 w 80724"/>
                    <a:gd name="connsiteY3" fmla="*/ 0 h 103822"/>
                    <a:gd name="connsiteX4" fmla="*/ 80724 w 80724"/>
                    <a:gd name="connsiteY4" fmla="*/ 4763 h 103822"/>
                    <a:gd name="connsiteX5" fmla="*/ 12144 w 80724"/>
                    <a:gd name="connsiteY5" fmla="*/ 20955 h 103822"/>
                    <a:gd name="connsiteX6" fmla="*/ 9287 w 80724"/>
                    <a:gd name="connsiteY6" fmla="*/ 103822 h 103822"/>
                    <a:gd name="connsiteX7" fmla="*/ 3572 w 80724"/>
                    <a:gd name="connsiteY7" fmla="*/ 100965 h 103822"/>
                    <a:gd name="connsiteX8" fmla="*/ 6429 w 80724"/>
                    <a:gd name="connsiteY8" fmla="*/ 18097 h 103822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724" h="103822">
                      <a:moveTo>
                        <a:pt x="6429" y="18097"/>
                      </a:moveTo>
                      <a:lnTo>
                        <a:pt x="7382" y="16192"/>
                      </a:lnTo>
                      <a:lnTo>
                        <a:pt x="9287" y="16192"/>
                      </a:lnTo>
                      <a:cubicBezTo>
                        <a:pt x="32147" y="14288"/>
                        <a:pt x="64532" y="3810"/>
                        <a:pt x="78819" y="0"/>
                      </a:cubicBezTo>
                      <a:cubicBezTo>
                        <a:pt x="79772" y="1905"/>
                        <a:pt x="79772" y="3810"/>
                        <a:pt x="80724" y="4763"/>
                      </a:cubicBezTo>
                      <a:cubicBezTo>
                        <a:pt x="67389" y="9525"/>
                        <a:pt x="35004" y="18097"/>
                        <a:pt x="12144" y="20955"/>
                      </a:cubicBezTo>
                      <a:cubicBezTo>
                        <a:pt x="3572" y="48577"/>
                        <a:pt x="6429" y="85725"/>
                        <a:pt x="9287" y="103822"/>
                      </a:cubicBezTo>
                      <a:cubicBezTo>
                        <a:pt x="7382" y="102870"/>
                        <a:pt x="5477" y="101917"/>
                        <a:pt x="3572" y="100965"/>
                      </a:cubicBezTo>
                      <a:cubicBezTo>
                        <a:pt x="-238" y="80963"/>
                        <a:pt x="-3096" y="45720"/>
                        <a:pt x="6429" y="18097"/>
                      </a:cubicBezTo>
                      <a:close/>
                    </a:path>
                  </a:pathLst>
                </a:custGeom>
                <a:solidFill>
                  <a:srgbClr val="9BBE4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34" name="任意多边形 11">
                  <a:extLst>
                    <a:ext uri="{FF2B5EF4-FFF2-40B4-BE49-F238E27FC236}">
                      <a16:creationId xmlns:a16="http://schemas.microsoft.com/office/drawing/2014/main" id="{67130AB8-A300-4DC3-8A18-59145B81A6B9}"/>
                    </a:ext>
                  </a:extLst>
                </p:cNvPr>
                <p:cNvSpPr/>
                <p:nvPr/>
              </p:nvSpPr>
              <p:spPr>
                <a:xfrm>
                  <a:off x="6470332" y="2700337"/>
                  <a:ext cx="136207" cy="127634"/>
                </a:xfrm>
                <a:custGeom>
                  <a:gdLst>
                    <a:gd name="connsiteX0" fmla="*/ 40005 w 136207"/>
                    <a:gd name="connsiteY0" fmla="*/ 23813 h 127634"/>
                    <a:gd name="connsiteX1" fmla="*/ 40005 w 136207"/>
                    <a:gd name="connsiteY1" fmla="*/ 23813 h 127634"/>
                    <a:gd name="connsiteX2" fmla="*/ 41910 w 136207"/>
                    <a:gd name="connsiteY2" fmla="*/ 22860 h 127634"/>
                    <a:gd name="connsiteX3" fmla="*/ 135255 w 136207"/>
                    <a:gd name="connsiteY3" fmla="*/ 0 h 127634"/>
                    <a:gd name="connsiteX4" fmla="*/ 136208 w 136207"/>
                    <a:gd name="connsiteY4" fmla="*/ 4763 h 127634"/>
                    <a:gd name="connsiteX5" fmla="*/ 43815 w 136207"/>
                    <a:gd name="connsiteY5" fmla="*/ 27622 h 127634"/>
                    <a:gd name="connsiteX6" fmla="*/ 4763 w 136207"/>
                    <a:gd name="connsiteY6" fmla="*/ 127635 h 127634"/>
                    <a:gd name="connsiteX7" fmla="*/ 0 w 136207"/>
                    <a:gd name="connsiteY7" fmla="*/ 122872 h 127634"/>
                    <a:gd name="connsiteX8" fmla="*/ 40005 w 136207"/>
                    <a:gd name="connsiteY8" fmla="*/ 23813 h 127634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6207" h="127634">
                      <a:moveTo>
                        <a:pt x="40005" y="23813"/>
                      </a:moveTo>
                      <a:lnTo>
                        <a:pt x="40005" y="23813"/>
                      </a:lnTo>
                      <a:lnTo>
                        <a:pt x="41910" y="22860"/>
                      </a:lnTo>
                      <a:cubicBezTo>
                        <a:pt x="71437" y="18097"/>
                        <a:pt x="117158" y="5715"/>
                        <a:pt x="135255" y="0"/>
                      </a:cubicBezTo>
                      <a:cubicBezTo>
                        <a:pt x="135255" y="1905"/>
                        <a:pt x="136208" y="3810"/>
                        <a:pt x="136208" y="4763"/>
                      </a:cubicBezTo>
                      <a:cubicBezTo>
                        <a:pt x="118110" y="9525"/>
                        <a:pt x="73342" y="22860"/>
                        <a:pt x="43815" y="27622"/>
                      </a:cubicBezTo>
                      <a:cubicBezTo>
                        <a:pt x="13335" y="65722"/>
                        <a:pt x="5715" y="108585"/>
                        <a:pt x="4763" y="127635"/>
                      </a:cubicBezTo>
                      <a:cubicBezTo>
                        <a:pt x="2858" y="125730"/>
                        <a:pt x="1905" y="124778"/>
                        <a:pt x="0" y="122872"/>
                      </a:cubicBezTo>
                      <a:cubicBezTo>
                        <a:pt x="952" y="101917"/>
                        <a:pt x="9525" y="60960"/>
                        <a:pt x="40005" y="23813"/>
                      </a:cubicBezTo>
                      <a:close/>
                    </a:path>
                  </a:pathLst>
                </a:custGeom>
                <a:solidFill>
                  <a:srgbClr val="9BBE4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35" name="任意多边形 12">
                  <a:extLst>
                    <a:ext uri="{FF2B5EF4-FFF2-40B4-BE49-F238E27FC236}">
                      <a16:creationId xmlns:a16="http://schemas.microsoft.com/office/drawing/2014/main" id="{81DB0631-387C-4B5D-850A-11E0319CBC0E}"/>
                    </a:ext>
                  </a:extLst>
                </p:cNvPr>
                <p:cNvSpPr/>
                <p:nvPr/>
              </p:nvSpPr>
              <p:spPr>
                <a:xfrm>
                  <a:off x="6396037" y="2606039"/>
                  <a:ext cx="189547" cy="142875"/>
                </a:xfrm>
                <a:custGeom>
                  <a:gdLst>
                    <a:gd name="connsiteX0" fmla="*/ 73342 w 189547"/>
                    <a:gd name="connsiteY0" fmla="*/ 25718 h 142875"/>
                    <a:gd name="connsiteX1" fmla="*/ 73342 w 189547"/>
                    <a:gd name="connsiteY1" fmla="*/ 25718 h 142875"/>
                    <a:gd name="connsiteX2" fmla="*/ 187643 w 189547"/>
                    <a:gd name="connsiteY2" fmla="*/ 0 h 142875"/>
                    <a:gd name="connsiteX3" fmla="*/ 189547 w 189547"/>
                    <a:gd name="connsiteY3" fmla="*/ 4763 h 142875"/>
                    <a:gd name="connsiteX4" fmla="*/ 76200 w 189547"/>
                    <a:gd name="connsiteY4" fmla="*/ 30480 h 142875"/>
                    <a:gd name="connsiteX5" fmla="*/ 3810 w 189547"/>
                    <a:gd name="connsiteY5" fmla="*/ 142875 h 142875"/>
                    <a:gd name="connsiteX6" fmla="*/ 0 w 189547"/>
                    <a:gd name="connsiteY6" fmla="*/ 138113 h 142875"/>
                    <a:gd name="connsiteX7" fmla="*/ 73342 w 189547"/>
                    <a:gd name="connsiteY7" fmla="*/ 25718 h 142875"/>
                    <a:gd name="connsiteX8" fmla="*/ 73342 w 189547"/>
                    <a:gd name="connsiteY8" fmla="*/ 25718 h 142875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547" h="142875">
                      <a:moveTo>
                        <a:pt x="73342" y="25718"/>
                      </a:moveTo>
                      <a:lnTo>
                        <a:pt x="73342" y="25718"/>
                      </a:lnTo>
                      <a:cubicBezTo>
                        <a:pt x="122872" y="17145"/>
                        <a:pt x="167640" y="5715"/>
                        <a:pt x="187643" y="0"/>
                      </a:cubicBezTo>
                      <a:cubicBezTo>
                        <a:pt x="188595" y="1905"/>
                        <a:pt x="188595" y="3810"/>
                        <a:pt x="189547" y="4763"/>
                      </a:cubicBezTo>
                      <a:cubicBezTo>
                        <a:pt x="169545" y="10477"/>
                        <a:pt x="124778" y="22860"/>
                        <a:pt x="76200" y="30480"/>
                      </a:cubicBezTo>
                      <a:cubicBezTo>
                        <a:pt x="25717" y="82868"/>
                        <a:pt x="8572" y="127635"/>
                        <a:pt x="3810" y="142875"/>
                      </a:cubicBezTo>
                      <a:cubicBezTo>
                        <a:pt x="2858" y="140970"/>
                        <a:pt x="953" y="139065"/>
                        <a:pt x="0" y="138113"/>
                      </a:cubicBezTo>
                      <a:cubicBezTo>
                        <a:pt x="5715" y="119063"/>
                        <a:pt x="23813" y="77152"/>
                        <a:pt x="73342" y="25718"/>
                      </a:cubicBezTo>
                      <a:lnTo>
                        <a:pt x="73342" y="25718"/>
                      </a:lnTo>
                      <a:close/>
                    </a:path>
                  </a:pathLst>
                </a:custGeom>
                <a:solidFill>
                  <a:srgbClr val="9BBE4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36" name="任意多边形 13">
                  <a:extLst>
                    <a:ext uri="{FF2B5EF4-FFF2-40B4-BE49-F238E27FC236}">
                      <a16:creationId xmlns:a16="http://schemas.microsoft.com/office/drawing/2014/main" id="{A5DE6423-203F-4F64-B7C3-CD8A6E354E7E}"/>
                    </a:ext>
                  </a:extLst>
                </p:cNvPr>
                <p:cNvSpPr/>
                <p:nvPr/>
              </p:nvSpPr>
              <p:spPr>
                <a:xfrm>
                  <a:off x="6337934" y="2510789"/>
                  <a:ext cx="197167" cy="140017"/>
                </a:xfrm>
                <a:custGeom>
                  <a:gdLst>
                    <a:gd name="connsiteX0" fmla="*/ 76200 w 197167"/>
                    <a:gd name="connsiteY0" fmla="*/ 25718 h 140017"/>
                    <a:gd name="connsiteX1" fmla="*/ 76200 w 197167"/>
                    <a:gd name="connsiteY1" fmla="*/ 25718 h 140017"/>
                    <a:gd name="connsiteX2" fmla="*/ 193358 w 197167"/>
                    <a:gd name="connsiteY2" fmla="*/ 0 h 140017"/>
                    <a:gd name="connsiteX3" fmla="*/ 197168 w 197167"/>
                    <a:gd name="connsiteY3" fmla="*/ 3810 h 140017"/>
                    <a:gd name="connsiteX4" fmla="*/ 79058 w 197167"/>
                    <a:gd name="connsiteY4" fmla="*/ 30480 h 140017"/>
                    <a:gd name="connsiteX5" fmla="*/ 2858 w 197167"/>
                    <a:gd name="connsiteY5" fmla="*/ 140018 h 140017"/>
                    <a:gd name="connsiteX6" fmla="*/ 0 w 197167"/>
                    <a:gd name="connsiteY6" fmla="*/ 133350 h 140017"/>
                    <a:gd name="connsiteX7" fmla="*/ 76200 w 197167"/>
                    <a:gd name="connsiteY7" fmla="*/ 25718 h 140017"/>
                    <a:gd name="connsiteX8" fmla="*/ 76200 w 197167"/>
                    <a:gd name="connsiteY8" fmla="*/ 25718 h 140017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7167" h="140017">
                      <a:moveTo>
                        <a:pt x="76200" y="25718"/>
                      </a:moveTo>
                      <a:lnTo>
                        <a:pt x="76200" y="25718"/>
                      </a:lnTo>
                      <a:cubicBezTo>
                        <a:pt x="138113" y="18098"/>
                        <a:pt x="177165" y="5715"/>
                        <a:pt x="193358" y="0"/>
                      </a:cubicBezTo>
                      <a:cubicBezTo>
                        <a:pt x="194310" y="952"/>
                        <a:pt x="196215" y="2858"/>
                        <a:pt x="197168" y="3810"/>
                      </a:cubicBezTo>
                      <a:cubicBezTo>
                        <a:pt x="182880" y="9525"/>
                        <a:pt x="142875" y="22860"/>
                        <a:pt x="79058" y="30480"/>
                      </a:cubicBezTo>
                      <a:cubicBezTo>
                        <a:pt x="30480" y="80010"/>
                        <a:pt x="9525" y="122873"/>
                        <a:pt x="2858" y="140018"/>
                      </a:cubicBezTo>
                      <a:cubicBezTo>
                        <a:pt x="1905" y="138113"/>
                        <a:pt x="953" y="135255"/>
                        <a:pt x="0" y="133350"/>
                      </a:cubicBezTo>
                      <a:cubicBezTo>
                        <a:pt x="8573" y="114300"/>
                        <a:pt x="30480" y="73343"/>
                        <a:pt x="76200" y="25718"/>
                      </a:cubicBezTo>
                      <a:lnTo>
                        <a:pt x="76200" y="25718"/>
                      </a:lnTo>
                      <a:close/>
                    </a:path>
                  </a:pathLst>
                </a:custGeom>
                <a:solidFill>
                  <a:srgbClr val="9BBE4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37" name="任意多边形 14">
                  <a:extLst>
                    <a:ext uri="{FF2B5EF4-FFF2-40B4-BE49-F238E27FC236}">
                      <a16:creationId xmlns:a16="http://schemas.microsoft.com/office/drawing/2014/main" id="{EF1AD63B-13A6-470F-B128-A497456349EC}"/>
                    </a:ext>
                  </a:extLst>
                </p:cNvPr>
                <p:cNvSpPr/>
                <p:nvPr/>
              </p:nvSpPr>
              <p:spPr>
                <a:xfrm>
                  <a:off x="6300787" y="2442209"/>
                  <a:ext cx="127634" cy="100964"/>
                </a:xfrm>
                <a:custGeom>
                  <a:gdLst>
                    <a:gd name="connsiteX0" fmla="*/ 50483 w 127634"/>
                    <a:gd name="connsiteY0" fmla="*/ 30480 h 100964"/>
                    <a:gd name="connsiteX1" fmla="*/ 50483 w 127634"/>
                    <a:gd name="connsiteY1" fmla="*/ 30480 h 100964"/>
                    <a:gd name="connsiteX2" fmla="*/ 51435 w 127634"/>
                    <a:gd name="connsiteY2" fmla="*/ 29527 h 100964"/>
                    <a:gd name="connsiteX3" fmla="*/ 120967 w 127634"/>
                    <a:gd name="connsiteY3" fmla="*/ 0 h 100964"/>
                    <a:gd name="connsiteX4" fmla="*/ 127635 w 127634"/>
                    <a:gd name="connsiteY4" fmla="*/ 1905 h 100964"/>
                    <a:gd name="connsiteX5" fmla="*/ 52388 w 127634"/>
                    <a:gd name="connsiteY5" fmla="*/ 34290 h 100964"/>
                    <a:gd name="connsiteX6" fmla="*/ 1905 w 127634"/>
                    <a:gd name="connsiteY6" fmla="*/ 100965 h 100964"/>
                    <a:gd name="connsiteX7" fmla="*/ 0 w 127634"/>
                    <a:gd name="connsiteY7" fmla="*/ 93345 h 100964"/>
                    <a:gd name="connsiteX8" fmla="*/ 50483 w 127634"/>
                    <a:gd name="connsiteY8" fmla="*/ 30480 h 100964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7634" h="100964">
                      <a:moveTo>
                        <a:pt x="50483" y="30480"/>
                      </a:moveTo>
                      <a:lnTo>
                        <a:pt x="50483" y="30480"/>
                      </a:lnTo>
                      <a:lnTo>
                        <a:pt x="51435" y="29527"/>
                      </a:lnTo>
                      <a:cubicBezTo>
                        <a:pt x="81915" y="23813"/>
                        <a:pt x="107633" y="9525"/>
                        <a:pt x="120967" y="0"/>
                      </a:cubicBezTo>
                      <a:cubicBezTo>
                        <a:pt x="122872" y="952"/>
                        <a:pt x="125730" y="952"/>
                        <a:pt x="127635" y="1905"/>
                      </a:cubicBezTo>
                      <a:cubicBezTo>
                        <a:pt x="115253" y="10477"/>
                        <a:pt x="87630" y="27623"/>
                        <a:pt x="52388" y="34290"/>
                      </a:cubicBezTo>
                      <a:cubicBezTo>
                        <a:pt x="28575" y="56198"/>
                        <a:pt x="12383" y="81915"/>
                        <a:pt x="1905" y="100965"/>
                      </a:cubicBezTo>
                      <a:cubicBezTo>
                        <a:pt x="953" y="98107"/>
                        <a:pt x="953" y="96202"/>
                        <a:pt x="0" y="93345"/>
                      </a:cubicBezTo>
                      <a:cubicBezTo>
                        <a:pt x="12383" y="75248"/>
                        <a:pt x="28575" y="51435"/>
                        <a:pt x="50483" y="30480"/>
                      </a:cubicBezTo>
                      <a:close/>
                    </a:path>
                  </a:pathLst>
                </a:custGeom>
                <a:solidFill>
                  <a:srgbClr val="9BBE4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730" name="任意多边形 15">
                <a:extLst>
                  <a:ext uri="{FF2B5EF4-FFF2-40B4-BE49-F238E27FC236}">
                    <a16:creationId xmlns:a16="http://schemas.microsoft.com/office/drawing/2014/main" id="{09C43325-AEFA-4D68-8CB1-0A74C94341CA}"/>
                  </a:ext>
                </a:extLst>
              </p:cNvPr>
              <p:cNvSpPr/>
              <p:nvPr/>
            </p:nvSpPr>
            <p:spPr>
              <a:xfrm>
                <a:off x="6287452" y="2443162"/>
                <a:ext cx="392429" cy="473032"/>
              </a:xfrm>
              <a:custGeom>
                <a:gdLst>
                  <a:gd name="connsiteX0" fmla="*/ 208597 w 392429"/>
                  <a:gd name="connsiteY0" fmla="*/ 244792 h 473032"/>
                  <a:gd name="connsiteX1" fmla="*/ 392430 w 392429"/>
                  <a:gd name="connsiteY1" fmla="*/ 470535 h 473032"/>
                  <a:gd name="connsiteX2" fmla="*/ 104775 w 392429"/>
                  <a:gd name="connsiteY2" fmla="*/ 295275 h 473032"/>
                  <a:gd name="connsiteX3" fmla="*/ 0 w 392429"/>
                  <a:gd name="connsiteY3" fmla="*/ 952 h 473032"/>
                  <a:gd name="connsiteX4" fmla="*/ 2857 w 392429"/>
                  <a:gd name="connsiteY4" fmla="*/ 0 h 473032"/>
                  <a:gd name="connsiteX5" fmla="*/ 208597 w 392429"/>
                  <a:gd name="connsiteY5" fmla="*/ 244792 h 473032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2429" h="473032">
                    <a:moveTo>
                      <a:pt x="208597" y="244792"/>
                    </a:moveTo>
                    <a:cubicBezTo>
                      <a:pt x="256222" y="366713"/>
                      <a:pt x="338138" y="447675"/>
                      <a:pt x="392430" y="470535"/>
                    </a:cubicBezTo>
                    <a:cubicBezTo>
                      <a:pt x="386715" y="472440"/>
                      <a:pt x="266700" y="501967"/>
                      <a:pt x="104775" y="295275"/>
                    </a:cubicBezTo>
                    <a:cubicBezTo>
                      <a:pt x="14288" y="180023"/>
                      <a:pt x="0" y="952"/>
                      <a:pt x="0" y="952"/>
                    </a:cubicBezTo>
                    <a:cubicBezTo>
                      <a:pt x="952" y="952"/>
                      <a:pt x="1905" y="952"/>
                      <a:pt x="2857" y="0"/>
                    </a:cubicBezTo>
                    <a:cubicBezTo>
                      <a:pt x="94297" y="26670"/>
                      <a:pt x="160020" y="120015"/>
                      <a:pt x="208597" y="244792"/>
                    </a:cubicBezTo>
                    <a:close/>
                  </a:path>
                </a:pathLst>
              </a:custGeom>
              <a:solidFill>
                <a:srgbClr val="5D8E5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31" name="任意多边形 16">
                <a:extLst>
                  <a:ext uri="{FF2B5EF4-FFF2-40B4-BE49-F238E27FC236}">
                    <a16:creationId xmlns:a16="http://schemas.microsoft.com/office/drawing/2014/main" id="{09721C5A-E7E0-4EFD-A2A3-CAB50851B7FA}"/>
                  </a:ext>
                </a:extLst>
              </p:cNvPr>
              <p:cNvSpPr/>
              <p:nvPr/>
            </p:nvSpPr>
            <p:spPr>
              <a:xfrm>
                <a:off x="6286499" y="2443162"/>
                <a:ext cx="393382" cy="470534"/>
              </a:xfrm>
              <a:custGeom>
                <a:gdLst>
                  <a:gd name="connsiteX0" fmla="*/ 0 w 393382"/>
                  <a:gd name="connsiteY0" fmla="*/ 952 h 470534"/>
                  <a:gd name="connsiteX1" fmla="*/ 2858 w 393382"/>
                  <a:gd name="connsiteY1" fmla="*/ 0 h 470534"/>
                  <a:gd name="connsiteX2" fmla="*/ 2858 w 393382"/>
                  <a:gd name="connsiteY2" fmla="*/ 0 h 470534"/>
                  <a:gd name="connsiteX3" fmla="*/ 2858 w 393382"/>
                  <a:gd name="connsiteY3" fmla="*/ 0 h 470534"/>
                  <a:gd name="connsiteX4" fmla="*/ 74295 w 393382"/>
                  <a:gd name="connsiteY4" fmla="*/ 33338 h 470534"/>
                  <a:gd name="connsiteX5" fmla="*/ 130492 w 393382"/>
                  <a:gd name="connsiteY5" fmla="*/ 88583 h 470534"/>
                  <a:gd name="connsiteX6" fmla="*/ 207645 w 393382"/>
                  <a:gd name="connsiteY6" fmla="*/ 226695 h 470534"/>
                  <a:gd name="connsiteX7" fmla="*/ 280035 w 393382"/>
                  <a:gd name="connsiteY7" fmla="*/ 364808 h 470534"/>
                  <a:gd name="connsiteX8" fmla="*/ 330518 w 393382"/>
                  <a:gd name="connsiteY8" fmla="*/ 423863 h 470534"/>
                  <a:gd name="connsiteX9" fmla="*/ 393382 w 393382"/>
                  <a:gd name="connsiteY9" fmla="*/ 470535 h 470534"/>
                  <a:gd name="connsiteX10" fmla="*/ 327660 w 393382"/>
                  <a:gd name="connsiteY10" fmla="*/ 427672 h 470534"/>
                  <a:gd name="connsiteX11" fmla="*/ 274320 w 393382"/>
                  <a:gd name="connsiteY11" fmla="*/ 369570 h 470534"/>
                  <a:gd name="connsiteX12" fmla="*/ 199072 w 393382"/>
                  <a:gd name="connsiteY12" fmla="*/ 230505 h 470534"/>
                  <a:gd name="connsiteX13" fmla="*/ 124778 w 393382"/>
                  <a:gd name="connsiteY13" fmla="*/ 94298 h 470534"/>
                  <a:gd name="connsiteX14" fmla="*/ 71438 w 393382"/>
                  <a:gd name="connsiteY14" fmla="*/ 38100 h 470534"/>
                  <a:gd name="connsiteX15" fmla="*/ 3810 w 393382"/>
                  <a:gd name="connsiteY15" fmla="*/ 952 h 470534"/>
                  <a:gd name="connsiteX16" fmla="*/ 3810 w 393382"/>
                  <a:gd name="connsiteY16" fmla="*/ 952 h 470534"/>
                  <a:gd name="connsiteX17" fmla="*/ 0 w 393382"/>
                  <a:gd name="connsiteY17" fmla="*/ 952 h 47053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93382" h="470534">
                    <a:moveTo>
                      <a:pt x="0" y="952"/>
                    </a:moveTo>
                    <a:lnTo>
                      <a:pt x="2858" y="0"/>
                    </a:lnTo>
                    <a:lnTo>
                      <a:pt x="2858" y="0"/>
                    </a:lnTo>
                    <a:lnTo>
                      <a:pt x="2858" y="0"/>
                    </a:lnTo>
                    <a:cubicBezTo>
                      <a:pt x="28575" y="5715"/>
                      <a:pt x="52388" y="18098"/>
                      <a:pt x="74295" y="33338"/>
                    </a:cubicBezTo>
                    <a:cubicBezTo>
                      <a:pt x="95250" y="48577"/>
                      <a:pt x="114300" y="67627"/>
                      <a:pt x="130492" y="88583"/>
                    </a:cubicBezTo>
                    <a:cubicBezTo>
                      <a:pt x="163830" y="130492"/>
                      <a:pt x="187642" y="178117"/>
                      <a:pt x="207645" y="226695"/>
                    </a:cubicBezTo>
                    <a:cubicBezTo>
                      <a:pt x="225742" y="276225"/>
                      <a:pt x="249555" y="321945"/>
                      <a:pt x="280035" y="364808"/>
                    </a:cubicBezTo>
                    <a:cubicBezTo>
                      <a:pt x="295275" y="385763"/>
                      <a:pt x="311468" y="405765"/>
                      <a:pt x="330518" y="423863"/>
                    </a:cubicBezTo>
                    <a:cubicBezTo>
                      <a:pt x="348615" y="441960"/>
                      <a:pt x="369570" y="459105"/>
                      <a:pt x="393382" y="470535"/>
                    </a:cubicBezTo>
                    <a:cubicBezTo>
                      <a:pt x="368618" y="461010"/>
                      <a:pt x="347663" y="444817"/>
                      <a:pt x="327660" y="427672"/>
                    </a:cubicBezTo>
                    <a:cubicBezTo>
                      <a:pt x="307657" y="410528"/>
                      <a:pt x="290513" y="390525"/>
                      <a:pt x="274320" y="369570"/>
                    </a:cubicBezTo>
                    <a:cubicBezTo>
                      <a:pt x="241935" y="327660"/>
                      <a:pt x="218122" y="280035"/>
                      <a:pt x="199072" y="230505"/>
                    </a:cubicBezTo>
                    <a:cubicBezTo>
                      <a:pt x="180022" y="181928"/>
                      <a:pt x="156210" y="135255"/>
                      <a:pt x="124778" y="94298"/>
                    </a:cubicBezTo>
                    <a:cubicBezTo>
                      <a:pt x="109538" y="73342"/>
                      <a:pt x="91440" y="54292"/>
                      <a:pt x="71438" y="38100"/>
                    </a:cubicBezTo>
                    <a:cubicBezTo>
                      <a:pt x="51435" y="21908"/>
                      <a:pt x="28575" y="8573"/>
                      <a:pt x="3810" y="952"/>
                    </a:cubicBezTo>
                    <a:lnTo>
                      <a:pt x="3810" y="952"/>
                    </a:lnTo>
                    <a:lnTo>
                      <a:pt x="0" y="952"/>
                    </a:lnTo>
                    <a:close/>
                  </a:path>
                </a:pathLst>
              </a:custGeom>
              <a:solidFill>
                <a:srgbClr val="4E67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10" name="任意多边形 172">
              <a:extLst>
                <a:ext uri="{FF2B5EF4-FFF2-40B4-BE49-F238E27FC236}">
                  <a16:creationId xmlns:a16="http://schemas.microsoft.com/office/drawing/2014/main" id="{187C9538-4452-4EB2-9ED9-63233F162155}"/>
                </a:ext>
              </a:extLst>
            </p:cNvPr>
            <p:cNvSpPr/>
            <p:nvPr/>
          </p:nvSpPr>
          <p:spPr>
            <a:xfrm>
              <a:off x="4821771" y="4022800"/>
              <a:ext cx="1188623" cy="1656386"/>
            </a:xfrm>
            <a:custGeom>
              <a:gdLst>
                <a:gd name="connsiteX0" fmla="*/ 87113 w 980711"/>
                <a:gd name="connsiteY0" fmla="*/ 0 h 1366654"/>
                <a:gd name="connsiteX1" fmla="*/ 97973 w 980711"/>
                <a:gd name="connsiteY1" fmla="*/ 24807 h 1366654"/>
                <a:gd name="connsiteX2" fmla="*/ 241800 w 980711"/>
                <a:gd name="connsiteY2" fmla="*/ 20045 h 1366654"/>
                <a:gd name="connsiteX3" fmla="*/ 337050 w 980711"/>
                <a:gd name="connsiteY3" fmla="*/ 162920 h 1366654"/>
                <a:gd name="connsiteX4" fmla="*/ 464685 w 980711"/>
                <a:gd name="connsiteY4" fmla="*/ 155300 h 1366654"/>
                <a:gd name="connsiteX5" fmla="*/ 569460 w 980711"/>
                <a:gd name="connsiteY5" fmla="*/ 257217 h 1366654"/>
                <a:gd name="connsiteX6" fmla="*/ 681855 w 980711"/>
                <a:gd name="connsiteY6" fmla="*/ 347705 h 1366654"/>
                <a:gd name="connsiteX7" fmla="*/ 787583 w 980711"/>
                <a:gd name="connsiteY7" fmla="*/ 341990 h 1366654"/>
                <a:gd name="connsiteX8" fmla="*/ 802823 w 980711"/>
                <a:gd name="connsiteY8" fmla="*/ 375327 h 1366654"/>
                <a:gd name="connsiteX9" fmla="*/ 893310 w 980711"/>
                <a:gd name="connsiteY9" fmla="*/ 447717 h 1366654"/>
                <a:gd name="connsiteX10" fmla="*/ 977130 w 980711"/>
                <a:gd name="connsiteY10" fmla="*/ 551540 h 1366654"/>
                <a:gd name="connsiteX11" fmla="*/ 932363 w 980711"/>
                <a:gd name="connsiteY11" fmla="*/ 670602 h 1366654"/>
                <a:gd name="connsiteX12" fmla="*/ 903788 w 980711"/>
                <a:gd name="connsiteY12" fmla="*/ 689652 h 1366654"/>
                <a:gd name="connsiteX13" fmla="*/ 897120 w 980711"/>
                <a:gd name="connsiteY13" fmla="*/ 724895 h 1366654"/>
                <a:gd name="connsiteX14" fmla="*/ 827588 w 980711"/>
                <a:gd name="connsiteY14" fmla="*/ 786807 h 1366654"/>
                <a:gd name="connsiteX15" fmla="*/ 779010 w 980711"/>
                <a:gd name="connsiteY15" fmla="*/ 794427 h 1366654"/>
                <a:gd name="connsiteX16" fmla="*/ 770438 w 980711"/>
                <a:gd name="connsiteY16" fmla="*/ 829670 h 1366654"/>
                <a:gd name="connsiteX17" fmla="*/ 710430 w 980711"/>
                <a:gd name="connsiteY17" fmla="*/ 914442 h 1366654"/>
                <a:gd name="connsiteX18" fmla="*/ 528503 w 980711"/>
                <a:gd name="connsiteY18" fmla="*/ 1067795 h 1366654"/>
                <a:gd name="connsiteX19" fmla="*/ 440873 w 980711"/>
                <a:gd name="connsiteY19" fmla="*/ 1155425 h 1366654"/>
                <a:gd name="connsiteX20" fmla="*/ 509453 w 980711"/>
                <a:gd name="connsiteY20" fmla="*/ 1294490 h 1366654"/>
                <a:gd name="connsiteX21" fmla="*/ 540885 w 980711"/>
                <a:gd name="connsiteY21" fmla="*/ 1347830 h 1366654"/>
                <a:gd name="connsiteX22" fmla="*/ 510405 w 980711"/>
                <a:gd name="connsiteY22" fmla="*/ 1365927 h 1366654"/>
                <a:gd name="connsiteX23" fmla="*/ 419918 w 980711"/>
                <a:gd name="connsiteY23" fmla="*/ 1321160 h 1366654"/>
                <a:gd name="connsiteX24" fmla="*/ 361815 w 980711"/>
                <a:gd name="connsiteY24" fmla="*/ 1179237 h 1366654"/>
                <a:gd name="connsiteX25" fmla="*/ 285615 w 980711"/>
                <a:gd name="connsiteY25" fmla="*/ 1138280 h 1366654"/>
                <a:gd name="connsiteX26" fmla="*/ 277995 w 980711"/>
                <a:gd name="connsiteY26" fmla="*/ 1093512 h 1366654"/>
                <a:gd name="connsiteX27" fmla="*/ 288473 w 980711"/>
                <a:gd name="connsiteY27" fmla="*/ 780140 h 1366654"/>
                <a:gd name="connsiteX28" fmla="*/ 277995 w 980711"/>
                <a:gd name="connsiteY28" fmla="*/ 702987 h 1366654"/>
                <a:gd name="connsiteX29" fmla="*/ 171315 w 980711"/>
                <a:gd name="connsiteY29" fmla="*/ 621072 h 1366654"/>
                <a:gd name="connsiteX30" fmla="*/ 92258 w 980711"/>
                <a:gd name="connsiteY30" fmla="*/ 437240 h 1366654"/>
                <a:gd name="connsiteX31" fmla="*/ 91305 w 980711"/>
                <a:gd name="connsiteY31" fmla="*/ 353420 h 1366654"/>
                <a:gd name="connsiteX32" fmla="*/ 44633 w 980711"/>
                <a:gd name="connsiteY32" fmla="*/ 301985 h 1366654"/>
                <a:gd name="connsiteX33" fmla="*/ 70350 w 980711"/>
                <a:gd name="connsiteY33" fmla="*/ 245787 h 1366654"/>
                <a:gd name="connsiteX34" fmla="*/ 122738 w 980711"/>
                <a:gd name="connsiteY34" fmla="*/ 206735 h 1366654"/>
                <a:gd name="connsiteX35" fmla="*/ 64635 w 980711"/>
                <a:gd name="connsiteY35" fmla="*/ 90530 h 1366654"/>
                <a:gd name="connsiteX36" fmla="*/ 39870 w 980711"/>
                <a:gd name="connsiteY36" fmla="*/ 90530 h 1366654"/>
                <a:gd name="connsiteX37" fmla="*/ 9390 w 980711"/>
                <a:gd name="connsiteY37" fmla="*/ 14330 h 1366654"/>
                <a:gd name="connsiteX38" fmla="*/ 0 w 980711"/>
                <a:gd name="connsiteY38" fmla="*/ 590 h 136665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80711" h="1366654">
                  <a:moveTo>
                    <a:pt x="87113" y="0"/>
                  </a:moveTo>
                  <a:lnTo>
                    <a:pt x="97973" y="24807"/>
                  </a:lnTo>
                  <a:cubicBezTo>
                    <a:pt x="130358" y="63860"/>
                    <a:pt x="193223" y="4805"/>
                    <a:pt x="241800" y="20045"/>
                  </a:cubicBezTo>
                  <a:cubicBezTo>
                    <a:pt x="297998" y="38142"/>
                    <a:pt x="284663" y="135297"/>
                    <a:pt x="337050" y="162920"/>
                  </a:cubicBezTo>
                  <a:cubicBezTo>
                    <a:pt x="376103" y="182922"/>
                    <a:pt x="421823" y="150537"/>
                    <a:pt x="464685" y="155300"/>
                  </a:cubicBezTo>
                  <a:cubicBezTo>
                    <a:pt x="515168" y="161015"/>
                    <a:pt x="545648" y="212450"/>
                    <a:pt x="569460" y="257217"/>
                  </a:cubicBezTo>
                  <a:cubicBezTo>
                    <a:pt x="593273" y="301985"/>
                    <a:pt x="631373" y="351515"/>
                    <a:pt x="681855" y="347705"/>
                  </a:cubicBezTo>
                  <a:cubicBezTo>
                    <a:pt x="719003" y="343895"/>
                    <a:pt x="762818" y="313415"/>
                    <a:pt x="787583" y="341990"/>
                  </a:cubicBezTo>
                  <a:cubicBezTo>
                    <a:pt x="796155" y="351515"/>
                    <a:pt x="798060" y="363897"/>
                    <a:pt x="802823" y="375327"/>
                  </a:cubicBezTo>
                  <a:cubicBezTo>
                    <a:pt x="818063" y="411522"/>
                    <a:pt x="859973" y="427715"/>
                    <a:pt x="893310" y="447717"/>
                  </a:cubicBezTo>
                  <a:cubicBezTo>
                    <a:pt x="932363" y="471530"/>
                    <a:pt x="966653" y="506772"/>
                    <a:pt x="977130" y="551540"/>
                  </a:cubicBezTo>
                  <a:cubicBezTo>
                    <a:pt x="988560" y="595355"/>
                    <a:pt x="972368" y="648695"/>
                    <a:pt x="932363" y="670602"/>
                  </a:cubicBezTo>
                  <a:cubicBezTo>
                    <a:pt x="921885" y="676317"/>
                    <a:pt x="910455" y="680127"/>
                    <a:pt x="903788" y="689652"/>
                  </a:cubicBezTo>
                  <a:cubicBezTo>
                    <a:pt x="897120" y="700130"/>
                    <a:pt x="899025" y="712512"/>
                    <a:pt x="897120" y="724895"/>
                  </a:cubicBezTo>
                  <a:cubicBezTo>
                    <a:pt x="893310" y="758232"/>
                    <a:pt x="861878" y="786807"/>
                    <a:pt x="827588" y="786807"/>
                  </a:cubicBezTo>
                  <a:cubicBezTo>
                    <a:pt x="810443" y="786807"/>
                    <a:pt x="790440" y="782045"/>
                    <a:pt x="779010" y="794427"/>
                  </a:cubicBezTo>
                  <a:cubicBezTo>
                    <a:pt x="770438" y="803952"/>
                    <a:pt x="772343" y="817287"/>
                    <a:pt x="770438" y="829670"/>
                  </a:cubicBezTo>
                  <a:cubicBezTo>
                    <a:pt x="766628" y="864912"/>
                    <a:pt x="737100" y="891582"/>
                    <a:pt x="710430" y="914442"/>
                  </a:cubicBezTo>
                  <a:cubicBezTo>
                    <a:pt x="649470" y="965877"/>
                    <a:pt x="603750" y="1042077"/>
                    <a:pt x="528503" y="1067795"/>
                  </a:cubicBezTo>
                  <a:cubicBezTo>
                    <a:pt x="429443" y="1101132"/>
                    <a:pt x="438968" y="1116372"/>
                    <a:pt x="440873" y="1155425"/>
                  </a:cubicBezTo>
                  <a:cubicBezTo>
                    <a:pt x="442778" y="1208765"/>
                    <a:pt x="467543" y="1261152"/>
                    <a:pt x="509453" y="1294490"/>
                  </a:cubicBezTo>
                  <a:cubicBezTo>
                    <a:pt x="526598" y="1308777"/>
                    <a:pt x="550410" y="1326875"/>
                    <a:pt x="540885" y="1347830"/>
                  </a:cubicBezTo>
                  <a:cubicBezTo>
                    <a:pt x="536123" y="1359260"/>
                    <a:pt x="522788" y="1364975"/>
                    <a:pt x="510405" y="1365927"/>
                  </a:cubicBezTo>
                  <a:cubicBezTo>
                    <a:pt x="475163" y="1370690"/>
                    <a:pt x="438015" y="1351640"/>
                    <a:pt x="419918" y="1321160"/>
                  </a:cubicBezTo>
                  <a:cubicBezTo>
                    <a:pt x="394200" y="1276392"/>
                    <a:pt x="405630" y="1208765"/>
                    <a:pt x="361815" y="1179237"/>
                  </a:cubicBezTo>
                  <a:cubicBezTo>
                    <a:pt x="338003" y="1162092"/>
                    <a:pt x="301808" y="1163045"/>
                    <a:pt x="285615" y="1138280"/>
                  </a:cubicBezTo>
                  <a:cubicBezTo>
                    <a:pt x="277043" y="1124945"/>
                    <a:pt x="277995" y="1108752"/>
                    <a:pt x="277995" y="1093512"/>
                  </a:cubicBezTo>
                  <a:cubicBezTo>
                    <a:pt x="281805" y="988737"/>
                    <a:pt x="284663" y="883962"/>
                    <a:pt x="288473" y="780140"/>
                  </a:cubicBezTo>
                  <a:cubicBezTo>
                    <a:pt x="289425" y="753470"/>
                    <a:pt x="290378" y="725847"/>
                    <a:pt x="277995" y="702987"/>
                  </a:cubicBezTo>
                  <a:cubicBezTo>
                    <a:pt x="257993" y="662030"/>
                    <a:pt x="208463" y="646790"/>
                    <a:pt x="171315" y="621072"/>
                  </a:cubicBezTo>
                  <a:cubicBezTo>
                    <a:pt x="114165" y="581067"/>
                    <a:pt x="81780" y="506772"/>
                    <a:pt x="92258" y="437240"/>
                  </a:cubicBezTo>
                  <a:cubicBezTo>
                    <a:pt x="96068" y="408665"/>
                    <a:pt x="106545" y="377232"/>
                    <a:pt x="91305" y="353420"/>
                  </a:cubicBezTo>
                  <a:cubicBezTo>
                    <a:pt x="78923" y="333417"/>
                    <a:pt x="52253" y="323892"/>
                    <a:pt x="44633" y="301985"/>
                  </a:cubicBezTo>
                  <a:cubicBezTo>
                    <a:pt x="37965" y="281030"/>
                    <a:pt x="53205" y="259122"/>
                    <a:pt x="70350" y="245787"/>
                  </a:cubicBezTo>
                  <a:cubicBezTo>
                    <a:pt x="87495" y="232452"/>
                    <a:pt x="108450" y="222927"/>
                    <a:pt x="122738" y="206735"/>
                  </a:cubicBezTo>
                  <a:cubicBezTo>
                    <a:pt x="157980" y="164825"/>
                    <a:pt x="118928" y="86720"/>
                    <a:pt x="64635" y="90530"/>
                  </a:cubicBezTo>
                  <a:cubicBezTo>
                    <a:pt x="56063" y="91482"/>
                    <a:pt x="47490" y="93387"/>
                    <a:pt x="39870" y="90530"/>
                  </a:cubicBezTo>
                  <a:cubicBezTo>
                    <a:pt x="12248" y="82910"/>
                    <a:pt x="17963" y="41952"/>
                    <a:pt x="9390" y="14330"/>
                  </a:cubicBezTo>
                  <a:lnTo>
                    <a:pt x="0" y="590"/>
                  </a:lnTo>
                  <a:close/>
                </a:path>
              </a:pathLst>
            </a:custGeom>
            <a:solidFill>
              <a:srgbClr val="5FA7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1" name="任意多边形 174">
              <a:extLst>
                <a:ext uri="{FF2B5EF4-FFF2-40B4-BE49-F238E27FC236}">
                  <a16:creationId xmlns:a16="http://schemas.microsoft.com/office/drawing/2014/main" id="{6E844323-AF2F-42ED-93C8-73B827F1CAA0}"/>
                </a:ext>
              </a:extLst>
            </p:cNvPr>
            <p:cNvSpPr/>
            <p:nvPr/>
          </p:nvSpPr>
          <p:spPr>
            <a:xfrm>
              <a:off x="6756335" y="4050644"/>
              <a:ext cx="1440398" cy="1418985"/>
            </a:xfrm>
            <a:custGeom>
              <a:gdLst>
                <a:gd name="connsiteX0" fmla="*/ 1188446 w 1188446"/>
                <a:gd name="connsiteY0" fmla="*/ 0 h 1170779"/>
                <a:gd name="connsiteX1" fmla="*/ 1182308 w 1188446"/>
                <a:gd name="connsiteY1" fmla="*/ 120026 h 1170779"/>
                <a:gd name="connsiteX2" fmla="*/ 1175981 w 1188446"/>
                <a:gd name="connsiteY2" fmla="*/ 186595 h 1170779"/>
                <a:gd name="connsiteX3" fmla="*/ 1071563 w 1188446"/>
                <a:gd name="connsiteY3" fmla="*/ 559379 h 1170779"/>
                <a:gd name="connsiteX4" fmla="*/ 1076325 w 1188446"/>
                <a:gd name="connsiteY4" fmla="*/ 503182 h 1170779"/>
                <a:gd name="connsiteX5" fmla="*/ 1079182 w 1188446"/>
                <a:gd name="connsiteY5" fmla="*/ 414599 h 1170779"/>
                <a:gd name="connsiteX6" fmla="*/ 1058228 w 1188446"/>
                <a:gd name="connsiteY6" fmla="*/ 390787 h 1170779"/>
                <a:gd name="connsiteX7" fmla="*/ 1072515 w 1188446"/>
                <a:gd name="connsiteY7" fmla="*/ 288869 h 1170779"/>
                <a:gd name="connsiteX8" fmla="*/ 1074420 w 1188446"/>
                <a:gd name="connsiteY8" fmla="*/ 188857 h 1170779"/>
                <a:gd name="connsiteX9" fmla="*/ 992505 w 1188446"/>
                <a:gd name="connsiteY9" fmla="*/ 209812 h 1170779"/>
                <a:gd name="connsiteX10" fmla="*/ 983932 w 1188446"/>
                <a:gd name="connsiteY10" fmla="*/ 304109 h 1170779"/>
                <a:gd name="connsiteX11" fmla="*/ 995363 w 1188446"/>
                <a:gd name="connsiteY11" fmla="*/ 400312 h 1170779"/>
                <a:gd name="connsiteX12" fmla="*/ 897255 w 1188446"/>
                <a:gd name="connsiteY12" fmla="*/ 591764 h 1170779"/>
                <a:gd name="connsiteX13" fmla="*/ 887730 w 1188446"/>
                <a:gd name="connsiteY13" fmla="*/ 701302 h 1170779"/>
                <a:gd name="connsiteX14" fmla="*/ 836295 w 1188446"/>
                <a:gd name="connsiteY14" fmla="*/ 793694 h 1170779"/>
                <a:gd name="connsiteX15" fmla="*/ 784860 w 1188446"/>
                <a:gd name="connsiteY15" fmla="*/ 807982 h 1170779"/>
                <a:gd name="connsiteX16" fmla="*/ 697230 w 1188446"/>
                <a:gd name="connsiteY16" fmla="*/ 910852 h 1170779"/>
                <a:gd name="connsiteX17" fmla="*/ 677228 w 1188446"/>
                <a:gd name="connsiteY17" fmla="*/ 970859 h 1170779"/>
                <a:gd name="connsiteX18" fmla="*/ 589597 w 1188446"/>
                <a:gd name="connsiteY18" fmla="*/ 1012769 h 1170779"/>
                <a:gd name="connsiteX19" fmla="*/ 440055 w 1188446"/>
                <a:gd name="connsiteY19" fmla="*/ 1117544 h 1170779"/>
                <a:gd name="connsiteX20" fmla="*/ 368618 w 1188446"/>
                <a:gd name="connsiteY20" fmla="*/ 1131832 h 1170779"/>
                <a:gd name="connsiteX21" fmla="*/ 176213 w 1188446"/>
                <a:gd name="connsiteY21" fmla="*/ 1155644 h 1170779"/>
                <a:gd name="connsiteX22" fmla="*/ 106680 w 1188446"/>
                <a:gd name="connsiteY22" fmla="*/ 1150882 h 1170779"/>
                <a:gd name="connsiteX23" fmla="*/ 126682 w 1188446"/>
                <a:gd name="connsiteY23" fmla="*/ 1091827 h 1170779"/>
                <a:gd name="connsiteX24" fmla="*/ 185738 w 1188446"/>
                <a:gd name="connsiteY24" fmla="*/ 1055632 h 1170779"/>
                <a:gd name="connsiteX25" fmla="*/ 261938 w 1188446"/>
                <a:gd name="connsiteY25" fmla="*/ 923234 h 1170779"/>
                <a:gd name="connsiteX26" fmla="*/ 362903 w 1188446"/>
                <a:gd name="connsiteY26" fmla="*/ 902279 h 1170779"/>
                <a:gd name="connsiteX27" fmla="*/ 374332 w 1188446"/>
                <a:gd name="connsiteY27" fmla="*/ 783217 h 1170779"/>
                <a:gd name="connsiteX28" fmla="*/ 448628 w 1188446"/>
                <a:gd name="connsiteY28" fmla="*/ 748927 h 1170779"/>
                <a:gd name="connsiteX29" fmla="*/ 452438 w 1188446"/>
                <a:gd name="connsiteY29" fmla="*/ 597479 h 1170779"/>
                <a:gd name="connsiteX30" fmla="*/ 466725 w 1188446"/>
                <a:gd name="connsiteY30" fmla="*/ 558427 h 1170779"/>
                <a:gd name="connsiteX31" fmla="*/ 387668 w 1188446"/>
                <a:gd name="connsiteY31" fmla="*/ 531757 h 1170779"/>
                <a:gd name="connsiteX32" fmla="*/ 299085 w 1188446"/>
                <a:gd name="connsiteY32" fmla="*/ 575572 h 1170779"/>
                <a:gd name="connsiteX33" fmla="*/ 136207 w 1188446"/>
                <a:gd name="connsiteY33" fmla="*/ 447937 h 1170779"/>
                <a:gd name="connsiteX34" fmla="*/ 5715 w 1188446"/>
                <a:gd name="connsiteY34" fmla="*/ 417457 h 1170779"/>
                <a:gd name="connsiteX35" fmla="*/ 0 w 1188446"/>
                <a:gd name="connsiteY35" fmla="*/ 384119 h 1170779"/>
                <a:gd name="connsiteX36" fmla="*/ 80010 w 1188446"/>
                <a:gd name="connsiteY36" fmla="*/ 251722 h 1170779"/>
                <a:gd name="connsiteX37" fmla="*/ 123825 w 1188446"/>
                <a:gd name="connsiteY37" fmla="*/ 206954 h 1170779"/>
                <a:gd name="connsiteX38" fmla="*/ 118110 w 1188446"/>
                <a:gd name="connsiteY38" fmla="*/ 183142 h 1170779"/>
                <a:gd name="connsiteX39" fmla="*/ 167640 w 1188446"/>
                <a:gd name="connsiteY39" fmla="*/ 56459 h 1170779"/>
                <a:gd name="connsiteX40" fmla="*/ 269305 w 1188446"/>
                <a:gd name="connsiteY40" fmla="*/ 7569 h 1170779"/>
                <a:gd name="connsiteX41" fmla="*/ 270023 w 1188446"/>
                <a:gd name="connsiteY41" fmla="*/ 6216 h 1170779"/>
                <a:gd name="connsiteX42" fmla="*/ 799784 w 1188446"/>
                <a:gd name="connsiteY42" fmla="*/ 2630 h 1170779"/>
                <a:gd name="connsiteX43" fmla="*/ 817960 w 1188446"/>
                <a:gd name="connsiteY43" fmla="*/ 34433 h 1170779"/>
                <a:gd name="connsiteX44" fmla="*/ 907732 w 1188446"/>
                <a:gd name="connsiteY44" fmla="*/ 73604 h 1170779"/>
                <a:gd name="connsiteX45" fmla="*/ 911543 w 1188446"/>
                <a:gd name="connsiteY45" fmla="*/ 9787 h 1170779"/>
                <a:gd name="connsiteX46" fmla="*/ 982028 w 1188446"/>
                <a:gd name="connsiteY46" fmla="*/ 70747 h 1170779"/>
                <a:gd name="connsiteX47" fmla="*/ 1065848 w 1188446"/>
                <a:gd name="connsiteY47" fmla="*/ 73604 h 1170779"/>
                <a:gd name="connsiteX48" fmla="*/ 1068348 w 1188446"/>
                <a:gd name="connsiteY48" fmla="*/ 9787 h 1170779"/>
                <a:gd name="connsiteX49" fmla="*/ 1066875 w 1188446"/>
                <a:gd name="connsiteY49" fmla="*/ 822 h 117077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188446" h="1170779">
                  <a:moveTo>
                    <a:pt x="1188446" y="0"/>
                  </a:moveTo>
                  <a:lnTo>
                    <a:pt x="1182308" y="120026"/>
                  </a:lnTo>
                  <a:lnTo>
                    <a:pt x="1175981" y="186595"/>
                  </a:lnTo>
                  <a:cubicBezTo>
                    <a:pt x="1156574" y="311968"/>
                    <a:pt x="1122046" y="436983"/>
                    <a:pt x="1071563" y="559379"/>
                  </a:cubicBezTo>
                  <a:cubicBezTo>
                    <a:pt x="1067753" y="542234"/>
                    <a:pt x="1070610" y="521279"/>
                    <a:pt x="1076325" y="503182"/>
                  </a:cubicBezTo>
                  <a:cubicBezTo>
                    <a:pt x="1084898" y="472702"/>
                    <a:pt x="1096328" y="439364"/>
                    <a:pt x="1079182" y="414599"/>
                  </a:cubicBezTo>
                  <a:cubicBezTo>
                    <a:pt x="1073468" y="406027"/>
                    <a:pt x="1064895" y="399359"/>
                    <a:pt x="1058228" y="390787"/>
                  </a:cubicBezTo>
                  <a:cubicBezTo>
                    <a:pt x="1037272" y="361259"/>
                    <a:pt x="1055370" y="321254"/>
                    <a:pt x="1072515" y="288869"/>
                  </a:cubicBezTo>
                  <a:cubicBezTo>
                    <a:pt x="1088707" y="256484"/>
                    <a:pt x="1102043" y="212669"/>
                    <a:pt x="1074420" y="188857"/>
                  </a:cubicBezTo>
                  <a:cubicBezTo>
                    <a:pt x="1050607" y="167902"/>
                    <a:pt x="1008697" y="182189"/>
                    <a:pt x="992505" y="209812"/>
                  </a:cubicBezTo>
                  <a:cubicBezTo>
                    <a:pt x="976313" y="237434"/>
                    <a:pt x="978218" y="272677"/>
                    <a:pt x="983932" y="304109"/>
                  </a:cubicBezTo>
                  <a:cubicBezTo>
                    <a:pt x="989647" y="335542"/>
                    <a:pt x="999172" y="367927"/>
                    <a:pt x="995363" y="400312"/>
                  </a:cubicBezTo>
                  <a:cubicBezTo>
                    <a:pt x="986790" y="471749"/>
                    <a:pt x="916305" y="522232"/>
                    <a:pt x="897255" y="591764"/>
                  </a:cubicBezTo>
                  <a:cubicBezTo>
                    <a:pt x="886778" y="627007"/>
                    <a:pt x="891540" y="665107"/>
                    <a:pt x="887730" y="701302"/>
                  </a:cubicBezTo>
                  <a:cubicBezTo>
                    <a:pt x="883920" y="737497"/>
                    <a:pt x="869632" y="777502"/>
                    <a:pt x="836295" y="793694"/>
                  </a:cubicBezTo>
                  <a:cubicBezTo>
                    <a:pt x="820103" y="801314"/>
                    <a:pt x="802005" y="803219"/>
                    <a:pt x="784860" y="807982"/>
                  </a:cubicBezTo>
                  <a:cubicBezTo>
                    <a:pt x="740093" y="822269"/>
                    <a:pt x="708660" y="865132"/>
                    <a:pt x="697230" y="910852"/>
                  </a:cubicBezTo>
                  <a:cubicBezTo>
                    <a:pt x="692468" y="931807"/>
                    <a:pt x="690563" y="953714"/>
                    <a:pt x="677228" y="970859"/>
                  </a:cubicBezTo>
                  <a:cubicBezTo>
                    <a:pt x="657225" y="996577"/>
                    <a:pt x="619125" y="998482"/>
                    <a:pt x="589597" y="1012769"/>
                  </a:cubicBezTo>
                  <a:cubicBezTo>
                    <a:pt x="533400" y="1040392"/>
                    <a:pt x="502920" y="1116592"/>
                    <a:pt x="440055" y="1117544"/>
                  </a:cubicBezTo>
                  <a:cubicBezTo>
                    <a:pt x="414338" y="1118497"/>
                    <a:pt x="391478" y="1120402"/>
                    <a:pt x="368618" y="1131832"/>
                  </a:cubicBezTo>
                  <a:cubicBezTo>
                    <a:pt x="229553" y="1198507"/>
                    <a:pt x="245745" y="1160407"/>
                    <a:pt x="176213" y="1155644"/>
                  </a:cubicBezTo>
                  <a:cubicBezTo>
                    <a:pt x="153353" y="1153739"/>
                    <a:pt x="130493" y="1151834"/>
                    <a:pt x="106680" y="1150882"/>
                  </a:cubicBezTo>
                  <a:cubicBezTo>
                    <a:pt x="93345" y="1131832"/>
                    <a:pt x="107632" y="1105162"/>
                    <a:pt x="126682" y="1091827"/>
                  </a:cubicBezTo>
                  <a:cubicBezTo>
                    <a:pt x="145732" y="1078492"/>
                    <a:pt x="169545" y="1071824"/>
                    <a:pt x="185738" y="1055632"/>
                  </a:cubicBezTo>
                  <a:cubicBezTo>
                    <a:pt x="222885" y="1018484"/>
                    <a:pt x="213360" y="943237"/>
                    <a:pt x="261938" y="923234"/>
                  </a:cubicBezTo>
                  <a:cubicBezTo>
                    <a:pt x="294322" y="909899"/>
                    <a:pt x="340043" y="929902"/>
                    <a:pt x="362903" y="902279"/>
                  </a:cubicBezTo>
                  <a:cubicBezTo>
                    <a:pt x="389572" y="870847"/>
                    <a:pt x="348615" y="814649"/>
                    <a:pt x="374332" y="783217"/>
                  </a:cubicBezTo>
                  <a:cubicBezTo>
                    <a:pt x="392430" y="761309"/>
                    <a:pt x="427672" y="767024"/>
                    <a:pt x="448628" y="748927"/>
                  </a:cubicBezTo>
                  <a:cubicBezTo>
                    <a:pt x="488632" y="714637"/>
                    <a:pt x="436245" y="647962"/>
                    <a:pt x="452438" y="597479"/>
                  </a:cubicBezTo>
                  <a:cubicBezTo>
                    <a:pt x="457200" y="584144"/>
                    <a:pt x="466725" y="571762"/>
                    <a:pt x="466725" y="558427"/>
                  </a:cubicBezTo>
                  <a:cubicBezTo>
                    <a:pt x="466725" y="525089"/>
                    <a:pt x="418147" y="516517"/>
                    <a:pt x="387668" y="531757"/>
                  </a:cubicBezTo>
                  <a:cubicBezTo>
                    <a:pt x="358140" y="546997"/>
                    <a:pt x="332422" y="574619"/>
                    <a:pt x="299085" y="575572"/>
                  </a:cubicBezTo>
                  <a:cubicBezTo>
                    <a:pt x="227647" y="578429"/>
                    <a:pt x="204788" y="467939"/>
                    <a:pt x="136207" y="447937"/>
                  </a:cubicBezTo>
                  <a:cubicBezTo>
                    <a:pt x="91440" y="434602"/>
                    <a:pt x="27622" y="458414"/>
                    <a:pt x="5715" y="417457"/>
                  </a:cubicBezTo>
                  <a:cubicBezTo>
                    <a:pt x="0" y="406979"/>
                    <a:pt x="0" y="395549"/>
                    <a:pt x="0" y="384119"/>
                  </a:cubicBezTo>
                  <a:cubicBezTo>
                    <a:pt x="2857" y="330779"/>
                    <a:pt x="33338" y="279344"/>
                    <a:pt x="80010" y="251722"/>
                  </a:cubicBezTo>
                  <a:cubicBezTo>
                    <a:pt x="99060" y="240292"/>
                    <a:pt x="122872" y="228862"/>
                    <a:pt x="123825" y="206954"/>
                  </a:cubicBezTo>
                  <a:cubicBezTo>
                    <a:pt x="123825" y="198382"/>
                    <a:pt x="120968" y="190762"/>
                    <a:pt x="118110" y="183142"/>
                  </a:cubicBezTo>
                  <a:cubicBezTo>
                    <a:pt x="103822" y="136469"/>
                    <a:pt x="125730" y="81224"/>
                    <a:pt x="167640" y="56459"/>
                  </a:cubicBezTo>
                  <a:cubicBezTo>
                    <a:pt x="199788" y="37885"/>
                    <a:pt x="245329" y="30563"/>
                    <a:pt x="269305" y="7569"/>
                  </a:cubicBezTo>
                  <a:lnTo>
                    <a:pt x="270023" y="6216"/>
                  </a:lnTo>
                  <a:lnTo>
                    <a:pt x="799784" y="2630"/>
                  </a:lnTo>
                  <a:lnTo>
                    <a:pt x="817960" y="34433"/>
                  </a:lnTo>
                  <a:cubicBezTo>
                    <a:pt x="840582" y="60031"/>
                    <a:pt x="873443" y="76462"/>
                    <a:pt x="907732" y="73604"/>
                  </a:cubicBezTo>
                  <a:cubicBezTo>
                    <a:pt x="900113" y="52649"/>
                    <a:pt x="901065" y="28837"/>
                    <a:pt x="911543" y="9787"/>
                  </a:cubicBezTo>
                  <a:cubicBezTo>
                    <a:pt x="940118" y="22169"/>
                    <a:pt x="958215" y="50744"/>
                    <a:pt x="982028" y="70747"/>
                  </a:cubicBezTo>
                  <a:cubicBezTo>
                    <a:pt x="1005840" y="90749"/>
                    <a:pt x="1046797" y="99322"/>
                    <a:pt x="1065848" y="73604"/>
                  </a:cubicBezTo>
                  <a:cubicBezTo>
                    <a:pt x="1079183" y="55983"/>
                    <a:pt x="1073706" y="32885"/>
                    <a:pt x="1068348" y="9787"/>
                  </a:cubicBezTo>
                  <a:lnTo>
                    <a:pt x="1066875" y="822"/>
                  </a:lnTo>
                  <a:close/>
                </a:path>
              </a:pathLst>
            </a:custGeom>
            <a:solidFill>
              <a:srgbClr val="5FA7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2" name="任意多边形 25">
              <a:extLst>
                <a:ext uri="{FF2B5EF4-FFF2-40B4-BE49-F238E27FC236}">
                  <a16:creationId xmlns:a16="http://schemas.microsoft.com/office/drawing/2014/main" id="{89C9AAB4-0A20-4E29-9E33-80FBD5EC8CAF}"/>
                </a:ext>
              </a:extLst>
            </p:cNvPr>
            <p:cNvSpPr/>
            <p:nvPr/>
          </p:nvSpPr>
          <p:spPr>
            <a:xfrm>
              <a:off x="7334035" y="3200390"/>
              <a:ext cx="183856" cy="133793"/>
            </a:xfrm>
            <a:custGeom>
              <a:gdLst>
                <a:gd name="connsiteX0" fmla="*/ 97708 w 151696"/>
                <a:gd name="connsiteY0" fmla="*/ 13133 h 110390"/>
                <a:gd name="connsiteX1" fmla="*/ 141523 w 151696"/>
                <a:gd name="connsiteY1" fmla="*/ 63615 h 110390"/>
                <a:gd name="connsiteX2" fmla="*/ 54845 w 151696"/>
                <a:gd name="connsiteY2" fmla="*/ 92190 h 110390"/>
                <a:gd name="connsiteX3" fmla="*/ 12935 w 151696"/>
                <a:gd name="connsiteY3" fmla="*/ 61711 h 110390"/>
                <a:gd name="connsiteX4" fmla="*/ 97708 w 151696"/>
                <a:gd name="connsiteY4" fmla="*/ 13133 h 11039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96" h="110389">
                  <a:moveTo>
                    <a:pt x="97708" y="13133"/>
                  </a:moveTo>
                  <a:cubicBezTo>
                    <a:pt x="130093" y="46470"/>
                    <a:pt x="171050" y="40755"/>
                    <a:pt x="141523" y="63615"/>
                  </a:cubicBezTo>
                  <a:cubicBezTo>
                    <a:pt x="111995" y="86475"/>
                    <a:pt x="97708" y="56948"/>
                    <a:pt x="54845" y="92190"/>
                  </a:cubicBezTo>
                  <a:cubicBezTo>
                    <a:pt x="11983" y="127433"/>
                    <a:pt x="-18497" y="108383"/>
                    <a:pt x="12935" y="61711"/>
                  </a:cubicBezTo>
                  <a:cubicBezTo>
                    <a:pt x="44368" y="15038"/>
                    <a:pt x="65323" y="-20205"/>
                    <a:pt x="97708" y="13133"/>
                  </a:cubicBezTo>
                  <a:close/>
                </a:path>
              </a:pathLst>
            </a:custGeom>
            <a:solidFill>
              <a:srgbClr val="5FA7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3" name="任意多边形 26">
              <a:extLst>
                <a:ext uri="{FF2B5EF4-FFF2-40B4-BE49-F238E27FC236}">
                  <a16:creationId xmlns:a16="http://schemas.microsoft.com/office/drawing/2014/main" id="{B91F8F44-0542-4578-84D4-0E0D0D37FC0F}"/>
                </a:ext>
              </a:extLst>
            </p:cNvPr>
            <p:cNvSpPr/>
            <p:nvPr/>
          </p:nvSpPr>
          <p:spPr>
            <a:xfrm>
              <a:off x="7285098" y="3009664"/>
              <a:ext cx="130752" cy="162821"/>
            </a:xfrm>
            <a:custGeom>
              <a:gdLst>
                <a:gd name="connsiteX0" fmla="*/ 36167 w 107881"/>
                <a:gd name="connsiteY0" fmla="*/ 0 h 134341"/>
                <a:gd name="connsiteX1" fmla="*/ 94269 w 107881"/>
                <a:gd name="connsiteY1" fmla="*/ 45720 h 134341"/>
                <a:gd name="connsiteX2" fmla="*/ 106652 w 107881"/>
                <a:gd name="connsiteY2" fmla="*/ 93345 h 134341"/>
                <a:gd name="connsiteX3" fmla="*/ 65694 w 107881"/>
                <a:gd name="connsiteY3" fmla="*/ 114300 h 134341"/>
                <a:gd name="connsiteX4" fmla="*/ 15212 w 107881"/>
                <a:gd name="connsiteY4" fmla="*/ 27622 h 134341"/>
                <a:gd name="connsiteX5" fmla="*/ 36167 w 107881"/>
                <a:gd name="connsiteY5" fmla="*/ 0 h 13434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881" h="134341">
                  <a:moveTo>
                    <a:pt x="36167" y="0"/>
                  </a:moveTo>
                  <a:cubicBezTo>
                    <a:pt x="36167" y="0"/>
                    <a:pt x="95222" y="9525"/>
                    <a:pt x="94269" y="45720"/>
                  </a:cubicBezTo>
                  <a:cubicBezTo>
                    <a:pt x="93317" y="82867"/>
                    <a:pt x="106652" y="93345"/>
                    <a:pt x="106652" y="93345"/>
                  </a:cubicBezTo>
                  <a:cubicBezTo>
                    <a:pt x="114272" y="114300"/>
                    <a:pt x="84744" y="160972"/>
                    <a:pt x="65694" y="114300"/>
                  </a:cubicBezTo>
                  <a:cubicBezTo>
                    <a:pt x="47597" y="67627"/>
                    <a:pt x="59979" y="55245"/>
                    <a:pt x="15212" y="27622"/>
                  </a:cubicBezTo>
                  <a:cubicBezTo>
                    <a:pt x="-28603" y="952"/>
                    <a:pt x="36167" y="0"/>
                    <a:pt x="36167" y="0"/>
                  </a:cubicBezTo>
                  <a:close/>
                </a:path>
              </a:pathLst>
            </a:custGeom>
            <a:solidFill>
              <a:srgbClr val="5FA7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4" name="任意多边形 27">
              <a:extLst>
                <a:ext uri="{FF2B5EF4-FFF2-40B4-BE49-F238E27FC236}">
                  <a16:creationId xmlns:a16="http://schemas.microsoft.com/office/drawing/2014/main" id="{56B326E4-EFA3-4A5E-80FB-A1EFCDC41DA2}"/>
                </a:ext>
              </a:extLst>
            </p:cNvPr>
            <p:cNvSpPr/>
            <p:nvPr/>
          </p:nvSpPr>
          <p:spPr>
            <a:xfrm>
              <a:off x="7230959" y="3106588"/>
              <a:ext cx="102231" cy="120531"/>
            </a:xfrm>
            <a:custGeom>
              <a:gdLst>
                <a:gd name="connsiteX0" fmla="*/ 45593 w 84349"/>
                <a:gd name="connsiteY0" fmla="*/ 13375 h 99448"/>
                <a:gd name="connsiteX1" fmla="*/ 82741 w 84349"/>
                <a:gd name="connsiteY1" fmla="*/ 57190 h 99448"/>
                <a:gd name="connsiteX2" fmla="*/ 43689 w 84349"/>
                <a:gd name="connsiteY2" fmla="*/ 94338 h 99448"/>
                <a:gd name="connsiteX3" fmla="*/ 3684 w 84349"/>
                <a:gd name="connsiteY3" fmla="*/ 52428 h 99448"/>
                <a:gd name="connsiteX4" fmla="*/ 45593 w 84349"/>
                <a:gd name="connsiteY4" fmla="*/ 13375 h 99448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349" h="99448">
                  <a:moveTo>
                    <a:pt x="45593" y="13375"/>
                  </a:moveTo>
                  <a:cubicBezTo>
                    <a:pt x="63691" y="40998"/>
                    <a:pt x="91314" y="25758"/>
                    <a:pt x="82741" y="57190"/>
                  </a:cubicBezTo>
                  <a:cubicBezTo>
                    <a:pt x="74168" y="90528"/>
                    <a:pt x="82741" y="82908"/>
                    <a:pt x="43689" y="94338"/>
                  </a:cubicBezTo>
                  <a:cubicBezTo>
                    <a:pt x="4636" y="104815"/>
                    <a:pt x="-6794" y="102910"/>
                    <a:pt x="3684" y="52428"/>
                  </a:cubicBezTo>
                  <a:cubicBezTo>
                    <a:pt x="15114" y="1945"/>
                    <a:pt x="26543" y="-14247"/>
                    <a:pt x="45593" y="13375"/>
                  </a:cubicBezTo>
                  <a:close/>
                </a:path>
              </a:pathLst>
            </a:custGeom>
            <a:solidFill>
              <a:srgbClr val="5FA7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5" name="任意多边形 32">
              <a:extLst>
                <a:ext uri="{FF2B5EF4-FFF2-40B4-BE49-F238E27FC236}">
                  <a16:creationId xmlns:a16="http://schemas.microsoft.com/office/drawing/2014/main" id="{D98E5B3C-E8CB-481C-93FE-5FEE19A9B70E}"/>
                </a:ext>
              </a:extLst>
            </p:cNvPr>
            <p:cNvSpPr/>
            <p:nvPr/>
          </p:nvSpPr>
          <p:spPr>
            <a:xfrm>
              <a:off x="5902121" y="2948659"/>
              <a:ext cx="227200" cy="132992"/>
            </a:xfrm>
            <a:custGeom>
              <a:gdLst>
                <a:gd name="connsiteX0" fmla="*/ 139011 w 187459"/>
                <a:gd name="connsiteY0" fmla="*/ 107484 h 109729"/>
                <a:gd name="connsiteX1" fmla="*/ 50428 w 187459"/>
                <a:gd name="connsiteY1" fmla="*/ 61764 h 109729"/>
                <a:gd name="connsiteX2" fmla="*/ 21853 w 187459"/>
                <a:gd name="connsiteY2" fmla="*/ 28427 h 109729"/>
                <a:gd name="connsiteX3" fmla="*/ 121866 w 187459"/>
                <a:gd name="connsiteY3" fmla="*/ 9377 h 109729"/>
                <a:gd name="connsiteX4" fmla="*/ 139011 w 187459"/>
                <a:gd name="connsiteY4" fmla="*/ 107484 h 10972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459" h="109729">
                  <a:moveTo>
                    <a:pt x="139011" y="107484"/>
                  </a:moveTo>
                  <a:cubicBezTo>
                    <a:pt x="61858" y="91292"/>
                    <a:pt x="94243" y="46524"/>
                    <a:pt x="50428" y="61764"/>
                  </a:cubicBezTo>
                  <a:cubicBezTo>
                    <a:pt x="6613" y="77004"/>
                    <a:pt x="-21962" y="60812"/>
                    <a:pt x="21853" y="28427"/>
                  </a:cubicBezTo>
                  <a:cubicBezTo>
                    <a:pt x="65668" y="-3006"/>
                    <a:pt x="79955" y="-6816"/>
                    <a:pt x="121866" y="9377"/>
                  </a:cubicBezTo>
                  <a:cubicBezTo>
                    <a:pt x="194255" y="38904"/>
                    <a:pt x="216163" y="124629"/>
                    <a:pt x="139011" y="107484"/>
                  </a:cubicBezTo>
                  <a:close/>
                </a:path>
              </a:pathLst>
            </a:custGeom>
            <a:solidFill>
              <a:srgbClr val="5FA76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6" name="任意多边形 165">
              <a:extLst>
                <a:ext uri="{FF2B5EF4-FFF2-40B4-BE49-F238E27FC236}">
                  <a16:creationId xmlns:a16="http://schemas.microsoft.com/office/drawing/2014/main" id="{39BB802E-2DB1-44C9-A208-13458D279721}"/>
                </a:ext>
              </a:extLst>
            </p:cNvPr>
            <p:cNvSpPr/>
            <p:nvPr/>
          </p:nvSpPr>
          <p:spPr>
            <a:xfrm>
              <a:off x="4273458" y="4029446"/>
              <a:ext cx="3917379" cy="1969549"/>
            </a:xfrm>
            <a:custGeom>
              <a:gdLst>
                <a:gd name="connsiteX0" fmla="*/ 119856 w 3232158"/>
                <a:gd name="connsiteY0" fmla="*/ 0 h 1625039"/>
                <a:gd name="connsiteX1" fmla="*/ 157217 w 3232158"/>
                <a:gd name="connsiteY1" fmla="*/ 159051 h 1625039"/>
                <a:gd name="connsiteX2" fmla="*/ 975716 w 3232158"/>
                <a:gd name="connsiteY2" fmla="*/ 1049932 h 1625039"/>
                <a:gd name="connsiteX3" fmla="*/ 2179676 w 3232158"/>
                <a:gd name="connsiteY3" fmla="*/ 1033934 h 1625039"/>
                <a:gd name="connsiteX4" fmla="*/ 3188878 w 3232158"/>
                <a:gd name="connsiteY4" fmla="*/ 255035 h 1625039"/>
                <a:gd name="connsiteX5" fmla="*/ 3232158 w 3232158"/>
                <a:gd name="connsiteY5" fmla="*/ 158365 h 1625039"/>
                <a:gd name="connsiteX6" fmla="*/ 3230282 w 3232158"/>
                <a:gd name="connsiteY6" fmla="*/ 195040 h 1625039"/>
                <a:gd name="connsiteX7" fmla="*/ 2444551 w 3232158"/>
                <a:gd name="connsiteY7" fmla="*/ 1400145 h 1625039"/>
                <a:gd name="connsiteX8" fmla="*/ 2049426 w 3232158"/>
                <a:gd name="connsiteY8" fmla="*/ 1567507 h 1625039"/>
                <a:gd name="connsiteX9" fmla="*/ 1859651 w 3232158"/>
                <a:gd name="connsiteY9" fmla="*/ 1606437 h 1625039"/>
                <a:gd name="connsiteX10" fmla="*/ 1823577 w 3232158"/>
                <a:gd name="connsiteY10" fmla="*/ 1611401 h 1625039"/>
                <a:gd name="connsiteX11" fmla="*/ 1641939 w 3232158"/>
                <a:gd name="connsiteY11" fmla="*/ 1624472 h 1625039"/>
                <a:gd name="connsiteX12" fmla="*/ 1628048 w 3232158"/>
                <a:gd name="connsiteY12" fmla="*/ 1625039 h 1625039"/>
                <a:gd name="connsiteX13" fmla="*/ 1425326 w 3232158"/>
                <a:gd name="connsiteY13" fmla="*/ 1613206 h 1625039"/>
                <a:gd name="connsiteX14" fmla="*/ 1408012 w 3232158"/>
                <a:gd name="connsiteY14" fmla="*/ 1610516 h 1625039"/>
                <a:gd name="connsiteX15" fmla="*/ 1229244 w 3232158"/>
                <a:gd name="connsiteY15" fmla="*/ 1576359 h 1625039"/>
                <a:gd name="connsiteX16" fmla="*/ 1197053 w 3232158"/>
                <a:gd name="connsiteY16" fmla="*/ 1568027 h 1625039"/>
                <a:gd name="connsiteX17" fmla="*/ 1009817 w 3232158"/>
                <a:gd name="connsiteY17" fmla="*/ 1505924 h 1625039"/>
                <a:gd name="connsiteX18" fmla="*/ 815208 w 3232158"/>
                <a:gd name="connsiteY18" fmla="*/ 1411173 h 1625039"/>
                <a:gd name="connsiteX19" fmla="*/ 13238 w 3232158"/>
                <a:gd name="connsiteY19" fmla="*/ 216814 h 1625039"/>
                <a:gd name="connsiteX20" fmla="*/ 0 w 3232158"/>
                <a:gd name="connsiteY20" fmla="*/ 12266 h 1625039"/>
                <a:gd name="connsiteX21" fmla="*/ 416 w 3232158"/>
                <a:gd name="connsiteY21" fmla="*/ 809 h 162503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232158" h="1625039">
                  <a:moveTo>
                    <a:pt x="119856" y="0"/>
                  </a:moveTo>
                  <a:lnTo>
                    <a:pt x="157217" y="159051"/>
                  </a:lnTo>
                  <a:cubicBezTo>
                    <a:pt x="282773" y="544455"/>
                    <a:pt x="569713" y="876415"/>
                    <a:pt x="975716" y="1049932"/>
                  </a:cubicBezTo>
                  <a:cubicBezTo>
                    <a:pt x="1376719" y="1221214"/>
                    <a:pt x="1811059" y="1198628"/>
                    <a:pt x="2179676" y="1033934"/>
                  </a:cubicBezTo>
                  <a:cubicBezTo>
                    <a:pt x="2593895" y="849477"/>
                    <a:pt x="3032179" y="520913"/>
                    <a:pt x="3188878" y="255035"/>
                  </a:cubicBezTo>
                  <a:lnTo>
                    <a:pt x="3232158" y="158365"/>
                  </a:lnTo>
                  <a:lnTo>
                    <a:pt x="3230282" y="195040"/>
                  </a:lnTo>
                  <a:cubicBezTo>
                    <a:pt x="3171281" y="693181"/>
                    <a:pt x="2883520" y="1140993"/>
                    <a:pt x="2444551" y="1400145"/>
                  </a:cubicBezTo>
                  <a:cubicBezTo>
                    <a:pt x="2319131" y="1474189"/>
                    <a:pt x="2186190" y="1529984"/>
                    <a:pt x="2049426" y="1567507"/>
                  </a:cubicBezTo>
                  <a:lnTo>
                    <a:pt x="1859651" y="1606437"/>
                  </a:lnTo>
                  <a:lnTo>
                    <a:pt x="1823577" y="1611401"/>
                  </a:lnTo>
                  <a:lnTo>
                    <a:pt x="1641939" y="1624472"/>
                  </a:lnTo>
                  <a:lnTo>
                    <a:pt x="1628048" y="1625039"/>
                  </a:lnTo>
                  <a:lnTo>
                    <a:pt x="1425326" y="1613206"/>
                  </a:lnTo>
                  <a:lnTo>
                    <a:pt x="1408012" y="1610516"/>
                  </a:lnTo>
                  <a:lnTo>
                    <a:pt x="1229244" y="1576359"/>
                  </a:lnTo>
                  <a:lnTo>
                    <a:pt x="1197053" y="1568027"/>
                  </a:lnTo>
                  <a:lnTo>
                    <a:pt x="1009817" y="1505924"/>
                  </a:lnTo>
                  <a:cubicBezTo>
                    <a:pt x="943437" y="1478925"/>
                    <a:pt x="878414" y="1447343"/>
                    <a:pt x="815208" y="1411173"/>
                  </a:cubicBezTo>
                  <a:cubicBezTo>
                    <a:pt x="372772" y="1157987"/>
                    <a:pt x="78976" y="714110"/>
                    <a:pt x="13238" y="216814"/>
                  </a:cubicBezTo>
                  <a:lnTo>
                    <a:pt x="0" y="12266"/>
                  </a:lnTo>
                  <a:lnTo>
                    <a:pt x="416" y="809"/>
                  </a:lnTo>
                  <a:close/>
                </a:path>
              </a:pathLst>
            </a:custGeom>
            <a:solidFill>
              <a:srgbClr val="239EB7">
                <a:alpha val="5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7" name="任意多边形 34">
              <a:extLst>
                <a:ext uri="{FF2B5EF4-FFF2-40B4-BE49-F238E27FC236}">
                  <a16:creationId xmlns:a16="http://schemas.microsoft.com/office/drawing/2014/main" id="{817FE740-88A7-4FC4-B6CE-6D702FBDA89A}"/>
                </a:ext>
              </a:extLst>
            </p:cNvPr>
            <p:cNvSpPr/>
            <p:nvPr/>
          </p:nvSpPr>
          <p:spPr>
            <a:xfrm>
              <a:off x="4271999" y="3905502"/>
              <a:ext cx="3931992" cy="212415"/>
            </a:xfrm>
            <a:custGeom>
              <a:gdLst>
                <a:gd name="connsiteX0" fmla="*/ 3244215 w 3244215"/>
                <a:gd name="connsiteY0" fmla="*/ 87630 h 175260"/>
                <a:gd name="connsiteX1" fmla="*/ 1622107 w 3244215"/>
                <a:gd name="connsiteY1" fmla="*/ 175260 h 175260"/>
                <a:gd name="connsiteX2" fmla="*/ 0 w 3244215"/>
                <a:gd name="connsiteY2" fmla="*/ 87630 h 175260"/>
                <a:gd name="connsiteX3" fmla="*/ 1622107 w 3244215"/>
                <a:gd name="connsiteY3" fmla="*/ 0 h 175260"/>
                <a:gd name="connsiteX4" fmla="*/ 3244215 w 3244215"/>
                <a:gd name="connsiteY4" fmla="*/ 87630 h 17526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44215" h="175260">
                  <a:moveTo>
                    <a:pt x="3244215" y="87630"/>
                  </a:moveTo>
                  <a:cubicBezTo>
                    <a:pt x="3244215" y="136027"/>
                    <a:pt x="2517973" y="175260"/>
                    <a:pt x="1622107" y="175260"/>
                  </a:cubicBezTo>
                  <a:cubicBezTo>
                    <a:pt x="726242" y="175260"/>
                    <a:pt x="0" y="136027"/>
                    <a:pt x="0" y="87630"/>
                  </a:cubicBezTo>
                  <a:cubicBezTo>
                    <a:pt x="0" y="39233"/>
                    <a:pt x="726242" y="0"/>
                    <a:pt x="1622107" y="0"/>
                  </a:cubicBezTo>
                  <a:cubicBezTo>
                    <a:pt x="2517973" y="0"/>
                    <a:pt x="3244215" y="39233"/>
                    <a:pt x="3244215" y="87630"/>
                  </a:cubicBezTo>
                  <a:close/>
                </a:path>
              </a:pathLst>
            </a:custGeom>
            <a:solidFill>
              <a:srgbClr val="3C6C6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8" name="任意多边形 35">
              <a:extLst>
                <a:ext uri="{FF2B5EF4-FFF2-40B4-BE49-F238E27FC236}">
                  <a16:creationId xmlns:a16="http://schemas.microsoft.com/office/drawing/2014/main" id="{2C350D9C-71E1-46D6-A91A-26B118652CC2}"/>
                </a:ext>
              </a:extLst>
            </p:cNvPr>
            <p:cNvSpPr/>
            <p:nvPr/>
          </p:nvSpPr>
          <p:spPr>
            <a:xfrm>
              <a:off x="4271999" y="4023254"/>
              <a:ext cx="3931991" cy="117752"/>
            </a:xfrm>
            <a:custGeom>
              <a:gdLst>
                <a:gd name="connsiteX0" fmla="*/ 3244215 w 3244214"/>
                <a:gd name="connsiteY0" fmla="*/ 0 h 97155"/>
                <a:gd name="connsiteX1" fmla="*/ 3235643 w 3244214"/>
                <a:gd name="connsiteY1" fmla="*/ 9525 h 97155"/>
                <a:gd name="connsiteX2" fmla="*/ 3224213 w 3244214"/>
                <a:gd name="connsiteY2" fmla="*/ 14288 h 97155"/>
                <a:gd name="connsiteX3" fmla="*/ 3199448 w 3244214"/>
                <a:gd name="connsiteY3" fmla="*/ 20955 h 97155"/>
                <a:gd name="connsiteX4" fmla="*/ 3148965 w 3244214"/>
                <a:gd name="connsiteY4" fmla="*/ 30480 h 97155"/>
                <a:gd name="connsiteX5" fmla="*/ 3048000 w 3244214"/>
                <a:gd name="connsiteY5" fmla="*/ 43815 h 97155"/>
                <a:gd name="connsiteX6" fmla="*/ 2845118 w 3244214"/>
                <a:gd name="connsiteY6" fmla="*/ 61913 h 97155"/>
                <a:gd name="connsiteX7" fmla="*/ 2437448 w 3244214"/>
                <a:gd name="connsiteY7" fmla="*/ 82868 h 97155"/>
                <a:gd name="connsiteX8" fmla="*/ 2029778 w 3244214"/>
                <a:gd name="connsiteY8" fmla="*/ 93345 h 97155"/>
                <a:gd name="connsiteX9" fmla="*/ 1622108 w 3244214"/>
                <a:gd name="connsiteY9" fmla="*/ 97155 h 97155"/>
                <a:gd name="connsiteX10" fmla="*/ 1214438 w 3244214"/>
                <a:gd name="connsiteY10" fmla="*/ 93345 h 97155"/>
                <a:gd name="connsiteX11" fmla="*/ 806768 w 3244214"/>
                <a:gd name="connsiteY11" fmla="*/ 82868 h 97155"/>
                <a:gd name="connsiteX12" fmla="*/ 399097 w 3244214"/>
                <a:gd name="connsiteY12" fmla="*/ 61913 h 97155"/>
                <a:gd name="connsiteX13" fmla="*/ 196215 w 3244214"/>
                <a:gd name="connsiteY13" fmla="*/ 43815 h 97155"/>
                <a:gd name="connsiteX14" fmla="*/ 95250 w 3244214"/>
                <a:gd name="connsiteY14" fmla="*/ 30480 h 97155"/>
                <a:gd name="connsiteX15" fmla="*/ 44768 w 3244214"/>
                <a:gd name="connsiteY15" fmla="*/ 20955 h 97155"/>
                <a:gd name="connsiteX16" fmla="*/ 20003 w 3244214"/>
                <a:gd name="connsiteY16" fmla="*/ 14288 h 97155"/>
                <a:gd name="connsiteX17" fmla="*/ 8573 w 3244214"/>
                <a:gd name="connsiteY17" fmla="*/ 9525 h 97155"/>
                <a:gd name="connsiteX18" fmla="*/ 0 w 3244214"/>
                <a:gd name="connsiteY18" fmla="*/ 0 h 97155"/>
                <a:gd name="connsiteX19" fmla="*/ 8573 w 3244214"/>
                <a:gd name="connsiteY19" fmla="*/ 8573 h 97155"/>
                <a:gd name="connsiteX20" fmla="*/ 20003 w 3244214"/>
                <a:gd name="connsiteY20" fmla="*/ 13335 h 97155"/>
                <a:gd name="connsiteX21" fmla="*/ 44768 w 3244214"/>
                <a:gd name="connsiteY21" fmla="*/ 20003 h 97155"/>
                <a:gd name="connsiteX22" fmla="*/ 95250 w 3244214"/>
                <a:gd name="connsiteY22" fmla="*/ 28575 h 97155"/>
                <a:gd name="connsiteX23" fmla="*/ 196215 w 3244214"/>
                <a:gd name="connsiteY23" fmla="*/ 39053 h 97155"/>
                <a:gd name="connsiteX24" fmla="*/ 399097 w 3244214"/>
                <a:gd name="connsiteY24" fmla="*/ 52388 h 97155"/>
                <a:gd name="connsiteX25" fmla="*/ 806768 w 3244214"/>
                <a:gd name="connsiteY25" fmla="*/ 67628 h 97155"/>
                <a:gd name="connsiteX26" fmla="*/ 1622108 w 3244214"/>
                <a:gd name="connsiteY26" fmla="*/ 77153 h 97155"/>
                <a:gd name="connsiteX27" fmla="*/ 2437448 w 3244214"/>
                <a:gd name="connsiteY27" fmla="*/ 67628 h 97155"/>
                <a:gd name="connsiteX28" fmla="*/ 2845118 w 3244214"/>
                <a:gd name="connsiteY28" fmla="*/ 52388 h 97155"/>
                <a:gd name="connsiteX29" fmla="*/ 3048000 w 3244214"/>
                <a:gd name="connsiteY29" fmla="*/ 39053 h 97155"/>
                <a:gd name="connsiteX30" fmla="*/ 3148965 w 3244214"/>
                <a:gd name="connsiteY30" fmla="*/ 28575 h 97155"/>
                <a:gd name="connsiteX31" fmla="*/ 3199448 w 3244214"/>
                <a:gd name="connsiteY31" fmla="*/ 20003 h 97155"/>
                <a:gd name="connsiteX32" fmla="*/ 3224213 w 3244214"/>
                <a:gd name="connsiteY32" fmla="*/ 13335 h 97155"/>
                <a:gd name="connsiteX33" fmla="*/ 3235643 w 3244214"/>
                <a:gd name="connsiteY33" fmla="*/ 8573 h 97155"/>
                <a:gd name="connsiteX34" fmla="*/ 3244215 w 3244214"/>
                <a:gd name="connsiteY34" fmla="*/ 0 h 9715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244214" h="97155">
                  <a:moveTo>
                    <a:pt x="3244215" y="0"/>
                  </a:moveTo>
                  <a:cubicBezTo>
                    <a:pt x="3243263" y="4763"/>
                    <a:pt x="3239453" y="6668"/>
                    <a:pt x="3235643" y="9525"/>
                  </a:cubicBezTo>
                  <a:cubicBezTo>
                    <a:pt x="3231833" y="11430"/>
                    <a:pt x="3228023" y="13335"/>
                    <a:pt x="3224213" y="14288"/>
                  </a:cubicBezTo>
                  <a:cubicBezTo>
                    <a:pt x="3216593" y="17145"/>
                    <a:pt x="3208020" y="19050"/>
                    <a:pt x="3199448" y="20955"/>
                  </a:cubicBezTo>
                  <a:cubicBezTo>
                    <a:pt x="3183255" y="24765"/>
                    <a:pt x="3166110" y="27623"/>
                    <a:pt x="3148965" y="30480"/>
                  </a:cubicBezTo>
                  <a:cubicBezTo>
                    <a:pt x="3115628" y="36195"/>
                    <a:pt x="3081338" y="40005"/>
                    <a:pt x="3048000" y="43815"/>
                  </a:cubicBezTo>
                  <a:cubicBezTo>
                    <a:pt x="2980373" y="51435"/>
                    <a:pt x="2912745" y="57150"/>
                    <a:pt x="2845118" y="61913"/>
                  </a:cubicBezTo>
                  <a:cubicBezTo>
                    <a:pt x="2709863" y="71438"/>
                    <a:pt x="2573655" y="78105"/>
                    <a:pt x="2437448" y="82868"/>
                  </a:cubicBezTo>
                  <a:cubicBezTo>
                    <a:pt x="2301240" y="88583"/>
                    <a:pt x="2165985" y="91440"/>
                    <a:pt x="2029778" y="93345"/>
                  </a:cubicBezTo>
                  <a:cubicBezTo>
                    <a:pt x="1893570" y="95250"/>
                    <a:pt x="1758315" y="97155"/>
                    <a:pt x="1622108" y="97155"/>
                  </a:cubicBezTo>
                  <a:cubicBezTo>
                    <a:pt x="1485900" y="97155"/>
                    <a:pt x="1349693" y="95250"/>
                    <a:pt x="1214438" y="93345"/>
                  </a:cubicBezTo>
                  <a:cubicBezTo>
                    <a:pt x="1078230" y="90488"/>
                    <a:pt x="942975" y="88583"/>
                    <a:pt x="806768" y="82868"/>
                  </a:cubicBezTo>
                  <a:cubicBezTo>
                    <a:pt x="670560" y="77153"/>
                    <a:pt x="535305" y="71438"/>
                    <a:pt x="399097" y="61913"/>
                  </a:cubicBezTo>
                  <a:cubicBezTo>
                    <a:pt x="331470" y="57150"/>
                    <a:pt x="263843" y="51435"/>
                    <a:pt x="196215" y="43815"/>
                  </a:cubicBezTo>
                  <a:cubicBezTo>
                    <a:pt x="162878" y="40005"/>
                    <a:pt x="128588" y="36195"/>
                    <a:pt x="95250" y="30480"/>
                  </a:cubicBezTo>
                  <a:cubicBezTo>
                    <a:pt x="78105" y="27623"/>
                    <a:pt x="61913" y="24765"/>
                    <a:pt x="44768" y="20955"/>
                  </a:cubicBezTo>
                  <a:cubicBezTo>
                    <a:pt x="36195" y="19050"/>
                    <a:pt x="28575" y="17145"/>
                    <a:pt x="20003" y="14288"/>
                  </a:cubicBezTo>
                  <a:cubicBezTo>
                    <a:pt x="16193" y="13335"/>
                    <a:pt x="12382" y="11430"/>
                    <a:pt x="8573" y="9525"/>
                  </a:cubicBezTo>
                  <a:cubicBezTo>
                    <a:pt x="4763" y="7620"/>
                    <a:pt x="953" y="4763"/>
                    <a:pt x="0" y="0"/>
                  </a:cubicBezTo>
                  <a:cubicBezTo>
                    <a:pt x="953" y="4763"/>
                    <a:pt x="4763" y="6668"/>
                    <a:pt x="8573" y="8573"/>
                  </a:cubicBezTo>
                  <a:cubicBezTo>
                    <a:pt x="12382" y="10478"/>
                    <a:pt x="16193" y="12383"/>
                    <a:pt x="20003" y="13335"/>
                  </a:cubicBezTo>
                  <a:cubicBezTo>
                    <a:pt x="27623" y="16193"/>
                    <a:pt x="36195" y="18098"/>
                    <a:pt x="44768" y="20003"/>
                  </a:cubicBezTo>
                  <a:cubicBezTo>
                    <a:pt x="60960" y="23813"/>
                    <a:pt x="78105" y="25718"/>
                    <a:pt x="95250" y="28575"/>
                  </a:cubicBezTo>
                  <a:cubicBezTo>
                    <a:pt x="128588" y="33338"/>
                    <a:pt x="162878" y="36195"/>
                    <a:pt x="196215" y="39053"/>
                  </a:cubicBezTo>
                  <a:cubicBezTo>
                    <a:pt x="263843" y="44768"/>
                    <a:pt x="331470" y="48578"/>
                    <a:pt x="399097" y="52388"/>
                  </a:cubicBezTo>
                  <a:cubicBezTo>
                    <a:pt x="534353" y="60008"/>
                    <a:pt x="670560" y="63818"/>
                    <a:pt x="806768" y="67628"/>
                  </a:cubicBezTo>
                  <a:cubicBezTo>
                    <a:pt x="1078230" y="74295"/>
                    <a:pt x="1349693" y="78105"/>
                    <a:pt x="1622108" y="77153"/>
                  </a:cubicBezTo>
                  <a:cubicBezTo>
                    <a:pt x="1893570" y="78105"/>
                    <a:pt x="2165985" y="74295"/>
                    <a:pt x="2437448" y="67628"/>
                  </a:cubicBezTo>
                  <a:cubicBezTo>
                    <a:pt x="2573655" y="64770"/>
                    <a:pt x="2708910" y="60008"/>
                    <a:pt x="2845118" y="52388"/>
                  </a:cubicBezTo>
                  <a:cubicBezTo>
                    <a:pt x="2912745" y="48578"/>
                    <a:pt x="2980373" y="44768"/>
                    <a:pt x="3048000" y="39053"/>
                  </a:cubicBezTo>
                  <a:cubicBezTo>
                    <a:pt x="3082290" y="36195"/>
                    <a:pt x="3115628" y="32385"/>
                    <a:pt x="3148965" y="28575"/>
                  </a:cubicBezTo>
                  <a:cubicBezTo>
                    <a:pt x="3166110" y="26670"/>
                    <a:pt x="3182303" y="23813"/>
                    <a:pt x="3199448" y="20003"/>
                  </a:cubicBezTo>
                  <a:cubicBezTo>
                    <a:pt x="3208020" y="18098"/>
                    <a:pt x="3215640" y="16193"/>
                    <a:pt x="3224213" y="13335"/>
                  </a:cubicBezTo>
                  <a:cubicBezTo>
                    <a:pt x="3228023" y="12383"/>
                    <a:pt x="3231833" y="10478"/>
                    <a:pt x="3235643" y="8573"/>
                  </a:cubicBezTo>
                  <a:cubicBezTo>
                    <a:pt x="3239453" y="6668"/>
                    <a:pt x="3244215" y="4763"/>
                    <a:pt x="3244215" y="0"/>
                  </a:cubicBezTo>
                  <a:close/>
                </a:path>
              </a:pathLst>
            </a:custGeom>
            <a:solidFill>
              <a:srgbClr val="E3EBC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9" name="任意多边形 36">
              <a:extLst>
                <a:ext uri="{FF2B5EF4-FFF2-40B4-BE49-F238E27FC236}">
                  <a16:creationId xmlns:a16="http://schemas.microsoft.com/office/drawing/2014/main" id="{46296F02-13A2-40E3-A302-E2A8369FF49E}"/>
                </a:ext>
              </a:extLst>
            </p:cNvPr>
            <p:cNvSpPr/>
            <p:nvPr/>
          </p:nvSpPr>
          <p:spPr>
            <a:xfrm>
              <a:off x="5810856" y="4035954"/>
              <a:ext cx="2351575" cy="118903"/>
            </a:xfrm>
            <a:custGeom>
              <a:gdLst>
                <a:gd name="connsiteX0" fmla="*/ 0 w 1940242"/>
                <a:gd name="connsiteY0" fmla="*/ 73343 h 98105"/>
                <a:gd name="connsiteX1" fmla="*/ 1940242 w 1940242"/>
                <a:gd name="connsiteY1" fmla="*/ 0 h 98105"/>
                <a:gd name="connsiteX2" fmla="*/ 0 w 1940242"/>
                <a:gd name="connsiteY2" fmla="*/ 73343 h 9810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40242" h="98105">
                  <a:moveTo>
                    <a:pt x="0" y="73343"/>
                  </a:moveTo>
                  <a:cubicBezTo>
                    <a:pt x="0" y="73343"/>
                    <a:pt x="1304925" y="116205"/>
                    <a:pt x="1940242" y="0"/>
                  </a:cubicBezTo>
                  <a:cubicBezTo>
                    <a:pt x="1761173" y="137160"/>
                    <a:pt x="335280" y="98107"/>
                    <a:pt x="0" y="73343"/>
                  </a:cubicBezTo>
                  <a:close/>
                </a:path>
              </a:pathLst>
            </a:custGeom>
            <a:solidFill>
              <a:srgbClr val="D6E7DF">
                <a:alpha val="75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20" name="组合 37">
              <a:extLst>
                <a:ext uri="{FF2B5EF4-FFF2-40B4-BE49-F238E27FC236}">
                  <a16:creationId xmlns:a16="http://schemas.microsoft.com/office/drawing/2014/main" id="{6CF7464A-F562-462D-9D26-A603243EC28A}"/>
                </a:ext>
              </a:extLst>
            </p:cNvPr>
            <p:cNvGrpSpPr/>
            <p:nvPr/>
          </p:nvGrpSpPr>
          <p:grpSpPr>
            <a:xfrm>
              <a:off x="4755705" y="1943711"/>
              <a:ext cx="1575798" cy="635525"/>
              <a:chOff x="4988241" y="2069441"/>
              <a:chExt cx="1300162" cy="524360"/>
            </a:xfrm>
          </p:grpSpPr>
          <p:sp>
            <p:nvSpPr>
              <p:cNvPr id="718" name="任意多边形 38">
                <a:extLst>
                  <a:ext uri="{FF2B5EF4-FFF2-40B4-BE49-F238E27FC236}">
                    <a16:creationId xmlns:a16="http://schemas.microsoft.com/office/drawing/2014/main" id="{AE3B9062-5CAB-4481-87BA-011CCE87538B}"/>
                  </a:ext>
                </a:extLst>
              </p:cNvPr>
              <p:cNvSpPr/>
              <p:nvPr/>
            </p:nvSpPr>
            <p:spPr>
              <a:xfrm>
                <a:off x="4989194" y="2069441"/>
                <a:ext cx="1298257" cy="523407"/>
              </a:xfrm>
              <a:custGeom>
                <a:gdLst>
                  <a:gd name="connsiteX0" fmla="*/ 1298258 w 1298257"/>
                  <a:gd name="connsiteY0" fmla="*/ 374673 h 523407"/>
                  <a:gd name="connsiteX1" fmla="*/ 569595 w 1298257"/>
                  <a:gd name="connsiteY1" fmla="*/ 52728 h 523407"/>
                  <a:gd name="connsiteX2" fmla="*/ 0 w 1298257"/>
                  <a:gd name="connsiteY2" fmla="*/ 197508 h 523407"/>
                  <a:gd name="connsiteX3" fmla="*/ 644843 w 1298257"/>
                  <a:gd name="connsiteY3" fmla="*/ 519453 h 523407"/>
                  <a:gd name="connsiteX4" fmla="*/ 1298258 w 1298257"/>
                  <a:gd name="connsiteY4" fmla="*/ 374673 h 52340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257" h="523407">
                    <a:moveTo>
                      <a:pt x="1298258" y="374673"/>
                    </a:moveTo>
                    <a:cubicBezTo>
                      <a:pt x="1237298" y="154646"/>
                      <a:pt x="989647" y="-115864"/>
                      <a:pt x="569595" y="52728"/>
                    </a:cubicBezTo>
                    <a:cubicBezTo>
                      <a:pt x="149542" y="221321"/>
                      <a:pt x="0" y="197508"/>
                      <a:pt x="0" y="197508"/>
                    </a:cubicBezTo>
                    <a:cubicBezTo>
                      <a:pt x="0" y="197508"/>
                      <a:pt x="70485" y="460398"/>
                      <a:pt x="644843" y="519453"/>
                    </a:cubicBezTo>
                    <a:cubicBezTo>
                      <a:pt x="957263" y="551838"/>
                      <a:pt x="1298258" y="374673"/>
                      <a:pt x="1298258" y="374673"/>
                    </a:cubicBezTo>
                    <a:close/>
                  </a:path>
                </a:pathLst>
              </a:custGeom>
              <a:solidFill>
                <a:srgbClr val="A1C26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719" name="组合 39">
                <a:extLst>
                  <a:ext uri="{FF2B5EF4-FFF2-40B4-BE49-F238E27FC236}">
                    <a16:creationId xmlns:a16="http://schemas.microsoft.com/office/drawing/2014/main" id="{6CF7464A-F562-462D-9D26-A603243EC28A}"/>
                  </a:ext>
                </a:extLst>
              </p:cNvPr>
              <p:cNvGrpSpPr/>
              <p:nvPr/>
            </p:nvGrpSpPr>
            <p:grpSpPr>
              <a:xfrm>
                <a:off x="5050154" y="2073591"/>
                <a:ext cx="1112520" cy="513397"/>
                <a:chOff x="5050154" y="2073591"/>
                <a:chExt cx="1112520" cy="513397"/>
              </a:xfrm>
              <a:solidFill>
                <a:srgbClr val="C1D483"/>
              </a:solidFill>
            </p:grpSpPr>
            <p:sp>
              <p:nvSpPr>
                <p:cNvPr id="722" name="任意多边形 40">
                  <a:extLst>
                    <a:ext uri="{FF2B5EF4-FFF2-40B4-BE49-F238E27FC236}">
                      <a16:creationId xmlns:a16="http://schemas.microsoft.com/office/drawing/2014/main" id="{98307D27-B815-4411-BE3C-3B05D17E5713}"/>
                    </a:ext>
                  </a:extLst>
                </p:cNvPr>
                <p:cNvSpPr/>
                <p:nvPr/>
              </p:nvSpPr>
              <p:spPr>
                <a:xfrm>
                  <a:off x="5050154" y="2255519"/>
                  <a:ext cx="105727" cy="116204"/>
                </a:xfrm>
                <a:custGeom>
                  <a:gdLst>
                    <a:gd name="connsiteX0" fmla="*/ 105728 w 105727"/>
                    <a:gd name="connsiteY0" fmla="*/ 80010 h 116204"/>
                    <a:gd name="connsiteX1" fmla="*/ 102870 w 105727"/>
                    <a:gd name="connsiteY1" fmla="*/ 75247 h 116204"/>
                    <a:gd name="connsiteX2" fmla="*/ 75248 w 105727"/>
                    <a:gd name="connsiteY2" fmla="*/ 0 h 116204"/>
                    <a:gd name="connsiteX3" fmla="*/ 63818 w 105727"/>
                    <a:gd name="connsiteY3" fmla="*/ 1905 h 116204"/>
                    <a:gd name="connsiteX4" fmla="*/ 89535 w 105727"/>
                    <a:gd name="connsiteY4" fmla="*/ 76200 h 116204"/>
                    <a:gd name="connsiteX5" fmla="*/ 0 w 105727"/>
                    <a:gd name="connsiteY5" fmla="*/ 106680 h 116204"/>
                    <a:gd name="connsiteX6" fmla="*/ 9525 w 105727"/>
                    <a:gd name="connsiteY6" fmla="*/ 116205 h 116204"/>
                    <a:gd name="connsiteX7" fmla="*/ 100965 w 105727"/>
                    <a:gd name="connsiteY7" fmla="*/ 82867 h 116204"/>
                    <a:gd name="connsiteX8" fmla="*/ 105728 w 105727"/>
                    <a:gd name="connsiteY8" fmla="*/ 80010 h 116204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726" h="116204">
                      <a:moveTo>
                        <a:pt x="105728" y="80010"/>
                      </a:moveTo>
                      <a:lnTo>
                        <a:pt x="102870" y="75247"/>
                      </a:lnTo>
                      <a:cubicBezTo>
                        <a:pt x="87630" y="50482"/>
                        <a:pt x="80010" y="20002"/>
                        <a:pt x="75248" y="0"/>
                      </a:cubicBezTo>
                      <a:cubicBezTo>
                        <a:pt x="71438" y="952"/>
                        <a:pt x="67628" y="952"/>
                        <a:pt x="63818" y="1905"/>
                      </a:cubicBezTo>
                      <a:cubicBezTo>
                        <a:pt x="67628" y="20955"/>
                        <a:pt x="75248" y="50482"/>
                        <a:pt x="89535" y="76200"/>
                      </a:cubicBezTo>
                      <a:cubicBezTo>
                        <a:pt x="61913" y="90488"/>
                        <a:pt x="27623" y="100965"/>
                        <a:pt x="0" y="106680"/>
                      </a:cubicBezTo>
                      <a:cubicBezTo>
                        <a:pt x="2858" y="109538"/>
                        <a:pt x="5715" y="113347"/>
                        <a:pt x="9525" y="116205"/>
                      </a:cubicBezTo>
                      <a:cubicBezTo>
                        <a:pt x="38100" y="109538"/>
                        <a:pt x="73343" y="99060"/>
                        <a:pt x="100965" y="82867"/>
                      </a:cubicBezTo>
                      <a:lnTo>
                        <a:pt x="105728" y="80010"/>
                      </a:lnTo>
                      <a:close/>
                    </a:path>
                  </a:pathLst>
                </a:custGeom>
                <a:solidFill>
                  <a:srgbClr val="C1D4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3" name="任意多边形 41">
                  <a:extLst>
                    <a:ext uri="{FF2B5EF4-FFF2-40B4-BE49-F238E27FC236}">
                      <a16:creationId xmlns:a16="http://schemas.microsoft.com/office/drawing/2014/main" id="{2FC249BD-06AD-4888-8032-C468D2220CFB}"/>
                    </a:ext>
                  </a:extLst>
                </p:cNvPr>
                <p:cNvSpPr/>
                <p:nvPr/>
              </p:nvSpPr>
              <p:spPr>
                <a:xfrm>
                  <a:off x="5179694" y="2216466"/>
                  <a:ext cx="160972" cy="253365"/>
                </a:xfrm>
                <a:custGeom>
                  <a:gdLst>
                    <a:gd name="connsiteX0" fmla="*/ 159067 w 160972"/>
                    <a:gd name="connsiteY0" fmla="*/ 150495 h 253365"/>
                    <a:gd name="connsiteX1" fmla="*/ 160972 w 160972"/>
                    <a:gd name="connsiteY1" fmla="*/ 147638 h 253365"/>
                    <a:gd name="connsiteX2" fmla="*/ 159067 w 160972"/>
                    <a:gd name="connsiteY2" fmla="*/ 144780 h 253365"/>
                    <a:gd name="connsiteX3" fmla="*/ 109538 w 160972"/>
                    <a:gd name="connsiteY3" fmla="*/ 0 h 253365"/>
                    <a:gd name="connsiteX4" fmla="*/ 98107 w 160972"/>
                    <a:gd name="connsiteY4" fmla="*/ 2858 h 253365"/>
                    <a:gd name="connsiteX5" fmla="*/ 146685 w 160972"/>
                    <a:gd name="connsiteY5" fmla="*/ 146685 h 253365"/>
                    <a:gd name="connsiteX6" fmla="*/ 0 w 160972"/>
                    <a:gd name="connsiteY6" fmla="*/ 246698 h 253365"/>
                    <a:gd name="connsiteX7" fmla="*/ 12382 w 160972"/>
                    <a:gd name="connsiteY7" fmla="*/ 253365 h 253365"/>
                    <a:gd name="connsiteX8" fmla="*/ 159067 w 160972"/>
                    <a:gd name="connsiteY8" fmla="*/ 150495 h 253365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972" h="253365">
                      <a:moveTo>
                        <a:pt x="159067" y="150495"/>
                      </a:moveTo>
                      <a:lnTo>
                        <a:pt x="160972" y="147638"/>
                      </a:lnTo>
                      <a:lnTo>
                        <a:pt x="159067" y="144780"/>
                      </a:lnTo>
                      <a:cubicBezTo>
                        <a:pt x="137160" y="100965"/>
                        <a:pt x="118110" y="30480"/>
                        <a:pt x="109538" y="0"/>
                      </a:cubicBezTo>
                      <a:cubicBezTo>
                        <a:pt x="105727" y="953"/>
                        <a:pt x="101917" y="1905"/>
                        <a:pt x="98107" y="2858"/>
                      </a:cubicBezTo>
                      <a:cubicBezTo>
                        <a:pt x="105727" y="33338"/>
                        <a:pt x="124777" y="100965"/>
                        <a:pt x="146685" y="146685"/>
                      </a:cubicBezTo>
                      <a:cubicBezTo>
                        <a:pt x="106680" y="193358"/>
                        <a:pt x="36195" y="229553"/>
                        <a:pt x="0" y="246698"/>
                      </a:cubicBezTo>
                      <a:cubicBezTo>
                        <a:pt x="3810" y="248603"/>
                        <a:pt x="8572" y="251460"/>
                        <a:pt x="12382" y="253365"/>
                      </a:cubicBezTo>
                      <a:cubicBezTo>
                        <a:pt x="53340" y="234315"/>
                        <a:pt x="120015" y="197168"/>
                        <a:pt x="159067" y="150495"/>
                      </a:cubicBezTo>
                      <a:close/>
                    </a:path>
                  </a:pathLst>
                </a:custGeom>
                <a:solidFill>
                  <a:srgbClr val="C1D4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4" name="任意多边形 42">
                  <a:extLst>
                    <a:ext uri="{FF2B5EF4-FFF2-40B4-BE49-F238E27FC236}">
                      <a16:creationId xmlns:a16="http://schemas.microsoft.com/office/drawing/2014/main" id="{4B58E9ED-D3B8-446F-9CD5-CC7526EDD933}"/>
                    </a:ext>
                  </a:extLst>
                </p:cNvPr>
                <p:cNvSpPr/>
                <p:nvPr/>
              </p:nvSpPr>
              <p:spPr>
                <a:xfrm>
                  <a:off x="5376862" y="2159316"/>
                  <a:ext cx="149542" cy="385762"/>
                </a:xfrm>
                <a:custGeom>
                  <a:gdLst>
                    <a:gd name="connsiteX0" fmla="*/ 148590 w 149542"/>
                    <a:gd name="connsiteY0" fmla="*/ 198120 h 385762"/>
                    <a:gd name="connsiteX1" fmla="*/ 149542 w 149542"/>
                    <a:gd name="connsiteY1" fmla="*/ 196215 h 385762"/>
                    <a:gd name="connsiteX2" fmla="*/ 148590 w 149542"/>
                    <a:gd name="connsiteY2" fmla="*/ 194310 h 385762"/>
                    <a:gd name="connsiteX3" fmla="*/ 83820 w 149542"/>
                    <a:gd name="connsiteY3" fmla="*/ 0 h 385762"/>
                    <a:gd name="connsiteX4" fmla="*/ 73342 w 149542"/>
                    <a:gd name="connsiteY4" fmla="*/ 3810 h 385762"/>
                    <a:gd name="connsiteX5" fmla="*/ 137160 w 149542"/>
                    <a:gd name="connsiteY5" fmla="*/ 196215 h 385762"/>
                    <a:gd name="connsiteX6" fmla="*/ 0 w 149542"/>
                    <a:gd name="connsiteY6" fmla="*/ 381953 h 385762"/>
                    <a:gd name="connsiteX7" fmla="*/ 14288 w 149542"/>
                    <a:gd name="connsiteY7" fmla="*/ 385763 h 385762"/>
                    <a:gd name="connsiteX8" fmla="*/ 148590 w 149542"/>
                    <a:gd name="connsiteY8" fmla="*/ 198120 h 385762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9542" h="385762">
                      <a:moveTo>
                        <a:pt x="148590" y="198120"/>
                      </a:moveTo>
                      <a:lnTo>
                        <a:pt x="149542" y="196215"/>
                      </a:lnTo>
                      <a:lnTo>
                        <a:pt x="148590" y="194310"/>
                      </a:lnTo>
                      <a:cubicBezTo>
                        <a:pt x="123825" y="136208"/>
                        <a:pt x="95250" y="39053"/>
                        <a:pt x="83820" y="0"/>
                      </a:cubicBezTo>
                      <a:cubicBezTo>
                        <a:pt x="80010" y="953"/>
                        <a:pt x="76200" y="2858"/>
                        <a:pt x="73342" y="3810"/>
                      </a:cubicBezTo>
                      <a:cubicBezTo>
                        <a:pt x="84772" y="42863"/>
                        <a:pt x="112395" y="138113"/>
                        <a:pt x="137160" y="196215"/>
                      </a:cubicBezTo>
                      <a:cubicBezTo>
                        <a:pt x="102870" y="295275"/>
                        <a:pt x="33338" y="356235"/>
                        <a:pt x="0" y="381953"/>
                      </a:cubicBezTo>
                      <a:cubicBezTo>
                        <a:pt x="4763" y="382905"/>
                        <a:pt x="9525" y="384810"/>
                        <a:pt x="14288" y="385763"/>
                      </a:cubicBezTo>
                      <a:cubicBezTo>
                        <a:pt x="51435" y="357188"/>
                        <a:pt x="116205" y="295275"/>
                        <a:pt x="148590" y="198120"/>
                      </a:cubicBezTo>
                      <a:close/>
                    </a:path>
                  </a:pathLst>
                </a:custGeom>
                <a:solidFill>
                  <a:srgbClr val="C1D4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5" name="任意多边形 43">
                  <a:extLst>
                    <a:ext uri="{FF2B5EF4-FFF2-40B4-BE49-F238E27FC236}">
                      <a16:creationId xmlns:a16="http://schemas.microsoft.com/office/drawing/2014/main" id="{45838376-CC15-4F4C-8901-0360A7948B36}"/>
                    </a:ext>
                  </a:extLst>
                </p:cNvPr>
                <p:cNvSpPr/>
                <p:nvPr/>
              </p:nvSpPr>
              <p:spPr>
                <a:xfrm>
                  <a:off x="5607366" y="2088832"/>
                  <a:ext cx="133350" cy="498157"/>
                </a:xfrm>
                <a:custGeom>
                  <a:gdLst>
                    <a:gd name="connsiteX0" fmla="*/ 133350 w 133350"/>
                    <a:gd name="connsiteY0" fmla="*/ 237172 h 498157"/>
                    <a:gd name="connsiteX1" fmla="*/ 132398 w 133350"/>
                    <a:gd name="connsiteY1" fmla="*/ 235267 h 498157"/>
                    <a:gd name="connsiteX2" fmla="*/ 50483 w 133350"/>
                    <a:gd name="connsiteY2" fmla="*/ 0 h 498157"/>
                    <a:gd name="connsiteX3" fmla="*/ 39053 w 133350"/>
                    <a:gd name="connsiteY3" fmla="*/ 2857 h 498157"/>
                    <a:gd name="connsiteX4" fmla="*/ 120967 w 133350"/>
                    <a:gd name="connsiteY4" fmla="*/ 237172 h 498157"/>
                    <a:gd name="connsiteX5" fmla="*/ 0 w 133350"/>
                    <a:gd name="connsiteY5" fmla="*/ 496253 h 498157"/>
                    <a:gd name="connsiteX6" fmla="*/ 14288 w 133350"/>
                    <a:gd name="connsiteY6" fmla="*/ 498157 h 498157"/>
                    <a:gd name="connsiteX7" fmla="*/ 133350 w 133350"/>
                    <a:gd name="connsiteY7" fmla="*/ 238125 h 498157"/>
                    <a:gd name="connsiteX8" fmla="*/ 133350 w 133350"/>
                    <a:gd name="connsiteY8" fmla="*/ 237172 h 498157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3350" h="498157">
                      <a:moveTo>
                        <a:pt x="133350" y="237172"/>
                      </a:moveTo>
                      <a:lnTo>
                        <a:pt x="132398" y="235267"/>
                      </a:lnTo>
                      <a:cubicBezTo>
                        <a:pt x="91440" y="138113"/>
                        <a:pt x="62865" y="42863"/>
                        <a:pt x="50483" y="0"/>
                      </a:cubicBezTo>
                      <a:cubicBezTo>
                        <a:pt x="46673" y="952"/>
                        <a:pt x="42863" y="1905"/>
                        <a:pt x="39053" y="2857"/>
                      </a:cubicBezTo>
                      <a:cubicBezTo>
                        <a:pt x="51435" y="45720"/>
                        <a:pt x="80010" y="140017"/>
                        <a:pt x="120967" y="237172"/>
                      </a:cubicBezTo>
                      <a:cubicBezTo>
                        <a:pt x="83820" y="389572"/>
                        <a:pt x="21908" y="470535"/>
                        <a:pt x="0" y="496253"/>
                      </a:cubicBezTo>
                      <a:cubicBezTo>
                        <a:pt x="4763" y="497205"/>
                        <a:pt x="9525" y="497205"/>
                        <a:pt x="14288" y="498157"/>
                      </a:cubicBezTo>
                      <a:cubicBezTo>
                        <a:pt x="40958" y="466725"/>
                        <a:pt x="97155" y="384810"/>
                        <a:pt x="133350" y="238125"/>
                      </a:cubicBezTo>
                      <a:lnTo>
                        <a:pt x="133350" y="237172"/>
                      </a:lnTo>
                      <a:close/>
                    </a:path>
                  </a:pathLst>
                </a:custGeom>
                <a:solidFill>
                  <a:srgbClr val="C1D4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6" name="任意多边形 44">
                  <a:extLst>
                    <a:ext uri="{FF2B5EF4-FFF2-40B4-BE49-F238E27FC236}">
                      <a16:creationId xmlns:a16="http://schemas.microsoft.com/office/drawing/2014/main" id="{8B297B9F-7788-4CF6-A82C-32DF4339CAAF}"/>
                    </a:ext>
                  </a:extLst>
                </p:cNvPr>
                <p:cNvSpPr/>
                <p:nvPr/>
              </p:nvSpPr>
              <p:spPr>
                <a:xfrm>
                  <a:off x="5851207" y="2073591"/>
                  <a:ext cx="124777" cy="508635"/>
                </a:xfrm>
                <a:custGeom>
                  <a:gdLst>
                    <a:gd name="connsiteX0" fmla="*/ 124777 w 124777"/>
                    <a:gd name="connsiteY0" fmla="*/ 243840 h 508635"/>
                    <a:gd name="connsiteX1" fmla="*/ 123825 w 124777"/>
                    <a:gd name="connsiteY1" fmla="*/ 241935 h 508635"/>
                    <a:gd name="connsiteX2" fmla="*/ 38100 w 124777"/>
                    <a:gd name="connsiteY2" fmla="*/ 1905 h 508635"/>
                    <a:gd name="connsiteX3" fmla="*/ 25717 w 124777"/>
                    <a:gd name="connsiteY3" fmla="*/ 0 h 508635"/>
                    <a:gd name="connsiteX4" fmla="*/ 112395 w 124777"/>
                    <a:gd name="connsiteY4" fmla="*/ 244793 h 508635"/>
                    <a:gd name="connsiteX5" fmla="*/ 0 w 124777"/>
                    <a:gd name="connsiteY5" fmla="*/ 508635 h 508635"/>
                    <a:gd name="connsiteX6" fmla="*/ 15240 w 124777"/>
                    <a:gd name="connsiteY6" fmla="*/ 506730 h 508635"/>
                    <a:gd name="connsiteX7" fmla="*/ 123825 w 124777"/>
                    <a:gd name="connsiteY7" fmla="*/ 245745 h 508635"/>
                    <a:gd name="connsiteX8" fmla="*/ 124777 w 124777"/>
                    <a:gd name="connsiteY8" fmla="*/ 243840 h 508635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4776" h="508634">
                      <a:moveTo>
                        <a:pt x="124777" y="243840"/>
                      </a:moveTo>
                      <a:lnTo>
                        <a:pt x="123825" y="241935"/>
                      </a:lnTo>
                      <a:cubicBezTo>
                        <a:pt x="67627" y="121920"/>
                        <a:pt x="45720" y="37148"/>
                        <a:pt x="38100" y="1905"/>
                      </a:cubicBezTo>
                      <a:cubicBezTo>
                        <a:pt x="34290" y="953"/>
                        <a:pt x="30480" y="953"/>
                        <a:pt x="25717" y="0"/>
                      </a:cubicBezTo>
                      <a:cubicBezTo>
                        <a:pt x="32385" y="32385"/>
                        <a:pt x="53340" y="120015"/>
                        <a:pt x="112395" y="244793"/>
                      </a:cubicBezTo>
                      <a:cubicBezTo>
                        <a:pt x="77152" y="389573"/>
                        <a:pt x="22860" y="476250"/>
                        <a:pt x="0" y="508635"/>
                      </a:cubicBezTo>
                      <a:cubicBezTo>
                        <a:pt x="4763" y="507683"/>
                        <a:pt x="10477" y="506730"/>
                        <a:pt x="15240" y="506730"/>
                      </a:cubicBezTo>
                      <a:cubicBezTo>
                        <a:pt x="40958" y="467678"/>
                        <a:pt x="90488" y="381953"/>
                        <a:pt x="123825" y="245745"/>
                      </a:cubicBezTo>
                      <a:lnTo>
                        <a:pt x="124777" y="243840"/>
                      </a:lnTo>
                      <a:close/>
                    </a:path>
                  </a:pathLst>
                </a:custGeom>
                <a:solidFill>
                  <a:srgbClr val="C1D4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7" name="任意多边形 45">
                  <a:extLst>
                    <a:ext uri="{FF2B5EF4-FFF2-40B4-BE49-F238E27FC236}">
                      <a16:creationId xmlns:a16="http://schemas.microsoft.com/office/drawing/2014/main" id="{B64C943F-18CA-4AD0-813B-665E39FD92F3}"/>
                    </a:ext>
                  </a:extLst>
                </p:cNvPr>
                <p:cNvSpPr/>
                <p:nvPr/>
              </p:nvSpPr>
              <p:spPr>
                <a:xfrm>
                  <a:off x="6086474" y="2185034"/>
                  <a:ext cx="76200" cy="340042"/>
                </a:xfrm>
                <a:custGeom>
                  <a:gdLst>
                    <a:gd name="connsiteX0" fmla="*/ 76200 w 76200"/>
                    <a:gd name="connsiteY0" fmla="*/ 174307 h 340042"/>
                    <a:gd name="connsiteX1" fmla="*/ 76200 w 76200"/>
                    <a:gd name="connsiteY1" fmla="*/ 172402 h 340042"/>
                    <a:gd name="connsiteX2" fmla="*/ 75247 w 76200"/>
                    <a:gd name="connsiteY2" fmla="*/ 170498 h 340042"/>
                    <a:gd name="connsiteX3" fmla="*/ 48578 w 76200"/>
                    <a:gd name="connsiteY3" fmla="*/ 10477 h 340042"/>
                    <a:gd name="connsiteX4" fmla="*/ 37147 w 76200"/>
                    <a:gd name="connsiteY4" fmla="*/ 0 h 340042"/>
                    <a:gd name="connsiteX5" fmla="*/ 63817 w 76200"/>
                    <a:gd name="connsiteY5" fmla="*/ 172402 h 340042"/>
                    <a:gd name="connsiteX6" fmla="*/ 0 w 76200"/>
                    <a:gd name="connsiteY6" fmla="*/ 340042 h 340042"/>
                    <a:gd name="connsiteX7" fmla="*/ 16192 w 76200"/>
                    <a:gd name="connsiteY7" fmla="*/ 334328 h 340042"/>
                    <a:gd name="connsiteX8" fmla="*/ 76200 w 76200"/>
                    <a:gd name="connsiteY8" fmla="*/ 174307 h 340042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200" h="340042">
                      <a:moveTo>
                        <a:pt x="76200" y="174307"/>
                      </a:moveTo>
                      <a:lnTo>
                        <a:pt x="76200" y="172402"/>
                      </a:lnTo>
                      <a:lnTo>
                        <a:pt x="75247" y="170498"/>
                      </a:lnTo>
                      <a:cubicBezTo>
                        <a:pt x="50483" y="108585"/>
                        <a:pt x="47625" y="44767"/>
                        <a:pt x="48578" y="10477"/>
                      </a:cubicBezTo>
                      <a:cubicBezTo>
                        <a:pt x="44767" y="6667"/>
                        <a:pt x="40958" y="3810"/>
                        <a:pt x="37147" y="0"/>
                      </a:cubicBezTo>
                      <a:cubicBezTo>
                        <a:pt x="35242" y="32385"/>
                        <a:pt x="35242" y="101917"/>
                        <a:pt x="63817" y="172402"/>
                      </a:cubicBezTo>
                      <a:cubicBezTo>
                        <a:pt x="51435" y="240030"/>
                        <a:pt x="22860" y="299085"/>
                        <a:pt x="0" y="340042"/>
                      </a:cubicBezTo>
                      <a:cubicBezTo>
                        <a:pt x="5715" y="338138"/>
                        <a:pt x="10478" y="336232"/>
                        <a:pt x="16192" y="334328"/>
                      </a:cubicBezTo>
                      <a:cubicBezTo>
                        <a:pt x="39053" y="294323"/>
                        <a:pt x="64770" y="238125"/>
                        <a:pt x="76200" y="174307"/>
                      </a:cubicBezTo>
                      <a:close/>
                    </a:path>
                  </a:pathLst>
                </a:custGeom>
                <a:solidFill>
                  <a:srgbClr val="C1D4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720" name="任意多边形 46">
                <a:extLst>
                  <a:ext uri="{FF2B5EF4-FFF2-40B4-BE49-F238E27FC236}">
                    <a16:creationId xmlns:a16="http://schemas.microsoft.com/office/drawing/2014/main" id="{367852B3-92E0-45A7-936F-545D18641A89}"/>
                  </a:ext>
                </a:extLst>
              </p:cNvPr>
              <p:cNvSpPr/>
              <p:nvPr/>
            </p:nvSpPr>
            <p:spPr>
              <a:xfrm>
                <a:off x="4989194" y="2267901"/>
                <a:ext cx="1299209" cy="325899"/>
              </a:xfrm>
              <a:custGeom>
                <a:gdLst>
                  <a:gd name="connsiteX0" fmla="*/ 619125 w 1299209"/>
                  <a:gd name="connsiteY0" fmla="*/ 75248 h 325899"/>
                  <a:gd name="connsiteX1" fmla="*/ 0 w 1299209"/>
                  <a:gd name="connsiteY1" fmla="*/ 0 h 325899"/>
                  <a:gd name="connsiteX2" fmla="*/ 644843 w 1299209"/>
                  <a:gd name="connsiteY2" fmla="*/ 321945 h 325899"/>
                  <a:gd name="connsiteX3" fmla="*/ 1299210 w 1299209"/>
                  <a:gd name="connsiteY3" fmla="*/ 177165 h 325899"/>
                  <a:gd name="connsiteX4" fmla="*/ 1297305 w 1299209"/>
                  <a:gd name="connsiteY4" fmla="*/ 172402 h 325899"/>
                  <a:gd name="connsiteX5" fmla="*/ 619125 w 1299209"/>
                  <a:gd name="connsiteY5" fmla="*/ 75248 h 325899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9209" h="325899">
                    <a:moveTo>
                      <a:pt x="619125" y="75248"/>
                    </a:moveTo>
                    <a:cubicBezTo>
                      <a:pt x="343852" y="128588"/>
                      <a:pt x="103822" y="71438"/>
                      <a:pt x="0" y="0"/>
                    </a:cubicBezTo>
                    <a:cubicBezTo>
                      <a:pt x="3810" y="12383"/>
                      <a:pt x="84772" y="263843"/>
                      <a:pt x="644843" y="321945"/>
                    </a:cubicBezTo>
                    <a:cubicBezTo>
                      <a:pt x="958215" y="354330"/>
                      <a:pt x="1299210" y="177165"/>
                      <a:pt x="1299210" y="177165"/>
                    </a:cubicBezTo>
                    <a:cubicBezTo>
                      <a:pt x="1299210" y="175260"/>
                      <a:pt x="1298258" y="173355"/>
                      <a:pt x="1297305" y="172402"/>
                    </a:cubicBezTo>
                    <a:cubicBezTo>
                      <a:pt x="1143952" y="33338"/>
                      <a:pt x="901065" y="20955"/>
                      <a:pt x="619125" y="75248"/>
                    </a:cubicBezTo>
                    <a:close/>
                  </a:path>
                </a:pathLst>
              </a:custGeom>
              <a:solidFill>
                <a:srgbClr val="669C6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21" name="任意多边形 47">
                <a:extLst>
                  <a:ext uri="{FF2B5EF4-FFF2-40B4-BE49-F238E27FC236}">
                    <a16:creationId xmlns:a16="http://schemas.microsoft.com/office/drawing/2014/main" id="{CB635AD2-69CE-48B1-8248-8629AF7AA3B7}"/>
                  </a:ext>
                </a:extLst>
              </p:cNvPr>
              <p:cNvSpPr/>
              <p:nvPr/>
            </p:nvSpPr>
            <p:spPr>
              <a:xfrm>
                <a:off x="4988241" y="2266949"/>
                <a:ext cx="1299210" cy="177164"/>
              </a:xfrm>
              <a:custGeom>
                <a:gdLst>
                  <a:gd name="connsiteX0" fmla="*/ 1299210 w 1299210"/>
                  <a:gd name="connsiteY0" fmla="*/ 177165 h 177164"/>
                  <a:gd name="connsiteX1" fmla="*/ 1297305 w 1299210"/>
                  <a:gd name="connsiteY1" fmla="*/ 172402 h 177164"/>
                  <a:gd name="connsiteX2" fmla="*/ 1297305 w 1299210"/>
                  <a:gd name="connsiteY2" fmla="*/ 172402 h 177164"/>
                  <a:gd name="connsiteX3" fmla="*/ 1151573 w 1299210"/>
                  <a:gd name="connsiteY3" fmla="*/ 92392 h 177164"/>
                  <a:gd name="connsiteX4" fmla="*/ 988695 w 1299210"/>
                  <a:gd name="connsiteY4" fmla="*/ 60008 h 177164"/>
                  <a:gd name="connsiteX5" fmla="*/ 656273 w 1299210"/>
                  <a:gd name="connsiteY5" fmla="*/ 80963 h 177164"/>
                  <a:gd name="connsiteX6" fmla="*/ 573405 w 1299210"/>
                  <a:gd name="connsiteY6" fmla="*/ 95250 h 177164"/>
                  <a:gd name="connsiteX7" fmla="*/ 488633 w 1299210"/>
                  <a:gd name="connsiteY7" fmla="*/ 103823 h 177164"/>
                  <a:gd name="connsiteX8" fmla="*/ 319088 w 1299210"/>
                  <a:gd name="connsiteY8" fmla="*/ 101917 h 177164"/>
                  <a:gd name="connsiteX9" fmla="*/ 152400 w 1299210"/>
                  <a:gd name="connsiteY9" fmla="*/ 70485 h 177164"/>
                  <a:gd name="connsiteX10" fmla="*/ 0 w 1299210"/>
                  <a:gd name="connsiteY10" fmla="*/ 0 h 177164"/>
                  <a:gd name="connsiteX11" fmla="*/ 75248 w 1299210"/>
                  <a:gd name="connsiteY11" fmla="*/ 36195 h 177164"/>
                  <a:gd name="connsiteX12" fmla="*/ 115253 w 1299210"/>
                  <a:gd name="connsiteY12" fmla="*/ 49530 h 177164"/>
                  <a:gd name="connsiteX13" fmla="*/ 135255 w 1299210"/>
                  <a:gd name="connsiteY13" fmla="*/ 55245 h 177164"/>
                  <a:gd name="connsiteX14" fmla="*/ 155258 w 1299210"/>
                  <a:gd name="connsiteY14" fmla="*/ 60008 h 177164"/>
                  <a:gd name="connsiteX15" fmla="*/ 320040 w 1299210"/>
                  <a:gd name="connsiteY15" fmla="*/ 83820 h 177164"/>
                  <a:gd name="connsiteX16" fmla="*/ 486728 w 1299210"/>
                  <a:gd name="connsiteY16" fmla="*/ 81915 h 177164"/>
                  <a:gd name="connsiteX17" fmla="*/ 569595 w 1299210"/>
                  <a:gd name="connsiteY17" fmla="*/ 72390 h 177164"/>
                  <a:gd name="connsiteX18" fmla="*/ 652463 w 1299210"/>
                  <a:gd name="connsiteY18" fmla="*/ 58102 h 177164"/>
                  <a:gd name="connsiteX19" fmla="*/ 821055 w 1299210"/>
                  <a:gd name="connsiteY19" fmla="*/ 38100 h 177164"/>
                  <a:gd name="connsiteX20" fmla="*/ 990600 w 1299210"/>
                  <a:gd name="connsiteY20" fmla="*/ 41910 h 177164"/>
                  <a:gd name="connsiteX21" fmla="*/ 1155383 w 1299210"/>
                  <a:gd name="connsiteY21" fmla="*/ 81915 h 177164"/>
                  <a:gd name="connsiteX22" fmla="*/ 1297305 w 1299210"/>
                  <a:gd name="connsiteY22" fmla="*/ 172402 h 177164"/>
                  <a:gd name="connsiteX23" fmla="*/ 1297305 w 1299210"/>
                  <a:gd name="connsiteY23" fmla="*/ 172402 h 177164"/>
                  <a:gd name="connsiteX24" fmla="*/ 1297305 w 1299210"/>
                  <a:gd name="connsiteY24" fmla="*/ 172402 h 177164"/>
                  <a:gd name="connsiteX25" fmla="*/ 1299210 w 1299210"/>
                  <a:gd name="connsiteY25" fmla="*/ 177165 h 17716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9210" h="177164">
                    <a:moveTo>
                      <a:pt x="1299210" y="177165"/>
                    </a:moveTo>
                    <a:lnTo>
                      <a:pt x="1297305" y="172402"/>
                    </a:lnTo>
                    <a:lnTo>
                      <a:pt x="1297305" y="172402"/>
                    </a:lnTo>
                    <a:cubicBezTo>
                      <a:pt x="1253490" y="137160"/>
                      <a:pt x="1203960" y="109538"/>
                      <a:pt x="1151573" y="92392"/>
                    </a:cubicBezTo>
                    <a:cubicBezTo>
                      <a:pt x="1099185" y="74295"/>
                      <a:pt x="1043940" y="64770"/>
                      <a:pt x="988695" y="60008"/>
                    </a:cubicBezTo>
                    <a:cubicBezTo>
                      <a:pt x="878205" y="51435"/>
                      <a:pt x="765810" y="61913"/>
                      <a:pt x="656273" y="80963"/>
                    </a:cubicBezTo>
                    <a:cubicBezTo>
                      <a:pt x="628650" y="85725"/>
                      <a:pt x="601028" y="90488"/>
                      <a:pt x="573405" y="95250"/>
                    </a:cubicBezTo>
                    <a:cubicBezTo>
                      <a:pt x="545783" y="99060"/>
                      <a:pt x="517208" y="102870"/>
                      <a:pt x="488633" y="103823"/>
                    </a:cubicBezTo>
                    <a:cubicBezTo>
                      <a:pt x="432435" y="107633"/>
                      <a:pt x="375285" y="107633"/>
                      <a:pt x="319088" y="101917"/>
                    </a:cubicBezTo>
                    <a:cubicBezTo>
                      <a:pt x="262890" y="97155"/>
                      <a:pt x="206693" y="86677"/>
                      <a:pt x="152400" y="70485"/>
                    </a:cubicBezTo>
                    <a:cubicBezTo>
                      <a:pt x="98108" y="54292"/>
                      <a:pt x="44768" y="33338"/>
                      <a:pt x="0" y="0"/>
                    </a:cubicBezTo>
                    <a:cubicBezTo>
                      <a:pt x="23813" y="15240"/>
                      <a:pt x="49530" y="25717"/>
                      <a:pt x="75248" y="36195"/>
                    </a:cubicBezTo>
                    <a:cubicBezTo>
                      <a:pt x="88583" y="40958"/>
                      <a:pt x="101918" y="45720"/>
                      <a:pt x="115253" y="49530"/>
                    </a:cubicBezTo>
                    <a:lnTo>
                      <a:pt x="135255" y="55245"/>
                    </a:lnTo>
                    <a:lnTo>
                      <a:pt x="155258" y="60008"/>
                    </a:lnTo>
                    <a:cubicBezTo>
                      <a:pt x="209550" y="73342"/>
                      <a:pt x="264795" y="80963"/>
                      <a:pt x="320040" y="83820"/>
                    </a:cubicBezTo>
                    <a:cubicBezTo>
                      <a:pt x="375285" y="86677"/>
                      <a:pt x="431483" y="86677"/>
                      <a:pt x="486728" y="81915"/>
                    </a:cubicBezTo>
                    <a:cubicBezTo>
                      <a:pt x="514350" y="80010"/>
                      <a:pt x="541973" y="76200"/>
                      <a:pt x="569595" y="72390"/>
                    </a:cubicBezTo>
                    <a:cubicBezTo>
                      <a:pt x="597218" y="67627"/>
                      <a:pt x="623888" y="62865"/>
                      <a:pt x="652463" y="58102"/>
                    </a:cubicBezTo>
                    <a:cubicBezTo>
                      <a:pt x="707708" y="48577"/>
                      <a:pt x="763905" y="40958"/>
                      <a:pt x="821055" y="38100"/>
                    </a:cubicBezTo>
                    <a:cubicBezTo>
                      <a:pt x="877253" y="35242"/>
                      <a:pt x="934403" y="35242"/>
                      <a:pt x="990600" y="41910"/>
                    </a:cubicBezTo>
                    <a:cubicBezTo>
                      <a:pt x="1046798" y="48577"/>
                      <a:pt x="1102995" y="60960"/>
                      <a:pt x="1155383" y="81915"/>
                    </a:cubicBezTo>
                    <a:cubicBezTo>
                      <a:pt x="1207770" y="103823"/>
                      <a:pt x="1257300" y="133350"/>
                      <a:pt x="1297305" y="172402"/>
                    </a:cubicBezTo>
                    <a:lnTo>
                      <a:pt x="1297305" y="172402"/>
                    </a:lnTo>
                    <a:lnTo>
                      <a:pt x="1297305" y="172402"/>
                    </a:lnTo>
                    <a:lnTo>
                      <a:pt x="1299210" y="177165"/>
                    </a:lnTo>
                    <a:close/>
                  </a:path>
                </a:pathLst>
              </a:custGeom>
              <a:solidFill>
                <a:srgbClr val="4E67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621" name="组合 48">
              <a:extLst>
                <a:ext uri="{FF2B5EF4-FFF2-40B4-BE49-F238E27FC236}">
                  <a16:creationId xmlns:a16="http://schemas.microsoft.com/office/drawing/2014/main" id="{6CF7464A-F562-462D-9D26-A603243EC28A}"/>
                </a:ext>
              </a:extLst>
            </p:cNvPr>
            <p:cNvGrpSpPr/>
            <p:nvPr/>
          </p:nvGrpSpPr>
          <p:grpSpPr>
            <a:xfrm>
              <a:off x="6272629" y="1497359"/>
              <a:ext cx="762863" cy="902765"/>
              <a:chOff x="6239827" y="1701164"/>
              <a:chExt cx="629424" cy="744855"/>
            </a:xfrm>
          </p:grpSpPr>
          <p:sp>
            <p:nvSpPr>
              <p:cNvPr id="708" name="任意多边形 49">
                <a:extLst>
                  <a:ext uri="{FF2B5EF4-FFF2-40B4-BE49-F238E27FC236}">
                    <a16:creationId xmlns:a16="http://schemas.microsoft.com/office/drawing/2014/main" id="{1C8D0788-A921-4309-9756-2965BF6B6760}"/>
                  </a:ext>
                </a:extLst>
              </p:cNvPr>
              <p:cNvSpPr/>
              <p:nvPr/>
            </p:nvSpPr>
            <p:spPr>
              <a:xfrm>
                <a:off x="6240200" y="1701164"/>
                <a:ext cx="629051" cy="744855"/>
              </a:xfrm>
              <a:custGeom>
                <a:gdLst>
                  <a:gd name="connsiteX0" fmla="*/ 49157 w 629051"/>
                  <a:gd name="connsiteY0" fmla="*/ 744855 h 744855"/>
                  <a:gd name="connsiteX1" fmla="*/ 252039 w 629051"/>
                  <a:gd name="connsiteY1" fmla="*/ 215265 h 744855"/>
                  <a:gd name="connsiteX2" fmla="*/ 611132 w 629051"/>
                  <a:gd name="connsiteY2" fmla="*/ 0 h 744855"/>
                  <a:gd name="connsiteX3" fmla="*/ 450159 w 629051"/>
                  <a:gd name="connsiteY3" fmla="*/ 487680 h 744855"/>
                  <a:gd name="connsiteX4" fmla="*/ 49157 w 629051"/>
                  <a:gd name="connsiteY4" fmla="*/ 744855 h 74485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9051" h="744855">
                    <a:moveTo>
                      <a:pt x="49157" y="744855"/>
                    </a:moveTo>
                    <a:cubicBezTo>
                      <a:pt x="-30853" y="603885"/>
                      <a:pt x="-44188" y="342900"/>
                      <a:pt x="252039" y="215265"/>
                    </a:cubicBezTo>
                    <a:cubicBezTo>
                      <a:pt x="548267" y="87630"/>
                      <a:pt x="611132" y="0"/>
                      <a:pt x="611132" y="0"/>
                    </a:cubicBezTo>
                    <a:cubicBezTo>
                      <a:pt x="611132" y="0"/>
                      <a:pt x="708287" y="167640"/>
                      <a:pt x="450159" y="487680"/>
                    </a:cubicBezTo>
                    <a:cubicBezTo>
                      <a:pt x="309189" y="661035"/>
                      <a:pt x="49157" y="744855"/>
                      <a:pt x="49157" y="744855"/>
                    </a:cubicBezTo>
                    <a:close/>
                  </a:path>
                </a:pathLst>
              </a:custGeom>
              <a:solidFill>
                <a:srgbClr val="A1C26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709" name="组合 50">
                <a:extLst>
                  <a:ext uri="{FF2B5EF4-FFF2-40B4-BE49-F238E27FC236}">
                    <a16:creationId xmlns:a16="http://schemas.microsoft.com/office/drawing/2014/main" id="{6CF7464A-F562-462D-9D26-A603243EC28A}"/>
                  </a:ext>
                </a:extLst>
              </p:cNvPr>
              <p:cNvGrpSpPr/>
              <p:nvPr/>
            </p:nvGrpSpPr>
            <p:grpSpPr>
              <a:xfrm>
                <a:off x="6239827" y="1760219"/>
                <a:ext cx="627697" cy="631507"/>
                <a:chOff x="6239827" y="1760219"/>
                <a:chExt cx="627697" cy="631507"/>
              </a:xfrm>
              <a:solidFill>
                <a:srgbClr val="C1D483"/>
              </a:solidFill>
            </p:grpSpPr>
            <p:sp>
              <p:nvSpPr>
                <p:cNvPr id="712" name="任意多边形 51">
                  <a:extLst>
                    <a:ext uri="{FF2B5EF4-FFF2-40B4-BE49-F238E27FC236}">
                      <a16:creationId xmlns:a16="http://schemas.microsoft.com/office/drawing/2014/main" id="{B049FC21-CED2-41E7-ABE2-558B47A0B400}"/>
                    </a:ext>
                  </a:extLst>
                </p:cNvPr>
                <p:cNvSpPr/>
                <p:nvPr/>
              </p:nvSpPr>
              <p:spPr>
                <a:xfrm>
                  <a:off x="6776084" y="1760219"/>
                  <a:ext cx="91440" cy="60007"/>
                </a:xfrm>
                <a:custGeom>
                  <a:gdLst>
                    <a:gd name="connsiteX0" fmla="*/ 25718 w 91440"/>
                    <a:gd name="connsiteY0" fmla="*/ 60007 h 60007"/>
                    <a:gd name="connsiteX1" fmla="*/ 24765 w 91440"/>
                    <a:gd name="connsiteY1" fmla="*/ 56198 h 60007"/>
                    <a:gd name="connsiteX2" fmla="*/ 0 w 91440"/>
                    <a:gd name="connsiteY2" fmla="*/ 4763 h 60007"/>
                    <a:gd name="connsiteX3" fmla="*/ 6668 w 91440"/>
                    <a:gd name="connsiteY3" fmla="*/ 0 h 60007"/>
                    <a:gd name="connsiteX4" fmla="*/ 31433 w 91440"/>
                    <a:gd name="connsiteY4" fmla="*/ 50482 h 60007"/>
                    <a:gd name="connsiteX5" fmla="*/ 91440 w 91440"/>
                    <a:gd name="connsiteY5" fmla="*/ 20955 h 60007"/>
                    <a:gd name="connsiteX6" fmla="*/ 91440 w 91440"/>
                    <a:gd name="connsiteY6" fmla="*/ 30480 h 60007"/>
                    <a:gd name="connsiteX7" fmla="*/ 28575 w 91440"/>
                    <a:gd name="connsiteY7" fmla="*/ 60007 h 60007"/>
                    <a:gd name="connsiteX8" fmla="*/ 25718 w 91440"/>
                    <a:gd name="connsiteY8" fmla="*/ 60007 h 60007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440" h="60006">
                      <a:moveTo>
                        <a:pt x="25718" y="60007"/>
                      </a:moveTo>
                      <a:lnTo>
                        <a:pt x="24765" y="56198"/>
                      </a:lnTo>
                      <a:cubicBezTo>
                        <a:pt x="20003" y="36195"/>
                        <a:pt x="8572" y="16193"/>
                        <a:pt x="0" y="4763"/>
                      </a:cubicBezTo>
                      <a:cubicBezTo>
                        <a:pt x="1905" y="2857"/>
                        <a:pt x="4763" y="1905"/>
                        <a:pt x="6668" y="0"/>
                      </a:cubicBezTo>
                      <a:cubicBezTo>
                        <a:pt x="14288" y="11430"/>
                        <a:pt x="25718" y="29528"/>
                        <a:pt x="31433" y="50482"/>
                      </a:cubicBezTo>
                      <a:cubicBezTo>
                        <a:pt x="52388" y="43815"/>
                        <a:pt x="75247" y="31432"/>
                        <a:pt x="91440" y="20955"/>
                      </a:cubicBezTo>
                      <a:cubicBezTo>
                        <a:pt x="91440" y="23813"/>
                        <a:pt x="91440" y="27623"/>
                        <a:pt x="91440" y="30480"/>
                      </a:cubicBezTo>
                      <a:cubicBezTo>
                        <a:pt x="73343" y="41910"/>
                        <a:pt x="50483" y="54293"/>
                        <a:pt x="28575" y="60007"/>
                      </a:cubicBezTo>
                      <a:lnTo>
                        <a:pt x="25718" y="60007"/>
                      </a:lnTo>
                      <a:close/>
                    </a:path>
                  </a:pathLst>
                </a:custGeom>
                <a:solidFill>
                  <a:srgbClr val="C1D4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13" name="任意多边形 52">
                  <a:extLst>
                    <a:ext uri="{FF2B5EF4-FFF2-40B4-BE49-F238E27FC236}">
                      <a16:creationId xmlns:a16="http://schemas.microsoft.com/office/drawing/2014/main" id="{E8818A86-4524-463E-B17C-6DCDF14666E7}"/>
                    </a:ext>
                  </a:extLst>
                </p:cNvPr>
                <p:cNvSpPr/>
                <p:nvPr/>
              </p:nvSpPr>
              <p:spPr>
                <a:xfrm>
                  <a:off x="6674167" y="1824037"/>
                  <a:ext cx="178117" cy="104420"/>
                </a:xfrm>
                <a:custGeom>
                  <a:gdLst>
                    <a:gd name="connsiteX0" fmla="*/ 52388 w 178117"/>
                    <a:gd name="connsiteY0" fmla="*/ 103823 h 104420"/>
                    <a:gd name="connsiteX1" fmla="*/ 49530 w 178117"/>
                    <a:gd name="connsiteY1" fmla="*/ 103823 h 104420"/>
                    <a:gd name="connsiteX2" fmla="*/ 48577 w 178117"/>
                    <a:gd name="connsiteY2" fmla="*/ 100965 h 104420"/>
                    <a:gd name="connsiteX3" fmla="*/ 0 w 178117"/>
                    <a:gd name="connsiteY3" fmla="*/ 3810 h 104420"/>
                    <a:gd name="connsiteX4" fmla="*/ 6667 w 178117"/>
                    <a:gd name="connsiteY4" fmla="*/ 0 h 104420"/>
                    <a:gd name="connsiteX5" fmla="*/ 54292 w 178117"/>
                    <a:gd name="connsiteY5" fmla="*/ 96202 h 104420"/>
                    <a:gd name="connsiteX6" fmla="*/ 178117 w 178117"/>
                    <a:gd name="connsiteY6" fmla="*/ 72390 h 104420"/>
                    <a:gd name="connsiteX7" fmla="*/ 175260 w 178117"/>
                    <a:gd name="connsiteY7" fmla="*/ 81915 h 104420"/>
                    <a:gd name="connsiteX8" fmla="*/ 52388 w 178117"/>
                    <a:gd name="connsiteY8" fmla="*/ 103823 h 104420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8117" h="104420">
                      <a:moveTo>
                        <a:pt x="52388" y="103823"/>
                      </a:moveTo>
                      <a:lnTo>
                        <a:pt x="49530" y="103823"/>
                      </a:lnTo>
                      <a:lnTo>
                        <a:pt x="48577" y="100965"/>
                      </a:lnTo>
                      <a:cubicBezTo>
                        <a:pt x="37147" y="67627"/>
                        <a:pt x="11430" y="22860"/>
                        <a:pt x="0" y="3810"/>
                      </a:cubicBezTo>
                      <a:cubicBezTo>
                        <a:pt x="2857" y="2857"/>
                        <a:pt x="4763" y="952"/>
                        <a:pt x="6667" y="0"/>
                      </a:cubicBezTo>
                      <a:cubicBezTo>
                        <a:pt x="18097" y="19050"/>
                        <a:pt x="42863" y="62865"/>
                        <a:pt x="54292" y="96202"/>
                      </a:cubicBezTo>
                      <a:cubicBezTo>
                        <a:pt x="98107" y="99060"/>
                        <a:pt x="151447" y="81915"/>
                        <a:pt x="178117" y="72390"/>
                      </a:cubicBezTo>
                      <a:cubicBezTo>
                        <a:pt x="177165" y="75248"/>
                        <a:pt x="176213" y="79057"/>
                        <a:pt x="175260" y="81915"/>
                      </a:cubicBezTo>
                      <a:cubicBezTo>
                        <a:pt x="147638" y="92393"/>
                        <a:pt x="95250" y="107632"/>
                        <a:pt x="52388" y="103823"/>
                      </a:cubicBezTo>
                      <a:close/>
                    </a:path>
                  </a:pathLst>
                </a:custGeom>
                <a:solidFill>
                  <a:srgbClr val="C1D4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14" name="任意多边形 53">
                  <a:extLst>
                    <a:ext uri="{FF2B5EF4-FFF2-40B4-BE49-F238E27FC236}">
                      <a16:creationId xmlns:a16="http://schemas.microsoft.com/office/drawing/2014/main" id="{C5303A4E-D38B-4090-9B35-5C559173379C}"/>
                    </a:ext>
                  </a:extLst>
                </p:cNvPr>
                <p:cNvSpPr/>
                <p:nvPr/>
              </p:nvSpPr>
              <p:spPr>
                <a:xfrm>
                  <a:off x="6559867" y="1881187"/>
                  <a:ext cx="235267" cy="164593"/>
                </a:xfrm>
                <a:custGeom>
                  <a:gdLst>
                    <a:gd name="connsiteX0" fmla="*/ 67627 w 235267"/>
                    <a:gd name="connsiteY0" fmla="*/ 136208 h 164593"/>
                    <a:gd name="connsiteX1" fmla="*/ 66675 w 235267"/>
                    <a:gd name="connsiteY1" fmla="*/ 135255 h 164593"/>
                    <a:gd name="connsiteX2" fmla="*/ 65722 w 235267"/>
                    <a:gd name="connsiteY2" fmla="*/ 134302 h 164593"/>
                    <a:gd name="connsiteX3" fmla="*/ 0 w 235267"/>
                    <a:gd name="connsiteY3" fmla="*/ 3810 h 164593"/>
                    <a:gd name="connsiteX4" fmla="*/ 7620 w 235267"/>
                    <a:gd name="connsiteY4" fmla="*/ 0 h 164593"/>
                    <a:gd name="connsiteX5" fmla="*/ 72390 w 235267"/>
                    <a:gd name="connsiteY5" fmla="*/ 129540 h 164593"/>
                    <a:gd name="connsiteX6" fmla="*/ 235267 w 235267"/>
                    <a:gd name="connsiteY6" fmla="*/ 153352 h 164593"/>
                    <a:gd name="connsiteX7" fmla="*/ 230505 w 235267"/>
                    <a:gd name="connsiteY7" fmla="*/ 161925 h 164593"/>
                    <a:gd name="connsiteX8" fmla="*/ 67627 w 235267"/>
                    <a:gd name="connsiteY8" fmla="*/ 136208 h 164593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5267" h="164593">
                      <a:moveTo>
                        <a:pt x="67627" y="136208"/>
                      </a:moveTo>
                      <a:lnTo>
                        <a:pt x="66675" y="135255"/>
                      </a:lnTo>
                      <a:lnTo>
                        <a:pt x="65722" y="134302"/>
                      </a:lnTo>
                      <a:cubicBezTo>
                        <a:pt x="48577" y="92393"/>
                        <a:pt x="14288" y="29527"/>
                        <a:pt x="0" y="3810"/>
                      </a:cubicBezTo>
                      <a:cubicBezTo>
                        <a:pt x="2857" y="2857"/>
                        <a:pt x="4763" y="1905"/>
                        <a:pt x="7620" y="0"/>
                      </a:cubicBezTo>
                      <a:cubicBezTo>
                        <a:pt x="21907" y="24765"/>
                        <a:pt x="55245" y="86677"/>
                        <a:pt x="72390" y="129540"/>
                      </a:cubicBezTo>
                      <a:cubicBezTo>
                        <a:pt x="140017" y="161925"/>
                        <a:pt x="204788" y="158115"/>
                        <a:pt x="235267" y="153352"/>
                      </a:cubicBezTo>
                      <a:cubicBezTo>
                        <a:pt x="233363" y="156210"/>
                        <a:pt x="232410" y="159067"/>
                        <a:pt x="230505" y="161925"/>
                      </a:cubicBezTo>
                      <a:cubicBezTo>
                        <a:pt x="197167" y="166688"/>
                        <a:pt x="132397" y="168592"/>
                        <a:pt x="67627" y="136208"/>
                      </a:cubicBezTo>
                      <a:close/>
                    </a:path>
                  </a:pathLst>
                </a:custGeom>
                <a:solidFill>
                  <a:srgbClr val="C1D4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15" name="任意多边形 54">
                  <a:extLst>
                    <a:ext uri="{FF2B5EF4-FFF2-40B4-BE49-F238E27FC236}">
                      <a16:creationId xmlns:a16="http://schemas.microsoft.com/office/drawing/2014/main" id="{66A6BA1D-A649-4F93-B2C8-2673EF9FF63E}"/>
                    </a:ext>
                  </a:extLst>
                </p:cNvPr>
                <p:cNvSpPr/>
                <p:nvPr/>
              </p:nvSpPr>
              <p:spPr>
                <a:xfrm>
                  <a:off x="6425564" y="1946909"/>
                  <a:ext cx="275272" cy="235267"/>
                </a:xfrm>
                <a:custGeom>
                  <a:gdLst>
                    <a:gd name="connsiteX0" fmla="*/ 78105 w 275272"/>
                    <a:gd name="connsiteY0" fmla="*/ 163830 h 235267"/>
                    <a:gd name="connsiteX1" fmla="*/ 77152 w 275272"/>
                    <a:gd name="connsiteY1" fmla="*/ 162877 h 235267"/>
                    <a:gd name="connsiteX2" fmla="*/ 0 w 275272"/>
                    <a:gd name="connsiteY2" fmla="*/ 3810 h 235267"/>
                    <a:gd name="connsiteX3" fmla="*/ 6667 w 275272"/>
                    <a:gd name="connsiteY3" fmla="*/ 0 h 235267"/>
                    <a:gd name="connsiteX4" fmla="*/ 83820 w 275272"/>
                    <a:gd name="connsiteY4" fmla="*/ 159067 h 235267"/>
                    <a:gd name="connsiteX5" fmla="*/ 275272 w 275272"/>
                    <a:gd name="connsiteY5" fmla="*/ 227648 h 235267"/>
                    <a:gd name="connsiteX6" fmla="*/ 269557 w 275272"/>
                    <a:gd name="connsiteY6" fmla="*/ 235267 h 235267"/>
                    <a:gd name="connsiteX7" fmla="*/ 79057 w 275272"/>
                    <a:gd name="connsiteY7" fmla="*/ 164782 h 235267"/>
                    <a:gd name="connsiteX8" fmla="*/ 78105 w 275272"/>
                    <a:gd name="connsiteY8" fmla="*/ 163830 h 235267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5272" h="235267">
                      <a:moveTo>
                        <a:pt x="78105" y="163830"/>
                      </a:moveTo>
                      <a:lnTo>
                        <a:pt x="77152" y="162877"/>
                      </a:lnTo>
                      <a:cubicBezTo>
                        <a:pt x="48577" y="93345"/>
                        <a:pt x="15240" y="31432"/>
                        <a:pt x="0" y="3810"/>
                      </a:cubicBezTo>
                      <a:cubicBezTo>
                        <a:pt x="1905" y="2857"/>
                        <a:pt x="4763" y="952"/>
                        <a:pt x="6667" y="0"/>
                      </a:cubicBezTo>
                      <a:cubicBezTo>
                        <a:pt x="21907" y="27622"/>
                        <a:pt x="55245" y="89535"/>
                        <a:pt x="83820" y="159067"/>
                      </a:cubicBezTo>
                      <a:cubicBezTo>
                        <a:pt x="179070" y="216217"/>
                        <a:pt x="251460" y="225742"/>
                        <a:pt x="275272" y="227648"/>
                      </a:cubicBezTo>
                      <a:cubicBezTo>
                        <a:pt x="273367" y="230505"/>
                        <a:pt x="271463" y="232410"/>
                        <a:pt x="269557" y="235267"/>
                      </a:cubicBezTo>
                      <a:cubicBezTo>
                        <a:pt x="240030" y="232410"/>
                        <a:pt x="170497" y="220980"/>
                        <a:pt x="79057" y="164782"/>
                      </a:cubicBezTo>
                      <a:lnTo>
                        <a:pt x="78105" y="163830"/>
                      </a:lnTo>
                      <a:close/>
                    </a:path>
                  </a:pathLst>
                </a:custGeom>
                <a:solidFill>
                  <a:srgbClr val="C1D4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16" name="任意多边形 55">
                  <a:extLst>
                    <a:ext uri="{FF2B5EF4-FFF2-40B4-BE49-F238E27FC236}">
                      <a16:creationId xmlns:a16="http://schemas.microsoft.com/office/drawing/2014/main" id="{EA9AC710-BAF1-4637-B050-7F138D7AB0F7}"/>
                    </a:ext>
                  </a:extLst>
                </p:cNvPr>
                <p:cNvSpPr/>
                <p:nvPr/>
              </p:nvSpPr>
              <p:spPr>
                <a:xfrm>
                  <a:off x="6302691" y="2053589"/>
                  <a:ext cx="274320" cy="249555"/>
                </a:xfrm>
                <a:custGeom>
                  <a:gdLst>
                    <a:gd name="connsiteX0" fmla="*/ 79058 w 274320"/>
                    <a:gd name="connsiteY0" fmla="*/ 171450 h 249555"/>
                    <a:gd name="connsiteX1" fmla="*/ 78105 w 274320"/>
                    <a:gd name="connsiteY1" fmla="*/ 170498 h 249555"/>
                    <a:gd name="connsiteX2" fmla="*/ 0 w 274320"/>
                    <a:gd name="connsiteY2" fmla="*/ 6668 h 249555"/>
                    <a:gd name="connsiteX3" fmla="*/ 4763 w 274320"/>
                    <a:gd name="connsiteY3" fmla="*/ 0 h 249555"/>
                    <a:gd name="connsiteX4" fmla="*/ 84773 w 274320"/>
                    <a:gd name="connsiteY4" fmla="*/ 166688 h 249555"/>
                    <a:gd name="connsiteX5" fmla="*/ 274320 w 274320"/>
                    <a:gd name="connsiteY5" fmla="*/ 242888 h 249555"/>
                    <a:gd name="connsiteX6" fmla="*/ 265748 w 274320"/>
                    <a:gd name="connsiteY6" fmla="*/ 249555 h 249555"/>
                    <a:gd name="connsiteX7" fmla="*/ 80010 w 274320"/>
                    <a:gd name="connsiteY7" fmla="*/ 173355 h 249555"/>
                    <a:gd name="connsiteX8" fmla="*/ 79058 w 274320"/>
                    <a:gd name="connsiteY8" fmla="*/ 171450 h 249555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4320" h="249554">
                      <a:moveTo>
                        <a:pt x="79058" y="171450"/>
                      </a:moveTo>
                      <a:lnTo>
                        <a:pt x="78105" y="170498"/>
                      </a:lnTo>
                      <a:cubicBezTo>
                        <a:pt x="45720" y="81915"/>
                        <a:pt x="14288" y="28575"/>
                        <a:pt x="0" y="6668"/>
                      </a:cubicBezTo>
                      <a:cubicBezTo>
                        <a:pt x="1905" y="4763"/>
                        <a:pt x="2858" y="1905"/>
                        <a:pt x="4763" y="0"/>
                      </a:cubicBezTo>
                      <a:cubicBezTo>
                        <a:pt x="18098" y="20002"/>
                        <a:pt x="51435" y="74295"/>
                        <a:pt x="84773" y="166688"/>
                      </a:cubicBezTo>
                      <a:cubicBezTo>
                        <a:pt x="175260" y="220980"/>
                        <a:pt x="246698" y="238125"/>
                        <a:pt x="274320" y="242888"/>
                      </a:cubicBezTo>
                      <a:cubicBezTo>
                        <a:pt x="271463" y="244793"/>
                        <a:pt x="268605" y="247650"/>
                        <a:pt x="265748" y="249555"/>
                      </a:cubicBezTo>
                      <a:cubicBezTo>
                        <a:pt x="233363" y="242888"/>
                        <a:pt x="164783" y="224790"/>
                        <a:pt x="80010" y="173355"/>
                      </a:cubicBezTo>
                      <a:lnTo>
                        <a:pt x="79058" y="171450"/>
                      </a:lnTo>
                      <a:close/>
                    </a:path>
                  </a:pathLst>
                </a:custGeom>
                <a:solidFill>
                  <a:srgbClr val="C1D4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17" name="任意多边形 56">
                  <a:extLst>
                    <a:ext uri="{FF2B5EF4-FFF2-40B4-BE49-F238E27FC236}">
                      <a16:creationId xmlns:a16="http://schemas.microsoft.com/office/drawing/2014/main" id="{D99B3BED-060F-4F41-8CF9-AF14D71B4C83}"/>
                    </a:ext>
                  </a:extLst>
                </p:cNvPr>
                <p:cNvSpPr/>
                <p:nvPr/>
              </p:nvSpPr>
              <p:spPr>
                <a:xfrm>
                  <a:off x="6239827" y="2234564"/>
                  <a:ext cx="190500" cy="157162"/>
                </a:xfrm>
                <a:custGeom>
                  <a:gdLst>
                    <a:gd name="connsiteX0" fmla="*/ 68580 w 190500"/>
                    <a:gd name="connsiteY0" fmla="*/ 105727 h 157162"/>
                    <a:gd name="connsiteX1" fmla="*/ 67627 w 190500"/>
                    <a:gd name="connsiteY1" fmla="*/ 104775 h 157162"/>
                    <a:gd name="connsiteX2" fmla="*/ 67627 w 190500"/>
                    <a:gd name="connsiteY2" fmla="*/ 103823 h 157162"/>
                    <a:gd name="connsiteX3" fmla="*/ 0 w 190500"/>
                    <a:gd name="connsiteY3" fmla="*/ 10477 h 157162"/>
                    <a:gd name="connsiteX4" fmla="*/ 952 w 190500"/>
                    <a:gd name="connsiteY4" fmla="*/ 0 h 157162"/>
                    <a:gd name="connsiteX5" fmla="*/ 74295 w 190500"/>
                    <a:gd name="connsiteY5" fmla="*/ 100013 h 157162"/>
                    <a:gd name="connsiteX6" fmla="*/ 190500 w 190500"/>
                    <a:gd name="connsiteY6" fmla="*/ 151448 h 157162"/>
                    <a:gd name="connsiteX7" fmla="*/ 180022 w 190500"/>
                    <a:gd name="connsiteY7" fmla="*/ 157163 h 157162"/>
                    <a:gd name="connsiteX8" fmla="*/ 68580 w 190500"/>
                    <a:gd name="connsiteY8" fmla="*/ 105727 h 157162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0500" h="157162">
                      <a:moveTo>
                        <a:pt x="68580" y="105727"/>
                      </a:moveTo>
                      <a:lnTo>
                        <a:pt x="67627" y="104775"/>
                      </a:lnTo>
                      <a:lnTo>
                        <a:pt x="67627" y="103823"/>
                      </a:lnTo>
                      <a:cubicBezTo>
                        <a:pt x="48577" y="60008"/>
                        <a:pt x="18097" y="26670"/>
                        <a:pt x="0" y="10477"/>
                      </a:cubicBezTo>
                      <a:cubicBezTo>
                        <a:pt x="0" y="6668"/>
                        <a:pt x="0" y="3810"/>
                        <a:pt x="952" y="0"/>
                      </a:cubicBezTo>
                      <a:cubicBezTo>
                        <a:pt x="18097" y="15240"/>
                        <a:pt x="53340" y="50483"/>
                        <a:pt x="74295" y="100013"/>
                      </a:cubicBezTo>
                      <a:cubicBezTo>
                        <a:pt x="115252" y="127635"/>
                        <a:pt x="159067" y="142875"/>
                        <a:pt x="190500" y="151448"/>
                      </a:cubicBezTo>
                      <a:cubicBezTo>
                        <a:pt x="186690" y="153352"/>
                        <a:pt x="182880" y="155258"/>
                        <a:pt x="180022" y="157163"/>
                      </a:cubicBezTo>
                      <a:cubicBezTo>
                        <a:pt x="148590" y="146685"/>
                        <a:pt x="106680" y="131445"/>
                        <a:pt x="68580" y="105727"/>
                      </a:cubicBezTo>
                      <a:close/>
                    </a:path>
                  </a:pathLst>
                </a:custGeom>
                <a:solidFill>
                  <a:srgbClr val="C1D4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710" name="任意多边形 57">
                <a:extLst>
                  <a:ext uri="{FF2B5EF4-FFF2-40B4-BE49-F238E27FC236}">
                    <a16:creationId xmlns:a16="http://schemas.microsoft.com/office/drawing/2014/main" id="{BEA48D4F-6ADF-45CD-83AF-9170D7B738B0}"/>
                  </a:ext>
                </a:extLst>
              </p:cNvPr>
              <p:cNvSpPr/>
              <p:nvPr/>
            </p:nvSpPr>
            <p:spPr>
              <a:xfrm>
                <a:off x="6287452" y="1701164"/>
                <a:ext cx="581754" cy="744855"/>
              </a:xfrm>
              <a:custGeom>
                <a:gdLst>
                  <a:gd name="connsiteX0" fmla="*/ 291465 w 581754"/>
                  <a:gd name="connsiteY0" fmla="*/ 350520 h 744855"/>
                  <a:gd name="connsiteX1" fmla="*/ 563880 w 581754"/>
                  <a:gd name="connsiteY1" fmla="*/ 0 h 744855"/>
                  <a:gd name="connsiteX2" fmla="*/ 402907 w 581754"/>
                  <a:gd name="connsiteY2" fmla="*/ 486727 h 744855"/>
                  <a:gd name="connsiteX3" fmla="*/ 1905 w 581754"/>
                  <a:gd name="connsiteY3" fmla="*/ 744855 h 744855"/>
                  <a:gd name="connsiteX4" fmla="*/ 0 w 581754"/>
                  <a:gd name="connsiteY4" fmla="*/ 741045 h 744855"/>
                  <a:gd name="connsiteX5" fmla="*/ 291465 w 581754"/>
                  <a:gd name="connsiteY5" fmla="*/ 350520 h 74485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1754" h="744855">
                    <a:moveTo>
                      <a:pt x="291465" y="350520"/>
                    </a:moveTo>
                    <a:cubicBezTo>
                      <a:pt x="456247" y="238125"/>
                      <a:pt x="547688" y="88583"/>
                      <a:pt x="563880" y="0"/>
                    </a:cubicBezTo>
                    <a:cubicBezTo>
                      <a:pt x="568642" y="8572"/>
                      <a:pt x="654367" y="175260"/>
                      <a:pt x="402907" y="486727"/>
                    </a:cubicBezTo>
                    <a:cubicBezTo>
                      <a:pt x="261938" y="661035"/>
                      <a:pt x="1905" y="744855"/>
                      <a:pt x="1905" y="744855"/>
                    </a:cubicBezTo>
                    <a:cubicBezTo>
                      <a:pt x="952" y="743902"/>
                      <a:pt x="952" y="742950"/>
                      <a:pt x="0" y="741045"/>
                    </a:cubicBezTo>
                    <a:cubicBezTo>
                      <a:pt x="6667" y="595313"/>
                      <a:pt x="122872" y="465773"/>
                      <a:pt x="291465" y="350520"/>
                    </a:cubicBezTo>
                    <a:close/>
                  </a:path>
                </a:pathLst>
              </a:custGeom>
              <a:solidFill>
                <a:srgbClr val="669C6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1" name="任意多边形 58">
                <a:extLst>
                  <a:ext uri="{FF2B5EF4-FFF2-40B4-BE49-F238E27FC236}">
                    <a16:creationId xmlns:a16="http://schemas.microsoft.com/office/drawing/2014/main" id="{FD5EDA13-774B-4707-8457-5BCF38D0FE7E}"/>
                  </a:ext>
                </a:extLst>
              </p:cNvPr>
              <p:cNvSpPr/>
              <p:nvPr/>
            </p:nvSpPr>
            <p:spPr>
              <a:xfrm>
                <a:off x="6287452" y="1703069"/>
                <a:ext cx="563879" cy="742950"/>
              </a:xfrm>
              <a:custGeom>
                <a:gdLst>
                  <a:gd name="connsiteX0" fmla="*/ 1905 w 563879"/>
                  <a:gd name="connsiteY0" fmla="*/ 742950 h 742950"/>
                  <a:gd name="connsiteX1" fmla="*/ 0 w 563879"/>
                  <a:gd name="connsiteY1" fmla="*/ 740093 h 742950"/>
                  <a:gd name="connsiteX2" fmla="*/ 0 w 563879"/>
                  <a:gd name="connsiteY2" fmla="*/ 740093 h 742950"/>
                  <a:gd name="connsiteX3" fmla="*/ 0 w 563879"/>
                  <a:gd name="connsiteY3" fmla="*/ 740093 h 742950"/>
                  <a:gd name="connsiteX4" fmla="*/ 25717 w 563879"/>
                  <a:gd name="connsiteY4" fmla="*/ 622935 h 742950"/>
                  <a:gd name="connsiteX5" fmla="*/ 88582 w 563879"/>
                  <a:gd name="connsiteY5" fmla="*/ 520065 h 742950"/>
                  <a:gd name="connsiteX6" fmla="*/ 171450 w 563879"/>
                  <a:gd name="connsiteY6" fmla="*/ 432435 h 742950"/>
                  <a:gd name="connsiteX7" fmla="*/ 265747 w 563879"/>
                  <a:gd name="connsiteY7" fmla="*/ 358140 h 742950"/>
                  <a:gd name="connsiteX8" fmla="*/ 445770 w 563879"/>
                  <a:gd name="connsiteY8" fmla="*/ 203835 h 742950"/>
                  <a:gd name="connsiteX9" fmla="*/ 516255 w 563879"/>
                  <a:gd name="connsiteY9" fmla="*/ 108585 h 742950"/>
                  <a:gd name="connsiteX10" fmla="*/ 523875 w 563879"/>
                  <a:gd name="connsiteY10" fmla="*/ 96203 h 742950"/>
                  <a:gd name="connsiteX11" fmla="*/ 530542 w 563879"/>
                  <a:gd name="connsiteY11" fmla="*/ 82868 h 742950"/>
                  <a:gd name="connsiteX12" fmla="*/ 543878 w 563879"/>
                  <a:gd name="connsiteY12" fmla="*/ 56198 h 742950"/>
                  <a:gd name="connsiteX13" fmla="*/ 563880 w 563879"/>
                  <a:gd name="connsiteY13" fmla="*/ 0 h 742950"/>
                  <a:gd name="connsiteX14" fmla="*/ 522922 w 563879"/>
                  <a:gd name="connsiteY14" fmla="*/ 112395 h 742950"/>
                  <a:gd name="connsiteX15" fmla="*/ 455295 w 563879"/>
                  <a:gd name="connsiteY15" fmla="*/ 212408 h 742950"/>
                  <a:gd name="connsiteX16" fmla="*/ 371475 w 563879"/>
                  <a:gd name="connsiteY16" fmla="*/ 299085 h 742950"/>
                  <a:gd name="connsiteX17" fmla="*/ 324803 w 563879"/>
                  <a:gd name="connsiteY17" fmla="*/ 337185 h 742950"/>
                  <a:gd name="connsiteX18" fmla="*/ 276225 w 563879"/>
                  <a:gd name="connsiteY18" fmla="*/ 372428 h 742950"/>
                  <a:gd name="connsiteX19" fmla="*/ 99060 w 563879"/>
                  <a:gd name="connsiteY19" fmla="*/ 529590 h 742950"/>
                  <a:gd name="connsiteX20" fmla="*/ 34290 w 563879"/>
                  <a:gd name="connsiteY20" fmla="*/ 627698 h 742950"/>
                  <a:gd name="connsiteX21" fmla="*/ 1905 w 563879"/>
                  <a:gd name="connsiteY21" fmla="*/ 741998 h 742950"/>
                  <a:gd name="connsiteX22" fmla="*/ 1905 w 563879"/>
                  <a:gd name="connsiteY22" fmla="*/ 741998 h 742950"/>
                  <a:gd name="connsiteX23" fmla="*/ 1905 w 563879"/>
                  <a:gd name="connsiteY23" fmla="*/ 742950 h 74295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63879" h="742950">
                    <a:moveTo>
                      <a:pt x="1905" y="742950"/>
                    </a:moveTo>
                    <a:lnTo>
                      <a:pt x="0" y="740093"/>
                    </a:lnTo>
                    <a:lnTo>
                      <a:pt x="0" y="740093"/>
                    </a:lnTo>
                    <a:lnTo>
                      <a:pt x="0" y="740093"/>
                    </a:lnTo>
                    <a:cubicBezTo>
                      <a:pt x="0" y="700088"/>
                      <a:pt x="9525" y="660083"/>
                      <a:pt x="25717" y="622935"/>
                    </a:cubicBezTo>
                    <a:cubicBezTo>
                      <a:pt x="41910" y="585788"/>
                      <a:pt x="63817" y="551498"/>
                      <a:pt x="88582" y="520065"/>
                    </a:cubicBezTo>
                    <a:cubicBezTo>
                      <a:pt x="113347" y="488633"/>
                      <a:pt x="141922" y="459105"/>
                      <a:pt x="171450" y="432435"/>
                    </a:cubicBezTo>
                    <a:cubicBezTo>
                      <a:pt x="201930" y="405765"/>
                      <a:pt x="233363" y="381000"/>
                      <a:pt x="265747" y="358140"/>
                    </a:cubicBezTo>
                    <a:cubicBezTo>
                      <a:pt x="332422" y="314325"/>
                      <a:pt x="393382" y="262890"/>
                      <a:pt x="445770" y="203835"/>
                    </a:cubicBezTo>
                    <a:cubicBezTo>
                      <a:pt x="472440" y="174308"/>
                      <a:pt x="496253" y="141923"/>
                      <a:pt x="516255" y="108585"/>
                    </a:cubicBezTo>
                    <a:lnTo>
                      <a:pt x="523875" y="96203"/>
                    </a:lnTo>
                    <a:lnTo>
                      <a:pt x="530542" y="82868"/>
                    </a:lnTo>
                    <a:cubicBezTo>
                      <a:pt x="535305" y="74295"/>
                      <a:pt x="539115" y="64770"/>
                      <a:pt x="543878" y="56198"/>
                    </a:cubicBezTo>
                    <a:cubicBezTo>
                      <a:pt x="551497" y="38100"/>
                      <a:pt x="559117" y="19050"/>
                      <a:pt x="563880" y="0"/>
                    </a:cubicBezTo>
                    <a:cubicBezTo>
                      <a:pt x="558165" y="40005"/>
                      <a:pt x="541972" y="77153"/>
                      <a:pt x="522922" y="112395"/>
                    </a:cubicBezTo>
                    <a:cubicBezTo>
                      <a:pt x="503872" y="147638"/>
                      <a:pt x="480060" y="180975"/>
                      <a:pt x="455295" y="212408"/>
                    </a:cubicBezTo>
                    <a:cubicBezTo>
                      <a:pt x="429578" y="243840"/>
                      <a:pt x="401003" y="272415"/>
                      <a:pt x="371475" y="299085"/>
                    </a:cubicBezTo>
                    <a:cubicBezTo>
                      <a:pt x="356235" y="312420"/>
                      <a:pt x="340042" y="324803"/>
                      <a:pt x="324803" y="337185"/>
                    </a:cubicBezTo>
                    <a:lnTo>
                      <a:pt x="276225" y="372428"/>
                    </a:lnTo>
                    <a:cubicBezTo>
                      <a:pt x="211455" y="418147"/>
                      <a:pt x="149542" y="468630"/>
                      <a:pt x="99060" y="529590"/>
                    </a:cubicBezTo>
                    <a:cubicBezTo>
                      <a:pt x="73342" y="560070"/>
                      <a:pt x="50482" y="592455"/>
                      <a:pt x="34290" y="627698"/>
                    </a:cubicBezTo>
                    <a:cubicBezTo>
                      <a:pt x="17145" y="662940"/>
                      <a:pt x="5715" y="701993"/>
                      <a:pt x="1905" y="741998"/>
                    </a:cubicBezTo>
                    <a:lnTo>
                      <a:pt x="1905" y="741998"/>
                    </a:lnTo>
                    <a:lnTo>
                      <a:pt x="1905" y="742950"/>
                    </a:lnTo>
                    <a:close/>
                  </a:path>
                </a:pathLst>
              </a:custGeom>
              <a:solidFill>
                <a:srgbClr val="4E675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22" name="任意多边形 59">
              <a:extLst>
                <a:ext uri="{FF2B5EF4-FFF2-40B4-BE49-F238E27FC236}">
                  <a16:creationId xmlns:a16="http://schemas.microsoft.com/office/drawing/2014/main" id="{4D5C17D8-7898-44DB-B098-FD4F1D458499}"/>
                </a:ext>
              </a:extLst>
            </p:cNvPr>
            <p:cNvSpPr/>
            <p:nvPr/>
          </p:nvSpPr>
          <p:spPr>
            <a:xfrm>
              <a:off x="6281765" y="2392319"/>
              <a:ext cx="73141" cy="1590897"/>
            </a:xfrm>
            <a:custGeom>
              <a:gdLst>
                <a:gd name="connsiteX0" fmla="*/ 81 w 60347"/>
                <a:gd name="connsiteY0" fmla="*/ 1275170 h 1312620"/>
                <a:gd name="connsiteX1" fmla="*/ 31514 w 60347"/>
                <a:gd name="connsiteY1" fmla="*/ 11202 h 1312620"/>
                <a:gd name="connsiteX2" fmla="*/ 45801 w 60347"/>
                <a:gd name="connsiteY2" fmla="*/ 13107 h 1312620"/>
                <a:gd name="connsiteX3" fmla="*/ 59137 w 60347"/>
                <a:gd name="connsiteY3" fmla="*/ 1248500 h 1312620"/>
                <a:gd name="connsiteX4" fmla="*/ 81 w 60347"/>
                <a:gd name="connsiteY4" fmla="*/ 1275170 h 131262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47" h="1312620">
                  <a:moveTo>
                    <a:pt x="81" y="1275170"/>
                  </a:moveTo>
                  <a:cubicBezTo>
                    <a:pt x="81" y="1275170"/>
                    <a:pt x="31514" y="202655"/>
                    <a:pt x="31514" y="11202"/>
                  </a:cubicBezTo>
                  <a:cubicBezTo>
                    <a:pt x="31514" y="-2133"/>
                    <a:pt x="45801" y="-5943"/>
                    <a:pt x="45801" y="13107"/>
                  </a:cubicBezTo>
                  <a:cubicBezTo>
                    <a:pt x="45801" y="61685"/>
                    <a:pt x="47706" y="1158012"/>
                    <a:pt x="59137" y="1248500"/>
                  </a:cubicBezTo>
                  <a:cubicBezTo>
                    <a:pt x="70567" y="1306602"/>
                    <a:pt x="-2776" y="1344702"/>
                    <a:pt x="81" y="1275170"/>
                  </a:cubicBezTo>
                  <a:close/>
                </a:path>
              </a:pathLst>
            </a:custGeom>
            <a:solidFill>
              <a:srgbClr val="3C6C6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3" name="任意多边形 60">
              <a:extLst>
                <a:ext uri="{FF2B5EF4-FFF2-40B4-BE49-F238E27FC236}">
                  <a16:creationId xmlns:a16="http://schemas.microsoft.com/office/drawing/2014/main" id="{E6F31F9A-B51C-4EE2-A9F2-CF6AA0701234}"/>
                </a:ext>
              </a:extLst>
            </p:cNvPr>
            <p:cNvSpPr/>
            <p:nvPr/>
          </p:nvSpPr>
          <p:spPr>
            <a:xfrm>
              <a:off x="5639036" y="3599872"/>
              <a:ext cx="1265350" cy="362295"/>
            </a:xfrm>
            <a:custGeom>
              <a:gdLst>
                <a:gd name="connsiteX0" fmla="*/ 537053 w 1044017"/>
                <a:gd name="connsiteY0" fmla="*/ 27380 h 298923"/>
                <a:gd name="connsiteX1" fmla="*/ 58898 w 1044017"/>
                <a:gd name="connsiteY1" fmla="*/ 235977 h 298923"/>
                <a:gd name="connsiteX2" fmla="*/ 223681 w 1044017"/>
                <a:gd name="connsiteY2" fmla="*/ 290270 h 298923"/>
                <a:gd name="connsiteX3" fmla="*/ 1000921 w 1044017"/>
                <a:gd name="connsiteY3" fmla="*/ 236930 h 298923"/>
                <a:gd name="connsiteX4" fmla="*/ 581821 w 1044017"/>
                <a:gd name="connsiteY4" fmla="*/ 30237 h 298923"/>
                <a:gd name="connsiteX5" fmla="*/ 537053 w 1044017"/>
                <a:gd name="connsiteY5" fmla="*/ 27380 h 29892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4016" h="298923">
                  <a:moveTo>
                    <a:pt x="537053" y="27380"/>
                  </a:moveTo>
                  <a:cubicBezTo>
                    <a:pt x="520861" y="112152"/>
                    <a:pt x="321788" y="191210"/>
                    <a:pt x="58898" y="235977"/>
                  </a:cubicBezTo>
                  <a:cubicBezTo>
                    <a:pt x="-48734" y="254074"/>
                    <a:pt x="-17302" y="273124"/>
                    <a:pt x="223681" y="290270"/>
                  </a:cubicBezTo>
                  <a:cubicBezTo>
                    <a:pt x="701836" y="322655"/>
                    <a:pt x="1194278" y="255027"/>
                    <a:pt x="1000921" y="236930"/>
                  </a:cubicBezTo>
                  <a:cubicBezTo>
                    <a:pt x="814231" y="218832"/>
                    <a:pt x="601823" y="109295"/>
                    <a:pt x="581821" y="30237"/>
                  </a:cubicBezTo>
                  <a:cubicBezTo>
                    <a:pt x="567533" y="-27865"/>
                    <a:pt x="539911" y="13092"/>
                    <a:pt x="537053" y="27380"/>
                  </a:cubicBezTo>
                  <a:close/>
                </a:path>
              </a:pathLst>
            </a:custGeom>
            <a:solidFill>
              <a:srgbClr val="3C6C6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4" name="任意多边形 61">
              <a:extLst>
                <a:ext uri="{FF2B5EF4-FFF2-40B4-BE49-F238E27FC236}">
                  <a16:creationId xmlns:a16="http://schemas.microsoft.com/office/drawing/2014/main" id="{FF7C0C70-04FC-4112-B623-F25328FE309D}"/>
                </a:ext>
              </a:extLst>
            </p:cNvPr>
            <p:cNvSpPr/>
            <p:nvPr/>
          </p:nvSpPr>
          <p:spPr>
            <a:xfrm>
              <a:off x="3656688" y="1138332"/>
              <a:ext cx="11544" cy="11544"/>
            </a:xfrm>
            <a:custGeom>
              <a:rect l="l" t="t" r="r" b="b"/>
              <a:pathLst>
                <a:path w="9525" h="9525"/>
              </a:pathLst>
            </a:custGeom>
            <a:solidFill>
              <a:srgbClr val="829EB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625" name="组合 62">
              <a:extLst>
                <a:ext uri="{FF2B5EF4-FFF2-40B4-BE49-F238E27FC236}">
                  <a16:creationId xmlns:a16="http://schemas.microsoft.com/office/drawing/2014/main" id="{6CF7464A-F562-462D-9D26-A603243EC28A}"/>
                </a:ext>
              </a:extLst>
            </p:cNvPr>
            <p:cNvGrpSpPr/>
            <p:nvPr/>
          </p:nvGrpSpPr>
          <p:grpSpPr>
            <a:xfrm>
              <a:off x="4937414" y="2564114"/>
              <a:ext cx="1460627" cy="1397201"/>
              <a:chOff x="5138166" y="2581324"/>
              <a:chExt cx="1205137" cy="1152805"/>
            </a:xfrm>
          </p:grpSpPr>
          <p:sp>
            <p:nvSpPr>
              <p:cNvPr id="675" name="任意多边形 63">
                <a:extLst>
                  <a:ext uri="{FF2B5EF4-FFF2-40B4-BE49-F238E27FC236}">
                    <a16:creationId xmlns:a16="http://schemas.microsoft.com/office/drawing/2014/main" id="{5E6D1774-08E0-4E6B-9B2A-D1200F0A1EAA}"/>
                  </a:ext>
                </a:extLst>
              </p:cNvPr>
              <p:cNvSpPr/>
              <p:nvPr/>
            </p:nvSpPr>
            <p:spPr>
              <a:xfrm>
                <a:off x="5857411" y="3643312"/>
                <a:ext cx="223015" cy="68711"/>
              </a:xfrm>
              <a:custGeom>
                <a:gdLst>
                  <a:gd name="connsiteX0" fmla="*/ 111906 w 223015"/>
                  <a:gd name="connsiteY0" fmla="*/ 24765 h 68711"/>
                  <a:gd name="connsiteX1" fmla="*/ 196678 w 223015"/>
                  <a:gd name="connsiteY1" fmla="*/ 41910 h 68711"/>
                  <a:gd name="connsiteX2" fmla="*/ 222396 w 223015"/>
                  <a:gd name="connsiteY2" fmla="*/ 66675 h 68711"/>
                  <a:gd name="connsiteX3" fmla="*/ 13798 w 223015"/>
                  <a:gd name="connsiteY3" fmla="*/ 65722 h 68711"/>
                  <a:gd name="connsiteX4" fmla="*/ 12846 w 223015"/>
                  <a:gd name="connsiteY4" fmla="*/ 0 h 68711"/>
                  <a:gd name="connsiteX5" fmla="*/ 111906 w 223015"/>
                  <a:gd name="connsiteY5" fmla="*/ 24765 h 68711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015" h="68711">
                    <a:moveTo>
                      <a:pt x="111906" y="24765"/>
                    </a:moveTo>
                    <a:cubicBezTo>
                      <a:pt x="111906" y="24765"/>
                      <a:pt x="170008" y="40005"/>
                      <a:pt x="196678" y="41910"/>
                    </a:cubicBezTo>
                    <a:cubicBezTo>
                      <a:pt x="223348" y="43815"/>
                      <a:pt x="224301" y="64770"/>
                      <a:pt x="222396" y="66675"/>
                    </a:cubicBezTo>
                    <a:cubicBezTo>
                      <a:pt x="220491" y="68580"/>
                      <a:pt x="44278" y="70485"/>
                      <a:pt x="13798" y="65722"/>
                    </a:cubicBezTo>
                    <a:cubicBezTo>
                      <a:pt x="-16682" y="60960"/>
                      <a:pt x="12846" y="0"/>
                      <a:pt x="12846" y="0"/>
                    </a:cubicBezTo>
                    <a:lnTo>
                      <a:pt x="111906" y="24765"/>
                    </a:lnTo>
                    <a:close/>
                  </a:path>
                </a:pathLst>
              </a:custGeom>
              <a:solidFill>
                <a:srgbClr val="363B5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76" name="任意多边形 64">
                <a:extLst>
                  <a:ext uri="{FF2B5EF4-FFF2-40B4-BE49-F238E27FC236}">
                    <a16:creationId xmlns:a16="http://schemas.microsoft.com/office/drawing/2014/main" id="{0008B6D4-2D28-4773-ADA7-645A002D0FEF}"/>
                  </a:ext>
                </a:extLst>
              </p:cNvPr>
              <p:cNvSpPr/>
              <p:nvPr/>
            </p:nvSpPr>
            <p:spPr>
              <a:xfrm>
                <a:off x="5138166" y="3637624"/>
                <a:ext cx="200594" cy="96504"/>
              </a:xfrm>
              <a:custGeom>
                <a:gdLst>
                  <a:gd name="connsiteX0" fmla="*/ 174878 w 200594"/>
                  <a:gd name="connsiteY0" fmla="*/ 12355 h 96504"/>
                  <a:gd name="connsiteX1" fmla="*/ 126301 w 200594"/>
                  <a:gd name="connsiteY1" fmla="*/ 5687 h 96504"/>
                  <a:gd name="connsiteX2" fmla="*/ 21526 w 200594"/>
                  <a:gd name="connsiteY2" fmla="*/ 84745 h 96504"/>
                  <a:gd name="connsiteX3" fmla="*/ 21526 w 200594"/>
                  <a:gd name="connsiteY3" fmla="*/ 96175 h 96504"/>
                  <a:gd name="connsiteX4" fmla="*/ 182498 w 200594"/>
                  <a:gd name="connsiteY4" fmla="*/ 73315 h 96504"/>
                  <a:gd name="connsiteX5" fmla="*/ 174878 w 200594"/>
                  <a:gd name="connsiteY5" fmla="*/ 12355 h 9650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0594" h="96504">
                    <a:moveTo>
                      <a:pt x="174878" y="12355"/>
                    </a:moveTo>
                    <a:cubicBezTo>
                      <a:pt x="161543" y="10450"/>
                      <a:pt x="150113" y="-9553"/>
                      <a:pt x="126301" y="5687"/>
                    </a:cubicBezTo>
                    <a:cubicBezTo>
                      <a:pt x="103441" y="20927"/>
                      <a:pt x="66293" y="75220"/>
                      <a:pt x="21526" y="84745"/>
                    </a:cubicBezTo>
                    <a:cubicBezTo>
                      <a:pt x="-10859" y="91412"/>
                      <a:pt x="-3239" y="98080"/>
                      <a:pt x="21526" y="96175"/>
                    </a:cubicBezTo>
                    <a:cubicBezTo>
                      <a:pt x="46291" y="94270"/>
                      <a:pt x="136778" y="76172"/>
                      <a:pt x="182498" y="73315"/>
                    </a:cubicBezTo>
                    <a:cubicBezTo>
                      <a:pt x="227266" y="70457"/>
                      <a:pt x="174878" y="12355"/>
                      <a:pt x="174878" y="12355"/>
                    </a:cubicBezTo>
                    <a:close/>
                  </a:path>
                </a:pathLst>
              </a:custGeom>
              <a:solidFill>
                <a:srgbClr val="363B5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677" name="组合 65">
                <a:extLst>
                  <a:ext uri="{FF2B5EF4-FFF2-40B4-BE49-F238E27FC236}">
                    <a16:creationId xmlns:a16="http://schemas.microsoft.com/office/drawing/2014/main" id="{6CF7464A-F562-462D-9D26-A603243EC28A}"/>
                  </a:ext>
                </a:extLst>
              </p:cNvPr>
              <p:cNvGrpSpPr/>
              <p:nvPr/>
            </p:nvGrpSpPr>
            <p:grpSpPr>
              <a:xfrm>
                <a:off x="5730255" y="3018889"/>
                <a:ext cx="534482" cy="400168"/>
                <a:chOff x="5730255" y="3018889"/>
                <a:chExt cx="534482" cy="400168"/>
              </a:xfrm>
            </p:grpSpPr>
            <p:sp>
              <p:nvSpPr>
                <p:cNvPr id="704" name="任意多边形 66">
                  <a:extLst>
                    <a:ext uri="{FF2B5EF4-FFF2-40B4-BE49-F238E27FC236}">
                      <a16:creationId xmlns:a16="http://schemas.microsoft.com/office/drawing/2014/main" id="{B6DE7D80-5461-4500-AA25-86516B1BF7D5}"/>
                    </a:ext>
                  </a:extLst>
                </p:cNvPr>
                <p:cNvSpPr/>
                <p:nvPr/>
              </p:nvSpPr>
              <p:spPr>
                <a:xfrm>
                  <a:off x="5816442" y="3131165"/>
                  <a:ext cx="183585" cy="223076"/>
                </a:xfrm>
                <a:custGeom>
                  <a:gdLst>
                    <a:gd name="connsiteX0" fmla="*/ 4285 w 183585"/>
                    <a:gd name="connsiteY0" fmla="*/ 81617 h 223076"/>
                    <a:gd name="connsiteX1" fmla="*/ 110965 w 183585"/>
                    <a:gd name="connsiteY1" fmla="*/ 207347 h 223076"/>
                    <a:gd name="connsiteX2" fmla="*/ 170972 w 183585"/>
                    <a:gd name="connsiteY2" fmla="*/ 149244 h 223076"/>
                    <a:gd name="connsiteX3" fmla="*/ 60482 w 183585"/>
                    <a:gd name="connsiteY3" fmla="*/ 7322 h 223076"/>
                    <a:gd name="connsiteX4" fmla="*/ 4285 w 183585"/>
                    <a:gd name="connsiteY4" fmla="*/ 81617 h 223076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585" h="223076">
                      <a:moveTo>
                        <a:pt x="4285" y="81617"/>
                      </a:moveTo>
                      <a:cubicBezTo>
                        <a:pt x="25240" y="127337"/>
                        <a:pt x="83342" y="183534"/>
                        <a:pt x="110965" y="207347"/>
                      </a:cubicBezTo>
                      <a:cubicBezTo>
                        <a:pt x="167162" y="254019"/>
                        <a:pt x="204310" y="185439"/>
                        <a:pt x="170972" y="149244"/>
                      </a:cubicBezTo>
                      <a:cubicBezTo>
                        <a:pt x="137635" y="113049"/>
                        <a:pt x="91915" y="65424"/>
                        <a:pt x="60482" y="7322"/>
                      </a:cubicBezTo>
                      <a:cubicBezTo>
                        <a:pt x="45242" y="-20301"/>
                        <a:pt x="-16670" y="35897"/>
                        <a:pt x="4285" y="81617"/>
                      </a:cubicBezTo>
                      <a:close/>
                    </a:path>
                  </a:pathLst>
                </a:custGeom>
                <a:solidFill>
                  <a:srgbClr val="D6A49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05" name="任意多边形 67">
                  <a:extLst>
                    <a:ext uri="{FF2B5EF4-FFF2-40B4-BE49-F238E27FC236}">
                      <a16:creationId xmlns:a16="http://schemas.microsoft.com/office/drawing/2014/main" id="{086BE092-D525-4829-92F3-136E851B381D}"/>
                    </a:ext>
                  </a:extLst>
                </p:cNvPr>
                <p:cNvSpPr/>
                <p:nvPr/>
              </p:nvSpPr>
              <p:spPr>
                <a:xfrm>
                  <a:off x="5730255" y="3018889"/>
                  <a:ext cx="180958" cy="216752"/>
                </a:xfrm>
                <a:custGeom>
                  <a:gdLst>
                    <a:gd name="connsiteX0" fmla="*/ 12366 w 180958"/>
                    <a:gd name="connsiteY0" fmla="*/ 108167 h 216752"/>
                    <a:gd name="connsiteX1" fmla="*/ 35226 w 180958"/>
                    <a:gd name="connsiteY1" fmla="*/ 535 h 216752"/>
                    <a:gd name="connsiteX2" fmla="*/ 180959 w 180958"/>
                    <a:gd name="connsiteY2" fmla="*/ 139600 h 216752"/>
                    <a:gd name="connsiteX3" fmla="*/ 73326 w 180958"/>
                    <a:gd name="connsiteY3" fmla="*/ 215800 h 216752"/>
                    <a:gd name="connsiteX4" fmla="*/ 12366 w 180958"/>
                    <a:gd name="connsiteY4" fmla="*/ 108167 h 216752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0958" h="216752">
                      <a:moveTo>
                        <a:pt x="12366" y="108167"/>
                      </a:moveTo>
                      <a:cubicBezTo>
                        <a:pt x="-10494" y="49112"/>
                        <a:pt x="-969" y="7202"/>
                        <a:pt x="35226" y="535"/>
                      </a:cubicBezTo>
                      <a:cubicBezTo>
                        <a:pt x="71421" y="-6133"/>
                        <a:pt x="133334" y="50065"/>
                        <a:pt x="180959" y="139600"/>
                      </a:cubicBezTo>
                      <a:cubicBezTo>
                        <a:pt x="151431" y="231040"/>
                        <a:pt x="73326" y="215800"/>
                        <a:pt x="73326" y="215800"/>
                      </a:cubicBezTo>
                      <a:cubicBezTo>
                        <a:pt x="73326" y="215800"/>
                        <a:pt x="30464" y="154840"/>
                        <a:pt x="12366" y="108167"/>
                      </a:cubicBezTo>
                      <a:close/>
                    </a:path>
                  </a:pathLst>
                </a:custGeom>
                <a:solidFill>
                  <a:srgbClr val="C0832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06" name="任意多边形 68">
                  <a:extLst>
                    <a:ext uri="{FF2B5EF4-FFF2-40B4-BE49-F238E27FC236}">
                      <a16:creationId xmlns:a16="http://schemas.microsoft.com/office/drawing/2014/main" id="{7F7B472C-A6E8-4F69-A5EC-6A7D054CCBD4}"/>
                    </a:ext>
                  </a:extLst>
                </p:cNvPr>
                <p:cNvSpPr/>
                <p:nvPr/>
              </p:nvSpPr>
              <p:spPr>
                <a:xfrm>
                  <a:off x="5927686" y="3273456"/>
                  <a:ext cx="295231" cy="145601"/>
                </a:xfrm>
                <a:custGeom>
                  <a:gdLst>
                    <a:gd name="connsiteX0" fmla="*/ 60681 w 295231"/>
                    <a:gd name="connsiteY0" fmla="*/ 6953 h 145601"/>
                    <a:gd name="connsiteX1" fmla="*/ 280708 w 295231"/>
                    <a:gd name="connsiteY1" fmla="*/ 81248 h 145601"/>
                    <a:gd name="connsiteX2" fmla="*/ 264516 w 295231"/>
                    <a:gd name="connsiteY2" fmla="*/ 144113 h 145601"/>
                    <a:gd name="connsiteX3" fmla="*/ 13056 w 295231"/>
                    <a:gd name="connsiteY3" fmla="*/ 71723 h 145601"/>
                    <a:gd name="connsiteX4" fmla="*/ 60681 w 295231"/>
                    <a:gd name="connsiteY4" fmla="*/ 6953 h 145601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5231" h="145601">
                      <a:moveTo>
                        <a:pt x="60681" y="6953"/>
                      </a:moveTo>
                      <a:cubicBezTo>
                        <a:pt x="97828" y="33623"/>
                        <a:pt x="181648" y="71723"/>
                        <a:pt x="280708" y="81248"/>
                      </a:cubicBezTo>
                      <a:cubicBezTo>
                        <a:pt x="298806" y="84106"/>
                        <a:pt x="306426" y="137446"/>
                        <a:pt x="264516" y="144113"/>
                      </a:cubicBezTo>
                      <a:cubicBezTo>
                        <a:pt x="222606" y="150781"/>
                        <a:pt x="94971" y="136493"/>
                        <a:pt x="13056" y="71723"/>
                      </a:cubicBezTo>
                      <a:cubicBezTo>
                        <a:pt x="-23139" y="36481"/>
                        <a:pt x="23533" y="-19717"/>
                        <a:pt x="60681" y="6953"/>
                      </a:cubicBezTo>
                      <a:close/>
                    </a:path>
                  </a:pathLst>
                </a:custGeom>
                <a:solidFill>
                  <a:srgbClr val="D6A49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07" name="任意多边形 69">
                  <a:extLst>
                    <a:ext uri="{FF2B5EF4-FFF2-40B4-BE49-F238E27FC236}">
                      <a16:creationId xmlns:a16="http://schemas.microsoft.com/office/drawing/2014/main" id="{AABC63C2-B5EF-4143-A256-72FD7930997C}"/>
                    </a:ext>
                  </a:extLst>
                </p:cNvPr>
                <p:cNvSpPr/>
                <p:nvPr/>
              </p:nvSpPr>
              <p:spPr>
                <a:xfrm>
                  <a:off x="6175364" y="3277898"/>
                  <a:ext cx="89373" cy="138812"/>
                </a:xfrm>
                <a:custGeom>
                  <a:gdLst>
                    <a:gd name="connsiteX0" fmla="*/ 24457 w 89373"/>
                    <a:gd name="connsiteY0" fmla="*/ 78710 h 138812"/>
                    <a:gd name="connsiteX1" fmla="*/ 63510 w 89373"/>
                    <a:gd name="connsiteY1" fmla="*/ 34896 h 138812"/>
                    <a:gd name="connsiteX2" fmla="*/ 86370 w 89373"/>
                    <a:gd name="connsiteY2" fmla="*/ 2510 h 138812"/>
                    <a:gd name="connsiteX3" fmla="*/ 79702 w 89373"/>
                    <a:gd name="connsiteY3" fmla="*/ 102523 h 138812"/>
                    <a:gd name="connsiteX4" fmla="*/ 16838 w 89373"/>
                    <a:gd name="connsiteY4" fmla="*/ 138718 h 138812"/>
                    <a:gd name="connsiteX5" fmla="*/ 24457 w 89373"/>
                    <a:gd name="connsiteY5" fmla="*/ 78710 h 138812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373" h="138812">
                      <a:moveTo>
                        <a:pt x="24457" y="78710"/>
                      </a:moveTo>
                      <a:cubicBezTo>
                        <a:pt x="37793" y="72996"/>
                        <a:pt x="60652" y="58708"/>
                        <a:pt x="63510" y="34896"/>
                      </a:cubicBezTo>
                      <a:cubicBezTo>
                        <a:pt x="66368" y="12035"/>
                        <a:pt x="82560" y="-7015"/>
                        <a:pt x="86370" y="2510"/>
                      </a:cubicBezTo>
                      <a:cubicBezTo>
                        <a:pt x="91132" y="13941"/>
                        <a:pt x="91132" y="74901"/>
                        <a:pt x="79702" y="102523"/>
                      </a:cubicBezTo>
                      <a:cubicBezTo>
                        <a:pt x="62557" y="143481"/>
                        <a:pt x="58747" y="136813"/>
                        <a:pt x="16838" y="138718"/>
                      </a:cubicBezTo>
                      <a:cubicBezTo>
                        <a:pt x="-25073" y="141576"/>
                        <a:pt x="24457" y="78710"/>
                        <a:pt x="24457" y="78710"/>
                      </a:cubicBezTo>
                      <a:close/>
                    </a:path>
                  </a:pathLst>
                </a:custGeom>
                <a:solidFill>
                  <a:srgbClr val="D6A49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678" name="任意多边形 70">
                <a:extLst>
                  <a:ext uri="{FF2B5EF4-FFF2-40B4-BE49-F238E27FC236}">
                    <a16:creationId xmlns:a16="http://schemas.microsoft.com/office/drawing/2014/main" id="{E6C5657C-3E65-4DBB-993D-6D942FBF7DF4}"/>
                  </a:ext>
                </a:extLst>
              </p:cNvPr>
              <p:cNvSpPr/>
              <p:nvPr/>
            </p:nvSpPr>
            <p:spPr>
              <a:xfrm>
                <a:off x="5853433" y="3314699"/>
                <a:ext cx="142574" cy="344368"/>
              </a:xfrm>
              <a:custGeom>
                <a:gdLst>
                  <a:gd name="connsiteX0" fmla="*/ 142554 w 142574"/>
                  <a:gd name="connsiteY0" fmla="*/ 0 h 344368"/>
                  <a:gd name="connsiteX1" fmla="*/ 100644 w 142574"/>
                  <a:gd name="connsiteY1" fmla="*/ 330517 h 344368"/>
                  <a:gd name="connsiteX2" fmla="*/ 1584 w 142574"/>
                  <a:gd name="connsiteY2" fmla="*/ 332422 h 344368"/>
                  <a:gd name="connsiteX3" fmla="*/ 31111 w 142574"/>
                  <a:gd name="connsiteY3" fmla="*/ 64770 h 344368"/>
                  <a:gd name="connsiteX4" fmla="*/ 142554 w 142574"/>
                  <a:gd name="connsiteY4" fmla="*/ 0 h 34436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574" h="344368">
                    <a:moveTo>
                      <a:pt x="142554" y="0"/>
                    </a:moveTo>
                    <a:cubicBezTo>
                      <a:pt x="143506" y="43815"/>
                      <a:pt x="111121" y="255270"/>
                      <a:pt x="100644" y="330517"/>
                    </a:cubicBezTo>
                    <a:cubicBezTo>
                      <a:pt x="78736" y="351472"/>
                      <a:pt x="26349" y="345758"/>
                      <a:pt x="1584" y="332422"/>
                    </a:cubicBezTo>
                    <a:cubicBezTo>
                      <a:pt x="-6989" y="311467"/>
                      <a:pt x="21586" y="97155"/>
                      <a:pt x="31111" y="64770"/>
                    </a:cubicBezTo>
                    <a:cubicBezTo>
                      <a:pt x="39684" y="32385"/>
                      <a:pt x="142554" y="0"/>
                      <a:pt x="142554" y="0"/>
                    </a:cubicBezTo>
                    <a:close/>
                  </a:path>
                </a:pathLst>
              </a:custGeom>
              <a:solidFill>
                <a:srgbClr val="6588A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79" name="任意多边形 71">
                <a:extLst>
                  <a:ext uri="{FF2B5EF4-FFF2-40B4-BE49-F238E27FC236}">
                    <a16:creationId xmlns:a16="http://schemas.microsoft.com/office/drawing/2014/main" id="{2F427657-C3FB-4EFD-A5E4-67EF9558DBFB}"/>
                  </a:ext>
                </a:extLst>
              </p:cNvPr>
              <p:cNvSpPr/>
              <p:nvPr/>
            </p:nvSpPr>
            <p:spPr>
              <a:xfrm>
                <a:off x="5630680" y="3273448"/>
                <a:ext cx="366255" cy="268621"/>
              </a:xfrm>
              <a:custGeom>
                <a:gdLst>
                  <a:gd name="connsiteX0" fmla="*/ 106227 w 366255"/>
                  <a:gd name="connsiteY0" fmla="*/ 76493 h 268621"/>
                  <a:gd name="connsiteX1" fmla="*/ 311014 w 366255"/>
                  <a:gd name="connsiteY1" fmla="*/ 2198 h 268621"/>
                  <a:gd name="connsiteX2" fmla="*/ 312919 w 366255"/>
                  <a:gd name="connsiteY2" fmla="*/ 139358 h 268621"/>
                  <a:gd name="connsiteX3" fmla="*/ 29074 w 366255"/>
                  <a:gd name="connsiteY3" fmla="*/ 266041 h 268621"/>
                  <a:gd name="connsiteX4" fmla="*/ 106227 w 366255"/>
                  <a:gd name="connsiteY4" fmla="*/ 76493 h 268621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6255" h="268621">
                    <a:moveTo>
                      <a:pt x="106227" y="76493"/>
                    </a:moveTo>
                    <a:cubicBezTo>
                      <a:pt x="150994" y="57443"/>
                      <a:pt x="265294" y="16486"/>
                      <a:pt x="311014" y="2198"/>
                    </a:cubicBezTo>
                    <a:cubicBezTo>
                      <a:pt x="363402" y="-14947"/>
                      <a:pt x="402454" y="71731"/>
                      <a:pt x="312919" y="139358"/>
                    </a:cubicBezTo>
                    <a:cubicBezTo>
                      <a:pt x="240529" y="195556"/>
                      <a:pt x="126229" y="236513"/>
                      <a:pt x="29074" y="266041"/>
                    </a:cubicBezTo>
                    <a:cubicBezTo>
                      <a:pt x="-67128" y="294616"/>
                      <a:pt x="106227" y="76493"/>
                      <a:pt x="106227" y="76493"/>
                    </a:cubicBezTo>
                    <a:close/>
                  </a:path>
                </a:pathLst>
              </a:custGeom>
              <a:solidFill>
                <a:srgbClr val="6588A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80" name="任意多边形 72">
                <a:extLst>
                  <a:ext uri="{FF2B5EF4-FFF2-40B4-BE49-F238E27FC236}">
                    <a16:creationId xmlns:a16="http://schemas.microsoft.com/office/drawing/2014/main" id="{C54E0AA2-08CB-4604-B433-D1AD26F4D993}"/>
                  </a:ext>
                </a:extLst>
              </p:cNvPr>
              <p:cNvSpPr/>
              <p:nvPr/>
            </p:nvSpPr>
            <p:spPr>
              <a:xfrm>
                <a:off x="5364144" y="3343274"/>
                <a:ext cx="398100" cy="223643"/>
              </a:xfrm>
              <a:custGeom>
                <a:gdLst>
                  <a:gd name="connsiteX0" fmla="*/ 393718 w 398100"/>
                  <a:gd name="connsiteY0" fmla="*/ 0 h 223643"/>
                  <a:gd name="connsiteX1" fmla="*/ 299420 w 398100"/>
                  <a:gd name="connsiteY1" fmla="*/ 209550 h 223643"/>
                  <a:gd name="connsiteX2" fmla="*/ 46055 w 398100"/>
                  <a:gd name="connsiteY2" fmla="*/ 189547 h 223643"/>
                  <a:gd name="connsiteX3" fmla="*/ 1288 w 398100"/>
                  <a:gd name="connsiteY3" fmla="*/ 80010 h 223643"/>
                  <a:gd name="connsiteX4" fmla="*/ 393718 w 398100"/>
                  <a:gd name="connsiteY4" fmla="*/ 0 h 22364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8100" h="223643">
                    <a:moveTo>
                      <a:pt x="393718" y="0"/>
                    </a:moveTo>
                    <a:cubicBezTo>
                      <a:pt x="400385" y="106680"/>
                      <a:pt x="414673" y="175260"/>
                      <a:pt x="299420" y="209550"/>
                    </a:cubicBezTo>
                    <a:cubicBezTo>
                      <a:pt x="197503" y="240983"/>
                      <a:pt x="109873" y="213360"/>
                      <a:pt x="46055" y="189547"/>
                    </a:cubicBezTo>
                    <a:cubicBezTo>
                      <a:pt x="-617" y="172403"/>
                      <a:pt x="-2522" y="122872"/>
                      <a:pt x="1288" y="80010"/>
                    </a:cubicBezTo>
                    <a:cubicBezTo>
                      <a:pt x="5098" y="52388"/>
                      <a:pt x="393718" y="0"/>
                      <a:pt x="393718" y="0"/>
                    </a:cubicBezTo>
                    <a:close/>
                  </a:path>
                </a:pathLst>
              </a:custGeom>
              <a:solidFill>
                <a:srgbClr val="829EB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81" name="任意多边形 73">
                <a:extLst>
                  <a:ext uri="{FF2B5EF4-FFF2-40B4-BE49-F238E27FC236}">
                    <a16:creationId xmlns:a16="http://schemas.microsoft.com/office/drawing/2014/main" id="{14309307-32FA-45D0-A052-4AD0243612A6}"/>
                  </a:ext>
                </a:extLst>
              </p:cNvPr>
              <p:cNvSpPr/>
              <p:nvPr/>
            </p:nvSpPr>
            <p:spPr>
              <a:xfrm>
                <a:off x="5364479" y="2932235"/>
                <a:ext cx="519459" cy="512149"/>
              </a:xfrm>
              <a:custGeom>
                <a:gdLst>
                  <a:gd name="connsiteX0" fmla="*/ 496253 w 519459"/>
                  <a:gd name="connsiteY0" fmla="*/ 26229 h 512149"/>
                  <a:gd name="connsiteX1" fmla="*/ 222885 w 519459"/>
                  <a:gd name="connsiteY1" fmla="*/ 70997 h 512149"/>
                  <a:gd name="connsiteX2" fmla="*/ 0 w 519459"/>
                  <a:gd name="connsiteY2" fmla="*/ 503432 h 512149"/>
                  <a:gd name="connsiteX3" fmla="*/ 396240 w 519459"/>
                  <a:gd name="connsiteY3" fmla="*/ 451997 h 512149"/>
                  <a:gd name="connsiteX4" fmla="*/ 496253 w 519459"/>
                  <a:gd name="connsiteY4" fmla="*/ 140529 h 512149"/>
                  <a:gd name="connsiteX5" fmla="*/ 496253 w 519459"/>
                  <a:gd name="connsiteY5" fmla="*/ 26229 h 512149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19459" h="512149">
                    <a:moveTo>
                      <a:pt x="496253" y="26229"/>
                    </a:moveTo>
                    <a:cubicBezTo>
                      <a:pt x="459105" y="-17586"/>
                      <a:pt x="322898" y="-9013"/>
                      <a:pt x="222885" y="70997"/>
                    </a:cubicBezTo>
                    <a:cubicBezTo>
                      <a:pt x="125730" y="149102"/>
                      <a:pt x="10478" y="254829"/>
                      <a:pt x="0" y="503432"/>
                    </a:cubicBezTo>
                    <a:cubicBezTo>
                      <a:pt x="89535" y="516767"/>
                      <a:pt x="315278" y="524387"/>
                      <a:pt x="396240" y="451997"/>
                    </a:cubicBezTo>
                    <a:cubicBezTo>
                      <a:pt x="387667" y="288167"/>
                      <a:pt x="430530" y="239589"/>
                      <a:pt x="496253" y="140529"/>
                    </a:cubicBezTo>
                    <a:cubicBezTo>
                      <a:pt x="519113" y="107192"/>
                      <a:pt x="534353" y="72902"/>
                      <a:pt x="496253" y="26229"/>
                    </a:cubicBezTo>
                    <a:close/>
                  </a:path>
                </a:pathLst>
              </a:custGeom>
              <a:solidFill>
                <a:srgbClr val="E4BA3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82" name="任意多边形 74">
                <a:extLst>
                  <a:ext uri="{FF2B5EF4-FFF2-40B4-BE49-F238E27FC236}">
                    <a16:creationId xmlns:a16="http://schemas.microsoft.com/office/drawing/2014/main" id="{D60FBC2D-9AAC-4211-ADF1-F67DE9178E91}"/>
                  </a:ext>
                </a:extLst>
              </p:cNvPr>
              <p:cNvSpPr/>
              <p:nvPr/>
            </p:nvSpPr>
            <p:spPr>
              <a:xfrm>
                <a:off x="5298352" y="3604259"/>
                <a:ext cx="647047" cy="126787"/>
              </a:xfrm>
              <a:custGeom>
                <a:gdLst>
                  <a:gd name="connsiteX0" fmla="*/ 409027 w 647047"/>
                  <a:gd name="connsiteY0" fmla="*/ 0 h 126787"/>
                  <a:gd name="connsiteX1" fmla="*/ 16597 w 647047"/>
                  <a:gd name="connsiteY1" fmla="*/ 28575 h 126787"/>
                  <a:gd name="connsiteX2" fmla="*/ 43267 w 647047"/>
                  <a:gd name="connsiteY2" fmla="*/ 123825 h 126787"/>
                  <a:gd name="connsiteX3" fmla="*/ 621435 w 647047"/>
                  <a:gd name="connsiteY3" fmla="*/ 109538 h 126787"/>
                  <a:gd name="connsiteX4" fmla="*/ 615720 w 647047"/>
                  <a:gd name="connsiteY4" fmla="*/ 15240 h 126787"/>
                  <a:gd name="connsiteX5" fmla="*/ 409027 w 647047"/>
                  <a:gd name="connsiteY5" fmla="*/ 0 h 12678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7047" h="126787">
                    <a:moveTo>
                      <a:pt x="409027" y="0"/>
                    </a:moveTo>
                    <a:cubicBezTo>
                      <a:pt x="252817" y="953"/>
                      <a:pt x="56602" y="26670"/>
                      <a:pt x="16597" y="28575"/>
                    </a:cubicBezTo>
                    <a:cubicBezTo>
                      <a:pt x="-7215" y="52388"/>
                      <a:pt x="-11025" y="108585"/>
                      <a:pt x="43267" y="123825"/>
                    </a:cubicBezTo>
                    <a:cubicBezTo>
                      <a:pt x="367117" y="120015"/>
                      <a:pt x="582382" y="140018"/>
                      <a:pt x="621435" y="109538"/>
                    </a:cubicBezTo>
                    <a:cubicBezTo>
                      <a:pt x="660488" y="79058"/>
                      <a:pt x="651915" y="33338"/>
                      <a:pt x="615720" y="15240"/>
                    </a:cubicBezTo>
                    <a:cubicBezTo>
                      <a:pt x="589050" y="1905"/>
                      <a:pt x="409027" y="0"/>
                      <a:pt x="409027" y="0"/>
                    </a:cubicBezTo>
                    <a:close/>
                  </a:path>
                </a:pathLst>
              </a:custGeom>
              <a:solidFill>
                <a:srgbClr val="6588A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83" name="任意多边形 75">
                <a:extLst>
                  <a:ext uri="{FF2B5EF4-FFF2-40B4-BE49-F238E27FC236}">
                    <a16:creationId xmlns:a16="http://schemas.microsoft.com/office/drawing/2014/main" id="{C4DEED33-D49E-4602-BCDD-D6D6A512E037}"/>
                  </a:ext>
                </a:extLst>
              </p:cNvPr>
              <p:cNvSpPr/>
              <p:nvPr/>
            </p:nvSpPr>
            <p:spPr>
              <a:xfrm>
                <a:off x="5380144" y="3459784"/>
                <a:ext cx="580969" cy="262187"/>
              </a:xfrm>
              <a:custGeom>
                <a:gdLst>
                  <a:gd name="connsiteX0" fmla="*/ 528 w 580969"/>
                  <a:gd name="connsiteY0" fmla="*/ 41605 h 262187"/>
                  <a:gd name="connsiteX1" fmla="*/ 476778 w 580969"/>
                  <a:gd name="connsiteY1" fmla="*/ 257823 h 262187"/>
                  <a:gd name="connsiteX2" fmla="*/ 548215 w 580969"/>
                  <a:gd name="connsiteY2" fmla="*/ 141618 h 262187"/>
                  <a:gd name="connsiteX3" fmla="*/ 305328 w 580969"/>
                  <a:gd name="connsiteY3" fmla="*/ 21603 h 262187"/>
                  <a:gd name="connsiteX4" fmla="*/ 528 w 580969"/>
                  <a:gd name="connsiteY4" fmla="*/ 41605 h 26218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0969" h="262187">
                    <a:moveTo>
                      <a:pt x="528" y="41605"/>
                    </a:moveTo>
                    <a:cubicBezTo>
                      <a:pt x="15768" y="115900"/>
                      <a:pt x="406293" y="241630"/>
                      <a:pt x="476778" y="257823"/>
                    </a:cubicBezTo>
                    <a:cubicBezTo>
                      <a:pt x="588220" y="283540"/>
                      <a:pt x="607270" y="189243"/>
                      <a:pt x="548215" y="141618"/>
                    </a:cubicBezTo>
                    <a:cubicBezTo>
                      <a:pt x="491065" y="95898"/>
                      <a:pt x="305328" y="21603"/>
                      <a:pt x="305328" y="21603"/>
                    </a:cubicBezTo>
                    <a:cubicBezTo>
                      <a:pt x="305328" y="21603"/>
                      <a:pt x="-14712" y="-38405"/>
                      <a:pt x="528" y="41605"/>
                    </a:cubicBezTo>
                    <a:close/>
                  </a:path>
                </a:pathLst>
              </a:custGeom>
              <a:solidFill>
                <a:srgbClr val="829EB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84" name="任意多边形 76">
                <a:extLst>
                  <a:ext uri="{FF2B5EF4-FFF2-40B4-BE49-F238E27FC236}">
                    <a16:creationId xmlns:a16="http://schemas.microsoft.com/office/drawing/2014/main" id="{F92756E9-EFDA-410C-A4B5-5072EFCF1F2F}"/>
                  </a:ext>
                </a:extLst>
              </p:cNvPr>
              <p:cNvSpPr/>
              <p:nvPr/>
            </p:nvSpPr>
            <p:spPr>
              <a:xfrm>
                <a:off x="5758250" y="3161911"/>
                <a:ext cx="209031" cy="255985"/>
              </a:xfrm>
              <a:custGeom>
                <a:gdLst>
                  <a:gd name="connsiteX0" fmla="*/ 4374 w 209031"/>
                  <a:gd name="connsiteY0" fmla="*/ 90875 h 255985"/>
                  <a:gd name="connsiteX1" fmla="*/ 123437 w 209031"/>
                  <a:gd name="connsiteY1" fmla="*/ 236608 h 255985"/>
                  <a:gd name="connsiteX2" fmla="*/ 195827 w 209031"/>
                  <a:gd name="connsiteY2" fmla="*/ 173743 h 255985"/>
                  <a:gd name="connsiteX3" fmla="*/ 72002 w 209031"/>
                  <a:gd name="connsiteY3" fmla="*/ 8960 h 255985"/>
                  <a:gd name="connsiteX4" fmla="*/ 4374 w 209031"/>
                  <a:gd name="connsiteY4" fmla="*/ 90875 h 25598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031" h="255985">
                    <a:moveTo>
                      <a:pt x="4374" y="90875"/>
                    </a:moveTo>
                    <a:cubicBezTo>
                      <a:pt x="27234" y="143263"/>
                      <a:pt x="92004" y="208985"/>
                      <a:pt x="123437" y="236608"/>
                    </a:cubicBezTo>
                    <a:cubicBezTo>
                      <a:pt x="186302" y="291853"/>
                      <a:pt x="232975" y="215653"/>
                      <a:pt x="195827" y="173743"/>
                    </a:cubicBezTo>
                    <a:cubicBezTo>
                      <a:pt x="158679" y="130880"/>
                      <a:pt x="107245" y="75635"/>
                      <a:pt x="72002" y="8960"/>
                    </a:cubicBezTo>
                    <a:cubicBezTo>
                      <a:pt x="54857" y="-23425"/>
                      <a:pt x="-18485" y="38488"/>
                      <a:pt x="4374" y="90875"/>
                    </a:cubicBezTo>
                    <a:close/>
                  </a:path>
                </a:pathLst>
              </a:custGeom>
              <a:solidFill>
                <a:srgbClr val="EEBDA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85" name="任意多边形 77">
                <a:extLst>
                  <a:ext uri="{FF2B5EF4-FFF2-40B4-BE49-F238E27FC236}">
                    <a16:creationId xmlns:a16="http://schemas.microsoft.com/office/drawing/2014/main" id="{D0357061-46B8-4897-83E9-2069D7AB91CD}"/>
                  </a:ext>
                </a:extLst>
              </p:cNvPr>
              <p:cNvSpPr/>
              <p:nvPr/>
            </p:nvSpPr>
            <p:spPr>
              <a:xfrm>
                <a:off x="5665816" y="3030390"/>
                <a:ext cx="200630" cy="246083"/>
              </a:xfrm>
              <a:custGeom>
                <a:gdLst>
                  <a:gd name="connsiteX0" fmla="*/ 12036 w 200630"/>
                  <a:gd name="connsiteY0" fmla="*/ 121431 h 246083"/>
                  <a:gd name="connsiteX1" fmla="*/ 41563 w 200630"/>
                  <a:gd name="connsiteY1" fmla="*/ 464 h 246083"/>
                  <a:gd name="connsiteX2" fmla="*/ 200631 w 200630"/>
                  <a:gd name="connsiteY2" fmla="*/ 163342 h 246083"/>
                  <a:gd name="connsiteX3" fmla="*/ 75853 w 200630"/>
                  <a:gd name="connsiteY3" fmla="*/ 244304 h 246083"/>
                  <a:gd name="connsiteX4" fmla="*/ 12036 w 200630"/>
                  <a:gd name="connsiteY4" fmla="*/ 121431 h 24608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630" h="246083">
                    <a:moveTo>
                      <a:pt x="12036" y="121431"/>
                    </a:moveTo>
                    <a:cubicBezTo>
                      <a:pt x="-11777" y="53804"/>
                      <a:pt x="606" y="7131"/>
                      <a:pt x="41563" y="464"/>
                    </a:cubicBezTo>
                    <a:cubicBezTo>
                      <a:pt x="82521" y="-6203"/>
                      <a:pt x="151101" y="59519"/>
                      <a:pt x="200631" y="163342"/>
                    </a:cubicBezTo>
                    <a:cubicBezTo>
                      <a:pt x="163483" y="265259"/>
                      <a:pt x="75853" y="244304"/>
                      <a:pt x="75853" y="244304"/>
                    </a:cubicBezTo>
                    <a:cubicBezTo>
                      <a:pt x="75853" y="244304"/>
                      <a:pt x="30133" y="174772"/>
                      <a:pt x="12036" y="121431"/>
                    </a:cubicBezTo>
                    <a:close/>
                  </a:path>
                </a:pathLst>
              </a:custGeom>
              <a:solidFill>
                <a:srgbClr val="D99D3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86" name="任意多边形 78">
                <a:extLst>
                  <a:ext uri="{FF2B5EF4-FFF2-40B4-BE49-F238E27FC236}">
                    <a16:creationId xmlns:a16="http://schemas.microsoft.com/office/drawing/2014/main" id="{287CC40E-9F51-411E-A398-86207548F79F}"/>
                  </a:ext>
                </a:extLst>
              </p:cNvPr>
              <p:cNvSpPr/>
              <p:nvPr/>
            </p:nvSpPr>
            <p:spPr>
              <a:xfrm>
                <a:off x="5882679" y="3326978"/>
                <a:ext cx="340640" cy="172439"/>
              </a:xfrm>
              <a:custGeom>
                <a:gdLst>
                  <a:gd name="connsiteX0" fmla="*/ 71398 w 340640"/>
                  <a:gd name="connsiteY0" fmla="*/ 8676 h 172439"/>
                  <a:gd name="connsiteX1" fmla="*/ 324762 w 340640"/>
                  <a:gd name="connsiteY1" fmla="*/ 101069 h 172439"/>
                  <a:gd name="connsiteX2" fmla="*/ 303807 w 340640"/>
                  <a:gd name="connsiteY2" fmla="*/ 171554 h 172439"/>
                  <a:gd name="connsiteX3" fmla="*/ 14248 w 340640"/>
                  <a:gd name="connsiteY3" fmla="*/ 80114 h 172439"/>
                  <a:gd name="connsiteX4" fmla="*/ 71398 w 340640"/>
                  <a:gd name="connsiteY4" fmla="*/ 8676 h 172439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640" h="172439">
                    <a:moveTo>
                      <a:pt x="71398" y="8676"/>
                    </a:moveTo>
                    <a:cubicBezTo>
                      <a:pt x="113307" y="40109"/>
                      <a:pt x="209510" y="86781"/>
                      <a:pt x="324762" y="101069"/>
                    </a:cubicBezTo>
                    <a:cubicBezTo>
                      <a:pt x="345717" y="104879"/>
                      <a:pt x="352385" y="165839"/>
                      <a:pt x="303807" y="171554"/>
                    </a:cubicBezTo>
                    <a:cubicBezTo>
                      <a:pt x="255230" y="177269"/>
                      <a:pt x="106640" y="156314"/>
                      <a:pt x="14248" y="80114"/>
                    </a:cubicBezTo>
                    <a:cubicBezTo>
                      <a:pt x="-26710" y="38204"/>
                      <a:pt x="29487" y="-22756"/>
                      <a:pt x="71398" y="8676"/>
                    </a:cubicBezTo>
                    <a:close/>
                  </a:path>
                </a:pathLst>
              </a:custGeom>
              <a:solidFill>
                <a:srgbClr val="EEBDA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87" name="任意多边形 79">
                <a:extLst>
                  <a:ext uri="{FF2B5EF4-FFF2-40B4-BE49-F238E27FC236}">
                    <a16:creationId xmlns:a16="http://schemas.microsoft.com/office/drawing/2014/main" id="{A254B457-9D5A-4705-A379-54CB84B51727}"/>
                  </a:ext>
                </a:extLst>
              </p:cNvPr>
              <p:cNvSpPr/>
              <p:nvPr/>
            </p:nvSpPr>
            <p:spPr>
              <a:xfrm>
                <a:off x="6167090" y="3344242"/>
                <a:ext cx="108201" cy="154368"/>
              </a:xfrm>
              <a:custGeom>
                <a:gdLst>
                  <a:gd name="connsiteX0" fmla="*/ 30826 w 108201"/>
                  <a:gd name="connsiteY0" fmla="*/ 85710 h 154368"/>
                  <a:gd name="connsiteX1" fmla="*/ 78451 w 108201"/>
                  <a:gd name="connsiteY1" fmla="*/ 38085 h 154368"/>
                  <a:gd name="connsiteX2" fmla="*/ 106074 w 108201"/>
                  <a:gd name="connsiteY2" fmla="*/ 2842 h 154368"/>
                  <a:gd name="connsiteX3" fmla="*/ 93691 w 108201"/>
                  <a:gd name="connsiteY3" fmla="*/ 116190 h 154368"/>
                  <a:gd name="connsiteX4" fmla="*/ 19396 w 108201"/>
                  <a:gd name="connsiteY4" fmla="*/ 154290 h 154368"/>
                  <a:gd name="connsiteX5" fmla="*/ 30826 w 108201"/>
                  <a:gd name="connsiteY5" fmla="*/ 85710 h 15436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200" h="154368">
                    <a:moveTo>
                      <a:pt x="30826" y="85710"/>
                    </a:moveTo>
                    <a:cubicBezTo>
                      <a:pt x="47019" y="79995"/>
                      <a:pt x="74641" y="63802"/>
                      <a:pt x="78451" y="38085"/>
                    </a:cubicBezTo>
                    <a:cubicBezTo>
                      <a:pt x="82261" y="12367"/>
                      <a:pt x="102264" y="-7635"/>
                      <a:pt x="106074" y="2842"/>
                    </a:cubicBezTo>
                    <a:cubicBezTo>
                      <a:pt x="110836" y="15225"/>
                      <a:pt x="107979" y="84757"/>
                      <a:pt x="93691" y="116190"/>
                    </a:cubicBezTo>
                    <a:cubicBezTo>
                      <a:pt x="72736" y="161910"/>
                      <a:pt x="67974" y="153337"/>
                      <a:pt x="19396" y="154290"/>
                    </a:cubicBezTo>
                    <a:cubicBezTo>
                      <a:pt x="-30134" y="154290"/>
                      <a:pt x="30826" y="85710"/>
                      <a:pt x="30826" y="85710"/>
                    </a:cubicBezTo>
                    <a:close/>
                  </a:path>
                </a:pathLst>
              </a:custGeom>
              <a:solidFill>
                <a:srgbClr val="EEBDA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688" name="组合 80">
                <a:extLst>
                  <a:ext uri="{FF2B5EF4-FFF2-40B4-BE49-F238E27FC236}">
                    <a16:creationId xmlns:a16="http://schemas.microsoft.com/office/drawing/2014/main" id="{6CF7464A-F562-462D-9D26-A603243EC28A}"/>
                  </a:ext>
                </a:extLst>
              </p:cNvPr>
              <p:cNvGrpSpPr/>
              <p:nvPr/>
            </p:nvGrpSpPr>
            <p:grpSpPr>
              <a:xfrm>
                <a:off x="5790032" y="2581324"/>
                <a:ext cx="553271" cy="478633"/>
                <a:chOff x="5790032" y="2581324"/>
                <a:chExt cx="553271" cy="478633"/>
              </a:xfrm>
            </p:grpSpPr>
            <p:grpSp>
              <p:nvGrpSpPr>
                <p:cNvPr id="689" name="组合 81">
                  <a:extLst>
                    <a:ext uri="{FF2B5EF4-FFF2-40B4-BE49-F238E27FC236}">
                      <a16:creationId xmlns:a16="http://schemas.microsoft.com/office/drawing/2014/main" id="{6CF7464A-F562-462D-9D26-A603243EC28A}"/>
                    </a:ext>
                  </a:extLst>
                </p:cNvPr>
                <p:cNvGrpSpPr/>
                <p:nvPr/>
              </p:nvGrpSpPr>
              <p:grpSpPr>
                <a:xfrm>
                  <a:off x="5790032" y="2581324"/>
                  <a:ext cx="453308" cy="478633"/>
                  <a:chOff x="5790032" y="2581324"/>
                  <a:chExt cx="453308" cy="478633"/>
                </a:xfrm>
              </p:grpSpPr>
              <p:sp>
                <p:nvSpPr>
                  <p:cNvPr id="691" name="任意多边形 82">
                    <a:extLst>
                      <a:ext uri="{FF2B5EF4-FFF2-40B4-BE49-F238E27FC236}">
                        <a16:creationId xmlns:a16="http://schemas.microsoft.com/office/drawing/2014/main" id="{32F54BEA-8FFB-4189-B2E8-109363912D85}"/>
                      </a:ext>
                    </a:extLst>
                  </p:cNvPr>
                  <p:cNvSpPr/>
                  <p:nvPr/>
                </p:nvSpPr>
                <p:spPr>
                  <a:xfrm>
                    <a:off x="5818942" y="2581324"/>
                    <a:ext cx="424398" cy="447625"/>
                  </a:xfrm>
                  <a:custGeom>
                    <a:gdLst>
                      <a:gd name="connsiteX0" fmla="*/ 182760 w 424398"/>
                      <a:gd name="connsiteY0" fmla="*/ 447625 h 447625"/>
                      <a:gd name="connsiteX1" fmla="*/ 378022 w 424398"/>
                      <a:gd name="connsiteY1" fmla="*/ 320943 h 447625"/>
                      <a:gd name="connsiteX2" fmla="*/ 341827 w 424398"/>
                      <a:gd name="connsiteY2" fmla="*/ 55195 h 447625"/>
                      <a:gd name="connsiteX3" fmla="*/ 114180 w 424398"/>
                      <a:gd name="connsiteY3" fmla="*/ 25668 h 447625"/>
                      <a:gd name="connsiteX4" fmla="*/ 4642 w 424398"/>
                      <a:gd name="connsiteY4" fmla="*/ 186640 h 447625"/>
                      <a:gd name="connsiteX5" fmla="*/ 182760 w 424398"/>
                      <a:gd name="connsiteY5" fmla="*/ 447625 h 447625"/>
                    </a:gdLst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24397" h="447625">
                        <a:moveTo>
                          <a:pt x="182760" y="447625"/>
                        </a:moveTo>
                        <a:cubicBezTo>
                          <a:pt x="182760" y="447625"/>
                          <a:pt x="303727" y="421908"/>
                          <a:pt x="378022" y="320943"/>
                        </a:cubicBezTo>
                        <a:cubicBezTo>
                          <a:pt x="458985" y="211405"/>
                          <a:pt x="425647" y="117108"/>
                          <a:pt x="341827" y="55195"/>
                        </a:cubicBezTo>
                        <a:cubicBezTo>
                          <a:pt x="250387" y="-12432"/>
                          <a:pt x="185617" y="-12432"/>
                          <a:pt x="114180" y="25668"/>
                        </a:cubicBezTo>
                        <a:cubicBezTo>
                          <a:pt x="49410" y="59958"/>
                          <a:pt x="19882" y="120918"/>
                          <a:pt x="4642" y="186640"/>
                        </a:cubicBezTo>
                        <a:cubicBezTo>
                          <a:pt x="-18218" y="287605"/>
                          <a:pt x="43695" y="353328"/>
                          <a:pt x="182760" y="447625"/>
                        </a:cubicBezTo>
                        <a:close/>
                      </a:path>
                    </a:pathLst>
                  </a:custGeom>
                  <a:solidFill>
                    <a:srgbClr val="381C14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692" name="任意多边形 83">
                    <a:extLst>
                      <a:ext uri="{FF2B5EF4-FFF2-40B4-BE49-F238E27FC236}">
                        <a16:creationId xmlns:a16="http://schemas.microsoft.com/office/drawing/2014/main" id="{126ED6F8-2260-4214-A63E-440DE5B33DAC}"/>
                      </a:ext>
                    </a:extLst>
                  </p:cNvPr>
                  <p:cNvSpPr/>
                  <p:nvPr/>
                </p:nvSpPr>
                <p:spPr>
                  <a:xfrm>
                    <a:off x="5790032" y="2906077"/>
                    <a:ext cx="124992" cy="135089"/>
                  </a:xfrm>
                  <a:custGeom>
                    <a:gdLst>
                      <a:gd name="connsiteX0" fmla="*/ 64985 w 124992"/>
                      <a:gd name="connsiteY0" fmla="*/ 0 h 135089"/>
                      <a:gd name="connsiteX1" fmla="*/ 4977 w 124992"/>
                      <a:gd name="connsiteY1" fmla="*/ 44767 h 135089"/>
                      <a:gd name="connsiteX2" fmla="*/ 81177 w 124992"/>
                      <a:gd name="connsiteY2" fmla="*/ 131445 h 135089"/>
                      <a:gd name="connsiteX3" fmla="*/ 124992 w 124992"/>
                      <a:gd name="connsiteY3" fmla="*/ 100013 h 135089"/>
                      <a:gd name="connsiteX4" fmla="*/ 64985 w 124992"/>
                      <a:gd name="connsiteY4" fmla="*/ 0 h 135089"/>
                    </a:gdLst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991" h="135089">
                        <a:moveTo>
                          <a:pt x="64985" y="0"/>
                        </a:moveTo>
                        <a:cubicBezTo>
                          <a:pt x="64985" y="0"/>
                          <a:pt x="29742" y="26670"/>
                          <a:pt x="4977" y="44767"/>
                        </a:cubicBezTo>
                        <a:cubicBezTo>
                          <a:pt x="-18835" y="62865"/>
                          <a:pt x="48792" y="154305"/>
                          <a:pt x="81177" y="131445"/>
                        </a:cubicBezTo>
                        <a:cubicBezTo>
                          <a:pt x="98322" y="120015"/>
                          <a:pt x="124992" y="100013"/>
                          <a:pt x="124992" y="100013"/>
                        </a:cubicBezTo>
                        <a:lnTo>
                          <a:pt x="64985" y="0"/>
                        </a:lnTo>
                        <a:close/>
                      </a:path>
                    </a:pathLst>
                  </a:custGeom>
                  <a:solidFill>
                    <a:srgbClr val="D69E8E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693" name="任意多边形 84">
                    <a:extLst>
                      <a:ext uri="{FF2B5EF4-FFF2-40B4-BE49-F238E27FC236}">
                        <a16:creationId xmlns:a16="http://schemas.microsoft.com/office/drawing/2014/main" id="{460FA003-496F-4339-AAC7-C14758AAA9ED}"/>
                      </a:ext>
                    </a:extLst>
                  </p:cNvPr>
                  <p:cNvSpPr/>
                  <p:nvPr/>
                </p:nvSpPr>
                <p:spPr>
                  <a:xfrm>
                    <a:off x="5801447" y="2711686"/>
                    <a:ext cx="396500" cy="348272"/>
                  </a:xfrm>
                  <a:custGeom>
                    <a:gdLst>
                      <a:gd name="connsiteX0" fmla="*/ 372657 w 396500"/>
                      <a:gd name="connsiteY0" fmla="*/ 188676 h 348272"/>
                      <a:gd name="connsiteX1" fmla="*/ 255500 w 396500"/>
                      <a:gd name="connsiteY1" fmla="*/ 339171 h 348272"/>
                      <a:gd name="connsiteX2" fmla="*/ 71668 w 396500"/>
                      <a:gd name="connsiteY2" fmla="*/ 263923 h 348272"/>
                      <a:gd name="connsiteX3" fmla="*/ 34520 w 396500"/>
                      <a:gd name="connsiteY3" fmla="*/ 126763 h 348272"/>
                      <a:gd name="connsiteX4" fmla="*/ 9755 w 396500"/>
                      <a:gd name="connsiteY4" fmla="*/ 115333 h 348272"/>
                      <a:gd name="connsiteX5" fmla="*/ 7850 w 396500"/>
                      <a:gd name="connsiteY5" fmla="*/ 69613 h 348272"/>
                      <a:gd name="connsiteX6" fmla="*/ 56427 w 396500"/>
                      <a:gd name="connsiteY6" fmla="*/ 50563 h 348272"/>
                      <a:gd name="connsiteX7" fmla="*/ 77382 w 396500"/>
                      <a:gd name="connsiteY7" fmla="*/ 82948 h 348272"/>
                      <a:gd name="connsiteX8" fmla="*/ 126912 w 396500"/>
                      <a:gd name="connsiteY8" fmla="*/ 22941 h 348272"/>
                      <a:gd name="connsiteX9" fmla="*/ 305982 w 396500"/>
                      <a:gd name="connsiteY9" fmla="*/ 57231 h 348272"/>
                      <a:gd name="connsiteX10" fmla="*/ 392660 w 396500"/>
                      <a:gd name="connsiteY10" fmla="*/ 126763 h 348272"/>
                      <a:gd name="connsiteX11" fmla="*/ 372657 w 396500"/>
                      <a:gd name="connsiteY11" fmla="*/ 188676 h 348272"/>
                    </a:gdLst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96500" h="348272">
                        <a:moveTo>
                          <a:pt x="372657" y="188676"/>
                        </a:moveTo>
                        <a:cubicBezTo>
                          <a:pt x="304077" y="283926"/>
                          <a:pt x="290743" y="322026"/>
                          <a:pt x="255500" y="339171"/>
                        </a:cubicBezTo>
                        <a:cubicBezTo>
                          <a:pt x="222162" y="355363"/>
                          <a:pt x="153582" y="360126"/>
                          <a:pt x="71668" y="263923"/>
                        </a:cubicBezTo>
                        <a:cubicBezTo>
                          <a:pt x="12612" y="194391"/>
                          <a:pt x="34520" y="126763"/>
                          <a:pt x="34520" y="126763"/>
                        </a:cubicBezTo>
                        <a:cubicBezTo>
                          <a:pt x="34520" y="126763"/>
                          <a:pt x="21185" y="125811"/>
                          <a:pt x="9755" y="115333"/>
                        </a:cubicBezTo>
                        <a:cubicBezTo>
                          <a:pt x="230" y="106761"/>
                          <a:pt x="-5485" y="86758"/>
                          <a:pt x="7850" y="69613"/>
                        </a:cubicBezTo>
                        <a:cubicBezTo>
                          <a:pt x="27852" y="45801"/>
                          <a:pt x="44997" y="46754"/>
                          <a:pt x="56427" y="50563"/>
                        </a:cubicBezTo>
                        <a:cubicBezTo>
                          <a:pt x="77382" y="58183"/>
                          <a:pt x="77382" y="82948"/>
                          <a:pt x="77382" y="82948"/>
                        </a:cubicBezTo>
                        <a:cubicBezTo>
                          <a:pt x="77382" y="82948"/>
                          <a:pt x="103100" y="46754"/>
                          <a:pt x="126912" y="22941"/>
                        </a:cubicBezTo>
                        <a:cubicBezTo>
                          <a:pt x="149772" y="-871"/>
                          <a:pt x="174537" y="-25637"/>
                          <a:pt x="305982" y="57231"/>
                        </a:cubicBezTo>
                        <a:cubicBezTo>
                          <a:pt x="338368" y="77233"/>
                          <a:pt x="381230" y="106761"/>
                          <a:pt x="392660" y="126763"/>
                        </a:cubicBezTo>
                        <a:cubicBezTo>
                          <a:pt x="403137" y="144861"/>
                          <a:pt x="390755" y="162958"/>
                          <a:pt x="372657" y="188676"/>
                        </a:cubicBezTo>
                        <a:close/>
                      </a:path>
                    </a:pathLst>
                  </a:custGeom>
                  <a:solidFill>
                    <a:srgbClr val="EEBDAE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694" name="任意多边形 85">
                    <a:extLst>
                      <a:ext uri="{FF2B5EF4-FFF2-40B4-BE49-F238E27FC236}">
                        <a16:creationId xmlns:a16="http://schemas.microsoft.com/office/drawing/2014/main" id="{C65F5060-D99B-402B-9D20-EA992DD6A8B8}"/>
                      </a:ext>
                    </a:extLst>
                  </p:cNvPr>
                  <p:cNvSpPr/>
                  <p:nvPr/>
                </p:nvSpPr>
                <p:spPr>
                  <a:xfrm>
                    <a:off x="6055041" y="2927032"/>
                    <a:ext cx="27622" cy="31579"/>
                  </a:xfrm>
                  <a:custGeom>
                    <a:gdLst>
                      <a:gd name="connsiteX0" fmla="*/ 2858 w 27622"/>
                      <a:gd name="connsiteY0" fmla="*/ 0 h 31579"/>
                      <a:gd name="connsiteX1" fmla="*/ 18098 w 27622"/>
                      <a:gd name="connsiteY1" fmla="*/ 4763 h 31579"/>
                      <a:gd name="connsiteX2" fmla="*/ 27623 w 27622"/>
                      <a:gd name="connsiteY2" fmla="*/ 18097 h 31579"/>
                      <a:gd name="connsiteX3" fmla="*/ 16192 w 27622"/>
                      <a:gd name="connsiteY3" fmla="*/ 30480 h 31579"/>
                      <a:gd name="connsiteX4" fmla="*/ 0 w 27622"/>
                      <a:gd name="connsiteY4" fmla="*/ 30480 h 31579"/>
                      <a:gd name="connsiteX5" fmla="*/ 15240 w 27622"/>
                      <a:gd name="connsiteY5" fmla="*/ 27622 h 31579"/>
                      <a:gd name="connsiteX6" fmla="*/ 23813 w 27622"/>
                      <a:gd name="connsiteY6" fmla="*/ 18097 h 31579"/>
                      <a:gd name="connsiteX7" fmla="*/ 16192 w 27622"/>
                      <a:gd name="connsiteY7" fmla="*/ 6667 h 31579"/>
                      <a:gd name="connsiteX8" fmla="*/ 2858 w 27622"/>
                      <a:gd name="connsiteY8" fmla="*/ 0 h 31579"/>
                    </a:gdLst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22" h="31579">
                        <a:moveTo>
                          <a:pt x="2858" y="0"/>
                        </a:moveTo>
                        <a:cubicBezTo>
                          <a:pt x="8573" y="0"/>
                          <a:pt x="13335" y="1905"/>
                          <a:pt x="18098" y="4763"/>
                        </a:cubicBezTo>
                        <a:cubicBezTo>
                          <a:pt x="22860" y="7620"/>
                          <a:pt x="27623" y="12383"/>
                          <a:pt x="27623" y="18097"/>
                        </a:cubicBezTo>
                        <a:cubicBezTo>
                          <a:pt x="27623" y="24765"/>
                          <a:pt x="21908" y="28575"/>
                          <a:pt x="16192" y="30480"/>
                        </a:cubicBezTo>
                        <a:cubicBezTo>
                          <a:pt x="10478" y="32385"/>
                          <a:pt x="5715" y="31433"/>
                          <a:pt x="0" y="30480"/>
                        </a:cubicBezTo>
                        <a:cubicBezTo>
                          <a:pt x="5715" y="30480"/>
                          <a:pt x="10478" y="29527"/>
                          <a:pt x="15240" y="27622"/>
                        </a:cubicBezTo>
                        <a:cubicBezTo>
                          <a:pt x="20003" y="25717"/>
                          <a:pt x="23813" y="22860"/>
                          <a:pt x="23813" y="18097"/>
                        </a:cubicBezTo>
                        <a:cubicBezTo>
                          <a:pt x="23813" y="13335"/>
                          <a:pt x="20003" y="9525"/>
                          <a:pt x="16192" y="6667"/>
                        </a:cubicBezTo>
                        <a:cubicBezTo>
                          <a:pt x="13335" y="3810"/>
                          <a:pt x="8573" y="1905"/>
                          <a:pt x="2858" y="0"/>
                        </a:cubicBezTo>
                        <a:close/>
                      </a:path>
                    </a:pathLst>
                  </a:custGeom>
                  <a:solidFill>
                    <a:srgbClr val="936053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695" name="任意多边形 86">
                    <a:extLst>
                      <a:ext uri="{FF2B5EF4-FFF2-40B4-BE49-F238E27FC236}">
                        <a16:creationId xmlns:a16="http://schemas.microsoft.com/office/drawing/2014/main" id="{FFBD6D11-83E1-441D-B1D3-6DFCB8998135}"/>
                      </a:ext>
                    </a:extLst>
                  </p:cNvPr>
                  <p:cNvSpPr/>
                  <p:nvPr/>
                </p:nvSpPr>
                <p:spPr>
                  <a:xfrm>
                    <a:off x="5965507" y="2937509"/>
                    <a:ext cx="40957" cy="48577"/>
                  </a:xfrm>
                  <a:custGeom>
                    <a:gdLst>
                      <a:gd name="connsiteX0" fmla="*/ 7620 w 40957"/>
                      <a:gd name="connsiteY0" fmla="*/ 0 h 48577"/>
                      <a:gd name="connsiteX1" fmla="*/ 3810 w 40957"/>
                      <a:gd name="connsiteY1" fmla="*/ 7620 h 48577"/>
                      <a:gd name="connsiteX2" fmla="*/ 2858 w 40957"/>
                      <a:gd name="connsiteY2" fmla="*/ 16193 h 48577"/>
                      <a:gd name="connsiteX3" fmla="*/ 9525 w 40957"/>
                      <a:gd name="connsiteY3" fmla="*/ 31433 h 48577"/>
                      <a:gd name="connsiteX4" fmla="*/ 23813 w 40957"/>
                      <a:gd name="connsiteY4" fmla="*/ 41910 h 48577"/>
                      <a:gd name="connsiteX5" fmla="*/ 40958 w 40957"/>
                      <a:gd name="connsiteY5" fmla="*/ 48578 h 48577"/>
                      <a:gd name="connsiteX6" fmla="*/ 31433 w 40957"/>
                      <a:gd name="connsiteY6" fmla="*/ 47625 h 48577"/>
                      <a:gd name="connsiteX7" fmla="*/ 22860 w 40957"/>
                      <a:gd name="connsiteY7" fmla="*/ 44768 h 48577"/>
                      <a:gd name="connsiteX8" fmla="*/ 6667 w 40957"/>
                      <a:gd name="connsiteY8" fmla="*/ 34290 h 48577"/>
                      <a:gd name="connsiteX9" fmla="*/ 0 w 40957"/>
                      <a:gd name="connsiteY9" fmla="*/ 16193 h 48577"/>
                      <a:gd name="connsiteX10" fmla="*/ 7620 w 40957"/>
                      <a:gd name="connsiteY10" fmla="*/ 0 h 48577"/>
                    </a:gdLst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0957" h="48577">
                        <a:moveTo>
                          <a:pt x="7620" y="0"/>
                        </a:moveTo>
                        <a:cubicBezTo>
                          <a:pt x="5715" y="1905"/>
                          <a:pt x="4763" y="4763"/>
                          <a:pt x="3810" y="7620"/>
                        </a:cubicBezTo>
                        <a:cubicBezTo>
                          <a:pt x="2858" y="10478"/>
                          <a:pt x="2858" y="13335"/>
                          <a:pt x="2858" y="16193"/>
                        </a:cubicBezTo>
                        <a:cubicBezTo>
                          <a:pt x="2858" y="21908"/>
                          <a:pt x="5715" y="27623"/>
                          <a:pt x="9525" y="31433"/>
                        </a:cubicBezTo>
                        <a:cubicBezTo>
                          <a:pt x="13335" y="36195"/>
                          <a:pt x="18097" y="39053"/>
                          <a:pt x="23813" y="41910"/>
                        </a:cubicBezTo>
                        <a:cubicBezTo>
                          <a:pt x="29527" y="44768"/>
                          <a:pt x="35242" y="46673"/>
                          <a:pt x="40958" y="48578"/>
                        </a:cubicBezTo>
                        <a:cubicBezTo>
                          <a:pt x="38100" y="48578"/>
                          <a:pt x="35242" y="47625"/>
                          <a:pt x="31433" y="47625"/>
                        </a:cubicBezTo>
                        <a:cubicBezTo>
                          <a:pt x="28575" y="46673"/>
                          <a:pt x="25717" y="46673"/>
                          <a:pt x="22860" y="44768"/>
                        </a:cubicBezTo>
                        <a:cubicBezTo>
                          <a:pt x="17145" y="42863"/>
                          <a:pt x="11430" y="39053"/>
                          <a:pt x="6667" y="34290"/>
                        </a:cubicBezTo>
                        <a:cubicBezTo>
                          <a:pt x="2858" y="29528"/>
                          <a:pt x="0" y="22860"/>
                          <a:pt x="0" y="16193"/>
                        </a:cubicBezTo>
                        <a:cubicBezTo>
                          <a:pt x="952" y="10478"/>
                          <a:pt x="2858" y="3810"/>
                          <a:pt x="7620" y="0"/>
                        </a:cubicBezTo>
                        <a:close/>
                      </a:path>
                    </a:pathLst>
                  </a:custGeom>
                  <a:solidFill>
                    <a:srgbClr val="936053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grpSp>
                <p:nvGrpSpPr>
                  <p:cNvPr id="696" name="组合 87">
                    <a:extLst>
                      <a:ext uri="{FF2B5EF4-FFF2-40B4-BE49-F238E27FC236}">
                        <a16:creationId xmlns:a16="http://schemas.microsoft.com/office/drawing/2014/main" id="{6CF7464A-F562-462D-9D26-A603243EC28A}"/>
                      </a:ext>
                    </a:extLst>
                  </p:cNvPr>
                  <p:cNvGrpSpPr/>
                  <p:nvPr/>
                </p:nvGrpSpPr>
                <p:grpSpPr>
                  <a:xfrm>
                    <a:off x="6021770" y="2847299"/>
                    <a:ext cx="67784" cy="63540"/>
                    <a:chOff x="6021770" y="2847299"/>
                    <a:chExt cx="67784" cy="63540"/>
                  </a:xfrm>
                </p:grpSpPr>
                <p:sp>
                  <p:nvSpPr>
                    <p:cNvPr id="701" name="任意多边形 88">
                      <a:extLst>
                        <a:ext uri="{FF2B5EF4-FFF2-40B4-BE49-F238E27FC236}">
                          <a16:creationId xmlns:a16="http://schemas.microsoft.com/office/drawing/2014/main" id="{3598273C-F7E9-4192-B4BB-224D937271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21770" y="2850832"/>
                      <a:ext cx="65656" cy="53217"/>
                    </a:xfrm>
                    <a:custGeom>
                      <a:gdLst>
                        <a:gd name="connsiteX0" fmla="*/ 65656 w 65656"/>
                        <a:gd name="connsiteY0" fmla="*/ 11430 h 53217"/>
                        <a:gd name="connsiteX1" fmla="*/ 14221 w 65656"/>
                        <a:gd name="connsiteY1" fmla="*/ 50483 h 53217"/>
                        <a:gd name="connsiteX2" fmla="*/ 13269 w 65656"/>
                        <a:gd name="connsiteY2" fmla="*/ 0 h 53217"/>
                        <a:gd name="connsiteX3" fmla="*/ 65656 w 65656"/>
                        <a:gd name="connsiteY3" fmla="*/ 11430 h 53217"/>
                      </a:gdLst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65656" h="53217">
                          <a:moveTo>
                            <a:pt x="65656" y="11430"/>
                          </a:moveTo>
                          <a:cubicBezTo>
                            <a:pt x="59941" y="24765"/>
                            <a:pt x="45654" y="63817"/>
                            <a:pt x="14221" y="50483"/>
                          </a:cubicBezTo>
                          <a:cubicBezTo>
                            <a:pt x="-17211" y="38100"/>
                            <a:pt x="13269" y="0"/>
                            <a:pt x="13269" y="0"/>
                          </a:cubicBezTo>
                          <a:cubicBezTo>
                            <a:pt x="13269" y="0"/>
                            <a:pt x="51369" y="5715"/>
                            <a:pt x="65656" y="11430"/>
                          </a:cubicBezTo>
                          <a:close/>
                        </a:path>
                      </a:pathLst>
                    </a:custGeom>
                    <a:solidFill>
                      <a:srgbClr val="E0A295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702" name="任意多边形 89">
                      <a:extLst>
                        <a:ext uri="{FF2B5EF4-FFF2-40B4-BE49-F238E27FC236}">
                          <a16:creationId xmlns:a16="http://schemas.microsoft.com/office/drawing/2014/main" id="{DF138AF8-8FDC-45A3-94A8-C5CBAF4CE3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32969" y="2847299"/>
                      <a:ext cx="56585" cy="18511"/>
                    </a:xfrm>
                    <a:custGeom>
                      <a:gdLst>
                        <a:gd name="connsiteX0" fmla="*/ 49695 w 56585"/>
                        <a:gd name="connsiteY0" fmla="*/ 9248 h 18511"/>
                        <a:gd name="connsiteX1" fmla="*/ 7785 w 56585"/>
                        <a:gd name="connsiteY1" fmla="*/ 11153 h 18511"/>
                        <a:gd name="connsiteX2" fmla="*/ 49695 w 56585"/>
                        <a:gd name="connsiteY2" fmla="*/ 9248 h 18511"/>
                      </a:gdLst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56585" h="18511">
                          <a:moveTo>
                            <a:pt x="49695" y="9248"/>
                          </a:moveTo>
                          <a:cubicBezTo>
                            <a:pt x="13500" y="-5992"/>
                            <a:pt x="-14122" y="-277"/>
                            <a:pt x="7785" y="11153"/>
                          </a:cubicBezTo>
                          <a:cubicBezTo>
                            <a:pt x="29693" y="22583"/>
                            <a:pt x="73508" y="19725"/>
                            <a:pt x="49695" y="9248"/>
                          </a:cubicBezTo>
                          <a:close/>
                        </a:path>
                      </a:pathLst>
                    </a:custGeom>
                    <a:solidFill>
                      <a:srgbClr val="29444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703" name="任意多边形 90">
                      <a:extLst>
                        <a:ext uri="{FF2B5EF4-FFF2-40B4-BE49-F238E27FC236}">
                          <a16:creationId xmlns:a16="http://schemas.microsoft.com/office/drawing/2014/main" id="{A2085FEF-DF6C-4E18-866C-6FBD9BE01D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28371" y="2893411"/>
                      <a:ext cx="22893" cy="17427"/>
                    </a:xfrm>
                    <a:custGeom>
                      <a:gdLst>
                        <a:gd name="connsiteX0" fmla="*/ 21908 w 22893"/>
                        <a:gd name="connsiteY0" fmla="*/ 17428 h 17427"/>
                        <a:gd name="connsiteX1" fmla="*/ 0 w 22893"/>
                        <a:gd name="connsiteY1" fmla="*/ 5045 h 17427"/>
                      </a:gdLst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2893" h="17427">
                          <a:moveTo>
                            <a:pt x="21908" y="17428"/>
                          </a:moveTo>
                          <a:cubicBezTo>
                            <a:pt x="26670" y="1235"/>
                            <a:pt x="13335" y="-5432"/>
                            <a:pt x="0" y="5045"/>
                          </a:cubicBezTo>
                        </a:path>
                      </a:pathLst>
                    </a:custGeom>
                    <a:noFill/>
                    <a:ln w="5038" cap="flat">
                      <a:solidFill>
                        <a:srgbClr val="452F20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97" name="组合 91">
                    <a:extLst>
                      <a:ext uri="{FF2B5EF4-FFF2-40B4-BE49-F238E27FC236}">
                        <a16:creationId xmlns:a16="http://schemas.microsoft.com/office/drawing/2014/main" id="{6CF7464A-F562-462D-9D26-A603243EC28A}"/>
                      </a:ext>
                    </a:extLst>
                  </p:cNvPr>
                  <p:cNvGrpSpPr/>
                  <p:nvPr/>
                </p:nvGrpSpPr>
                <p:grpSpPr>
                  <a:xfrm>
                    <a:off x="6086474" y="2884436"/>
                    <a:ext cx="56996" cy="61650"/>
                    <a:chOff x="6086474" y="2884436"/>
                    <a:chExt cx="56996" cy="61650"/>
                  </a:xfrm>
                </p:grpSpPr>
                <p:sp>
                  <p:nvSpPr>
                    <p:cNvPr id="698" name="任意多边形 92">
                      <a:extLst>
                        <a:ext uri="{FF2B5EF4-FFF2-40B4-BE49-F238E27FC236}">
                          <a16:creationId xmlns:a16="http://schemas.microsoft.com/office/drawing/2014/main" id="{65205E78-F156-495C-BEC0-7D575D18EB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92842" y="2885121"/>
                      <a:ext cx="49829" cy="60965"/>
                    </a:xfrm>
                    <a:custGeom>
                      <a:gdLst>
                        <a:gd name="connsiteX0" fmla="*/ 28874 w 49829"/>
                        <a:gd name="connsiteY0" fmla="*/ 0 h 60965"/>
                        <a:gd name="connsiteX1" fmla="*/ 4109 w 49829"/>
                        <a:gd name="connsiteY1" fmla="*/ 54293 h 60965"/>
                        <a:gd name="connsiteX2" fmla="*/ 49829 w 49829"/>
                        <a:gd name="connsiteY2" fmla="*/ 37148 h 60965"/>
                        <a:gd name="connsiteX3" fmla="*/ 28874 w 49829"/>
                        <a:gd name="connsiteY3" fmla="*/ 0 h 60965"/>
                      </a:gdLst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9829" h="60965">
                          <a:moveTo>
                            <a:pt x="28874" y="0"/>
                          </a:moveTo>
                          <a:cubicBezTo>
                            <a:pt x="20302" y="6668"/>
                            <a:pt x="-11131" y="31433"/>
                            <a:pt x="4109" y="54293"/>
                          </a:cubicBezTo>
                          <a:cubicBezTo>
                            <a:pt x="19349" y="76200"/>
                            <a:pt x="49829" y="37148"/>
                            <a:pt x="49829" y="37148"/>
                          </a:cubicBezTo>
                          <a:cubicBezTo>
                            <a:pt x="49829" y="37148"/>
                            <a:pt x="35542" y="10478"/>
                            <a:pt x="28874" y="0"/>
                          </a:cubicBezTo>
                          <a:close/>
                        </a:path>
                      </a:pathLst>
                    </a:custGeom>
                    <a:solidFill>
                      <a:srgbClr val="E0A295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699" name="任意多边形 93">
                      <a:extLst>
                        <a:ext uri="{FF2B5EF4-FFF2-40B4-BE49-F238E27FC236}">
                          <a16:creationId xmlns:a16="http://schemas.microsoft.com/office/drawing/2014/main" id="{E011AD0C-AE87-4D42-A3A3-E4702089B8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19426" y="2884436"/>
                      <a:ext cx="24044" cy="39179"/>
                    </a:xfrm>
                    <a:custGeom>
                      <a:gdLst>
                        <a:gd name="connsiteX0" fmla="*/ 8005 w 24044"/>
                        <a:gd name="connsiteY0" fmla="*/ 3543 h 39179"/>
                        <a:gd name="connsiteX1" fmla="*/ 12768 w 24044"/>
                        <a:gd name="connsiteY1" fmla="*/ 31165 h 39179"/>
                        <a:gd name="connsiteX2" fmla="*/ 8005 w 24044"/>
                        <a:gd name="connsiteY2" fmla="*/ 3543 h 39179"/>
                      </a:gdLst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4044" h="39179">
                          <a:moveTo>
                            <a:pt x="8005" y="3543"/>
                          </a:moveTo>
                          <a:cubicBezTo>
                            <a:pt x="28008" y="25450"/>
                            <a:pt x="28960" y="53073"/>
                            <a:pt x="12768" y="31165"/>
                          </a:cubicBezTo>
                          <a:cubicBezTo>
                            <a:pt x="-4377" y="10210"/>
                            <a:pt x="-2472" y="-7887"/>
                            <a:pt x="8005" y="3543"/>
                          </a:cubicBezTo>
                          <a:close/>
                        </a:path>
                      </a:pathLst>
                    </a:custGeom>
                    <a:solidFill>
                      <a:srgbClr val="29444C"/>
                    </a:solidFill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700" name="任意多边形 94">
                      <a:extLst>
                        <a:ext uri="{FF2B5EF4-FFF2-40B4-BE49-F238E27FC236}">
                          <a16:creationId xmlns:a16="http://schemas.microsoft.com/office/drawing/2014/main" id="{6FF34F07-51B7-48D7-A226-B5F8816CEB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86474" y="2922809"/>
                      <a:ext cx="21022" cy="20415"/>
                    </a:xfrm>
                    <a:custGeom>
                      <a:gdLst>
                        <a:gd name="connsiteX0" fmla="*/ 19050 w 21022"/>
                        <a:gd name="connsiteY0" fmla="*/ 20415 h 20415"/>
                        <a:gd name="connsiteX1" fmla="*/ 0 w 21022"/>
                        <a:gd name="connsiteY1" fmla="*/ 5175 h 20415"/>
                      </a:gdLst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21022" h="20415">
                          <a:moveTo>
                            <a:pt x="19050" y="20415"/>
                          </a:moveTo>
                          <a:cubicBezTo>
                            <a:pt x="26670" y="2318"/>
                            <a:pt x="10478" y="-6255"/>
                            <a:pt x="0" y="5175"/>
                          </a:cubicBezTo>
                        </a:path>
                      </a:pathLst>
                    </a:custGeom>
                    <a:noFill/>
                    <a:ln w="5038" cap="flat">
                      <a:solidFill>
                        <a:srgbClr val="452F20"/>
                      </a:solidFill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690" name="任意多边形 95">
                  <a:extLst>
                    <a:ext uri="{FF2B5EF4-FFF2-40B4-BE49-F238E27FC236}">
                      <a16:creationId xmlns:a16="http://schemas.microsoft.com/office/drawing/2014/main" id="{E9596A0D-0300-466A-B3DB-0F7FE2C917BF}"/>
                    </a:ext>
                  </a:extLst>
                </p:cNvPr>
                <p:cNvSpPr/>
                <p:nvPr/>
              </p:nvSpPr>
              <p:spPr>
                <a:xfrm>
                  <a:off x="5997891" y="2583987"/>
                  <a:ext cx="345411" cy="260177"/>
                </a:xfrm>
                <a:custGeom>
                  <a:gdLst>
                    <a:gd name="connsiteX0" fmla="*/ 0 w 345411"/>
                    <a:gd name="connsiteY0" fmla="*/ 24910 h 260177"/>
                    <a:gd name="connsiteX1" fmla="*/ 231458 w 345411"/>
                    <a:gd name="connsiteY1" fmla="*/ 53484 h 260177"/>
                    <a:gd name="connsiteX2" fmla="*/ 269558 w 345411"/>
                    <a:gd name="connsiteY2" fmla="*/ 100157 h 260177"/>
                    <a:gd name="connsiteX3" fmla="*/ 286703 w 345411"/>
                    <a:gd name="connsiteY3" fmla="*/ 217315 h 260177"/>
                    <a:gd name="connsiteX4" fmla="*/ 255270 w 345411"/>
                    <a:gd name="connsiteY4" fmla="*/ 260177 h 260177"/>
                    <a:gd name="connsiteX5" fmla="*/ 115253 w 345411"/>
                    <a:gd name="connsiteY5" fmla="*/ 224934 h 260177"/>
                    <a:gd name="connsiteX6" fmla="*/ 16192 w 345411"/>
                    <a:gd name="connsiteY6" fmla="*/ 80155 h 260177"/>
                    <a:gd name="connsiteX7" fmla="*/ 0 w 345411"/>
                    <a:gd name="connsiteY7" fmla="*/ 24910 h 260177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5411" h="260177">
                      <a:moveTo>
                        <a:pt x="0" y="24910"/>
                      </a:moveTo>
                      <a:cubicBezTo>
                        <a:pt x="81915" y="-44623"/>
                        <a:pt x="231458" y="53484"/>
                        <a:pt x="231458" y="53484"/>
                      </a:cubicBezTo>
                      <a:cubicBezTo>
                        <a:pt x="340995" y="62057"/>
                        <a:pt x="269558" y="100157"/>
                        <a:pt x="269558" y="100157"/>
                      </a:cubicBezTo>
                      <a:cubicBezTo>
                        <a:pt x="429578" y="145877"/>
                        <a:pt x="286703" y="217315"/>
                        <a:pt x="286703" y="217315"/>
                      </a:cubicBezTo>
                      <a:cubicBezTo>
                        <a:pt x="335280" y="249700"/>
                        <a:pt x="255270" y="260177"/>
                        <a:pt x="255270" y="260177"/>
                      </a:cubicBezTo>
                      <a:cubicBezTo>
                        <a:pt x="255270" y="260177"/>
                        <a:pt x="142875" y="240175"/>
                        <a:pt x="115253" y="224934"/>
                      </a:cubicBezTo>
                      <a:cubicBezTo>
                        <a:pt x="87630" y="208742"/>
                        <a:pt x="16192" y="80155"/>
                        <a:pt x="16192" y="80155"/>
                      </a:cubicBezTo>
                      <a:lnTo>
                        <a:pt x="0" y="24910"/>
                      </a:lnTo>
                      <a:close/>
                    </a:path>
                  </a:pathLst>
                </a:custGeom>
                <a:solidFill>
                  <a:srgbClr val="381C1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grpSp>
          <p:nvGrpSpPr>
            <p:cNvPr id="626" name="组合 96">
              <a:extLst>
                <a:ext uri="{FF2B5EF4-FFF2-40B4-BE49-F238E27FC236}">
                  <a16:creationId xmlns:a16="http://schemas.microsoft.com/office/drawing/2014/main" id="{6CF7464A-F562-462D-9D26-A603243EC28A}"/>
                </a:ext>
              </a:extLst>
            </p:cNvPr>
            <p:cNvGrpSpPr/>
            <p:nvPr/>
          </p:nvGrpSpPr>
          <p:grpSpPr>
            <a:xfrm>
              <a:off x="6354593" y="2210270"/>
              <a:ext cx="1642755" cy="1812983"/>
              <a:chOff x="6307454" y="2289374"/>
              <a:chExt cx="1355407" cy="1495859"/>
            </a:xfrm>
          </p:grpSpPr>
          <p:sp>
            <p:nvSpPr>
              <p:cNvPr id="636" name="任意多边形 97">
                <a:extLst>
                  <a:ext uri="{FF2B5EF4-FFF2-40B4-BE49-F238E27FC236}">
                    <a16:creationId xmlns:a16="http://schemas.microsoft.com/office/drawing/2014/main" id="{A680B9C8-D3F3-4F5B-AFBF-75BDA175C5C6}"/>
                  </a:ext>
                </a:extLst>
              </p:cNvPr>
              <p:cNvSpPr/>
              <p:nvPr/>
            </p:nvSpPr>
            <p:spPr>
              <a:xfrm>
                <a:off x="7335202" y="2289374"/>
                <a:ext cx="327659" cy="618134"/>
              </a:xfrm>
              <a:custGeom>
                <a:gdLst>
                  <a:gd name="connsiteX0" fmla="*/ 0 w 327659"/>
                  <a:gd name="connsiteY0" fmla="*/ 94732 h 618134"/>
                  <a:gd name="connsiteX1" fmla="*/ 243840 w 327659"/>
                  <a:gd name="connsiteY1" fmla="*/ 29010 h 618134"/>
                  <a:gd name="connsiteX2" fmla="*/ 265747 w 327659"/>
                  <a:gd name="connsiteY2" fmla="*/ 284280 h 618134"/>
                  <a:gd name="connsiteX3" fmla="*/ 327660 w 327659"/>
                  <a:gd name="connsiteY3" fmla="*/ 604320 h 618134"/>
                  <a:gd name="connsiteX4" fmla="*/ 89535 w 327659"/>
                  <a:gd name="connsiteY4" fmla="*/ 421440 h 618134"/>
                  <a:gd name="connsiteX5" fmla="*/ 35242 w 327659"/>
                  <a:gd name="connsiteY5" fmla="*/ 168075 h 618134"/>
                  <a:gd name="connsiteX6" fmla="*/ 0 w 327659"/>
                  <a:gd name="connsiteY6" fmla="*/ 94732 h 61813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7659" h="618134">
                    <a:moveTo>
                      <a:pt x="0" y="94732"/>
                    </a:moveTo>
                    <a:cubicBezTo>
                      <a:pt x="59055" y="26152"/>
                      <a:pt x="159067" y="-39570"/>
                      <a:pt x="243840" y="29010"/>
                    </a:cubicBezTo>
                    <a:cubicBezTo>
                      <a:pt x="296228" y="71872"/>
                      <a:pt x="321945" y="133785"/>
                      <a:pt x="265747" y="284280"/>
                    </a:cubicBezTo>
                    <a:cubicBezTo>
                      <a:pt x="210503" y="434775"/>
                      <a:pt x="260985" y="574792"/>
                      <a:pt x="327660" y="604320"/>
                    </a:cubicBezTo>
                    <a:cubicBezTo>
                      <a:pt x="239078" y="630037"/>
                      <a:pt x="71438" y="643372"/>
                      <a:pt x="89535" y="421440"/>
                    </a:cubicBezTo>
                    <a:cubicBezTo>
                      <a:pt x="107632" y="199507"/>
                      <a:pt x="80010" y="147120"/>
                      <a:pt x="35242" y="168075"/>
                    </a:cubicBezTo>
                    <a:cubicBezTo>
                      <a:pt x="7620" y="149025"/>
                      <a:pt x="0" y="94732"/>
                      <a:pt x="0" y="94732"/>
                    </a:cubicBezTo>
                    <a:close/>
                  </a:path>
                </a:pathLst>
              </a:custGeom>
              <a:solidFill>
                <a:srgbClr val="3A64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7" name="任意多边形 98">
                <a:extLst>
                  <a:ext uri="{FF2B5EF4-FFF2-40B4-BE49-F238E27FC236}">
                    <a16:creationId xmlns:a16="http://schemas.microsoft.com/office/drawing/2014/main" id="{71A11850-92B4-4CCA-91C7-5672232830FF}"/>
                  </a:ext>
                </a:extLst>
              </p:cNvPr>
              <p:cNvSpPr/>
              <p:nvPr/>
            </p:nvSpPr>
            <p:spPr>
              <a:xfrm>
                <a:off x="7410449" y="3622357"/>
                <a:ext cx="217564" cy="100073"/>
              </a:xfrm>
              <a:custGeom>
                <a:gdLst>
                  <a:gd name="connsiteX0" fmla="*/ 0 w 217564"/>
                  <a:gd name="connsiteY0" fmla="*/ 69533 h 100073"/>
                  <a:gd name="connsiteX1" fmla="*/ 202882 w 217564"/>
                  <a:gd name="connsiteY1" fmla="*/ 100013 h 100073"/>
                  <a:gd name="connsiteX2" fmla="*/ 192405 w 217564"/>
                  <a:gd name="connsiteY2" fmla="*/ 81915 h 100073"/>
                  <a:gd name="connsiteX3" fmla="*/ 109538 w 217564"/>
                  <a:gd name="connsiteY3" fmla="*/ 40005 h 100073"/>
                  <a:gd name="connsiteX4" fmla="*/ 51435 w 217564"/>
                  <a:gd name="connsiteY4" fmla="*/ 0 h 100073"/>
                  <a:gd name="connsiteX5" fmla="*/ 5715 w 217564"/>
                  <a:gd name="connsiteY5" fmla="*/ 5715 h 100073"/>
                  <a:gd name="connsiteX6" fmla="*/ 0 w 217564"/>
                  <a:gd name="connsiteY6" fmla="*/ 69533 h 10007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564" h="100073">
                    <a:moveTo>
                      <a:pt x="0" y="69533"/>
                    </a:moveTo>
                    <a:cubicBezTo>
                      <a:pt x="8572" y="76200"/>
                      <a:pt x="113347" y="98108"/>
                      <a:pt x="202882" y="100013"/>
                    </a:cubicBezTo>
                    <a:cubicBezTo>
                      <a:pt x="224790" y="100965"/>
                      <a:pt x="222885" y="90488"/>
                      <a:pt x="192405" y="81915"/>
                    </a:cubicBezTo>
                    <a:cubicBezTo>
                      <a:pt x="155257" y="71438"/>
                      <a:pt x="138113" y="59055"/>
                      <a:pt x="109538" y="40005"/>
                    </a:cubicBezTo>
                    <a:cubicBezTo>
                      <a:pt x="77153" y="17145"/>
                      <a:pt x="61913" y="0"/>
                      <a:pt x="51435" y="0"/>
                    </a:cubicBezTo>
                    <a:cubicBezTo>
                      <a:pt x="40957" y="0"/>
                      <a:pt x="5715" y="5715"/>
                      <a:pt x="5715" y="5715"/>
                    </a:cubicBezTo>
                    <a:lnTo>
                      <a:pt x="0" y="69533"/>
                    </a:lnTo>
                    <a:close/>
                  </a:path>
                </a:pathLst>
              </a:custGeom>
              <a:solidFill>
                <a:srgbClr val="253E4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8" name="任意多边形 99">
                <a:extLst>
                  <a:ext uri="{FF2B5EF4-FFF2-40B4-BE49-F238E27FC236}">
                    <a16:creationId xmlns:a16="http://schemas.microsoft.com/office/drawing/2014/main" id="{6187065F-1A06-4DE0-A418-6F681E2B2724}"/>
                  </a:ext>
                </a:extLst>
              </p:cNvPr>
              <p:cNvSpPr/>
              <p:nvPr/>
            </p:nvSpPr>
            <p:spPr>
              <a:xfrm>
                <a:off x="6604377" y="3541769"/>
                <a:ext cx="834309" cy="172979"/>
              </a:xfrm>
              <a:custGeom>
                <a:gdLst>
                  <a:gd name="connsiteX0" fmla="*/ 48835 w 834309"/>
                  <a:gd name="connsiteY0" fmla="*/ 172980 h 172979"/>
                  <a:gd name="connsiteX1" fmla="*/ 813692 w 834309"/>
                  <a:gd name="connsiteY1" fmla="*/ 159645 h 172979"/>
                  <a:gd name="connsiteX2" fmla="*/ 821312 w 834309"/>
                  <a:gd name="connsiteY2" fmla="*/ 86302 h 172979"/>
                  <a:gd name="connsiteX3" fmla="*/ 427929 w 834309"/>
                  <a:gd name="connsiteY3" fmla="*/ 21532 h 172979"/>
                  <a:gd name="connsiteX4" fmla="*/ 72647 w 834309"/>
                  <a:gd name="connsiteY4" fmla="*/ 36772 h 172979"/>
                  <a:gd name="connsiteX5" fmla="*/ 48835 w 834309"/>
                  <a:gd name="connsiteY5" fmla="*/ 172980 h 172979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4309" h="172979">
                    <a:moveTo>
                      <a:pt x="48835" y="172980"/>
                    </a:moveTo>
                    <a:cubicBezTo>
                      <a:pt x="265052" y="172980"/>
                      <a:pt x="727015" y="144405"/>
                      <a:pt x="813692" y="159645"/>
                    </a:cubicBezTo>
                    <a:cubicBezTo>
                      <a:pt x="836552" y="163455"/>
                      <a:pt x="842267" y="90112"/>
                      <a:pt x="821312" y="86302"/>
                    </a:cubicBezTo>
                    <a:cubicBezTo>
                      <a:pt x="800357" y="81540"/>
                      <a:pt x="541277" y="41535"/>
                      <a:pt x="427929" y="21532"/>
                    </a:cubicBezTo>
                    <a:cubicBezTo>
                      <a:pt x="224095" y="-14663"/>
                      <a:pt x="172660" y="-2280"/>
                      <a:pt x="72647" y="36772"/>
                    </a:cubicBezTo>
                    <a:cubicBezTo>
                      <a:pt x="-29271" y="75825"/>
                      <a:pt x="-11173" y="168217"/>
                      <a:pt x="48835" y="172980"/>
                    </a:cubicBezTo>
                    <a:close/>
                  </a:path>
                </a:pathLst>
              </a:custGeom>
              <a:solidFill>
                <a:srgbClr val="5B798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9" name="任意多边形 100">
                <a:extLst>
                  <a:ext uri="{FF2B5EF4-FFF2-40B4-BE49-F238E27FC236}">
                    <a16:creationId xmlns:a16="http://schemas.microsoft.com/office/drawing/2014/main" id="{B29C44F1-2B5A-4AFF-B5BF-5F0FF42799FB}"/>
                  </a:ext>
                </a:extLst>
              </p:cNvPr>
              <p:cNvSpPr/>
              <p:nvPr/>
            </p:nvSpPr>
            <p:spPr>
              <a:xfrm>
                <a:off x="6833874" y="2851810"/>
                <a:ext cx="328493" cy="483241"/>
              </a:xfrm>
              <a:custGeom>
                <a:gdLst>
                  <a:gd name="connsiteX0" fmla="*/ 167000 w 328493"/>
                  <a:gd name="connsiteY0" fmla="*/ 18071 h 483241"/>
                  <a:gd name="connsiteX1" fmla="*/ 6980 w 328493"/>
                  <a:gd name="connsiteY1" fmla="*/ 399071 h 483241"/>
                  <a:gd name="connsiteX2" fmla="*/ 84132 w 328493"/>
                  <a:gd name="connsiteY2" fmla="*/ 460031 h 483241"/>
                  <a:gd name="connsiteX3" fmla="*/ 324162 w 328493"/>
                  <a:gd name="connsiteY3" fmla="*/ 66649 h 483241"/>
                  <a:gd name="connsiteX4" fmla="*/ 167000 w 328493"/>
                  <a:gd name="connsiteY4" fmla="*/ 18071 h 483241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493" h="483241">
                    <a:moveTo>
                      <a:pt x="167000" y="18071"/>
                    </a:moveTo>
                    <a:cubicBezTo>
                      <a:pt x="140330" y="46646"/>
                      <a:pt x="104135" y="228574"/>
                      <a:pt x="6980" y="399071"/>
                    </a:cubicBezTo>
                    <a:cubicBezTo>
                      <a:pt x="-17785" y="442886"/>
                      <a:pt x="26982" y="522896"/>
                      <a:pt x="84132" y="460031"/>
                    </a:cubicBezTo>
                    <a:cubicBezTo>
                      <a:pt x="164142" y="373354"/>
                      <a:pt x="275585" y="151421"/>
                      <a:pt x="324162" y="66649"/>
                    </a:cubicBezTo>
                    <a:cubicBezTo>
                      <a:pt x="355595" y="13309"/>
                      <a:pt x="207005" y="-23839"/>
                      <a:pt x="167000" y="18071"/>
                    </a:cubicBezTo>
                    <a:close/>
                  </a:path>
                </a:pathLst>
              </a:custGeom>
              <a:solidFill>
                <a:srgbClr val="D9B68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0" name="任意多边形 101">
                <a:extLst>
                  <a:ext uri="{FF2B5EF4-FFF2-40B4-BE49-F238E27FC236}">
                    <a16:creationId xmlns:a16="http://schemas.microsoft.com/office/drawing/2014/main" id="{04C95AEF-6108-47B8-99E4-0A8FCE8829FF}"/>
                  </a:ext>
                </a:extLst>
              </p:cNvPr>
              <p:cNvSpPr/>
              <p:nvPr/>
            </p:nvSpPr>
            <p:spPr>
              <a:xfrm>
                <a:off x="7300912" y="2370931"/>
                <a:ext cx="91409" cy="145573"/>
              </a:xfrm>
              <a:custGeom>
                <a:gdLst>
                  <a:gd name="connsiteX0" fmla="*/ 67628 w 91409"/>
                  <a:gd name="connsiteY0" fmla="*/ 145573 h 145573"/>
                  <a:gd name="connsiteX1" fmla="*/ 80963 w 91409"/>
                  <a:gd name="connsiteY1" fmla="*/ 57943 h 145573"/>
                  <a:gd name="connsiteX2" fmla="*/ 0 w 91409"/>
                  <a:gd name="connsiteY2" fmla="*/ 10318 h 145573"/>
                  <a:gd name="connsiteX3" fmla="*/ 67628 w 91409"/>
                  <a:gd name="connsiteY3" fmla="*/ 145573 h 145573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409" h="145573">
                    <a:moveTo>
                      <a:pt x="67628" y="145573"/>
                    </a:moveTo>
                    <a:cubicBezTo>
                      <a:pt x="97155" y="135096"/>
                      <a:pt x="96203" y="96996"/>
                      <a:pt x="80963" y="57943"/>
                    </a:cubicBezTo>
                    <a:cubicBezTo>
                      <a:pt x="61913" y="9366"/>
                      <a:pt x="27622" y="-15399"/>
                      <a:pt x="0" y="10318"/>
                    </a:cubicBezTo>
                    <a:cubicBezTo>
                      <a:pt x="44768" y="51276"/>
                      <a:pt x="67628" y="145573"/>
                      <a:pt x="67628" y="145573"/>
                    </a:cubicBezTo>
                    <a:close/>
                  </a:path>
                </a:pathLst>
              </a:custGeom>
              <a:solidFill>
                <a:srgbClr val="AD545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1" name="任意多边形 102">
                <a:extLst>
                  <a:ext uri="{FF2B5EF4-FFF2-40B4-BE49-F238E27FC236}">
                    <a16:creationId xmlns:a16="http://schemas.microsoft.com/office/drawing/2014/main" id="{B1041435-91F8-46A5-9F1A-4EEBC74D0A04}"/>
                  </a:ext>
                </a:extLst>
              </p:cNvPr>
              <p:cNvSpPr/>
              <p:nvPr/>
            </p:nvSpPr>
            <p:spPr>
              <a:xfrm>
                <a:off x="7406639" y="3655694"/>
                <a:ext cx="218208" cy="95284"/>
              </a:xfrm>
              <a:custGeom>
                <a:gdLst>
                  <a:gd name="connsiteX0" fmla="*/ 0 w 218208"/>
                  <a:gd name="connsiteY0" fmla="*/ 70485 h 95284"/>
                  <a:gd name="connsiteX1" fmla="*/ 203835 w 218208"/>
                  <a:gd name="connsiteY1" fmla="*/ 95250 h 95284"/>
                  <a:gd name="connsiteX2" fmla="*/ 193357 w 218208"/>
                  <a:gd name="connsiteY2" fmla="*/ 78105 h 95284"/>
                  <a:gd name="connsiteX3" fmla="*/ 109538 w 218208"/>
                  <a:gd name="connsiteY3" fmla="*/ 38100 h 95284"/>
                  <a:gd name="connsiteX4" fmla="*/ 49530 w 218208"/>
                  <a:gd name="connsiteY4" fmla="*/ 0 h 95284"/>
                  <a:gd name="connsiteX5" fmla="*/ 3810 w 218208"/>
                  <a:gd name="connsiteY5" fmla="*/ 7620 h 95284"/>
                  <a:gd name="connsiteX6" fmla="*/ 0 w 218208"/>
                  <a:gd name="connsiteY6" fmla="*/ 70485 h 9528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208" h="95284">
                    <a:moveTo>
                      <a:pt x="0" y="70485"/>
                    </a:moveTo>
                    <a:cubicBezTo>
                      <a:pt x="9525" y="77152"/>
                      <a:pt x="114300" y="96202"/>
                      <a:pt x="203835" y="95250"/>
                    </a:cubicBezTo>
                    <a:cubicBezTo>
                      <a:pt x="225742" y="95250"/>
                      <a:pt x="222885" y="84772"/>
                      <a:pt x="193357" y="78105"/>
                    </a:cubicBezTo>
                    <a:cubicBezTo>
                      <a:pt x="156210" y="68580"/>
                      <a:pt x="138113" y="57150"/>
                      <a:pt x="109538" y="38100"/>
                    </a:cubicBezTo>
                    <a:cubicBezTo>
                      <a:pt x="76200" y="16192"/>
                      <a:pt x="60960" y="0"/>
                      <a:pt x="49530" y="0"/>
                    </a:cubicBezTo>
                    <a:cubicBezTo>
                      <a:pt x="39053" y="0"/>
                      <a:pt x="3810" y="7620"/>
                      <a:pt x="3810" y="7620"/>
                    </a:cubicBezTo>
                    <a:lnTo>
                      <a:pt x="0" y="70485"/>
                    </a:lnTo>
                    <a:close/>
                  </a:path>
                </a:pathLst>
              </a:custGeom>
              <a:solidFill>
                <a:srgbClr val="35586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2" name="任意多边形 103">
                <a:extLst>
                  <a:ext uri="{FF2B5EF4-FFF2-40B4-BE49-F238E27FC236}">
                    <a16:creationId xmlns:a16="http://schemas.microsoft.com/office/drawing/2014/main" id="{151DDDBC-74C7-49D9-AD1F-69431AC72AB7}"/>
                  </a:ext>
                </a:extLst>
              </p:cNvPr>
              <p:cNvSpPr/>
              <p:nvPr/>
            </p:nvSpPr>
            <p:spPr>
              <a:xfrm>
                <a:off x="6600704" y="3590555"/>
                <a:ext cx="833988" cy="179439"/>
              </a:xfrm>
              <a:custGeom>
                <a:gdLst>
                  <a:gd name="connsiteX0" fmla="*/ 49650 w 833988"/>
                  <a:gd name="connsiteY0" fmla="*/ 179439 h 179439"/>
                  <a:gd name="connsiteX1" fmla="*/ 814507 w 833988"/>
                  <a:gd name="connsiteY1" fmla="*/ 144197 h 179439"/>
                  <a:gd name="connsiteX2" fmla="*/ 820222 w 833988"/>
                  <a:gd name="connsiteY2" fmla="*/ 69902 h 179439"/>
                  <a:gd name="connsiteX3" fmla="*/ 424935 w 833988"/>
                  <a:gd name="connsiteY3" fmla="*/ 16562 h 179439"/>
                  <a:gd name="connsiteX4" fmla="*/ 69652 w 833988"/>
                  <a:gd name="connsiteY4" fmla="*/ 42279 h 179439"/>
                  <a:gd name="connsiteX5" fmla="*/ 49650 w 833988"/>
                  <a:gd name="connsiteY5" fmla="*/ 179439 h 179439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3988" h="179439">
                    <a:moveTo>
                      <a:pt x="49650" y="179439"/>
                    </a:moveTo>
                    <a:cubicBezTo>
                      <a:pt x="265867" y="173724"/>
                      <a:pt x="726877" y="131814"/>
                      <a:pt x="814507" y="144197"/>
                    </a:cubicBezTo>
                    <a:cubicBezTo>
                      <a:pt x="837367" y="147054"/>
                      <a:pt x="841177" y="73712"/>
                      <a:pt x="820222" y="69902"/>
                    </a:cubicBezTo>
                    <a:cubicBezTo>
                      <a:pt x="799267" y="66092"/>
                      <a:pt x="539235" y="32754"/>
                      <a:pt x="424935" y="16562"/>
                    </a:cubicBezTo>
                    <a:cubicBezTo>
                      <a:pt x="220147" y="-13918"/>
                      <a:pt x="169665" y="-583"/>
                      <a:pt x="69652" y="42279"/>
                    </a:cubicBezTo>
                    <a:cubicBezTo>
                      <a:pt x="-30360" y="84189"/>
                      <a:pt x="-9405" y="176582"/>
                      <a:pt x="49650" y="179439"/>
                    </a:cubicBezTo>
                    <a:close/>
                  </a:path>
                </a:pathLst>
              </a:custGeom>
              <a:solidFill>
                <a:srgbClr val="6E90A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3" name="任意多边形 104">
                <a:extLst>
                  <a:ext uri="{FF2B5EF4-FFF2-40B4-BE49-F238E27FC236}">
                    <a16:creationId xmlns:a16="http://schemas.microsoft.com/office/drawing/2014/main" id="{5708E2AB-098B-46CA-8572-9C789BAEEC42}"/>
                  </a:ext>
                </a:extLst>
              </p:cNvPr>
              <p:cNvSpPr/>
              <p:nvPr/>
            </p:nvSpPr>
            <p:spPr>
              <a:xfrm>
                <a:off x="6545965" y="3360419"/>
                <a:ext cx="480626" cy="351109"/>
              </a:xfrm>
              <a:custGeom>
                <a:gdLst>
                  <a:gd name="connsiteX0" fmla="*/ 414904 w 480626"/>
                  <a:gd name="connsiteY0" fmla="*/ 0 h 351109"/>
                  <a:gd name="connsiteX1" fmla="*/ 32952 w 480626"/>
                  <a:gd name="connsiteY1" fmla="*/ 208597 h 351109"/>
                  <a:gd name="connsiteX2" fmla="*/ 86292 w 480626"/>
                  <a:gd name="connsiteY2" fmla="*/ 346710 h 351109"/>
                  <a:gd name="connsiteX3" fmla="*/ 480627 w 480626"/>
                  <a:gd name="connsiteY3" fmla="*/ 194310 h 351109"/>
                  <a:gd name="connsiteX4" fmla="*/ 414904 w 480626"/>
                  <a:gd name="connsiteY4" fmla="*/ 0 h 351109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0626" h="351109">
                    <a:moveTo>
                      <a:pt x="414904" y="0"/>
                    </a:moveTo>
                    <a:cubicBezTo>
                      <a:pt x="305367" y="61913"/>
                      <a:pt x="121534" y="146685"/>
                      <a:pt x="32952" y="208597"/>
                    </a:cubicBezTo>
                    <a:cubicBezTo>
                      <a:pt x="-37533" y="257175"/>
                      <a:pt x="16759" y="375285"/>
                      <a:pt x="86292" y="346710"/>
                    </a:cubicBezTo>
                    <a:cubicBezTo>
                      <a:pt x="155824" y="319088"/>
                      <a:pt x="480627" y="194310"/>
                      <a:pt x="480627" y="194310"/>
                    </a:cubicBezTo>
                    <a:lnTo>
                      <a:pt x="414904" y="0"/>
                    </a:lnTo>
                    <a:close/>
                  </a:path>
                </a:pathLst>
              </a:custGeom>
              <a:solidFill>
                <a:srgbClr val="6E90A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4" name="任意多边形 105">
                <a:extLst>
                  <a:ext uri="{FF2B5EF4-FFF2-40B4-BE49-F238E27FC236}">
                    <a16:creationId xmlns:a16="http://schemas.microsoft.com/office/drawing/2014/main" id="{82567745-561F-48B0-BDBA-9EC6C05C7081}"/>
                  </a:ext>
                </a:extLst>
              </p:cNvPr>
              <p:cNvSpPr/>
              <p:nvPr/>
            </p:nvSpPr>
            <p:spPr>
              <a:xfrm>
                <a:off x="6590225" y="3422332"/>
                <a:ext cx="619246" cy="347971"/>
              </a:xfrm>
              <a:custGeom>
                <a:gdLst>
                  <a:gd name="connsiteX0" fmla="*/ 619247 w 619246"/>
                  <a:gd name="connsiteY0" fmla="*/ 254317 h 347971"/>
                  <a:gd name="connsiteX1" fmla="*/ 61082 w 619246"/>
                  <a:gd name="connsiteY1" fmla="*/ 347663 h 347971"/>
                  <a:gd name="connsiteX2" fmla="*/ 37269 w 619246"/>
                  <a:gd name="connsiteY2" fmla="*/ 205740 h 347971"/>
                  <a:gd name="connsiteX3" fmla="*/ 427794 w 619246"/>
                  <a:gd name="connsiteY3" fmla="*/ 0 h 347971"/>
                  <a:gd name="connsiteX4" fmla="*/ 619247 w 619246"/>
                  <a:gd name="connsiteY4" fmla="*/ 254317 h 347971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246" h="347971">
                    <a:moveTo>
                      <a:pt x="619247" y="254317"/>
                    </a:moveTo>
                    <a:cubicBezTo>
                      <a:pt x="523044" y="277177"/>
                      <a:pt x="108707" y="340995"/>
                      <a:pt x="61082" y="347663"/>
                    </a:cubicBezTo>
                    <a:cubicBezTo>
                      <a:pt x="13457" y="354330"/>
                      <a:pt x="-36073" y="251460"/>
                      <a:pt x="37269" y="205740"/>
                    </a:cubicBezTo>
                    <a:cubicBezTo>
                      <a:pt x="143949" y="140017"/>
                      <a:pt x="427794" y="0"/>
                      <a:pt x="427794" y="0"/>
                    </a:cubicBezTo>
                    <a:lnTo>
                      <a:pt x="619247" y="254317"/>
                    </a:lnTo>
                    <a:close/>
                  </a:path>
                </a:pathLst>
              </a:custGeom>
              <a:solidFill>
                <a:srgbClr val="829EB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5" name="任意多边形 106">
                <a:extLst>
                  <a:ext uri="{FF2B5EF4-FFF2-40B4-BE49-F238E27FC236}">
                    <a16:creationId xmlns:a16="http://schemas.microsoft.com/office/drawing/2014/main" id="{B30971E3-D787-4210-80ED-7BC7596C44DB}"/>
                  </a:ext>
                </a:extLst>
              </p:cNvPr>
              <p:cNvSpPr/>
              <p:nvPr/>
            </p:nvSpPr>
            <p:spPr>
              <a:xfrm>
                <a:off x="6937056" y="3339464"/>
                <a:ext cx="393984" cy="337588"/>
              </a:xfrm>
              <a:custGeom>
                <a:gdLst>
                  <a:gd name="connsiteX0" fmla="*/ 309563 w 393984"/>
                  <a:gd name="connsiteY0" fmla="*/ 0 h 337588"/>
                  <a:gd name="connsiteX1" fmla="*/ 393383 w 393984"/>
                  <a:gd name="connsiteY1" fmla="*/ 198120 h 337588"/>
                  <a:gd name="connsiteX2" fmla="*/ 203835 w 393984"/>
                  <a:gd name="connsiteY2" fmla="*/ 332422 h 337588"/>
                  <a:gd name="connsiteX3" fmla="*/ 0 w 393984"/>
                  <a:gd name="connsiteY3" fmla="*/ 169545 h 337588"/>
                  <a:gd name="connsiteX4" fmla="*/ 23813 w 393984"/>
                  <a:gd name="connsiteY4" fmla="*/ 7620 h 337588"/>
                  <a:gd name="connsiteX5" fmla="*/ 309563 w 393984"/>
                  <a:gd name="connsiteY5" fmla="*/ 0 h 33758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3984" h="337588">
                    <a:moveTo>
                      <a:pt x="309563" y="0"/>
                    </a:moveTo>
                    <a:cubicBezTo>
                      <a:pt x="334328" y="44767"/>
                      <a:pt x="385763" y="112395"/>
                      <a:pt x="393383" y="198120"/>
                    </a:cubicBezTo>
                    <a:cubicBezTo>
                      <a:pt x="401003" y="283845"/>
                      <a:pt x="336233" y="358140"/>
                      <a:pt x="203835" y="332422"/>
                    </a:cubicBezTo>
                    <a:cubicBezTo>
                      <a:pt x="55245" y="303847"/>
                      <a:pt x="0" y="235267"/>
                      <a:pt x="0" y="169545"/>
                    </a:cubicBezTo>
                    <a:cubicBezTo>
                      <a:pt x="0" y="115252"/>
                      <a:pt x="23813" y="7620"/>
                      <a:pt x="23813" y="7620"/>
                    </a:cubicBezTo>
                    <a:lnTo>
                      <a:pt x="309563" y="0"/>
                    </a:lnTo>
                    <a:close/>
                  </a:path>
                </a:pathLst>
              </a:custGeom>
              <a:solidFill>
                <a:srgbClr val="829EB6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6" name="任意多边形 107">
                <a:extLst>
                  <a:ext uri="{FF2B5EF4-FFF2-40B4-BE49-F238E27FC236}">
                    <a16:creationId xmlns:a16="http://schemas.microsoft.com/office/drawing/2014/main" id="{50F99870-5DDC-487C-8306-D8FCBFBFE481}"/>
                  </a:ext>
                </a:extLst>
              </p:cNvPr>
              <p:cNvSpPr/>
              <p:nvPr/>
            </p:nvSpPr>
            <p:spPr>
              <a:xfrm>
                <a:off x="6768317" y="3148568"/>
                <a:ext cx="143327" cy="186747"/>
              </a:xfrm>
              <a:custGeom>
                <a:gdLst>
                  <a:gd name="connsiteX0" fmla="*/ 67775 w 143327"/>
                  <a:gd name="connsiteY0" fmla="*/ 165178 h 186747"/>
                  <a:gd name="connsiteX1" fmla="*/ 7767 w 143327"/>
                  <a:gd name="connsiteY1" fmla="*/ 55641 h 186747"/>
                  <a:gd name="connsiteX2" fmla="*/ 40152 w 143327"/>
                  <a:gd name="connsiteY2" fmla="*/ 14684 h 186747"/>
                  <a:gd name="connsiteX3" fmla="*/ 143023 w 143327"/>
                  <a:gd name="connsiteY3" fmla="*/ 162321 h 186747"/>
                  <a:gd name="connsiteX4" fmla="*/ 67775 w 143327"/>
                  <a:gd name="connsiteY4" fmla="*/ 165178 h 18674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3327" h="186747">
                    <a:moveTo>
                      <a:pt x="67775" y="165178"/>
                    </a:moveTo>
                    <a:cubicBezTo>
                      <a:pt x="46820" y="138509"/>
                      <a:pt x="23007" y="84216"/>
                      <a:pt x="7767" y="55641"/>
                    </a:cubicBezTo>
                    <a:cubicBezTo>
                      <a:pt x="-9377" y="23256"/>
                      <a:pt x="2052" y="-24369"/>
                      <a:pt x="40152" y="14684"/>
                    </a:cubicBezTo>
                    <a:cubicBezTo>
                      <a:pt x="72538" y="48973"/>
                      <a:pt x="148738" y="133746"/>
                      <a:pt x="143023" y="162321"/>
                    </a:cubicBezTo>
                    <a:cubicBezTo>
                      <a:pt x="138260" y="186134"/>
                      <a:pt x="96350" y="201373"/>
                      <a:pt x="67775" y="165178"/>
                    </a:cubicBezTo>
                    <a:close/>
                  </a:path>
                </a:pathLst>
              </a:custGeom>
              <a:solidFill>
                <a:srgbClr val="DBBD9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7" name="任意多边形 108">
                <a:extLst>
                  <a:ext uri="{FF2B5EF4-FFF2-40B4-BE49-F238E27FC236}">
                    <a16:creationId xmlns:a16="http://schemas.microsoft.com/office/drawing/2014/main" id="{A9B4A67B-6B32-4BF0-A6AA-721726A0F61B}"/>
                  </a:ext>
                </a:extLst>
              </p:cNvPr>
              <p:cNvSpPr/>
              <p:nvPr/>
            </p:nvSpPr>
            <p:spPr>
              <a:xfrm>
                <a:off x="6911495" y="2813620"/>
                <a:ext cx="456329" cy="570434"/>
              </a:xfrm>
              <a:custGeom>
                <a:gdLst>
                  <a:gd name="connsiteX0" fmla="*/ 85569 w 456329"/>
                  <a:gd name="connsiteY0" fmla="*/ 57214 h 570434"/>
                  <a:gd name="connsiteX1" fmla="*/ 60804 w 456329"/>
                  <a:gd name="connsiteY1" fmla="*/ 147701 h 570434"/>
                  <a:gd name="connsiteX2" fmla="*/ 797 w 456329"/>
                  <a:gd name="connsiteY2" fmla="*/ 256286 h 570434"/>
                  <a:gd name="connsiteX3" fmla="*/ 28419 w 456329"/>
                  <a:gd name="connsiteY3" fmla="*/ 370586 h 570434"/>
                  <a:gd name="connsiteX4" fmla="*/ 46517 w 456329"/>
                  <a:gd name="connsiteY4" fmla="*/ 534416 h 570434"/>
                  <a:gd name="connsiteX5" fmla="*/ 334172 w 456329"/>
                  <a:gd name="connsiteY5" fmla="*/ 526796 h 570434"/>
                  <a:gd name="connsiteX6" fmla="*/ 438947 w 456329"/>
                  <a:gd name="connsiteY6" fmla="*/ 229616 h 570434"/>
                  <a:gd name="connsiteX7" fmla="*/ 426564 w 456329"/>
                  <a:gd name="connsiteY7" fmla="*/ 49594 h 570434"/>
                  <a:gd name="connsiteX8" fmla="*/ 85569 w 456329"/>
                  <a:gd name="connsiteY8" fmla="*/ 57214 h 57043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6329" h="570434">
                    <a:moveTo>
                      <a:pt x="85569" y="57214"/>
                    </a:moveTo>
                    <a:cubicBezTo>
                      <a:pt x="87474" y="80074"/>
                      <a:pt x="76044" y="124841"/>
                      <a:pt x="60804" y="147701"/>
                    </a:cubicBezTo>
                    <a:cubicBezTo>
                      <a:pt x="41754" y="178181"/>
                      <a:pt x="6512" y="229616"/>
                      <a:pt x="797" y="256286"/>
                    </a:cubicBezTo>
                    <a:cubicBezTo>
                      <a:pt x="-4918" y="282956"/>
                      <a:pt x="21752" y="340106"/>
                      <a:pt x="28419" y="370586"/>
                    </a:cubicBezTo>
                    <a:cubicBezTo>
                      <a:pt x="35087" y="400114"/>
                      <a:pt x="46517" y="482029"/>
                      <a:pt x="46517" y="534416"/>
                    </a:cubicBezTo>
                    <a:cubicBezTo>
                      <a:pt x="46517" y="586804"/>
                      <a:pt x="329409" y="580136"/>
                      <a:pt x="334172" y="526796"/>
                    </a:cubicBezTo>
                    <a:cubicBezTo>
                      <a:pt x="355127" y="299149"/>
                      <a:pt x="419897" y="290576"/>
                      <a:pt x="438947" y="229616"/>
                    </a:cubicBezTo>
                    <a:cubicBezTo>
                      <a:pt x="457997" y="168656"/>
                      <a:pt x="470379" y="71501"/>
                      <a:pt x="426564" y="49594"/>
                    </a:cubicBezTo>
                    <a:cubicBezTo>
                      <a:pt x="358937" y="13399"/>
                      <a:pt x="253209" y="-44704"/>
                      <a:pt x="85569" y="57214"/>
                    </a:cubicBezTo>
                    <a:close/>
                  </a:path>
                </a:pathLst>
              </a:custGeom>
              <a:solidFill>
                <a:srgbClr val="DA8E8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8" name="任意多边形 109">
                <a:extLst>
                  <a:ext uri="{FF2B5EF4-FFF2-40B4-BE49-F238E27FC236}">
                    <a16:creationId xmlns:a16="http://schemas.microsoft.com/office/drawing/2014/main" id="{F401C5A0-31E0-4DCA-A170-CFDBD55F4138}"/>
                  </a:ext>
                </a:extLst>
              </p:cNvPr>
              <p:cNvSpPr/>
              <p:nvPr/>
            </p:nvSpPr>
            <p:spPr>
              <a:xfrm>
                <a:off x="7047196" y="2813659"/>
                <a:ext cx="250857" cy="184208"/>
              </a:xfrm>
              <a:custGeom>
                <a:gdLst>
                  <a:gd name="connsiteX0" fmla="*/ 74645 w 250857"/>
                  <a:gd name="connsiteY0" fmla="*/ 182905 h 184208"/>
                  <a:gd name="connsiteX1" fmla="*/ 250858 w 250857"/>
                  <a:gd name="connsiteY1" fmla="*/ 28600 h 184208"/>
                  <a:gd name="connsiteX2" fmla="*/ 20353 w 250857"/>
                  <a:gd name="connsiteY2" fmla="*/ 21933 h 184208"/>
                  <a:gd name="connsiteX3" fmla="*/ 74645 w 250857"/>
                  <a:gd name="connsiteY3" fmla="*/ 182905 h 18420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857" h="184208">
                    <a:moveTo>
                      <a:pt x="74645" y="182905"/>
                    </a:moveTo>
                    <a:cubicBezTo>
                      <a:pt x="156560" y="194335"/>
                      <a:pt x="207043" y="129565"/>
                      <a:pt x="250858" y="28600"/>
                    </a:cubicBezTo>
                    <a:cubicBezTo>
                      <a:pt x="194660" y="2883"/>
                      <a:pt x="120365" y="-17120"/>
                      <a:pt x="20353" y="21933"/>
                    </a:cubicBezTo>
                    <a:cubicBezTo>
                      <a:pt x="-15842" y="89560"/>
                      <a:pt x="-7270" y="171475"/>
                      <a:pt x="74645" y="182905"/>
                    </a:cubicBezTo>
                    <a:close/>
                  </a:path>
                </a:pathLst>
              </a:custGeom>
              <a:solidFill>
                <a:srgbClr val="DBBD9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649" name="组合 110">
                <a:extLst>
                  <a:ext uri="{FF2B5EF4-FFF2-40B4-BE49-F238E27FC236}">
                    <a16:creationId xmlns:a16="http://schemas.microsoft.com/office/drawing/2014/main" id="{6CF7464A-F562-462D-9D26-A603243EC28A}"/>
                  </a:ext>
                </a:extLst>
              </p:cNvPr>
              <p:cNvGrpSpPr/>
              <p:nvPr/>
            </p:nvGrpSpPr>
            <p:grpSpPr>
              <a:xfrm>
                <a:off x="6918006" y="2365914"/>
                <a:ext cx="352767" cy="520140"/>
                <a:chOff x="6918006" y="2365914"/>
                <a:chExt cx="352767" cy="520140"/>
              </a:xfrm>
            </p:grpSpPr>
            <p:sp>
              <p:nvSpPr>
                <p:cNvPr id="667" name="任意多边形 111">
                  <a:extLst>
                    <a:ext uri="{FF2B5EF4-FFF2-40B4-BE49-F238E27FC236}">
                      <a16:creationId xmlns:a16="http://schemas.microsoft.com/office/drawing/2014/main" id="{EB8BEE56-E430-4F5A-9553-3DB697EBF8B8}"/>
                    </a:ext>
                  </a:extLst>
                </p:cNvPr>
                <p:cNvSpPr/>
                <p:nvPr/>
              </p:nvSpPr>
              <p:spPr>
                <a:xfrm>
                  <a:off x="7137081" y="2640329"/>
                  <a:ext cx="127635" cy="245724"/>
                </a:xfrm>
                <a:custGeom>
                  <a:gdLst>
                    <a:gd name="connsiteX0" fmla="*/ 78105 w 127635"/>
                    <a:gd name="connsiteY0" fmla="*/ 236220 h 245724"/>
                    <a:gd name="connsiteX1" fmla="*/ 105728 w 127635"/>
                    <a:gd name="connsiteY1" fmla="*/ 220028 h 245724"/>
                    <a:gd name="connsiteX2" fmla="*/ 127635 w 127635"/>
                    <a:gd name="connsiteY2" fmla="*/ 953 h 245724"/>
                    <a:gd name="connsiteX3" fmla="*/ 36195 w 127635"/>
                    <a:gd name="connsiteY3" fmla="*/ 0 h 245724"/>
                    <a:gd name="connsiteX4" fmla="*/ 0 w 127635"/>
                    <a:gd name="connsiteY4" fmla="*/ 218123 h 245724"/>
                    <a:gd name="connsiteX5" fmla="*/ 78105 w 127635"/>
                    <a:gd name="connsiteY5" fmla="*/ 236220 h 245724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7635" h="245723">
                      <a:moveTo>
                        <a:pt x="78105" y="236220"/>
                      </a:moveTo>
                      <a:cubicBezTo>
                        <a:pt x="88583" y="228600"/>
                        <a:pt x="97155" y="229553"/>
                        <a:pt x="105728" y="220028"/>
                      </a:cubicBezTo>
                      <a:lnTo>
                        <a:pt x="127635" y="953"/>
                      </a:lnTo>
                      <a:lnTo>
                        <a:pt x="36195" y="0"/>
                      </a:lnTo>
                      <a:lnTo>
                        <a:pt x="0" y="218123"/>
                      </a:lnTo>
                      <a:cubicBezTo>
                        <a:pt x="20003" y="240030"/>
                        <a:pt x="49530" y="257175"/>
                        <a:pt x="78105" y="236220"/>
                      </a:cubicBezTo>
                      <a:close/>
                    </a:path>
                  </a:pathLst>
                </a:custGeom>
                <a:solidFill>
                  <a:srgbClr val="DBBD9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68" name="任意多边形 112">
                  <a:extLst>
                    <a:ext uri="{FF2B5EF4-FFF2-40B4-BE49-F238E27FC236}">
                      <a16:creationId xmlns:a16="http://schemas.microsoft.com/office/drawing/2014/main" id="{48549034-6704-42EE-A2C2-B56400C29B8D}"/>
                    </a:ext>
                  </a:extLst>
                </p:cNvPr>
                <p:cNvSpPr/>
                <p:nvPr/>
              </p:nvSpPr>
              <p:spPr>
                <a:xfrm>
                  <a:off x="7143749" y="2640329"/>
                  <a:ext cx="120967" cy="177165"/>
                </a:xfrm>
                <a:custGeom>
                  <a:gdLst>
                    <a:gd name="connsiteX0" fmla="*/ 120968 w 120967"/>
                    <a:gd name="connsiteY0" fmla="*/ 953 h 177165"/>
                    <a:gd name="connsiteX1" fmla="*/ 105728 w 120967"/>
                    <a:gd name="connsiteY1" fmla="*/ 151448 h 177165"/>
                    <a:gd name="connsiteX2" fmla="*/ 0 w 120967"/>
                    <a:gd name="connsiteY2" fmla="*/ 177165 h 177165"/>
                    <a:gd name="connsiteX3" fmla="*/ 29528 w 120967"/>
                    <a:gd name="connsiteY3" fmla="*/ 0 h 177165"/>
                    <a:gd name="connsiteX4" fmla="*/ 120968 w 120967"/>
                    <a:gd name="connsiteY4" fmla="*/ 953 h 177165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967" h="177165">
                      <a:moveTo>
                        <a:pt x="120968" y="953"/>
                      </a:moveTo>
                      <a:lnTo>
                        <a:pt x="105728" y="151448"/>
                      </a:lnTo>
                      <a:cubicBezTo>
                        <a:pt x="77153" y="164783"/>
                        <a:pt x="37147" y="175260"/>
                        <a:pt x="0" y="177165"/>
                      </a:cubicBezTo>
                      <a:lnTo>
                        <a:pt x="29528" y="0"/>
                      </a:lnTo>
                      <a:lnTo>
                        <a:pt x="120968" y="953"/>
                      </a:lnTo>
                      <a:close/>
                    </a:path>
                  </a:pathLst>
                </a:custGeom>
                <a:solidFill>
                  <a:srgbClr val="C8967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69" name="任意多边形 113">
                  <a:extLst>
                    <a:ext uri="{FF2B5EF4-FFF2-40B4-BE49-F238E27FC236}">
                      <a16:creationId xmlns:a16="http://schemas.microsoft.com/office/drawing/2014/main" id="{FDB2F170-D96D-403F-A85D-1B85DA41D947}"/>
                    </a:ext>
                  </a:extLst>
                </p:cNvPr>
                <p:cNvSpPr/>
                <p:nvPr/>
              </p:nvSpPr>
              <p:spPr>
                <a:xfrm>
                  <a:off x="6955384" y="2365914"/>
                  <a:ext cx="315390" cy="439988"/>
                </a:xfrm>
                <a:custGeom>
                  <a:gdLst>
                    <a:gd name="connsiteX0" fmla="*/ 295045 w 315390"/>
                    <a:gd name="connsiteY0" fmla="*/ 357283 h 439988"/>
                    <a:gd name="connsiteX1" fmla="*/ 61683 w 315390"/>
                    <a:gd name="connsiteY1" fmla="*/ 431578 h 439988"/>
                    <a:gd name="connsiteX2" fmla="*/ 15962 w 315390"/>
                    <a:gd name="connsiteY2" fmla="*/ 350615 h 439988"/>
                    <a:gd name="connsiteX3" fmla="*/ 10247 w 315390"/>
                    <a:gd name="connsiteY3" fmla="*/ 145828 h 439988"/>
                    <a:gd name="connsiteX4" fmla="*/ 237895 w 315390"/>
                    <a:gd name="connsiteY4" fmla="*/ 7715 h 439988"/>
                    <a:gd name="connsiteX5" fmla="*/ 295045 w 315390"/>
                    <a:gd name="connsiteY5" fmla="*/ 357283 h 439988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15390" h="439988">
                      <a:moveTo>
                        <a:pt x="295045" y="357283"/>
                      </a:moveTo>
                      <a:cubicBezTo>
                        <a:pt x="266470" y="418243"/>
                        <a:pt x="113117" y="458248"/>
                        <a:pt x="61683" y="431578"/>
                      </a:cubicBezTo>
                      <a:cubicBezTo>
                        <a:pt x="36917" y="418243"/>
                        <a:pt x="26440" y="388715"/>
                        <a:pt x="15962" y="350615"/>
                      </a:cubicBezTo>
                      <a:cubicBezTo>
                        <a:pt x="-2135" y="286798"/>
                        <a:pt x="-5945" y="201073"/>
                        <a:pt x="10247" y="145828"/>
                      </a:cubicBezTo>
                      <a:cubicBezTo>
                        <a:pt x="37870" y="54388"/>
                        <a:pt x="150265" y="-25622"/>
                        <a:pt x="237895" y="7715"/>
                      </a:cubicBezTo>
                      <a:cubicBezTo>
                        <a:pt x="326477" y="42005"/>
                        <a:pt x="329335" y="283940"/>
                        <a:pt x="295045" y="357283"/>
                      </a:cubicBezTo>
                      <a:close/>
                    </a:path>
                  </a:pathLst>
                </a:custGeom>
                <a:solidFill>
                  <a:srgbClr val="DBBD9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70" name="任意多边形 114">
                  <a:extLst>
                    <a:ext uri="{FF2B5EF4-FFF2-40B4-BE49-F238E27FC236}">
                      <a16:creationId xmlns:a16="http://schemas.microsoft.com/office/drawing/2014/main" id="{AEB63C2B-EE1C-40E0-8B69-AE74932B49D5}"/>
                    </a:ext>
                  </a:extLst>
                </p:cNvPr>
                <p:cNvSpPr/>
                <p:nvPr/>
              </p:nvSpPr>
              <p:spPr>
                <a:xfrm>
                  <a:off x="6918006" y="2582226"/>
                  <a:ext cx="99379" cy="89792"/>
                </a:xfrm>
                <a:custGeom>
                  <a:gdLst>
                    <a:gd name="connsiteX0" fmla="*/ 84773 w 99379"/>
                    <a:gd name="connsiteY0" fmla="*/ 12383 h 89792"/>
                    <a:gd name="connsiteX1" fmla="*/ 84773 w 99379"/>
                    <a:gd name="connsiteY1" fmla="*/ 12383 h 89792"/>
                    <a:gd name="connsiteX2" fmla="*/ 80963 w 99379"/>
                    <a:gd name="connsiteY2" fmla="*/ 0 h 89792"/>
                    <a:gd name="connsiteX3" fmla="*/ 0 w 99379"/>
                    <a:gd name="connsiteY3" fmla="*/ 65723 h 89792"/>
                    <a:gd name="connsiteX4" fmla="*/ 98108 w 99379"/>
                    <a:gd name="connsiteY4" fmla="*/ 9525 h 89792"/>
                    <a:gd name="connsiteX5" fmla="*/ 84773 w 99379"/>
                    <a:gd name="connsiteY5" fmla="*/ 12383 h 89792"/>
                    <a:gd name="connsiteX6" fmla="*/ 84773 w 99379"/>
                    <a:gd name="connsiteY6" fmla="*/ 12383 h 89792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9379" h="89792">
                      <a:moveTo>
                        <a:pt x="84773" y="12383"/>
                      </a:moveTo>
                      <a:cubicBezTo>
                        <a:pt x="84773" y="12383"/>
                        <a:pt x="84773" y="12383"/>
                        <a:pt x="84773" y="12383"/>
                      </a:cubicBezTo>
                      <a:lnTo>
                        <a:pt x="80963" y="0"/>
                      </a:lnTo>
                      <a:cubicBezTo>
                        <a:pt x="56198" y="26670"/>
                        <a:pt x="26670" y="45720"/>
                        <a:pt x="0" y="65723"/>
                      </a:cubicBezTo>
                      <a:cubicBezTo>
                        <a:pt x="52388" y="120015"/>
                        <a:pt x="108585" y="74295"/>
                        <a:pt x="98108" y="9525"/>
                      </a:cubicBezTo>
                      <a:cubicBezTo>
                        <a:pt x="92393" y="9525"/>
                        <a:pt x="87630" y="11430"/>
                        <a:pt x="84773" y="12383"/>
                      </a:cubicBezTo>
                      <a:cubicBezTo>
                        <a:pt x="81915" y="14288"/>
                        <a:pt x="81915" y="14288"/>
                        <a:pt x="84773" y="12383"/>
                      </a:cubicBezTo>
                      <a:close/>
                    </a:path>
                  </a:pathLst>
                </a:custGeom>
                <a:solidFill>
                  <a:srgbClr val="DBBD9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grpSp>
              <p:nvGrpSpPr>
                <p:cNvPr id="671" name="组合 115">
                  <a:extLst>
                    <a:ext uri="{FF2B5EF4-FFF2-40B4-BE49-F238E27FC236}">
                      <a16:creationId xmlns:a16="http://schemas.microsoft.com/office/drawing/2014/main" id="{6CF7464A-F562-462D-9D26-A603243EC28A}"/>
                    </a:ext>
                  </a:extLst>
                </p:cNvPr>
                <p:cNvGrpSpPr/>
                <p:nvPr/>
              </p:nvGrpSpPr>
              <p:grpSpPr>
                <a:xfrm>
                  <a:off x="6971902" y="2549687"/>
                  <a:ext cx="56312" cy="64705"/>
                  <a:chOff x="6971902" y="2549687"/>
                  <a:chExt cx="56312" cy="64705"/>
                </a:xfrm>
              </p:grpSpPr>
              <p:sp>
                <p:nvSpPr>
                  <p:cNvPr id="672" name="任意多边形 116">
                    <a:extLst>
                      <a:ext uri="{FF2B5EF4-FFF2-40B4-BE49-F238E27FC236}">
                        <a16:creationId xmlns:a16="http://schemas.microsoft.com/office/drawing/2014/main" id="{ECA5B253-84A6-4AFE-9FF7-837B9B0BCDF8}"/>
                      </a:ext>
                    </a:extLst>
                  </p:cNvPr>
                  <p:cNvSpPr/>
                  <p:nvPr/>
                </p:nvSpPr>
                <p:spPr>
                  <a:xfrm>
                    <a:off x="6971902" y="2551747"/>
                    <a:ext cx="54710" cy="62645"/>
                  </a:xfrm>
                  <a:custGeom>
                    <a:gdLst>
                      <a:gd name="connsiteX0" fmla="*/ 4207 w 54710"/>
                      <a:gd name="connsiteY0" fmla="*/ 0 h 62645"/>
                      <a:gd name="connsiteX1" fmla="*/ 23257 w 54710"/>
                      <a:gd name="connsiteY1" fmla="*/ 61913 h 62645"/>
                      <a:gd name="connsiteX2" fmla="*/ 54690 w 54710"/>
                      <a:gd name="connsiteY2" fmla="*/ 15240 h 62645"/>
                      <a:gd name="connsiteX3" fmla="*/ 4207 w 54710"/>
                      <a:gd name="connsiteY3" fmla="*/ 0 h 62645"/>
                    </a:gdLst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4710" h="62645">
                        <a:moveTo>
                          <a:pt x="4207" y="0"/>
                        </a:moveTo>
                        <a:cubicBezTo>
                          <a:pt x="1350" y="11430"/>
                          <a:pt x="-10080" y="55245"/>
                          <a:pt x="23257" y="61913"/>
                        </a:cubicBezTo>
                        <a:cubicBezTo>
                          <a:pt x="56595" y="69532"/>
                          <a:pt x="54690" y="15240"/>
                          <a:pt x="54690" y="15240"/>
                        </a:cubicBezTo>
                        <a:cubicBezTo>
                          <a:pt x="54690" y="15240"/>
                          <a:pt x="19447" y="3810"/>
                          <a:pt x="4207" y="0"/>
                        </a:cubicBezTo>
                        <a:close/>
                      </a:path>
                    </a:pathLst>
                  </a:custGeom>
                  <a:solidFill>
                    <a:srgbClr val="A66948">
                      <a:alpha val="40000"/>
                    </a:srgbClr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673" name="任意多边形 117">
                    <a:extLst>
                      <a:ext uri="{FF2B5EF4-FFF2-40B4-BE49-F238E27FC236}">
                        <a16:creationId xmlns:a16="http://schemas.microsoft.com/office/drawing/2014/main" id="{2873B64C-088A-4477-A912-4DA4A811F14A}"/>
                      </a:ext>
                    </a:extLst>
                  </p:cNvPr>
                  <p:cNvSpPr/>
                  <p:nvPr/>
                </p:nvSpPr>
                <p:spPr>
                  <a:xfrm>
                    <a:off x="6975737" y="2549687"/>
                    <a:ext cx="52477" cy="21102"/>
                  </a:xfrm>
                  <a:custGeom>
                    <a:gdLst>
                      <a:gd name="connsiteX0" fmla="*/ 8944 w 52477"/>
                      <a:gd name="connsiteY0" fmla="*/ 155 h 21102"/>
                      <a:gd name="connsiteX1" fmla="*/ 36567 w 52477"/>
                      <a:gd name="connsiteY1" fmla="*/ 20157 h 21102"/>
                      <a:gd name="connsiteX2" fmla="*/ 8944 w 52477"/>
                      <a:gd name="connsiteY2" fmla="*/ 155 h 21102"/>
                    </a:gdLst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52476" h="21102">
                        <a:moveTo>
                          <a:pt x="8944" y="155"/>
                        </a:moveTo>
                        <a:cubicBezTo>
                          <a:pt x="46092" y="3965"/>
                          <a:pt x="69904" y="25872"/>
                          <a:pt x="36567" y="20157"/>
                        </a:cubicBezTo>
                        <a:cubicBezTo>
                          <a:pt x="2277" y="14442"/>
                          <a:pt x="-10106" y="-1750"/>
                          <a:pt x="8944" y="155"/>
                        </a:cubicBezTo>
                        <a:close/>
                      </a:path>
                    </a:pathLst>
                  </a:custGeom>
                  <a:solidFill>
                    <a:srgbClr val="3A6464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  <p:sp>
                <p:nvSpPr>
                  <p:cNvPr id="674" name="任意多边形 118">
                    <a:extLst>
                      <a:ext uri="{FF2B5EF4-FFF2-40B4-BE49-F238E27FC236}">
                        <a16:creationId xmlns:a16="http://schemas.microsoft.com/office/drawing/2014/main" id="{58D80B71-86E5-4ADD-A266-FFFF5ACE2906}"/>
                      </a:ext>
                    </a:extLst>
                  </p:cNvPr>
                  <p:cNvSpPr/>
                  <p:nvPr/>
                </p:nvSpPr>
                <p:spPr>
                  <a:xfrm>
                    <a:off x="6976109" y="2597863"/>
                    <a:ext cx="31432" cy="14843"/>
                  </a:xfrm>
                  <a:custGeom>
                    <a:gdLst>
                      <a:gd name="connsiteX0" fmla="*/ 31433 w 31432"/>
                      <a:gd name="connsiteY0" fmla="*/ 13891 h 14843"/>
                      <a:gd name="connsiteX1" fmla="*/ 0 w 31432"/>
                      <a:gd name="connsiteY1" fmla="*/ 14843 h 14843"/>
                    </a:gdLst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31432" h="14843">
                        <a:moveTo>
                          <a:pt x="31433" y="13891"/>
                        </a:moveTo>
                        <a:cubicBezTo>
                          <a:pt x="23813" y="-7064"/>
                          <a:pt x="1905" y="-2302"/>
                          <a:pt x="0" y="14843"/>
                        </a:cubicBezTo>
                      </a:path>
                    </a:pathLst>
                  </a:custGeom>
                  <a:noFill/>
                  <a:ln w="5966" cap="flat">
                    <a:solidFill>
                      <a:srgbClr val="452F20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p:grpSp>
          </p:grpSp>
          <p:sp>
            <p:nvSpPr>
              <p:cNvPr id="650" name="任意多边形 119">
                <a:extLst>
                  <a:ext uri="{FF2B5EF4-FFF2-40B4-BE49-F238E27FC236}">
                    <a16:creationId xmlns:a16="http://schemas.microsoft.com/office/drawing/2014/main" id="{02A5EAEB-CD50-4E4A-BB77-5635EE92758E}"/>
                  </a:ext>
                </a:extLst>
              </p:cNvPr>
              <p:cNvSpPr/>
              <p:nvPr/>
            </p:nvSpPr>
            <p:spPr>
              <a:xfrm>
                <a:off x="6965172" y="3111799"/>
                <a:ext cx="221612" cy="41457"/>
              </a:xfrm>
              <a:custGeom>
                <a:gdLst>
                  <a:gd name="connsiteX0" fmla="*/ 3317 w 221612"/>
                  <a:gd name="connsiteY0" fmla="*/ 17 h 41457"/>
                  <a:gd name="connsiteX1" fmla="*/ 219534 w 221612"/>
                  <a:gd name="connsiteY1" fmla="*/ 26687 h 41457"/>
                  <a:gd name="connsiteX2" fmla="*/ 85232 w 221612"/>
                  <a:gd name="connsiteY2" fmla="*/ 40975 h 41457"/>
                  <a:gd name="connsiteX3" fmla="*/ 3317 w 221612"/>
                  <a:gd name="connsiteY3" fmla="*/ 17 h 4145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1612" h="41457">
                    <a:moveTo>
                      <a:pt x="3317" y="17"/>
                    </a:moveTo>
                    <a:cubicBezTo>
                      <a:pt x="19509" y="970"/>
                      <a:pt x="200484" y="20972"/>
                      <a:pt x="219534" y="26687"/>
                    </a:cubicBezTo>
                    <a:cubicBezTo>
                      <a:pt x="237632" y="33355"/>
                      <a:pt x="132857" y="43832"/>
                      <a:pt x="85232" y="40975"/>
                    </a:cubicBezTo>
                    <a:cubicBezTo>
                      <a:pt x="45227" y="38117"/>
                      <a:pt x="-14780" y="-935"/>
                      <a:pt x="3317" y="17"/>
                    </a:cubicBezTo>
                    <a:close/>
                  </a:path>
                </a:pathLst>
              </a:custGeom>
              <a:solidFill>
                <a:srgbClr val="D4788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51" name="任意多边形 120">
                <a:extLst>
                  <a:ext uri="{FF2B5EF4-FFF2-40B4-BE49-F238E27FC236}">
                    <a16:creationId xmlns:a16="http://schemas.microsoft.com/office/drawing/2014/main" id="{6426C0E8-D6F5-4168-A8D2-3E6888BA7D60}"/>
                  </a:ext>
                </a:extLst>
              </p:cNvPr>
              <p:cNvSpPr/>
              <p:nvPr/>
            </p:nvSpPr>
            <p:spPr>
              <a:xfrm>
                <a:off x="6928484" y="2327207"/>
                <a:ext cx="444670" cy="433137"/>
              </a:xfrm>
              <a:custGeom>
                <a:gdLst>
                  <a:gd name="connsiteX0" fmla="*/ 57150 w 444670"/>
                  <a:gd name="connsiteY0" fmla="*/ 140720 h 433137"/>
                  <a:gd name="connsiteX1" fmla="*/ 225743 w 444670"/>
                  <a:gd name="connsiteY1" fmla="*/ 262640 h 433137"/>
                  <a:gd name="connsiteX2" fmla="*/ 323850 w 444670"/>
                  <a:gd name="connsiteY2" fmla="*/ 433137 h 433137"/>
                  <a:gd name="connsiteX3" fmla="*/ 416243 w 444670"/>
                  <a:gd name="connsiteY3" fmla="*/ 330267 h 433137"/>
                  <a:gd name="connsiteX4" fmla="*/ 401955 w 444670"/>
                  <a:gd name="connsiteY4" fmla="*/ 76902 h 433137"/>
                  <a:gd name="connsiteX5" fmla="*/ 152400 w 444670"/>
                  <a:gd name="connsiteY5" fmla="*/ 17847 h 433137"/>
                  <a:gd name="connsiteX6" fmla="*/ 58103 w 444670"/>
                  <a:gd name="connsiteY6" fmla="*/ 97857 h 433137"/>
                  <a:gd name="connsiteX7" fmla="*/ 0 w 444670"/>
                  <a:gd name="connsiteY7" fmla="*/ 145482 h 433137"/>
                  <a:gd name="connsiteX8" fmla="*/ 57150 w 444670"/>
                  <a:gd name="connsiteY8" fmla="*/ 140720 h 433137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4670" h="433137">
                    <a:moveTo>
                      <a:pt x="57150" y="140720"/>
                    </a:moveTo>
                    <a:cubicBezTo>
                      <a:pt x="118110" y="233112"/>
                      <a:pt x="205740" y="263592"/>
                      <a:pt x="225743" y="262640"/>
                    </a:cubicBezTo>
                    <a:cubicBezTo>
                      <a:pt x="247650" y="362652"/>
                      <a:pt x="262890" y="415992"/>
                      <a:pt x="323850" y="433137"/>
                    </a:cubicBezTo>
                    <a:cubicBezTo>
                      <a:pt x="365760" y="418850"/>
                      <a:pt x="395288" y="370272"/>
                      <a:pt x="416243" y="330267"/>
                    </a:cubicBezTo>
                    <a:cubicBezTo>
                      <a:pt x="432435" y="298835"/>
                      <a:pt x="478155" y="180725"/>
                      <a:pt x="401955" y="76902"/>
                    </a:cubicBezTo>
                    <a:cubicBezTo>
                      <a:pt x="325755" y="-26920"/>
                      <a:pt x="190500" y="-2155"/>
                      <a:pt x="152400" y="17847"/>
                    </a:cubicBezTo>
                    <a:cubicBezTo>
                      <a:pt x="114300" y="38802"/>
                      <a:pt x="88583" y="63567"/>
                      <a:pt x="58103" y="97857"/>
                    </a:cubicBezTo>
                    <a:cubicBezTo>
                      <a:pt x="30480" y="128337"/>
                      <a:pt x="11430" y="154055"/>
                      <a:pt x="0" y="145482"/>
                    </a:cubicBezTo>
                    <a:cubicBezTo>
                      <a:pt x="38100" y="188345"/>
                      <a:pt x="57150" y="140720"/>
                      <a:pt x="57150" y="140720"/>
                    </a:cubicBezTo>
                    <a:close/>
                  </a:path>
                </a:pathLst>
              </a:custGeom>
              <a:solidFill>
                <a:srgbClr val="3A64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52" name="任意多边形 121">
                <a:extLst>
                  <a:ext uri="{FF2B5EF4-FFF2-40B4-BE49-F238E27FC236}">
                    <a16:creationId xmlns:a16="http://schemas.microsoft.com/office/drawing/2014/main" id="{88BB6A81-3E9C-4F75-8D1A-F1D0F4407B06}"/>
                  </a:ext>
                </a:extLst>
              </p:cNvPr>
              <p:cNvSpPr/>
              <p:nvPr/>
            </p:nvSpPr>
            <p:spPr>
              <a:xfrm>
                <a:off x="7138789" y="2582504"/>
                <a:ext cx="92786" cy="111839"/>
              </a:xfrm>
              <a:custGeom>
                <a:gdLst>
                  <a:gd name="connsiteX0" fmla="*/ 1150 w 92786"/>
                  <a:gd name="connsiteY0" fmla="*/ 47347 h 111839"/>
                  <a:gd name="connsiteX1" fmla="*/ 36392 w 92786"/>
                  <a:gd name="connsiteY1" fmla="*/ 111165 h 111839"/>
                  <a:gd name="connsiteX2" fmla="*/ 91637 w 92786"/>
                  <a:gd name="connsiteY2" fmla="*/ 64492 h 111839"/>
                  <a:gd name="connsiteX3" fmla="*/ 56395 w 92786"/>
                  <a:gd name="connsiteY3" fmla="*/ 675 h 111839"/>
                  <a:gd name="connsiteX4" fmla="*/ 1150 w 92786"/>
                  <a:gd name="connsiteY4" fmla="*/ 47347 h 111839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786" h="111839">
                    <a:moveTo>
                      <a:pt x="1150" y="47347"/>
                    </a:moveTo>
                    <a:cubicBezTo>
                      <a:pt x="-4565" y="77827"/>
                      <a:pt x="11627" y="106402"/>
                      <a:pt x="36392" y="111165"/>
                    </a:cubicBezTo>
                    <a:cubicBezTo>
                      <a:pt x="61157" y="115927"/>
                      <a:pt x="85922" y="94972"/>
                      <a:pt x="91637" y="64492"/>
                    </a:cubicBezTo>
                    <a:cubicBezTo>
                      <a:pt x="97352" y="34012"/>
                      <a:pt x="81160" y="5437"/>
                      <a:pt x="56395" y="675"/>
                    </a:cubicBezTo>
                    <a:cubicBezTo>
                      <a:pt x="31630" y="-4088"/>
                      <a:pt x="6865" y="16867"/>
                      <a:pt x="1150" y="47347"/>
                    </a:cubicBezTo>
                    <a:close/>
                  </a:path>
                </a:pathLst>
              </a:custGeom>
              <a:solidFill>
                <a:srgbClr val="DBBD9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53" name="任意多边形 122">
                <a:extLst>
                  <a:ext uri="{FF2B5EF4-FFF2-40B4-BE49-F238E27FC236}">
                    <a16:creationId xmlns:a16="http://schemas.microsoft.com/office/drawing/2014/main" id="{F01B3DB5-449A-4BBF-90A6-BB05F9044173}"/>
                  </a:ext>
                </a:extLst>
              </p:cNvPr>
              <p:cNvSpPr/>
              <p:nvPr/>
            </p:nvSpPr>
            <p:spPr>
              <a:xfrm>
                <a:off x="7113501" y="2551747"/>
                <a:ext cx="47462" cy="200024"/>
              </a:xfrm>
              <a:custGeom>
                <a:gdLst>
                  <a:gd name="connsiteX0" fmla="*/ 35963 w 47462"/>
                  <a:gd name="connsiteY0" fmla="*/ 0 h 200024"/>
                  <a:gd name="connsiteX1" fmla="*/ 10245 w 47462"/>
                  <a:gd name="connsiteY1" fmla="*/ 200025 h 200024"/>
                  <a:gd name="connsiteX2" fmla="*/ 15008 w 47462"/>
                  <a:gd name="connsiteY2" fmla="*/ 100965 h 200024"/>
                  <a:gd name="connsiteX3" fmla="*/ 35963 w 47462"/>
                  <a:gd name="connsiteY3" fmla="*/ 0 h 20002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462" h="200024">
                    <a:moveTo>
                      <a:pt x="35963" y="0"/>
                    </a:moveTo>
                    <a:cubicBezTo>
                      <a:pt x="76920" y="51435"/>
                      <a:pt x="-5947" y="118110"/>
                      <a:pt x="10245" y="200025"/>
                    </a:cubicBezTo>
                    <a:cubicBezTo>
                      <a:pt x="-4995" y="169545"/>
                      <a:pt x="-3090" y="145732"/>
                      <a:pt x="15008" y="100965"/>
                    </a:cubicBezTo>
                    <a:cubicBezTo>
                      <a:pt x="44535" y="29527"/>
                      <a:pt x="35963" y="0"/>
                      <a:pt x="35963" y="0"/>
                    </a:cubicBezTo>
                    <a:close/>
                  </a:path>
                </a:pathLst>
              </a:custGeom>
              <a:solidFill>
                <a:srgbClr val="3A64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54" name="任意多边形 123">
                <a:extLst>
                  <a:ext uri="{FF2B5EF4-FFF2-40B4-BE49-F238E27FC236}">
                    <a16:creationId xmlns:a16="http://schemas.microsoft.com/office/drawing/2014/main" id="{06914631-2354-4CA9-8DD4-E39E92936766}"/>
                  </a:ext>
                </a:extLst>
              </p:cNvPr>
              <p:cNvSpPr/>
              <p:nvPr/>
            </p:nvSpPr>
            <p:spPr>
              <a:xfrm>
                <a:off x="7107058" y="2555557"/>
                <a:ext cx="42230" cy="135254"/>
              </a:xfrm>
              <a:custGeom>
                <a:gdLst>
                  <a:gd name="connsiteX0" fmla="*/ 36691 w 42230"/>
                  <a:gd name="connsiteY0" fmla="*/ 0 h 135254"/>
                  <a:gd name="connsiteX1" fmla="*/ 4306 w 42230"/>
                  <a:gd name="connsiteY1" fmla="*/ 135255 h 135254"/>
                  <a:gd name="connsiteX2" fmla="*/ 14783 w 42230"/>
                  <a:gd name="connsiteY2" fmla="*/ 67627 h 135254"/>
                  <a:gd name="connsiteX3" fmla="*/ 36691 w 42230"/>
                  <a:gd name="connsiteY3" fmla="*/ 0 h 13525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230" h="135254">
                    <a:moveTo>
                      <a:pt x="36691" y="0"/>
                    </a:moveTo>
                    <a:cubicBezTo>
                      <a:pt x="60503" y="38100"/>
                      <a:pt x="-457" y="78105"/>
                      <a:pt x="4306" y="135255"/>
                    </a:cubicBezTo>
                    <a:cubicBezTo>
                      <a:pt x="-3315" y="113347"/>
                      <a:pt x="-1409" y="97155"/>
                      <a:pt x="14783" y="67627"/>
                    </a:cubicBezTo>
                    <a:cubicBezTo>
                      <a:pt x="39548" y="20955"/>
                      <a:pt x="36691" y="0"/>
                      <a:pt x="36691" y="0"/>
                    </a:cubicBezTo>
                    <a:close/>
                  </a:path>
                </a:pathLst>
              </a:custGeom>
              <a:solidFill>
                <a:srgbClr val="3A646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55" name="任意多边形 124">
                <a:extLst>
                  <a:ext uri="{FF2B5EF4-FFF2-40B4-BE49-F238E27FC236}">
                    <a16:creationId xmlns:a16="http://schemas.microsoft.com/office/drawing/2014/main" id="{47191973-BE90-4C3A-803E-EB6991E32B7D}"/>
                  </a:ext>
                </a:extLst>
              </p:cNvPr>
              <p:cNvSpPr/>
              <p:nvPr/>
            </p:nvSpPr>
            <p:spPr>
              <a:xfrm>
                <a:off x="6993254" y="2685096"/>
                <a:ext cx="52473" cy="42916"/>
              </a:xfrm>
              <a:custGeom>
                <a:gdLst>
                  <a:gd name="connsiteX0" fmla="*/ 51435 w 52473"/>
                  <a:gd name="connsiteY0" fmla="*/ 0 h 42916"/>
                  <a:gd name="connsiteX1" fmla="*/ 50482 w 52473"/>
                  <a:gd name="connsiteY1" fmla="*/ 20003 h 42916"/>
                  <a:gd name="connsiteX2" fmla="*/ 38100 w 52473"/>
                  <a:gd name="connsiteY2" fmla="*/ 36195 h 42916"/>
                  <a:gd name="connsiteX3" fmla="*/ 0 w 52473"/>
                  <a:gd name="connsiteY3" fmla="*/ 40005 h 42916"/>
                  <a:gd name="connsiteX4" fmla="*/ 36195 w 52473"/>
                  <a:gd name="connsiteY4" fmla="*/ 32385 h 42916"/>
                  <a:gd name="connsiteX5" fmla="*/ 47625 w 52473"/>
                  <a:gd name="connsiteY5" fmla="*/ 18098 h 42916"/>
                  <a:gd name="connsiteX6" fmla="*/ 51435 w 52473"/>
                  <a:gd name="connsiteY6" fmla="*/ 0 h 4291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2473" h="42916">
                    <a:moveTo>
                      <a:pt x="51435" y="0"/>
                    </a:moveTo>
                    <a:cubicBezTo>
                      <a:pt x="53340" y="6668"/>
                      <a:pt x="52388" y="13335"/>
                      <a:pt x="50482" y="20003"/>
                    </a:cubicBezTo>
                    <a:cubicBezTo>
                      <a:pt x="48577" y="26670"/>
                      <a:pt x="43815" y="32385"/>
                      <a:pt x="38100" y="36195"/>
                    </a:cubicBezTo>
                    <a:cubicBezTo>
                      <a:pt x="26670" y="43815"/>
                      <a:pt x="11430" y="44768"/>
                      <a:pt x="0" y="40005"/>
                    </a:cubicBezTo>
                    <a:cubicBezTo>
                      <a:pt x="12382" y="40958"/>
                      <a:pt x="25717" y="40005"/>
                      <a:pt x="36195" y="32385"/>
                    </a:cubicBezTo>
                    <a:cubicBezTo>
                      <a:pt x="40957" y="28575"/>
                      <a:pt x="44767" y="23813"/>
                      <a:pt x="47625" y="18098"/>
                    </a:cubicBezTo>
                    <a:cubicBezTo>
                      <a:pt x="50482" y="13335"/>
                      <a:pt x="51435" y="6668"/>
                      <a:pt x="51435" y="0"/>
                    </a:cubicBezTo>
                    <a:close/>
                  </a:path>
                </a:pathLst>
              </a:custGeom>
              <a:solidFill>
                <a:srgbClr val="6E3F3C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56" name="任意多边形 125">
                <a:extLst>
                  <a:ext uri="{FF2B5EF4-FFF2-40B4-BE49-F238E27FC236}">
                    <a16:creationId xmlns:a16="http://schemas.microsoft.com/office/drawing/2014/main" id="{4DC0E719-8C6B-46C8-906F-5AA5EC49B1EF}"/>
                  </a:ext>
                </a:extLst>
              </p:cNvPr>
              <p:cNvSpPr/>
              <p:nvPr/>
            </p:nvSpPr>
            <p:spPr>
              <a:xfrm>
                <a:off x="7173277" y="3489959"/>
                <a:ext cx="174307" cy="295275"/>
              </a:xfrm>
              <a:custGeom>
                <a:gdLst>
                  <a:gd name="connsiteX0" fmla="*/ 123825 w 174307"/>
                  <a:gd name="connsiteY0" fmla="*/ 40958 h 295275"/>
                  <a:gd name="connsiteX1" fmla="*/ 63817 w 174307"/>
                  <a:gd name="connsiteY1" fmla="*/ 99060 h 295275"/>
                  <a:gd name="connsiteX2" fmla="*/ 0 w 174307"/>
                  <a:gd name="connsiteY2" fmla="*/ 161925 h 295275"/>
                  <a:gd name="connsiteX3" fmla="*/ 8572 w 174307"/>
                  <a:gd name="connsiteY3" fmla="*/ 175260 h 295275"/>
                  <a:gd name="connsiteX4" fmla="*/ 78105 w 174307"/>
                  <a:gd name="connsiteY4" fmla="*/ 130493 h 295275"/>
                  <a:gd name="connsiteX5" fmla="*/ 74295 w 174307"/>
                  <a:gd name="connsiteY5" fmla="*/ 205740 h 295275"/>
                  <a:gd name="connsiteX6" fmla="*/ 63817 w 174307"/>
                  <a:gd name="connsiteY6" fmla="*/ 287655 h 295275"/>
                  <a:gd name="connsiteX7" fmla="*/ 80963 w 174307"/>
                  <a:gd name="connsiteY7" fmla="*/ 292418 h 295275"/>
                  <a:gd name="connsiteX8" fmla="*/ 106680 w 174307"/>
                  <a:gd name="connsiteY8" fmla="*/ 199073 h 295275"/>
                  <a:gd name="connsiteX9" fmla="*/ 101917 w 174307"/>
                  <a:gd name="connsiteY9" fmla="*/ 295275 h 295275"/>
                  <a:gd name="connsiteX10" fmla="*/ 110490 w 174307"/>
                  <a:gd name="connsiteY10" fmla="*/ 295275 h 295275"/>
                  <a:gd name="connsiteX11" fmla="*/ 132397 w 174307"/>
                  <a:gd name="connsiteY11" fmla="*/ 207645 h 295275"/>
                  <a:gd name="connsiteX12" fmla="*/ 140017 w 174307"/>
                  <a:gd name="connsiteY12" fmla="*/ 278130 h 295275"/>
                  <a:gd name="connsiteX13" fmla="*/ 152400 w 174307"/>
                  <a:gd name="connsiteY13" fmla="*/ 274320 h 295275"/>
                  <a:gd name="connsiteX14" fmla="*/ 157163 w 174307"/>
                  <a:gd name="connsiteY14" fmla="*/ 208598 h 295275"/>
                  <a:gd name="connsiteX15" fmla="*/ 159067 w 174307"/>
                  <a:gd name="connsiteY15" fmla="*/ 246698 h 295275"/>
                  <a:gd name="connsiteX16" fmla="*/ 167640 w 174307"/>
                  <a:gd name="connsiteY16" fmla="*/ 241935 h 295275"/>
                  <a:gd name="connsiteX17" fmla="*/ 168592 w 174307"/>
                  <a:gd name="connsiteY17" fmla="*/ 156210 h 295275"/>
                  <a:gd name="connsiteX18" fmla="*/ 166688 w 174307"/>
                  <a:gd name="connsiteY18" fmla="*/ 60960 h 295275"/>
                  <a:gd name="connsiteX19" fmla="*/ 174307 w 174307"/>
                  <a:gd name="connsiteY19" fmla="*/ 32385 h 295275"/>
                  <a:gd name="connsiteX20" fmla="*/ 143828 w 174307"/>
                  <a:gd name="connsiteY20" fmla="*/ 0 h 295275"/>
                  <a:gd name="connsiteX21" fmla="*/ 123825 w 174307"/>
                  <a:gd name="connsiteY21" fmla="*/ 40958 h 2952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4307" h="295275">
                    <a:moveTo>
                      <a:pt x="123825" y="40958"/>
                    </a:moveTo>
                    <a:cubicBezTo>
                      <a:pt x="122872" y="46673"/>
                      <a:pt x="63817" y="99060"/>
                      <a:pt x="63817" y="99060"/>
                    </a:cubicBezTo>
                    <a:lnTo>
                      <a:pt x="0" y="161925"/>
                    </a:lnTo>
                    <a:lnTo>
                      <a:pt x="8572" y="175260"/>
                    </a:lnTo>
                    <a:lnTo>
                      <a:pt x="78105" y="130493"/>
                    </a:lnTo>
                    <a:lnTo>
                      <a:pt x="74295" y="205740"/>
                    </a:lnTo>
                    <a:lnTo>
                      <a:pt x="63817" y="287655"/>
                    </a:lnTo>
                    <a:lnTo>
                      <a:pt x="80963" y="292418"/>
                    </a:lnTo>
                    <a:lnTo>
                      <a:pt x="106680" y="199073"/>
                    </a:lnTo>
                    <a:lnTo>
                      <a:pt x="101917" y="295275"/>
                    </a:lnTo>
                    <a:lnTo>
                      <a:pt x="110490" y="295275"/>
                    </a:lnTo>
                    <a:lnTo>
                      <a:pt x="132397" y="207645"/>
                    </a:lnTo>
                    <a:lnTo>
                      <a:pt x="140017" y="278130"/>
                    </a:lnTo>
                    <a:lnTo>
                      <a:pt x="152400" y="274320"/>
                    </a:lnTo>
                    <a:lnTo>
                      <a:pt x="157163" y="208598"/>
                    </a:lnTo>
                    <a:lnTo>
                      <a:pt x="159067" y="246698"/>
                    </a:lnTo>
                    <a:lnTo>
                      <a:pt x="167640" y="241935"/>
                    </a:lnTo>
                    <a:lnTo>
                      <a:pt x="168592" y="156210"/>
                    </a:lnTo>
                    <a:lnTo>
                      <a:pt x="166688" y="60960"/>
                    </a:lnTo>
                    <a:lnTo>
                      <a:pt x="174307" y="32385"/>
                    </a:lnTo>
                    <a:lnTo>
                      <a:pt x="143828" y="0"/>
                    </a:lnTo>
                    <a:lnTo>
                      <a:pt x="123825" y="40958"/>
                    </a:lnTo>
                    <a:close/>
                  </a:path>
                </a:pathLst>
              </a:custGeom>
              <a:solidFill>
                <a:srgbClr val="DBBD9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57" name="任意多边形 126">
                <a:extLst>
                  <a:ext uri="{FF2B5EF4-FFF2-40B4-BE49-F238E27FC236}">
                    <a16:creationId xmlns:a16="http://schemas.microsoft.com/office/drawing/2014/main" id="{ADA48B95-DFE5-4B72-8116-C575EDBA355B}"/>
                  </a:ext>
                </a:extLst>
              </p:cNvPr>
              <p:cNvSpPr/>
              <p:nvPr/>
            </p:nvSpPr>
            <p:spPr>
              <a:xfrm>
                <a:off x="7279956" y="3214803"/>
                <a:ext cx="187100" cy="369544"/>
              </a:xfrm>
              <a:custGeom>
                <a:gdLst>
                  <a:gd name="connsiteX0" fmla="*/ 185738 w 187100"/>
                  <a:gd name="connsiteY0" fmla="*/ 49413 h 369544"/>
                  <a:gd name="connsiteX1" fmla="*/ 58103 w 187100"/>
                  <a:gd name="connsiteY1" fmla="*/ 369453 h 369544"/>
                  <a:gd name="connsiteX2" fmla="*/ 0 w 187100"/>
                  <a:gd name="connsiteY2" fmla="*/ 337068 h 369544"/>
                  <a:gd name="connsiteX3" fmla="*/ 90488 w 187100"/>
                  <a:gd name="connsiteY3" fmla="*/ 37983 h 369544"/>
                  <a:gd name="connsiteX4" fmla="*/ 91440 w 187100"/>
                  <a:gd name="connsiteY4" fmla="*/ 36078 h 369544"/>
                  <a:gd name="connsiteX5" fmla="*/ 185738 w 187100"/>
                  <a:gd name="connsiteY5" fmla="*/ 49413 h 36954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100" h="369544">
                    <a:moveTo>
                      <a:pt x="185738" y="49413"/>
                    </a:moveTo>
                    <a:cubicBezTo>
                      <a:pt x="161925" y="109421"/>
                      <a:pt x="69533" y="334211"/>
                      <a:pt x="58103" y="369453"/>
                    </a:cubicBezTo>
                    <a:cubicBezTo>
                      <a:pt x="32385" y="371358"/>
                      <a:pt x="2858" y="342783"/>
                      <a:pt x="0" y="337068"/>
                    </a:cubicBezTo>
                    <a:cubicBezTo>
                      <a:pt x="0" y="337068"/>
                      <a:pt x="81915" y="61796"/>
                      <a:pt x="90488" y="37983"/>
                    </a:cubicBezTo>
                    <a:cubicBezTo>
                      <a:pt x="90488" y="37983"/>
                      <a:pt x="90488" y="37031"/>
                      <a:pt x="91440" y="36078"/>
                    </a:cubicBezTo>
                    <a:cubicBezTo>
                      <a:pt x="122873" y="-25834"/>
                      <a:pt x="198120" y="836"/>
                      <a:pt x="185738" y="49413"/>
                    </a:cubicBezTo>
                    <a:close/>
                  </a:path>
                </a:pathLst>
              </a:custGeom>
              <a:solidFill>
                <a:srgbClr val="DBBD9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58" name="任意多边形 127">
                <a:extLst>
                  <a:ext uri="{FF2B5EF4-FFF2-40B4-BE49-F238E27FC236}">
                    <a16:creationId xmlns:a16="http://schemas.microsoft.com/office/drawing/2014/main" id="{CBB62146-D42D-490C-8A9C-498C56F6446B}"/>
                  </a:ext>
                </a:extLst>
              </p:cNvPr>
              <p:cNvSpPr/>
              <p:nvPr/>
            </p:nvSpPr>
            <p:spPr>
              <a:xfrm>
                <a:off x="7320007" y="2867024"/>
                <a:ext cx="147062" cy="432546"/>
              </a:xfrm>
              <a:custGeom>
                <a:gdLst>
                  <a:gd name="connsiteX0" fmla="*/ 26624 w 147062"/>
                  <a:gd name="connsiteY0" fmla="*/ 0 h 432546"/>
                  <a:gd name="connsiteX1" fmla="*/ 130447 w 147062"/>
                  <a:gd name="connsiteY1" fmla="*/ 240030 h 432546"/>
                  <a:gd name="connsiteX2" fmla="*/ 146639 w 147062"/>
                  <a:gd name="connsiteY2" fmla="*/ 376238 h 432546"/>
                  <a:gd name="connsiteX3" fmla="*/ 146639 w 147062"/>
                  <a:gd name="connsiteY3" fmla="*/ 390525 h 432546"/>
                  <a:gd name="connsiteX4" fmla="*/ 54247 w 147062"/>
                  <a:gd name="connsiteY4" fmla="*/ 410528 h 432546"/>
                  <a:gd name="connsiteX5" fmla="*/ 19957 w 147062"/>
                  <a:gd name="connsiteY5" fmla="*/ 276225 h 432546"/>
                  <a:gd name="connsiteX6" fmla="*/ 26624 w 147062"/>
                  <a:gd name="connsiteY6" fmla="*/ 0 h 43254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7062" h="432546">
                    <a:moveTo>
                      <a:pt x="26624" y="0"/>
                    </a:moveTo>
                    <a:cubicBezTo>
                      <a:pt x="109492" y="25717"/>
                      <a:pt x="126637" y="211455"/>
                      <a:pt x="130447" y="240030"/>
                    </a:cubicBezTo>
                    <a:cubicBezTo>
                      <a:pt x="134257" y="268605"/>
                      <a:pt x="146639" y="355283"/>
                      <a:pt x="146639" y="376238"/>
                    </a:cubicBezTo>
                    <a:cubicBezTo>
                      <a:pt x="146639" y="378142"/>
                      <a:pt x="147592" y="382905"/>
                      <a:pt x="146639" y="390525"/>
                    </a:cubicBezTo>
                    <a:cubicBezTo>
                      <a:pt x="140924" y="441008"/>
                      <a:pt x="63772" y="443865"/>
                      <a:pt x="54247" y="410528"/>
                    </a:cubicBezTo>
                    <a:cubicBezTo>
                      <a:pt x="45674" y="378142"/>
                      <a:pt x="28530" y="309563"/>
                      <a:pt x="19957" y="276225"/>
                    </a:cubicBezTo>
                    <a:cubicBezTo>
                      <a:pt x="11385" y="240983"/>
                      <a:pt x="-23858" y="73342"/>
                      <a:pt x="26624" y="0"/>
                    </a:cubicBezTo>
                    <a:close/>
                  </a:path>
                </a:pathLst>
              </a:custGeom>
              <a:solidFill>
                <a:srgbClr val="DBBD9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659" name="组合 128">
                <a:extLst>
                  <a:ext uri="{FF2B5EF4-FFF2-40B4-BE49-F238E27FC236}">
                    <a16:creationId xmlns:a16="http://schemas.microsoft.com/office/drawing/2014/main" id="{6CF7464A-F562-462D-9D26-A603243EC28A}"/>
                  </a:ext>
                </a:extLst>
              </p:cNvPr>
              <p:cNvGrpSpPr/>
              <p:nvPr/>
            </p:nvGrpSpPr>
            <p:grpSpPr>
              <a:xfrm>
                <a:off x="6307454" y="3098180"/>
                <a:ext cx="522498" cy="362623"/>
                <a:chOff x="6307454" y="3098180"/>
                <a:chExt cx="522498" cy="362623"/>
              </a:xfrm>
            </p:grpSpPr>
            <p:sp>
              <p:nvSpPr>
                <p:cNvPr id="661" name="任意多边形 129">
                  <a:extLst>
                    <a:ext uri="{FF2B5EF4-FFF2-40B4-BE49-F238E27FC236}">
                      <a16:creationId xmlns:a16="http://schemas.microsoft.com/office/drawing/2014/main" id="{9B8BF0BA-32F5-4CCF-83F5-029DD9935AE8}"/>
                    </a:ext>
                  </a:extLst>
                </p:cNvPr>
                <p:cNvSpPr/>
                <p:nvPr/>
              </p:nvSpPr>
              <p:spPr>
                <a:xfrm>
                  <a:off x="6313169" y="3341369"/>
                  <a:ext cx="190500" cy="87802"/>
                </a:xfrm>
                <a:custGeom>
                  <a:gdLst>
                    <a:gd name="connsiteX0" fmla="*/ 180975 w 190500"/>
                    <a:gd name="connsiteY0" fmla="*/ 41910 h 87802"/>
                    <a:gd name="connsiteX1" fmla="*/ 45720 w 190500"/>
                    <a:gd name="connsiteY1" fmla="*/ 0 h 87802"/>
                    <a:gd name="connsiteX2" fmla="*/ 0 w 190500"/>
                    <a:gd name="connsiteY2" fmla="*/ 28575 h 87802"/>
                    <a:gd name="connsiteX3" fmla="*/ 190500 w 190500"/>
                    <a:gd name="connsiteY3" fmla="*/ 69533 h 87802"/>
                    <a:gd name="connsiteX4" fmla="*/ 180975 w 190500"/>
                    <a:gd name="connsiteY4" fmla="*/ 41910 h 87802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500" h="87802">
                      <a:moveTo>
                        <a:pt x="180975" y="41910"/>
                      </a:moveTo>
                      <a:cubicBezTo>
                        <a:pt x="125730" y="64770"/>
                        <a:pt x="72390" y="39052"/>
                        <a:pt x="45720" y="0"/>
                      </a:cubicBezTo>
                      <a:cubicBezTo>
                        <a:pt x="20002" y="10477"/>
                        <a:pt x="0" y="28575"/>
                        <a:pt x="0" y="28575"/>
                      </a:cubicBezTo>
                      <a:cubicBezTo>
                        <a:pt x="0" y="28575"/>
                        <a:pt x="52388" y="127635"/>
                        <a:pt x="190500" y="69533"/>
                      </a:cubicBezTo>
                      <a:cubicBezTo>
                        <a:pt x="187642" y="49530"/>
                        <a:pt x="180975" y="41910"/>
                        <a:pt x="180975" y="41910"/>
                      </a:cubicBezTo>
                      <a:close/>
                    </a:path>
                  </a:pathLst>
                </a:custGeom>
                <a:solidFill>
                  <a:srgbClr val="2075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62" name="任意多边形 130">
                  <a:extLst>
                    <a:ext uri="{FF2B5EF4-FFF2-40B4-BE49-F238E27FC236}">
                      <a16:creationId xmlns:a16="http://schemas.microsoft.com/office/drawing/2014/main" id="{C0A3ED34-D84C-44C3-96F5-EEEF083D35E7}"/>
                    </a:ext>
                  </a:extLst>
                </p:cNvPr>
                <p:cNvSpPr/>
                <p:nvPr/>
              </p:nvSpPr>
              <p:spPr>
                <a:xfrm>
                  <a:off x="6307454" y="3338512"/>
                  <a:ext cx="55245" cy="34290"/>
                </a:xfrm>
                <a:custGeom>
                  <a:gdLst>
                    <a:gd name="connsiteX0" fmla="*/ 0 w 55245"/>
                    <a:gd name="connsiteY0" fmla="*/ 34290 h 34290"/>
                    <a:gd name="connsiteX1" fmla="*/ 55245 w 55245"/>
                    <a:gd name="connsiteY1" fmla="*/ 0 h 34290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55244" h="34290">
                      <a:moveTo>
                        <a:pt x="0" y="34290"/>
                      </a:moveTo>
                      <a:cubicBezTo>
                        <a:pt x="0" y="34290"/>
                        <a:pt x="37148" y="8572"/>
                        <a:pt x="55245" y="0"/>
                      </a:cubicBezTo>
                    </a:path>
                  </a:pathLst>
                </a:custGeom>
                <a:noFill/>
                <a:ln w="10312" cap="rnd">
                  <a:solidFill>
                    <a:srgbClr val="16535D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63" name="任意多边形 131">
                  <a:extLst>
                    <a:ext uri="{FF2B5EF4-FFF2-40B4-BE49-F238E27FC236}">
                      <a16:creationId xmlns:a16="http://schemas.microsoft.com/office/drawing/2014/main" id="{BE03568F-12BE-4162-B684-A29A56F22FDC}"/>
                    </a:ext>
                  </a:extLst>
                </p:cNvPr>
                <p:cNvSpPr/>
                <p:nvPr/>
              </p:nvSpPr>
              <p:spPr>
                <a:xfrm>
                  <a:off x="6428421" y="3383279"/>
                  <a:ext cx="75247" cy="44767"/>
                </a:xfrm>
                <a:custGeom>
                  <a:gdLst>
                    <a:gd name="connsiteX0" fmla="*/ 65723 w 75247"/>
                    <a:gd name="connsiteY0" fmla="*/ 0 h 44767"/>
                    <a:gd name="connsiteX1" fmla="*/ 24765 w 75247"/>
                    <a:gd name="connsiteY1" fmla="*/ 8573 h 44767"/>
                    <a:gd name="connsiteX2" fmla="*/ 0 w 75247"/>
                    <a:gd name="connsiteY2" fmla="*/ 44767 h 44767"/>
                    <a:gd name="connsiteX3" fmla="*/ 75248 w 75247"/>
                    <a:gd name="connsiteY3" fmla="*/ 26670 h 44767"/>
                    <a:gd name="connsiteX4" fmla="*/ 65723 w 75247"/>
                    <a:gd name="connsiteY4" fmla="*/ 0 h 44767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5247" h="44767">
                      <a:moveTo>
                        <a:pt x="65723" y="0"/>
                      </a:moveTo>
                      <a:cubicBezTo>
                        <a:pt x="51435" y="5715"/>
                        <a:pt x="38100" y="8573"/>
                        <a:pt x="24765" y="8573"/>
                      </a:cubicBezTo>
                      <a:cubicBezTo>
                        <a:pt x="20003" y="21908"/>
                        <a:pt x="11430" y="35242"/>
                        <a:pt x="0" y="44767"/>
                      </a:cubicBezTo>
                      <a:cubicBezTo>
                        <a:pt x="21908" y="43815"/>
                        <a:pt x="46673" y="39053"/>
                        <a:pt x="75248" y="26670"/>
                      </a:cubicBezTo>
                      <a:cubicBezTo>
                        <a:pt x="72390" y="7620"/>
                        <a:pt x="65723" y="0"/>
                        <a:pt x="65723" y="0"/>
                      </a:cubicBezTo>
                      <a:close/>
                    </a:path>
                  </a:pathLst>
                </a:custGeom>
                <a:solidFill>
                  <a:srgbClr val="1B626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64" name="任意多边形 132">
                  <a:extLst>
                    <a:ext uri="{FF2B5EF4-FFF2-40B4-BE49-F238E27FC236}">
                      <a16:creationId xmlns:a16="http://schemas.microsoft.com/office/drawing/2014/main" id="{61C65089-7554-4BD3-B82F-1015993B2A9B}"/>
                    </a:ext>
                  </a:extLst>
                </p:cNvPr>
                <p:cNvSpPr/>
                <p:nvPr/>
              </p:nvSpPr>
              <p:spPr>
                <a:xfrm>
                  <a:off x="6434211" y="3110155"/>
                  <a:ext cx="336537" cy="350648"/>
                </a:xfrm>
                <a:custGeom>
                  <a:gdLst>
                    <a:gd name="connsiteX0" fmla="*/ 2783 w 336537"/>
                    <a:gd name="connsiteY0" fmla="*/ 117866 h 350648"/>
                    <a:gd name="connsiteX1" fmla="*/ 74221 w 336537"/>
                    <a:gd name="connsiteY1" fmla="*/ 322654 h 350648"/>
                    <a:gd name="connsiteX2" fmla="*/ 123751 w 336537"/>
                    <a:gd name="connsiteY2" fmla="*/ 349324 h 350648"/>
                    <a:gd name="connsiteX3" fmla="*/ 320918 w 336537"/>
                    <a:gd name="connsiteY3" fmla="*/ 260741 h 350648"/>
                    <a:gd name="connsiteX4" fmla="*/ 325681 w 336537"/>
                    <a:gd name="connsiteY4" fmla="*/ 203591 h 350648"/>
                    <a:gd name="connsiteX5" fmla="*/ 218048 w 336537"/>
                    <a:gd name="connsiteY5" fmla="*/ 15949 h 350648"/>
                    <a:gd name="connsiteX6" fmla="*/ 176138 w 336537"/>
                    <a:gd name="connsiteY6" fmla="*/ 3566 h 350648"/>
                    <a:gd name="connsiteX7" fmla="*/ 21833 w 336537"/>
                    <a:gd name="connsiteY7" fmla="*/ 69289 h 350648"/>
                    <a:gd name="connsiteX8" fmla="*/ 2783 w 336537"/>
                    <a:gd name="connsiteY8" fmla="*/ 117866 h 350648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36537" h="350648">
                      <a:moveTo>
                        <a:pt x="2783" y="117866"/>
                      </a:moveTo>
                      <a:cubicBezTo>
                        <a:pt x="19928" y="177874"/>
                        <a:pt x="47551" y="266456"/>
                        <a:pt x="74221" y="322654"/>
                      </a:cubicBezTo>
                      <a:cubicBezTo>
                        <a:pt x="80888" y="335989"/>
                        <a:pt x="90413" y="355991"/>
                        <a:pt x="123751" y="349324"/>
                      </a:cubicBezTo>
                      <a:cubicBezTo>
                        <a:pt x="161851" y="342656"/>
                        <a:pt x="291391" y="285506"/>
                        <a:pt x="320918" y="260741"/>
                      </a:cubicBezTo>
                      <a:cubicBezTo>
                        <a:pt x="341873" y="243596"/>
                        <a:pt x="339968" y="235024"/>
                        <a:pt x="325681" y="203591"/>
                      </a:cubicBezTo>
                      <a:cubicBezTo>
                        <a:pt x="301868" y="154061"/>
                        <a:pt x="252338" y="58811"/>
                        <a:pt x="218048" y="15949"/>
                      </a:cubicBezTo>
                      <a:cubicBezTo>
                        <a:pt x="204713" y="-1196"/>
                        <a:pt x="196141" y="-3101"/>
                        <a:pt x="176138" y="3566"/>
                      </a:cubicBezTo>
                      <a:cubicBezTo>
                        <a:pt x="147563" y="13091"/>
                        <a:pt x="38978" y="58811"/>
                        <a:pt x="21833" y="69289"/>
                      </a:cubicBezTo>
                      <a:cubicBezTo>
                        <a:pt x="3736" y="80719"/>
                        <a:pt x="-4837" y="89291"/>
                        <a:pt x="2783" y="117866"/>
                      </a:cubicBezTo>
                      <a:close/>
                    </a:path>
                  </a:pathLst>
                </a:custGeom>
                <a:solidFill>
                  <a:srgbClr val="2075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65" name="任意多边形 133">
                  <a:extLst>
                    <a:ext uri="{FF2B5EF4-FFF2-40B4-BE49-F238E27FC236}">
                      <a16:creationId xmlns:a16="http://schemas.microsoft.com/office/drawing/2014/main" id="{F10BA946-50CC-4C07-A0A9-131BA6FD00FA}"/>
                    </a:ext>
                  </a:extLst>
                </p:cNvPr>
                <p:cNvSpPr/>
                <p:nvPr/>
              </p:nvSpPr>
              <p:spPr>
                <a:xfrm>
                  <a:off x="6630352" y="3098180"/>
                  <a:ext cx="199601" cy="236521"/>
                </a:xfrm>
                <a:custGeom>
                  <a:gdLst>
                    <a:gd name="connsiteX0" fmla="*/ 113347 w 199601"/>
                    <a:gd name="connsiteY0" fmla="*/ 236522 h 236521"/>
                    <a:gd name="connsiteX1" fmla="*/ 98107 w 199601"/>
                    <a:gd name="connsiteY1" fmla="*/ 208899 h 236521"/>
                    <a:gd name="connsiteX2" fmla="*/ 169545 w 199601"/>
                    <a:gd name="connsiteY2" fmla="*/ 169847 h 236521"/>
                    <a:gd name="connsiteX3" fmla="*/ 95250 w 199601"/>
                    <a:gd name="connsiteY3" fmla="*/ 30782 h 236521"/>
                    <a:gd name="connsiteX4" fmla="*/ 12382 w 199601"/>
                    <a:gd name="connsiteY4" fmla="*/ 66977 h 236521"/>
                    <a:gd name="connsiteX5" fmla="*/ 0 w 199601"/>
                    <a:gd name="connsiteY5" fmla="*/ 38402 h 236521"/>
                    <a:gd name="connsiteX6" fmla="*/ 82867 w 199601"/>
                    <a:gd name="connsiteY6" fmla="*/ 2207 h 236521"/>
                    <a:gd name="connsiteX7" fmla="*/ 82867 w 199601"/>
                    <a:gd name="connsiteY7" fmla="*/ 2207 h 236521"/>
                    <a:gd name="connsiteX8" fmla="*/ 120967 w 199601"/>
                    <a:gd name="connsiteY8" fmla="*/ 15542 h 236521"/>
                    <a:gd name="connsiteX9" fmla="*/ 196215 w 199601"/>
                    <a:gd name="connsiteY9" fmla="*/ 155559 h 236521"/>
                    <a:gd name="connsiteX10" fmla="*/ 183832 w 199601"/>
                    <a:gd name="connsiteY10" fmla="*/ 196517 h 236521"/>
                    <a:gd name="connsiteX11" fmla="*/ 113347 w 199601"/>
                    <a:gd name="connsiteY11" fmla="*/ 236522 h 236521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99601" h="236521">
                      <a:moveTo>
                        <a:pt x="113347" y="236522"/>
                      </a:moveTo>
                      <a:lnTo>
                        <a:pt x="98107" y="208899"/>
                      </a:lnTo>
                      <a:lnTo>
                        <a:pt x="169545" y="169847"/>
                      </a:lnTo>
                      <a:lnTo>
                        <a:pt x="95250" y="30782"/>
                      </a:lnTo>
                      <a:lnTo>
                        <a:pt x="12382" y="66977"/>
                      </a:lnTo>
                      <a:lnTo>
                        <a:pt x="0" y="38402"/>
                      </a:lnTo>
                      <a:lnTo>
                        <a:pt x="82867" y="2207"/>
                      </a:lnTo>
                      <a:cubicBezTo>
                        <a:pt x="82867" y="2207"/>
                        <a:pt x="82867" y="2207"/>
                        <a:pt x="82867" y="2207"/>
                      </a:cubicBezTo>
                      <a:cubicBezTo>
                        <a:pt x="97155" y="-3508"/>
                        <a:pt x="113347" y="2207"/>
                        <a:pt x="120967" y="15542"/>
                      </a:cubicBezTo>
                      <a:lnTo>
                        <a:pt x="196215" y="155559"/>
                      </a:lnTo>
                      <a:cubicBezTo>
                        <a:pt x="203835" y="169847"/>
                        <a:pt x="198120" y="187944"/>
                        <a:pt x="183832" y="196517"/>
                      </a:cubicBezTo>
                      <a:lnTo>
                        <a:pt x="113347" y="236522"/>
                      </a:lnTo>
                      <a:close/>
                    </a:path>
                  </a:pathLst>
                </a:custGeom>
                <a:solidFill>
                  <a:srgbClr val="20758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66" name="任意多边形 134">
                  <a:extLst>
                    <a:ext uri="{FF2B5EF4-FFF2-40B4-BE49-F238E27FC236}">
                      <a16:creationId xmlns:a16="http://schemas.microsoft.com/office/drawing/2014/main" id="{D9B4C3F5-1C64-4F40-8980-0EF214EA579C}"/>
                    </a:ext>
                  </a:extLst>
                </p:cNvPr>
                <p:cNvSpPr/>
                <p:nvPr/>
              </p:nvSpPr>
              <p:spPr>
                <a:xfrm>
                  <a:off x="6506527" y="3110430"/>
                  <a:ext cx="263642" cy="350373"/>
                </a:xfrm>
                <a:custGeom>
                  <a:gdLst>
                    <a:gd name="connsiteX0" fmla="*/ 252413 w 263642"/>
                    <a:gd name="connsiteY0" fmla="*/ 203317 h 350373"/>
                    <a:gd name="connsiteX1" fmla="*/ 144780 w 263642"/>
                    <a:gd name="connsiteY1" fmla="*/ 15674 h 350373"/>
                    <a:gd name="connsiteX2" fmla="*/ 111442 w 263642"/>
                    <a:gd name="connsiteY2" fmla="*/ 1387 h 350373"/>
                    <a:gd name="connsiteX3" fmla="*/ 0 w 263642"/>
                    <a:gd name="connsiteY3" fmla="*/ 320474 h 350373"/>
                    <a:gd name="connsiteX4" fmla="*/ 952 w 263642"/>
                    <a:gd name="connsiteY4" fmla="*/ 322379 h 350373"/>
                    <a:gd name="connsiteX5" fmla="*/ 50482 w 263642"/>
                    <a:gd name="connsiteY5" fmla="*/ 349049 h 350373"/>
                    <a:gd name="connsiteX6" fmla="*/ 247650 w 263642"/>
                    <a:gd name="connsiteY6" fmla="*/ 260467 h 350373"/>
                    <a:gd name="connsiteX7" fmla="*/ 252413 w 263642"/>
                    <a:gd name="connsiteY7" fmla="*/ 203317 h 350373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3642" h="350373">
                      <a:moveTo>
                        <a:pt x="252413" y="203317"/>
                      </a:moveTo>
                      <a:cubicBezTo>
                        <a:pt x="228600" y="153787"/>
                        <a:pt x="179070" y="58537"/>
                        <a:pt x="144780" y="15674"/>
                      </a:cubicBezTo>
                      <a:cubicBezTo>
                        <a:pt x="133350" y="1387"/>
                        <a:pt x="125730" y="-2423"/>
                        <a:pt x="111442" y="1387"/>
                      </a:cubicBezTo>
                      <a:cubicBezTo>
                        <a:pt x="166688" y="78540"/>
                        <a:pt x="220980" y="290947"/>
                        <a:pt x="0" y="320474"/>
                      </a:cubicBezTo>
                      <a:cubicBezTo>
                        <a:pt x="0" y="321427"/>
                        <a:pt x="0" y="321427"/>
                        <a:pt x="952" y="322379"/>
                      </a:cubicBezTo>
                      <a:cubicBezTo>
                        <a:pt x="7620" y="335715"/>
                        <a:pt x="17145" y="355717"/>
                        <a:pt x="50482" y="349049"/>
                      </a:cubicBezTo>
                      <a:cubicBezTo>
                        <a:pt x="88582" y="342382"/>
                        <a:pt x="218122" y="285232"/>
                        <a:pt x="247650" y="260467"/>
                      </a:cubicBezTo>
                      <a:cubicBezTo>
                        <a:pt x="268605" y="243322"/>
                        <a:pt x="267653" y="234749"/>
                        <a:pt x="252413" y="203317"/>
                      </a:cubicBezTo>
                      <a:close/>
                    </a:path>
                  </a:pathLst>
                </a:custGeom>
                <a:solidFill>
                  <a:srgbClr val="1B626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660" name="任意多边形 135">
                <a:extLst>
                  <a:ext uri="{FF2B5EF4-FFF2-40B4-BE49-F238E27FC236}">
                    <a16:creationId xmlns:a16="http://schemas.microsoft.com/office/drawing/2014/main" id="{41519254-89AC-4DCF-A74E-2C75A896A352}"/>
                  </a:ext>
                </a:extLst>
              </p:cNvPr>
              <p:cNvSpPr/>
              <p:nvPr/>
            </p:nvSpPr>
            <p:spPr>
              <a:xfrm>
                <a:off x="6730837" y="3147199"/>
                <a:ext cx="93567" cy="100299"/>
              </a:xfrm>
              <a:custGeom>
                <a:gdLst>
                  <a:gd name="connsiteX0" fmla="*/ 16672 w 93567"/>
                  <a:gd name="connsiteY0" fmla="*/ 22720 h 100299"/>
                  <a:gd name="connsiteX1" fmla="*/ 46199 w 93567"/>
                  <a:gd name="connsiteY1" fmla="*/ 13195 h 100299"/>
                  <a:gd name="connsiteX2" fmla="*/ 39532 w 93567"/>
                  <a:gd name="connsiteY2" fmla="*/ 812 h 100299"/>
                  <a:gd name="connsiteX3" fmla="*/ 78584 w 93567"/>
                  <a:gd name="connsiteY3" fmla="*/ 24625 h 100299"/>
                  <a:gd name="connsiteX4" fmla="*/ 77632 w 93567"/>
                  <a:gd name="connsiteY4" fmla="*/ 91300 h 100299"/>
                  <a:gd name="connsiteX5" fmla="*/ 15719 w 93567"/>
                  <a:gd name="connsiteY5" fmla="*/ 83680 h 100299"/>
                  <a:gd name="connsiteX6" fmla="*/ 10005 w 93567"/>
                  <a:gd name="connsiteY6" fmla="*/ 11290 h 100299"/>
                  <a:gd name="connsiteX7" fmla="*/ 16672 w 93567"/>
                  <a:gd name="connsiteY7" fmla="*/ 22720 h 100299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567" h="100299">
                    <a:moveTo>
                      <a:pt x="16672" y="22720"/>
                    </a:moveTo>
                    <a:cubicBezTo>
                      <a:pt x="24292" y="25578"/>
                      <a:pt x="43342" y="17005"/>
                      <a:pt x="46199" y="13195"/>
                    </a:cubicBezTo>
                    <a:cubicBezTo>
                      <a:pt x="42389" y="5575"/>
                      <a:pt x="39532" y="812"/>
                      <a:pt x="39532" y="812"/>
                    </a:cubicBezTo>
                    <a:cubicBezTo>
                      <a:pt x="39532" y="812"/>
                      <a:pt x="62392" y="-6808"/>
                      <a:pt x="78584" y="24625"/>
                    </a:cubicBezTo>
                    <a:cubicBezTo>
                      <a:pt x="94777" y="56057"/>
                      <a:pt x="102397" y="77012"/>
                      <a:pt x="77632" y="91300"/>
                    </a:cubicBezTo>
                    <a:cubicBezTo>
                      <a:pt x="51914" y="105587"/>
                      <a:pt x="27149" y="102730"/>
                      <a:pt x="15719" y="83680"/>
                    </a:cubicBezTo>
                    <a:cubicBezTo>
                      <a:pt x="4289" y="63678"/>
                      <a:pt x="-9998" y="21767"/>
                      <a:pt x="10005" y="11290"/>
                    </a:cubicBezTo>
                    <a:cubicBezTo>
                      <a:pt x="12862" y="15100"/>
                      <a:pt x="16672" y="22720"/>
                      <a:pt x="16672" y="22720"/>
                    </a:cubicBezTo>
                    <a:close/>
                  </a:path>
                </a:pathLst>
              </a:custGeom>
              <a:solidFill>
                <a:srgbClr val="DBBD9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27" name="任意多边形 136">
              <a:extLst>
                <a:ext uri="{FF2B5EF4-FFF2-40B4-BE49-F238E27FC236}">
                  <a16:creationId xmlns:a16="http://schemas.microsoft.com/office/drawing/2014/main" id="{A69894F4-7E73-4A66-B29F-45A22A238A19}"/>
                </a:ext>
              </a:extLst>
            </p:cNvPr>
            <p:cNvSpPr/>
            <p:nvPr/>
          </p:nvSpPr>
          <p:spPr>
            <a:xfrm>
              <a:off x="5367623" y="1262752"/>
              <a:ext cx="551971" cy="471147"/>
            </a:xfrm>
            <a:custGeom>
              <a:gdLst>
                <a:gd name="connsiteX0" fmla="*/ 148534 w 455421"/>
                <a:gd name="connsiteY0" fmla="*/ 157375 h 388735"/>
                <a:gd name="connsiteX1" fmla="*/ 237116 w 455421"/>
                <a:gd name="connsiteY1" fmla="*/ 308822 h 388735"/>
                <a:gd name="connsiteX2" fmla="*/ 148534 w 455421"/>
                <a:gd name="connsiteY2" fmla="*/ 157375 h 38873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55421" h="388735">
                  <a:moveTo>
                    <a:pt x="148534" y="157375"/>
                  </a:moveTo>
                  <a:cubicBezTo>
                    <a:pt x="-100069" y="354542"/>
                    <a:pt x="-13391" y="478367"/>
                    <a:pt x="237116" y="308822"/>
                  </a:cubicBezTo>
                  <a:cubicBezTo>
                    <a:pt x="487623" y="139277"/>
                    <a:pt x="598114" y="-199813"/>
                    <a:pt x="148534" y="157375"/>
                  </a:cubicBezTo>
                  <a:close/>
                </a:path>
              </a:pathLst>
            </a:custGeom>
            <a:solidFill>
              <a:srgbClr val="E2EF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8" name="任意多边形 137">
              <a:extLst>
                <a:ext uri="{FF2B5EF4-FFF2-40B4-BE49-F238E27FC236}">
                  <a16:creationId xmlns:a16="http://schemas.microsoft.com/office/drawing/2014/main" id="{ECA4AD18-7A3F-4EAF-B604-42AA696B9F9A}"/>
                </a:ext>
              </a:extLst>
            </p:cNvPr>
            <p:cNvSpPr/>
            <p:nvPr/>
          </p:nvSpPr>
          <p:spPr>
            <a:xfrm rot="18900000">
              <a:off x="5097135" y="1699605"/>
              <a:ext cx="168544" cy="168545"/>
            </a:xfrm>
            <a:custGeom>
              <a:gdLst>
                <a:gd name="connsiteX0" fmla="*/ 139064 w 139063"/>
                <a:gd name="connsiteY0" fmla="*/ 69532 h 139063"/>
                <a:gd name="connsiteX1" fmla="*/ 69532 w 139063"/>
                <a:gd name="connsiteY1" fmla="*/ 139064 h 139063"/>
                <a:gd name="connsiteX2" fmla="*/ 0 w 139063"/>
                <a:gd name="connsiteY2" fmla="*/ 69532 h 139063"/>
                <a:gd name="connsiteX3" fmla="*/ 69532 w 139063"/>
                <a:gd name="connsiteY3" fmla="*/ 0 h 139063"/>
                <a:gd name="connsiteX4" fmla="*/ 139064 w 139063"/>
                <a:gd name="connsiteY4" fmla="*/ 69532 h 13906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063" h="139063">
                  <a:moveTo>
                    <a:pt x="139064" y="69532"/>
                  </a:moveTo>
                  <a:cubicBezTo>
                    <a:pt x="139064" y="107933"/>
                    <a:pt x="107933" y="139064"/>
                    <a:pt x="69532" y="139064"/>
                  </a:cubicBezTo>
                  <a:cubicBezTo>
                    <a:pt x="31130" y="139064"/>
                    <a:pt x="0" y="107933"/>
                    <a:pt x="0" y="69532"/>
                  </a:cubicBezTo>
                  <a:cubicBezTo>
                    <a:pt x="0" y="31131"/>
                    <a:pt x="31130" y="0"/>
                    <a:pt x="69532" y="0"/>
                  </a:cubicBezTo>
                  <a:cubicBezTo>
                    <a:pt x="107933" y="0"/>
                    <a:pt x="139064" y="31131"/>
                    <a:pt x="139064" y="69532"/>
                  </a:cubicBezTo>
                  <a:close/>
                </a:path>
              </a:pathLst>
            </a:custGeom>
            <a:solidFill>
              <a:srgbClr val="E2EF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9" name="任意多边形 138">
              <a:extLst>
                <a:ext uri="{FF2B5EF4-FFF2-40B4-BE49-F238E27FC236}">
                  <a16:creationId xmlns:a16="http://schemas.microsoft.com/office/drawing/2014/main" id="{66B7F82B-7A35-4EA0-A002-47165A865A87}"/>
                </a:ext>
              </a:extLst>
            </p:cNvPr>
            <p:cNvSpPr/>
            <p:nvPr/>
          </p:nvSpPr>
          <p:spPr>
            <a:xfrm rot="20480640">
              <a:off x="7688065" y="1340108"/>
              <a:ext cx="267840" cy="651128"/>
            </a:xfrm>
            <a:custGeom>
              <a:gdLst>
                <a:gd name="connsiteX0" fmla="*/ 220990 w 220990"/>
                <a:gd name="connsiteY0" fmla="*/ 268617 h 537234"/>
                <a:gd name="connsiteX1" fmla="*/ 110495 w 220990"/>
                <a:gd name="connsiteY1" fmla="*/ 537235 h 537234"/>
                <a:gd name="connsiteX2" fmla="*/ 0 w 220990"/>
                <a:gd name="connsiteY2" fmla="*/ 268617 h 537234"/>
                <a:gd name="connsiteX3" fmla="*/ 110495 w 220990"/>
                <a:gd name="connsiteY3" fmla="*/ 0 h 537234"/>
                <a:gd name="connsiteX4" fmla="*/ 220990 w 220990"/>
                <a:gd name="connsiteY4" fmla="*/ 268617 h 53723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90" h="537234">
                  <a:moveTo>
                    <a:pt x="220990" y="268617"/>
                  </a:moveTo>
                  <a:cubicBezTo>
                    <a:pt x="220990" y="416971"/>
                    <a:pt x="171520" y="537235"/>
                    <a:pt x="110495" y="537235"/>
                  </a:cubicBezTo>
                  <a:cubicBezTo>
                    <a:pt x="49470" y="537235"/>
                    <a:pt x="0" y="416971"/>
                    <a:pt x="0" y="268617"/>
                  </a:cubicBezTo>
                  <a:cubicBezTo>
                    <a:pt x="0" y="120264"/>
                    <a:pt x="49470" y="0"/>
                    <a:pt x="110495" y="0"/>
                  </a:cubicBezTo>
                  <a:cubicBezTo>
                    <a:pt x="171520" y="0"/>
                    <a:pt x="220990" y="120264"/>
                    <a:pt x="220990" y="268617"/>
                  </a:cubicBezTo>
                  <a:close/>
                </a:path>
              </a:pathLst>
            </a:custGeom>
            <a:solidFill>
              <a:srgbClr val="E2EF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0" name="任意多边形 139">
              <a:extLst>
                <a:ext uri="{FF2B5EF4-FFF2-40B4-BE49-F238E27FC236}">
                  <a16:creationId xmlns:a16="http://schemas.microsoft.com/office/drawing/2014/main" id="{AFC25B28-8639-48BD-906A-2DDB926E0A2B}"/>
                </a:ext>
              </a:extLst>
            </p:cNvPr>
            <p:cNvSpPr/>
            <p:nvPr/>
          </p:nvSpPr>
          <p:spPr>
            <a:xfrm>
              <a:off x="3656688" y="2508929"/>
              <a:ext cx="1167129" cy="384136"/>
            </a:xfrm>
            <a:custGeom>
              <a:gdLst>
                <a:gd name="connsiteX0" fmla="*/ 0 w 962977"/>
                <a:gd name="connsiteY0" fmla="*/ 316944 h 316944"/>
                <a:gd name="connsiteX1" fmla="*/ 962978 w 962977"/>
                <a:gd name="connsiteY1" fmla="*/ 316944 h 316944"/>
                <a:gd name="connsiteX2" fmla="*/ 706755 w 962977"/>
                <a:gd name="connsiteY2" fmla="*/ 220742 h 316944"/>
                <a:gd name="connsiteX3" fmla="*/ 198120 w 962977"/>
                <a:gd name="connsiteY3" fmla="*/ 157877 h 316944"/>
                <a:gd name="connsiteX4" fmla="*/ 0 w 962977"/>
                <a:gd name="connsiteY4" fmla="*/ 316944 h 31694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2977" h="316944">
                  <a:moveTo>
                    <a:pt x="0" y="316944"/>
                  </a:moveTo>
                  <a:lnTo>
                    <a:pt x="962978" y="316944"/>
                  </a:lnTo>
                  <a:cubicBezTo>
                    <a:pt x="962978" y="316944"/>
                    <a:pt x="942023" y="132159"/>
                    <a:pt x="706755" y="220742"/>
                  </a:cubicBezTo>
                  <a:cubicBezTo>
                    <a:pt x="563880" y="-94536"/>
                    <a:pt x="295275" y="-31671"/>
                    <a:pt x="198120" y="157877"/>
                  </a:cubicBezTo>
                  <a:cubicBezTo>
                    <a:pt x="59055" y="111204"/>
                    <a:pt x="0" y="316944"/>
                    <a:pt x="0" y="316944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1" name="任意多边形 140">
              <a:extLst>
                <a:ext uri="{FF2B5EF4-FFF2-40B4-BE49-F238E27FC236}">
                  <a16:creationId xmlns:a16="http://schemas.microsoft.com/office/drawing/2014/main" id="{49A810E5-C5AD-490D-B948-66F76E148FFA}"/>
                </a:ext>
              </a:extLst>
            </p:cNvPr>
            <p:cNvSpPr/>
            <p:nvPr/>
          </p:nvSpPr>
          <p:spPr>
            <a:xfrm>
              <a:off x="7888690" y="3104845"/>
              <a:ext cx="646622" cy="164566"/>
            </a:xfrm>
            <a:custGeom>
              <a:gdLst>
                <a:gd name="connsiteX0" fmla="*/ 1069 w 533516"/>
                <a:gd name="connsiteY0" fmla="*/ 135781 h 135780"/>
                <a:gd name="connsiteX1" fmla="*/ 124894 w 533516"/>
                <a:gd name="connsiteY1" fmla="*/ 86251 h 135780"/>
                <a:gd name="connsiteX2" fmla="*/ 174424 w 533516"/>
                <a:gd name="connsiteY2" fmla="*/ 77678 h 135780"/>
                <a:gd name="connsiteX3" fmla="*/ 445886 w 533516"/>
                <a:gd name="connsiteY3" fmla="*/ 108158 h 135780"/>
                <a:gd name="connsiteX4" fmla="*/ 533516 w 533516"/>
                <a:gd name="connsiteY4" fmla="*/ 135781 h 135780"/>
                <a:gd name="connsiteX5" fmla="*/ 1069 w 533516"/>
                <a:gd name="connsiteY5" fmla="*/ 135781 h 13578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3516" h="135780">
                  <a:moveTo>
                    <a:pt x="1069" y="135781"/>
                  </a:moveTo>
                  <a:cubicBezTo>
                    <a:pt x="-10361" y="58628"/>
                    <a:pt x="72506" y="29101"/>
                    <a:pt x="124894" y="86251"/>
                  </a:cubicBezTo>
                  <a:cubicBezTo>
                    <a:pt x="138229" y="45293"/>
                    <a:pt x="168708" y="48151"/>
                    <a:pt x="174424" y="77678"/>
                  </a:cubicBezTo>
                  <a:cubicBezTo>
                    <a:pt x="243004" y="-21382"/>
                    <a:pt x="421121" y="-40432"/>
                    <a:pt x="445886" y="108158"/>
                  </a:cubicBezTo>
                  <a:cubicBezTo>
                    <a:pt x="489701" y="67201"/>
                    <a:pt x="533516" y="135781"/>
                    <a:pt x="533516" y="135781"/>
                  </a:cubicBezTo>
                  <a:lnTo>
                    <a:pt x="1069" y="135781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2" name="任意多边形 141">
              <a:extLst>
                <a:ext uri="{FF2B5EF4-FFF2-40B4-BE49-F238E27FC236}">
                  <a16:creationId xmlns:a16="http://schemas.microsoft.com/office/drawing/2014/main" id="{0478F26D-843B-4012-B431-94CB1629C6D0}"/>
                </a:ext>
              </a:extLst>
            </p:cNvPr>
            <p:cNvSpPr/>
            <p:nvPr/>
          </p:nvSpPr>
          <p:spPr>
            <a:xfrm>
              <a:off x="7569054" y="1189093"/>
              <a:ext cx="126987" cy="127020"/>
            </a:xfrm>
            <a:custGeom>
              <a:gdLst>
                <a:gd name="connsiteX0" fmla="*/ 104775 w 104775"/>
                <a:gd name="connsiteY0" fmla="*/ 52415 h 104802"/>
                <a:gd name="connsiteX1" fmla="*/ 52388 w 104775"/>
                <a:gd name="connsiteY1" fmla="*/ 104803 h 104802"/>
                <a:gd name="connsiteX2" fmla="*/ 0 w 104775"/>
                <a:gd name="connsiteY2" fmla="*/ 52415 h 104802"/>
                <a:gd name="connsiteX3" fmla="*/ 52388 w 104775"/>
                <a:gd name="connsiteY3" fmla="*/ 28 h 104802"/>
                <a:gd name="connsiteX4" fmla="*/ 104775 w 104775"/>
                <a:gd name="connsiteY4" fmla="*/ 52415 h 10480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 h="104802">
                  <a:moveTo>
                    <a:pt x="104775" y="52415"/>
                  </a:moveTo>
                  <a:cubicBezTo>
                    <a:pt x="104775" y="81943"/>
                    <a:pt x="80963" y="104803"/>
                    <a:pt x="52388" y="104803"/>
                  </a:cubicBezTo>
                  <a:cubicBezTo>
                    <a:pt x="22860" y="104803"/>
                    <a:pt x="0" y="80990"/>
                    <a:pt x="0" y="52415"/>
                  </a:cubicBezTo>
                  <a:cubicBezTo>
                    <a:pt x="0" y="23840"/>
                    <a:pt x="23813" y="28"/>
                    <a:pt x="52388" y="28"/>
                  </a:cubicBezTo>
                  <a:cubicBezTo>
                    <a:pt x="80963" y="-925"/>
                    <a:pt x="104775" y="22888"/>
                    <a:pt x="104775" y="52415"/>
                  </a:cubicBezTo>
                  <a:close/>
                </a:path>
              </a:pathLst>
            </a:custGeom>
            <a:solidFill>
              <a:srgbClr val="E2EF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3" name="任意多边形 142">
              <a:extLst>
                <a:ext uri="{FF2B5EF4-FFF2-40B4-BE49-F238E27FC236}">
                  <a16:creationId xmlns:a16="http://schemas.microsoft.com/office/drawing/2014/main" id="{07E8D502-95AD-474D-9CE4-FA945465A485}"/>
                </a:ext>
              </a:extLst>
            </p:cNvPr>
            <p:cNvSpPr/>
            <p:nvPr/>
          </p:nvSpPr>
          <p:spPr>
            <a:xfrm>
              <a:off x="7994274" y="3467576"/>
              <a:ext cx="281814" cy="318338"/>
            </a:xfrm>
            <a:custGeom>
              <a:gdLst>
                <a:gd name="connsiteX0" fmla="*/ 137791 w 232520"/>
                <a:gd name="connsiteY0" fmla="*/ 46047 h 262655"/>
                <a:gd name="connsiteX1" fmla="*/ 58734 w 232520"/>
                <a:gd name="connsiteY1" fmla="*/ 248930 h 262655"/>
                <a:gd name="connsiteX2" fmla="*/ 137791 w 232520"/>
                <a:gd name="connsiteY2" fmla="*/ 46047 h 26265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2520" h="262655">
                  <a:moveTo>
                    <a:pt x="137791" y="46047"/>
                  </a:moveTo>
                  <a:cubicBezTo>
                    <a:pt x="21586" y="138440"/>
                    <a:pt x="-61281" y="312747"/>
                    <a:pt x="58734" y="248930"/>
                  </a:cubicBezTo>
                  <a:cubicBezTo>
                    <a:pt x="178749" y="186065"/>
                    <a:pt x="336864" y="-113020"/>
                    <a:pt x="137791" y="46047"/>
                  </a:cubicBezTo>
                  <a:close/>
                </a:path>
              </a:pathLst>
            </a:custGeom>
            <a:solidFill>
              <a:srgbClr val="E2EF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4" name="任意多边形 143">
              <a:extLst>
                <a:ext uri="{FF2B5EF4-FFF2-40B4-BE49-F238E27FC236}">
                  <a16:creationId xmlns:a16="http://schemas.microsoft.com/office/drawing/2014/main" id="{E09B6079-1200-469D-B235-3F212EB0BAB7}"/>
                </a:ext>
              </a:extLst>
            </p:cNvPr>
            <p:cNvSpPr/>
            <p:nvPr/>
          </p:nvSpPr>
          <p:spPr>
            <a:xfrm>
              <a:off x="3939695" y="3195134"/>
              <a:ext cx="485748" cy="497222"/>
            </a:xfrm>
            <a:custGeom>
              <a:gdLst>
                <a:gd name="connsiteX0" fmla="*/ 69390 w 400782"/>
                <a:gd name="connsiteY0" fmla="*/ 208922 h 410249"/>
                <a:gd name="connsiteX1" fmla="*/ 357046 w 400782"/>
                <a:gd name="connsiteY1" fmla="*/ 223210 h 410249"/>
                <a:gd name="connsiteX2" fmla="*/ 69390 w 400782"/>
                <a:gd name="connsiteY2" fmla="*/ 208922 h 41024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0782" h="410249">
                  <a:moveTo>
                    <a:pt x="69390" y="208922"/>
                  </a:moveTo>
                  <a:cubicBezTo>
                    <a:pt x="259890" y="509912"/>
                    <a:pt x="500873" y="438475"/>
                    <a:pt x="357046" y="223210"/>
                  </a:cubicBezTo>
                  <a:cubicBezTo>
                    <a:pt x="213218" y="7945"/>
                    <a:pt x="-151590" y="-140645"/>
                    <a:pt x="69390" y="208922"/>
                  </a:cubicBezTo>
                  <a:close/>
                </a:path>
              </a:pathLst>
            </a:custGeom>
            <a:solidFill>
              <a:srgbClr val="E2EF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5" name="任意多边形 144">
              <a:extLst>
                <a:ext uri="{FF2B5EF4-FFF2-40B4-BE49-F238E27FC236}">
                  <a16:creationId xmlns:a16="http://schemas.microsoft.com/office/drawing/2014/main" id="{37688CFC-3D6E-479F-8162-801DC8E03F45}"/>
                </a:ext>
              </a:extLst>
            </p:cNvPr>
            <p:cNvSpPr/>
            <p:nvPr/>
          </p:nvSpPr>
          <p:spPr>
            <a:xfrm>
              <a:off x="4453245" y="3723102"/>
              <a:ext cx="80810" cy="80810"/>
            </a:xfrm>
            <a:custGeom>
              <a:gdLst>
                <a:gd name="connsiteX0" fmla="*/ 66675 w 66675"/>
                <a:gd name="connsiteY0" fmla="*/ 33337 h 66675"/>
                <a:gd name="connsiteX1" fmla="*/ 33338 w 66675"/>
                <a:gd name="connsiteY1" fmla="*/ 66675 h 66675"/>
                <a:gd name="connsiteX2" fmla="*/ 0 w 66675"/>
                <a:gd name="connsiteY2" fmla="*/ 33337 h 66675"/>
                <a:gd name="connsiteX3" fmla="*/ 33338 w 66675"/>
                <a:gd name="connsiteY3" fmla="*/ 0 h 66675"/>
                <a:gd name="connsiteX4" fmla="*/ 66675 w 66675"/>
                <a:gd name="connsiteY4" fmla="*/ 33337 h 666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66675">
                  <a:moveTo>
                    <a:pt x="66675" y="33337"/>
                  </a:moveTo>
                  <a:cubicBezTo>
                    <a:pt x="66675" y="51749"/>
                    <a:pt x="51749" y="66675"/>
                    <a:pt x="33338" y="66675"/>
                  </a:cubicBezTo>
                  <a:cubicBezTo>
                    <a:pt x="14926" y="66675"/>
                    <a:pt x="0" y="51749"/>
                    <a:pt x="0" y="33337"/>
                  </a:cubicBezTo>
                  <a:cubicBezTo>
                    <a:pt x="0" y="14926"/>
                    <a:pt x="14926" y="0"/>
                    <a:pt x="33338" y="0"/>
                  </a:cubicBezTo>
                  <a:cubicBezTo>
                    <a:pt x="51749" y="0"/>
                    <a:pt x="66675" y="14926"/>
                    <a:pt x="66675" y="33337"/>
                  </a:cubicBezTo>
                  <a:close/>
                </a:path>
              </a:pathLst>
            </a:custGeom>
            <a:solidFill>
              <a:srgbClr val="E2EFF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89" name="组合 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F6CCD74-2D2C-4C2C-97DB-9A2CC5D7150F}"/>
              </a:ext>
            </a:extLst>
          </p:cNvPr>
          <p:cNvGrpSpPr>
            <a:grpSpLocks noChangeAspect="1"/>
          </p:cNvGrpSpPr>
          <p:nvPr/>
        </p:nvGrpSpPr>
        <p:grpSpPr>
          <a:xfrm>
            <a:off x="10222591" y="3171339"/>
            <a:ext cx="1801422" cy="928547"/>
            <a:chOff x="1766094" y="1781969"/>
            <a:chExt cx="8659812" cy="3294063"/>
          </a:xfrm>
        </p:grpSpPr>
        <p:sp>
          <p:nvSpPr>
            <p:cNvPr id="590" name="i$ḷïdè">
              <a:extLst>
                <a:ext uri="{FF2B5EF4-FFF2-40B4-BE49-F238E27FC236}">
                  <a16:creationId xmlns:a16="http://schemas.microsoft.com/office/drawing/2014/main" id="{69416844-BBBD-448A-9B9F-19AF602F4EA5}"/>
                </a:ext>
              </a:extLst>
            </p:cNvPr>
            <p:cNvSpPr/>
            <p:nvPr/>
          </p:nvSpPr>
          <p:spPr bwMode="auto">
            <a:xfrm>
              <a:off x="8787606" y="4971257"/>
              <a:ext cx="1638300" cy="104775"/>
            </a:xfrm>
            <a:custGeom>
              <a:gdLst>
                <a:gd name="T0" fmla="*/ 0 w 281"/>
                <a:gd name="T1" fmla="*/ 9 h 18"/>
                <a:gd name="T2" fmla="*/ 9 w 281"/>
                <a:gd name="T3" fmla="*/ 18 h 18"/>
                <a:gd name="T4" fmla="*/ 272 w 281"/>
                <a:gd name="T5" fmla="*/ 18 h 18"/>
                <a:gd name="T6" fmla="*/ 281 w 281"/>
                <a:gd name="T7" fmla="*/ 9 h 18"/>
                <a:gd name="T8" fmla="*/ 281 w 281"/>
                <a:gd name="T9" fmla="*/ 9 h 18"/>
                <a:gd name="T10" fmla="*/ 272 w 281"/>
                <a:gd name="T11" fmla="*/ 0 h 18"/>
                <a:gd name="T12" fmla="*/ 9 w 281"/>
                <a:gd name="T13" fmla="*/ 0 h 18"/>
                <a:gd name="T14" fmla="*/ 0 w 281"/>
                <a:gd name="T15" fmla="*/ 9 h 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1" h="18">
                  <a:moveTo>
                    <a:pt x="0" y="9"/>
                  </a:moveTo>
                  <a:cubicBezTo>
                    <a:pt x="0" y="14"/>
                    <a:pt x="4" y="18"/>
                    <a:pt x="9" y="18"/>
                  </a:cubicBezTo>
                  <a:cubicBezTo>
                    <a:pt x="272" y="18"/>
                    <a:pt x="272" y="18"/>
                    <a:pt x="272" y="18"/>
                  </a:cubicBezTo>
                  <a:cubicBezTo>
                    <a:pt x="277" y="18"/>
                    <a:pt x="281" y="14"/>
                    <a:pt x="281" y="9"/>
                  </a:cubicBezTo>
                  <a:cubicBezTo>
                    <a:pt x="281" y="9"/>
                    <a:pt x="281" y="9"/>
                    <a:pt x="281" y="9"/>
                  </a:cubicBezTo>
                  <a:cubicBezTo>
                    <a:pt x="281" y="4"/>
                    <a:pt x="277" y="0"/>
                    <a:pt x="27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1" name="î$ḻïḋe">
              <a:extLst>
                <a:ext uri="{FF2B5EF4-FFF2-40B4-BE49-F238E27FC236}">
                  <a16:creationId xmlns:a16="http://schemas.microsoft.com/office/drawing/2014/main" id="{295A01E6-F0DE-4044-A35C-47B0B30C5B94}"/>
                </a:ext>
              </a:extLst>
            </p:cNvPr>
            <p:cNvSpPr/>
            <p:nvPr/>
          </p:nvSpPr>
          <p:spPr bwMode="auto">
            <a:xfrm>
              <a:off x="3212306" y="4971257"/>
              <a:ext cx="1638300" cy="104775"/>
            </a:xfrm>
            <a:custGeom>
              <a:gdLst>
                <a:gd name="T0" fmla="*/ 0 w 281"/>
                <a:gd name="T1" fmla="*/ 9 h 18"/>
                <a:gd name="T2" fmla="*/ 9 w 281"/>
                <a:gd name="T3" fmla="*/ 18 h 18"/>
                <a:gd name="T4" fmla="*/ 272 w 281"/>
                <a:gd name="T5" fmla="*/ 18 h 18"/>
                <a:gd name="T6" fmla="*/ 281 w 281"/>
                <a:gd name="T7" fmla="*/ 9 h 18"/>
                <a:gd name="T8" fmla="*/ 281 w 281"/>
                <a:gd name="T9" fmla="*/ 9 h 18"/>
                <a:gd name="T10" fmla="*/ 272 w 281"/>
                <a:gd name="T11" fmla="*/ 0 h 18"/>
                <a:gd name="T12" fmla="*/ 9 w 281"/>
                <a:gd name="T13" fmla="*/ 0 h 18"/>
                <a:gd name="T14" fmla="*/ 0 w 281"/>
                <a:gd name="T15" fmla="*/ 9 h 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1" h="18">
                  <a:moveTo>
                    <a:pt x="0" y="9"/>
                  </a:moveTo>
                  <a:cubicBezTo>
                    <a:pt x="0" y="14"/>
                    <a:pt x="4" y="18"/>
                    <a:pt x="9" y="18"/>
                  </a:cubicBezTo>
                  <a:cubicBezTo>
                    <a:pt x="272" y="18"/>
                    <a:pt x="272" y="18"/>
                    <a:pt x="272" y="18"/>
                  </a:cubicBezTo>
                  <a:cubicBezTo>
                    <a:pt x="277" y="18"/>
                    <a:pt x="281" y="14"/>
                    <a:pt x="281" y="9"/>
                  </a:cubicBezTo>
                  <a:cubicBezTo>
                    <a:pt x="281" y="9"/>
                    <a:pt x="281" y="9"/>
                    <a:pt x="281" y="9"/>
                  </a:cubicBezTo>
                  <a:cubicBezTo>
                    <a:pt x="281" y="4"/>
                    <a:pt x="277" y="0"/>
                    <a:pt x="27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6" name="išļiďê">
              <a:extLst>
                <a:ext uri="{FF2B5EF4-FFF2-40B4-BE49-F238E27FC236}">
                  <a16:creationId xmlns:a16="http://schemas.microsoft.com/office/drawing/2014/main" id="{2AE37001-C5C2-4A87-A947-82C077A87D8D}"/>
                </a:ext>
              </a:extLst>
            </p:cNvPr>
            <p:cNvSpPr/>
            <p:nvPr/>
          </p:nvSpPr>
          <p:spPr bwMode="auto">
            <a:xfrm>
              <a:off x="1818481" y="3960019"/>
              <a:ext cx="390525" cy="555625"/>
            </a:xfrm>
            <a:custGeom>
              <a:gdLst>
                <a:gd name="T0" fmla="*/ 0 w 67"/>
                <a:gd name="T1" fmla="*/ 3 h 95"/>
                <a:gd name="T2" fmla="*/ 20 w 67"/>
                <a:gd name="T3" fmla="*/ 94 h 95"/>
                <a:gd name="T4" fmla="*/ 61 w 67"/>
                <a:gd name="T5" fmla="*/ 94 h 95"/>
                <a:gd name="T6" fmla="*/ 67 w 67"/>
                <a:gd name="T7" fmla="*/ 0 h 95"/>
                <a:gd name="T8" fmla="*/ 0 w 67"/>
                <a:gd name="T9" fmla="*/ 3 h 9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95">
                  <a:moveTo>
                    <a:pt x="0" y="3"/>
                  </a:moveTo>
                  <a:cubicBezTo>
                    <a:pt x="0" y="3"/>
                    <a:pt x="12" y="94"/>
                    <a:pt x="20" y="94"/>
                  </a:cubicBezTo>
                  <a:cubicBezTo>
                    <a:pt x="27" y="95"/>
                    <a:pt x="61" y="94"/>
                    <a:pt x="61" y="94"/>
                  </a:cubicBezTo>
                  <a:cubicBezTo>
                    <a:pt x="67" y="0"/>
                    <a:pt x="67" y="0"/>
                    <a:pt x="6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9" name="îṥľiďê">
              <a:extLst>
                <a:ext uri="{FF2B5EF4-FFF2-40B4-BE49-F238E27FC236}">
                  <a16:creationId xmlns:a16="http://schemas.microsoft.com/office/drawing/2014/main" id="{44B702F6-C4B8-4ECB-AF1B-11EA0DE74627}"/>
                </a:ext>
              </a:extLst>
            </p:cNvPr>
            <p:cNvSpPr/>
            <p:nvPr/>
          </p:nvSpPr>
          <p:spPr bwMode="auto">
            <a:xfrm>
              <a:off x="1766094" y="1781969"/>
              <a:ext cx="8258175" cy="2832100"/>
            </a:xfrm>
            <a:custGeom>
              <a:gdLst>
                <a:gd name="T0" fmla="*/ 615 w 1416"/>
                <a:gd name="T1" fmla="*/ 0 h 485"/>
                <a:gd name="T2" fmla="*/ 523 w 1416"/>
                <a:gd name="T3" fmla="*/ 36 h 485"/>
                <a:gd name="T4" fmla="*/ 505 w 1416"/>
                <a:gd name="T5" fmla="*/ 57 h 485"/>
                <a:gd name="T6" fmla="*/ 378 w 1416"/>
                <a:gd name="T7" fmla="*/ 162 h 485"/>
                <a:gd name="T8" fmla="*/ 95 w 1416"/>
                <a:gd name="T9" fmla="*/ 226 h 485"/>
                <a:gd name="T10" fmla="*/ 30 w 1416"/>
                <a:gd name="T11" fmla="*/ 306 h 485"/>
                <a:gd name="T12" fmla="*/ 0 w 1416"/>
                <a:gd name="T13" fmla="*/ 349 h 485"/>
                <a:gd name="T14" fmla="*/ 0 w 1416"/>
                <a:gd name="T15" fmla="*/ 383 h 485"/>
                <a:gd name="T16" fmla="*/ 40 w 1416"/>
                <a:gd name="T17" fmla="*/ 400 h 485"/>
                <a:gd name="T18" fmla="*/ 49 w 1416"/>
                <a:gd name="T19" fmla="*/ 443 h 485"/>
                <a:gd name="T20" fmla="*/ 16 w 1416"/>
                <a:gd name="T21" fmla="*/ 443 h 485"/>
                <a:gd name="T22" fmla="*/ 5 w 1416"/>
                <a:gd name="T23" fmla="*/ 459 h 485"/>
                <a:gd name="T24" fmla="*/ 43 w 1416"/>
                <a:gd name="T25" fmla="*/ 485 h 485"/>
                <a:gd name="T26" fmla="*/ 112 w 1416"/>
                <a:gd name="T27" fmla="*/ 485 h 485"/>
                <a:gd name="T28" fmla="*/ 254 w 1416"/>
                <a:gd name="T29" fmla="*/ 479 h 485"/>
                <a:gd name="T30" fmla="*/ 384 w 1416"/>
                <a:gd name="T31" fmla="*/ 485 h 485"/>
                <a:gd name="T32" fmla="*/ 1076 w 1416"/>
                <a:gd name="T33" fmla="*/ 485 h 485"/>
                <a:gd name="T34" fmla="*/ 1157 w 1416"/>
                <a:gd name="T35" fmla="*/ 471 h 485"/>
                <a:gd name="T36" fmla="*/ 1273 w 1416"/>
                <a:gd name="T37" fmla="*/ 438 h 485"/>
                <a:gd name="T38" fmla="*/ 1349 w 1416"/>
                <a:gd name="T39" fmla="*/ 448 h 485"/>
                <a:gd name="T40" fmla="*/ 1371 w 1416"/>
                <a:gd name="T41" fmla="*/ 448 h 485"/>
                <a:gd name="T42" fmla="*/ 1416 w 1416"/>
                <a:gd name="T43" fmla="*/ 412 h 485"/>
                <a:gd name="T44" fmla="*/ 1416 w 1416"/>
                <a:gd name="T45" fmla="*/ 331 h 485"/>
                <a:gd name="T46" fmla="*/ 1384 w 1416"/>
                <a:gd name="T47" fmla="*/ 291 h 485"/>
                <a:gd name="T48" fmla="*/ 1384 w 1416"/>
                <a:gd name="T49" fmla="*/ 193 h 485"/>
                <a:gd name="T50" fmla="*/ 1363 w 1416"/>
                <a:gd name="T51" fmla="*/ 159 h 485"/>
                <a:gd name="T52" fmla="*/ 1308 w 1416"/>
                <a:gd name="T53" fmla="*/ 99 h 485"/>
                <a:gd name="T54" fmla="*/ 1263 w 1416"/>
                <a:gd name="T55" fmla="*/ 33 h 485"/>
                <a:gd name="T56" fmla="*/ 1260 w 1416"/>
                <a:gd name="T57" fmla="*/ 29 h 485"/>
                <a:gd name="T58" fmla="*/ 1275 w 1416"/>
                <a:gd name="T59" fmla="*/ 15 h 485"/>
                <a:gd name="T60" fmla="*/ 1198 w 1416"/>
                <a:gd name="T61" fmla="*/ 0 h 485"/>
                <a:gd name="T62" fmla="*/ 615 w 1416"/>
                <a:gd name="T63" fmla="*/ 0 h 4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6" h="485">
                  <a:moveTo>
                    <a:pt x="615" y="0"/>
                  </a:moveTo>
                  <a:cubicBezTo>
                    <a:pt x="596" y="0"/>
                    <a:pt x="558" y="9"/>
                    <a:pt x="523" y="36"/>
                  </a:cubicBezTo>
                  <a:cubicBezTo>
                    <a:pt x="517" y="40"/>
                    <a:pt x="511" y="51"/>
                    <a:pt x="505" y="57"/>
                  </a:cubicBezTo>
                  <a:cubicBezTo>
                    <a:pt x="466" y="95"/>
                    <a:pt x="394" y="162"/>
                    <a:pt x="378" y="162"/>
                  </a:cubicBezTo>
                  <a:cubicBezTo>
                    <a:pt x="361" y="162"/>
                    <a:pt x="161" y="179"/>
                    <a:pt x="95" y="226"/>
                  </a:cubicBezTo>
                  <a:cubicBezTo>
                    <a:pt x="30" y="272"/>
                    <a:pt x="32" y="290"/>
                    <a:pt x="30" y="306"/>
                  </a:cubicBezTo>
                  <a:cubicBezTo>
                    <a:pt x="28" y="322"/>
                    <a:pt x="0" y="333"/>
                    <a:pt x="0" y="349"/>
                  </a:cubicBezTo>
                  <a:cubicBezTo>
                    <a:pt x="0" y="365"/>
                    <a:pt x="0" y="377"/>
                    <a:pt x="0" y="383"/>
                  </a:cubicBezTo>
                  <a:cubicBezTo>
                    <a:pt x="0" y="390"/>
                    <a:pt x="29" y="389"/>
                    <a:pt x="40" y="400"/>
                  </a:cubicBezTo>
                  <a:cubicBezTo>
                    <a:pt x="51" y="410"/>
                    <a:pt x="65" y="443"/>
                    <a:pt x="49" y="443"/>
                  </a:cubicBezTo>
                  <a:cubicBezTo>
                    <a:pt x="33" y="443"/>
                    <a:pt x="24" y="443"/>
                    <a:pt x="16" y="443"/>
                  </a:cubicBezTo>
                  <a:cubicBezTo>
                    <a:pt x="9" y="443"/>
                    <a:pt x="5" y="451"/>
                    <a:pt x="5" y="459"/>
                  </a:cubicBezTo>
                  <a:cubicBezTo>
                    <a:pt x="5" y="467"/>
                    <a:pt x="9" y="485"/>
                    <a:pt x="43" y="485"/>
                  </a:cubicBezTo>
                  <a:cubicBezTo>
                    <a:pt x="47" y="485"/>
                    <a:pt x="72" y="485"/>
                    <a:pt x="112" y="485"/>
                  </a:cubicBezTo>
                  <a:cubicBezTo>
                    <a:pt x="148" y="479"/>
                    <a:pt x="198" y="479"/>
                    <a:pt x="254" y="479"/>
                  </a:cubicBezTo>
                  <a:cubicBezTo>
                    <a:pt x="294" y="479"/>
                    <a:pt x="338" y="479"/>
                    <a:pt x="384" y="485"/>
                  </a:cubicBezTo>
                  <a:cubicBezTo>
                    <a:pt x="625" y="485"/>
                    <a:pt x="930" y="485"/>
                    <a:pt x="1076" y="485"/>
                  </a:cubicBezTo>
                  <a:cubicBezTo>
                    <a:pt x="1127" y="479"/>
                    <a:pt x="1157" y="471"/>
                    <a:pt x="1157" y="471"/>
                  </a:cubicBezTo>
                  <a:cubicBezTo>
                    <a:pt x="1157" y="471"/>
                    <a:pt x="1211" y="438"/>
                    <a:pt x="1273" y="438"/>
                  </a:cubicBezTo>
                  <a:cubicBezTo>
                    <a:pt x="1311" y="438"/>
                    <a:pt x="1335" y="440"/>
                    <a:pt x="1349" y="448"/>
                  </a:cubicBezTo>
                  <a:cubicBezTo>
                    <a:pt x="1358" y="448"/>
                    <a:pt x="1365" y="448"/>
                    <a:pt x="1371" y="448"/>
                  </a:cubicBezTo>
                  <a:cubicBezTo>
                    <a:pt x="1387" y="448"/>
                    <a:pt x="1416" y="426"/>
                    <a:pt x="1416" y="412"/>
                  </a:cubicBezTo>
                  <a:cubicBezTo>
                    <a:pt x="1416" y="399"/>
                    <a:pt x="1416" y="339"/>
                    <a:pt x="1416" y="331"/>
                  </a:cubicBezTo>
                  <a:cubicBezTo>
                    <a:pt x="1416" y="323"/>
                    <a:pt x="1384" y="305"/>
                    <a:pt x="1384" y="291"/>
                  </a:cubicBezTo>
                  <a:cubicBezTo>
                    <a:pt x="1384" y="276"/>
                    <a:pt x="1384" y="207"/>
                    <a:pt x="1384" y="193"/>
                  </a:cubicBezTo>
                  <a:cubicBezTo>
                    <a:pt x="1384" y="189"/>
                    <a:pt x="1376" y="176"/>
                    <a:pt x="1363" y="159"/>
                  </a:cubicBezTo>
                  <a:cubicBezTo>
                    <a:pt x="1350" y="141"/>
                    <a:pt x="1326" y="120"/>
                    <a:pt x="1308" y="99"/>
                  </a:cubicBezTo>
                  <a:cubicBezTo>
                    <a:pt x="1286" y="71"/>
                    <a:pt x="1272" y="42"/>
                    <a:pt x="1263" y="33"/>
                  </a:cubicBezTo>
                  <a:cubicBezTo>
                    <a:pt x="1262" y="31"/>
                    <a:pt x="1261" y="30"/>
                    <a:pt x="1260" y="29"/>
                  </a:cubicBezTo>
                  <a:cubicBezTo>
                    <a:pt x="1252" y="20"/>
                    <a:pt x="1275" y="21"/>
                    <a:pt x="1275" y="15"/>
                  </a:cubicBezTo>
                  <a:cubicBezTo>
                    <a:pt x="1275" y="10"/>
                    <a:pt x="1222" y="0"/>
                    <a:pt x="1198" y="0"/>
                  </a:cubicBezTo>
                  <a:cubicBezTo>
                    <a:pt x="1173" y="0"/>
                    <a:pt x="638" y="0"/>
                    <a:pt x="615" y="0"/>
                  </a:cubicBezTo>
                </a:path>
              </a:pathLst>
            </a:custGeom>
            <a:solidFill>
              <a:srgbClr val="96CB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0" name="íŝ1îḍè">
              <a:extLst>
                <a:ext uri="{FF2B5EF4-FFF2-40B4-BE49-F238E27FC236}">
                  <a16:creationId xmlns:a16="http://schemas.microsoft.com/office/drawing/2014/main" id="{15F68905-FB09-4963-84B6-0837E50F723E}"/>
                </a:ext>
              </a:extLst>
            </p:cNvPr>
            <p:cNvSpPr/>
            <p:nvPr/>
          </p:nvSpPr>
          <p:spPr bwMode="auto">
            <a:xfrm>
              <a:off x="1766094" y="3318669"/>
              <a:ext cx="8258175" cy="1295400"/>
            </a:xfrm>
            <a:custGeom>
              <a:gdLst>
                <a:gd name="T0" fmla="*/ 50 w 1416"/>
                <a:gd name="T1" fmla="*/ 0 h 222"/>
                <a:gd name="T2" fmla="*/ 30 w 1416"/>
                <a:gd name="T3" fmla="*/ 43 h 222"/>
                <a:gd name="T4" fmla="*/ 0 w 1416"/>
                <a:gd name="T5" fmla="*/ 86 h 222"/>
                <a:gd name="T6" fmla="*/ 0 w 1416"/>
                <a:gd name="T7" fmla="*/ 120 h 222"/>
                <a:gd name="T8" fmla="*/ 40 w 1416"/>
                <a:gd name="T9" fmla="*/ 137 h 222"/>
                <a:gd name="T10" fmla="*/ 49 w 1416"/>
                <a:gd name="T11" fmla="*/ 180 h 222"/>
                <a:gd name="T12" fmla="*/ 16 w 1416"/>
                <a:gd name="T13" fmla="*/ 180 h 222"/>
                <a:gd name="T14" fmla="*/ 5 w 1416"/>
                <a:gd name="T15" fmla="*/ 196 h 222"/>
                <a:gd name="T16" fmla="*/ 43 w 1416"/>
                <a:gd name="T17" fmla="*/ 222 h 222"/>
                <a:gd name="T18" fmla="*/ 112 w 1416"/>
                <a:gd name="T19" fmla="*/ 222 h 222"/>
                <a:gd name="T20" fmla="*/ 254 w 1416"/>
                <a:gd name="T21" fmla="*/ 213 h 222"/>
                <a:gd name="T22" fmla="*/ 384 w 1416"/>
                <a:gd name="T23" fmla="*/ 222 h 222"/>
                <a:gd name="T24" fmla="*/ 1076 w 1416"/>
                <a:gd name="T25" fmla="*/ 222 h 222"/>
                <a:gd name="T26" fmla="*/ 1158 w 1416"/>
                <a:gd name="T27" fmla="*/ 216 h 222"/>
                <a:gd name="T28" fmla="*/ 1277 w 1416"/>
                <a:gd name="T29" fmla="*/ 182 h 222"/>
                <a:gd name="T30" fmla="*/ 1349 w 1416"/>
                <a:gd name="T31" fmla="*/ 185 h 222"/>
                <a:gd name="T32" fmla="*/ 1371 w 1416"/>
                <a:gd name="T33" fmla="*/ 185 h 222"/>
                <a:gd name="T34" fmla="*/ 1416 w 1416"/>
                <a:gd name="T35" fmla="*/ 149 h 222"/>
                <a:gd name="T36" fmla="*/ 1416 w 1416"/>
                <a:gd name="T37" fmla="*/ 68 h 222"/>
                <a:gd name="T38" fmla="*/ 1384 w 1416"/>
                <a:gd name="T39" fmla="*/ 28 h 222"/>
                <a:gd name="T40" fmla="*/ 1384 w 1416"/>
                <a:gd name="T41" fmla="*/ 0 h 222"/>
                <a:gd name="T42" fmla="*/ 50 w 1416"/>
                <a:gd name="T43" fmla="*/ 0 h 2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6" h="221">
                  <a:moveTo>
                    <a:pt x="50" y="0"/>
                  </a:moveTo>
                  <a:cubicBezTo>
                    <a:pt x="31" y="21"/>
                    <a:pt x="31" y="32"/>
                    <a:pt x="30" y="43"/>
                  </a:cubicBezTo>
                  <a:cubicBezTo>
                    <a:pt x="28" y="59"/>
                    <a:pt x="0" y="70"/>
                    <a:pt x="0" y="86"/>
                  </a:cubicBezTo>
                  <a:cubicBezTo>
                    <a:pt x="0" y="102"/>
                    <a:pt x="0" y="114"/>
                    <a:pt x="0" y="120"/>
                  </a:cubicBezTo>
                  <a:cubicBezTo>
                    <a:pt x="0" y="127"/>
                    <a:pt x="29" y="126"/>
                    <a:pt x="40" y="137"/>
                  </a:cubicBezTo>
                  <a:cubicBezTo>
                    <a:pt x="51" y="147"/>
                    <a:pt x="65" y="180"/>
                    <a:pt x="49" y="180"/>
                  </a:cubicBezTo>
                  <a:cubicBezTo>
                    <a:pt x="33" y="180"/>
                    <a:pt x="24" y="180"/>
                    <a:pt x="16" y="180"/>
                  </a:cubicBezTo>
                  <a:cubicBezTo>
                    <a:pt x="9" y="180"/>
                    <a:pt x="5" y="188"/>
                    <a:pt x="5" y="196"/>
                  </a:cubicBezTo>
                  <a:cubicBezTo>
                    <a:pt x="5" y="204"/>
                    <a:pt x="9" y="222"/>
                    <a:pt x="43" y="222"/>
                  </a:cubicBezTo>
                  <a:cubicBezTo>
                    <a:pt x="47" y="222"/>
                    <a:pt x="72" y="222"/>
                    <a:pt x="112" y="222"/>
                  </a:cubicBezTo>
                  <a:cubicBezTo>
                    <a:pt x="141" y="210"/>
                    <a:pt x="198" y="213"/>
                    <a:pt x="254" y="213"/>
                  </a:cubicBezTo>
                  <a:cubicBezTo>
                    <a:pt x="294" y="213"/>
                    <a:pt x="354" y="215"/>
                    <a:pt x="384" y="222"/>
                  </a:cubicBezTo>
                  <a:cubicBezTo>
                    <a:pt x="625" y="222"/>
                    <a:pt x="930" y="222"/>
                    <a:pt x="1076" y="222"/>
                  </a:cubicBezTo>
                  <a:cubicBezTo>
                    <a:pt x="1129" y="222"/>
                    <a:pt x="1158" y="216"/>
                    <a:pt x="1158" y="216"/>
                  </a:cubicBezTo>
                  <a:cubicBezTo>
                    <a:pt x="1158" y="216"/>
                    <a:pt x="1214" y="182"/>
                    <a:pt x="1277" y="182"/>
                  </a:cubicBezTo>
                  <a:cubicBezTo>
                    <a:pt x="1314" y="182"/>
                    <a:pt x="1335" y="185"/>
                    <a:pt x="1349" y="185"/>
                  </a:cubicBezTo>
                  <a:cubicBezTo>
                    <a:pt x="1358" y="185"/>
                    <a:pt x="1365" y="185"/>
                    <a:pt x="1371" y="185"/>
                  </a:cubicBezTo>
                  <a:cubicBezTo>
                    <a:pt x="1387" y="185"/>
                    <a:pt x="1416" y="163"/>
                    <a:pt x="1416" y="149"/>
                  </a:cubicBezTo>
                  <a:cubicBezTo>
                    <a:pt x="1416" y="136"/>
                    <a:pt x="1416" y="76"/>
                    <a:pt x="1416" y="68"/>
                  </a:cubicBezTo>
                  <a:cubicBezTo>
                    <a:pt x="1416" y="60"/>
                    <a:pt x="1384" y="42"/>
                    <a:pt x="1384" y="28"/>
                  </a:cubicBezTo>
                  <a:cubicBezTo>
                    <a:pt x="1384" y="23"/>
                    <a:pt x="1384" y="13"/>
                    <a:pt x="1384" y="0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87BF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1" name="iṣ1iḋé">
              <a:extLst>
                <a:ext uri="{FF2B5EF4-FFF2-40B4-BE49-F238E27FC236}">
                  <a16:creationId xmlns:a16="http://schemas.microsoft.com/office/drawing/2014/main" id="{C64DF6A0-F588-404C-9669-08F8C4C3AE18}"/>
                </a:ext>
              </a:extLst>
            </p:cNvPr>
            <p:cNvSpPr/>
            <p:nvPr/>
          </p:nvSpPr>
          <p:spPr bwMode="auto">
            <a:xfrm>
              <a:off x="4512469" y="2494757"/>
              <a:ext cx="4706937" cy="823913"/>
            </a:xfrm>
            <a:custGeom>
              <a:gdLst>
                <a:gd name="T0" fmla="*/ 773 w 807"/>
                <a:gd name="T1" fmla="*/ 123 h 141"/>
                <a:gd name="T2" fmla="*/ 743 w 807"/>
                <a:gd name="T3" fmla="*/ 92 h 141"/>
                <a:gd name="T4" fmla="*/ 773 w 807"/>
                <a:gd name="T5" fmla="*/ 62 h 141"/>
                <a:gd name="T6" fmla="*/ 804 w 807"/>
                <a:gd name="T7" fmla="*/ 92 h 141"/>
                <a:gd name="T8" fmla="*/ 773 w 807"/>
                <a:gd name="T9" fmla="*/ 123 h 141"/>
                <a:gd name="T10" fmla="*/ 773 w 807"/>
                <a:gd name="T11" fmla="*/ 59 h 141"/>
                <a:gd name="T12" fmla="*/ 740 w 807"/>
                <a:gd name="T13" fmla="*/ 92 h 141"/>
                <a:gd name="T14" fmla="*/ 773 w 807"/>
                <a:gd name="T15" fmla="*/ 126 h 141"/>
                <a:gd name="T16" fmla="*/ 807 w 807"/>
                <a:gd name="T17" fmla="*/ 92 h 141"/>
                <a:gd name="T18" fmla="*/ 773 w 807"/>
                <a:gd name="T19" fmla="*/ 59 h 141"/>
                <a:gd name="T20" fmla="*/ 477 w 807"/>
                <a:gd name="T21" fmla="*/ 41 h 141"/>
                <a:gd name="T22" fmla="*/ 474 w 807"/>
                <a:gd name="T23" fmla="*/ 42 h 141"/>
                <a:gd name="T24" fmla="*/ 476 w 807"/>
                <a:gd name="T25" fmla="*/ 141 h 141"/>
                <a:gd name="T26" fmla="*/ 479 w 807"/>
                <a:gd name="T27" fmla="*/ 141 h 141"/>
                <a:gd name="T28" fmla="*/ 477 w 807"/>
                <a:gd name="T29" fmla="*/ 41 h 141"/>
                <a:gd name="T30" fmla="*/ 74 w 807"/>
                <a:gd name="T31" fmla="*/ 0 h 141"/>
                <a:gd name="T32" fmla="*/ 0 w 807"/>
                <a:gd name="T33" fmla="*/ 81 h 141"/>
                <a:gd name="T34" fmla="*/ 0 w 807"/>
                <a:gd name="T35" fmla="*/ 141 h 141"/>
                <a:gd name="T36" fmla="*/ 3 w 807"/>
                <a:gd name="T37" fmla="*/ 141 h 141"/>
                <a:gd name="T38" fmla="*/ 3 w 807"/>
                <a:gd name="T39" fmla="*/ 81 h 141"/>
                <a:gd name="T40" fmla="*/ 76 w 807"/>
                <a:gd name="T41" fmla="*/ 3 h 141"/>
                <a:gd name="T42" fmla="*/ 74 w 807"/>
                <a:gd name="T43" fmla="*/ 0 h 1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6" h="141">
                  <a:moveTo>
                    <a:pt x="773" y="123"/>
                  </a:moveTo>
                  <a:cubicBezTo>
                    <a:pt x="756" y="123"/>
                    <a:pt x="743" y="109"/>
                    <a:pt x="743" y="92"/>
                  </a:cubicBezTo>
                  <a:cubicBezTo>
                    <a:pt x="743" y="76"/>
                    <a:pt x="756" y="62"/>
                    <a:pt x="773" y="62"/>
                  </a:cubicBezTo>
                  <a:cubicBezTo>
                    <a:pt x="790" y="62"/>
                    <a:pt x="804" y="76"/>
                    <a:pt x="804" y="92"/>
                  </a:cubicBezTo>
                  <a:cubicBezTo>
                    <a:pt x="804" y="109"/>
                    <a:pt x="790" y="123"/>
                    <a:pt x="773" y="123"/>
                  </a:cubicBezTo>
                  <a:moveTo>
                    <a:pt x="773" y="59"/>
                  </a:moveTo>
                  <a:cubicBezTo>
                    <a:pt x="755" y="59"/>
                    <a:pt x="740" y="74"/>
                    <a:pt x="740" y="92"/>
                  </a:cubicBezTo>
                  <a:cubicBezTo>
                    <a:pt x="740" y="111"/>
                    <a:pt x="755" y="126"/>
                    <a:pt x="773" y="126"/>
                  </a:cubicBezTo>
                  <a:cubicBezTo>
                    <a:pt x="792" y="126"/>
                    <a:pt x="807" y="111"/>
                    <a:pt x="807" y="92"/>
                  </a:cubicBezTo>
                  <a:cubicBezTo>
                    <a:pt x="807" y="74"/>
                    <a:pt x="792" y="59"/>
                    <a:pt x="773" y="59"/>
                  </a:cubicBezTo>
                  <a:moveTo>
                    <a:pt x="477" y="41"/>
                  </a:moveTo>
                  <a:cubicBezTo>
                    <a:pt x="474" y="42"/>
                    <a:pt x="474" y="42"/>
                    <a:pt x="474" y="42"/>
                  </a:cubicBezTo>
                  <a:cubicBezTo>
                    <a:pt x="479" y="66"/>
                    <a:pt x="478" y="104"/>
                    <a:pt x="476" y="141"/>
                  </a:cubicBezTo>
                  <a:cubicBezTo>
                    <a:pt x="479" y="141"/>
                    <a:pt x="479" y="141"/>
                    <a:pt x="479" y="141"/>
                  </a:cubicBezTo>
                  <a:cubicBezTo>
                    <a:pt x="481" y="103"/>
                    <a:pt x="482" y="66"/>
                    <a:pt x="477" y="41"/>
                  </a:cubicBezTo>
                  <a:moveTo>
                    <a:pt x="74" y="0"/>
                  </a:moveTo>
                  <a:cubicBezTo>
                    <a:pt x="71" y="3"/>
                    <a:pt x="0" y="62"/>
                    <a:pt x="0" y="8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66"/>
                    <a:pt x="56" y="19"/>
                    <a:pt x="76" y="3"/>
                  </a:cubicBezTo>
                  <a:cubicBezTo>
                    <a:pt x="74" y="0"/>
                    <a:pt x="74" y="0"/>
                    <a:pt x="74" y="0"/>
                  </a:cubicBezTo>
                </a:path>
              </a:pathLst>
            </a:custGeom>
            <a:solidFill>
              <a:srgbClr val="6F9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2" name="iṧľîḑê">
              <a:extLst>
                <a:ext uri="{FF2B5EF4-FFF2-40B4-BE49-F238E27FC236}">
                  <a16:creationId xmlns:a16="http://schemas.microsoft.com/office/drawing/2014/main" id="{89CE739D-DEA5-4F83-AB55-412565B79394}"/>
                </a:ext>
              </a:extLst>
            </p:cNvPr>
            <p:cNvSpPr/>
            <p:nvPr/>
          </p:nvSpPr>
          <p:spPr bwMode="auto">
            <a:xfrm>
              <a:off x="4512469" y="3318669"/>
              <a:ext cx="2794000" cy="1103313"/>
            </a:xfrm>
            <a:custGeom>
              <a:gdLst>
                <a:gd name="T0" fmla="*/ 479 w 479"/>
                <a:gd name="T1" fmla="*/ 0 h 189"/>
                <a:gd name="T2" fmla="*/ 476 w 479"/>
                <a:gd name="T3" fmla="*/ 0 h 189"/>
                <a:gd name="T4" fmla="*/ 465 w 479"/>
                <a:gd name="T5" fmla="*/ 133 h 189"/>
                <a:gd name="T6" fmla="*/ 425 w 479"/>
                <a:gd name="T7" fmla="*/ 186 h 189"/>
                <a:gd name="T8" fmla="*/ 16 w 479"/>
                <a:gd name="T9" fmla="*/ 186 h 189"/>
                <a:gd name="T10" fmla="*/ 3 w 479"/>
                <a:gd name="T11" fmla="*/ 170 h 189"/>
                <a:gd name="T12" fmla="*/ 3 w 479"/>
                <a:gd name="T13" fmla="*/ 0 h 189"/>
                <a:gd name="T14" fmla="*/ 0 w 479"/>
                <a:gd name="T15" fmla="*/ 0 h 189"/>
                <a:gd name="T16" fmla="*/ 0 w 479"/>
                <a:gd name="T17" fmla="*/ 170 h 189"/>
                <a:gd name="T18" fmla="*/ 16 w 479"/>
                <a:gd name="T19" fmla="*/ 189 h 189"/>
                <a:gd name="T20" fmla="*/ 425 w 479"/>
                <a:gd name="T21" fmla="*/ 189 h 189"/>
                <a:gd name="T22" fmla="*/ 468 w 479"/>
                <a:gd name="T23" fmla="*/ 133 h 189"/>
                <a:gd name="T24" fmla="*/ 479 w 479"/>
                <a:gd name="T25" fmla="*/ 0 h 1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9" h="189">
                  <a:moveTo>
                    <a:pt x="479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73" y="66"/>
                    <a:pt x="465" y="132"/>
                    <a:pt x="465" y="133"/>
                  </a:cubicBezTo>
                  <a:cubicBezTo>
                    <a:pt x="460" y="169"/>
                    <a:pt x="432" y="186"/>
                    <a:pt x="425" y="186"/>
                  </a:cubicBezTo>
                  <a:cubicBezTo>
                    <a:pt x="16" y="186"/>
                    <a:pt x="16" y="186"/>
                    <a:pt x="16" y="186"/>
                  </a:cubicBezTo>
                  <a:cubicBezTo>
                    <a:pt x="6" y="186"/>
                    <a:pt x="3" y="175"/>
                    <a:pt x="3" y="17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6"/>
                    <a:pt x="3" y="189"/>
                    <a:pt x="16" y="189"/>
                  </a:cubicBezTo>
                  <a:cubicBezTo>
                    <a:pt x="425" y="189"/>
                    <a:pt x="425" y="189"/>
                    <a:pt x="425" y="189"/>
                  </a:cubicBezTo>
                  <a:cubicBezTo>
                    <a:pt x="434" y="189"/>
                    <a:pt x="463" y="170"/>
                    <a:pt x="468" y="133"/>
                  </a:cubicBezTo>
                  <a:cubicBezTo>
                    <a:pt x="468" y="132"/>
                    <a:pt x="476" y="66"/>
                    <a:pt x="479" y="0"/>
                  </a:cubicBezTo>
                </a:path>
              </a:pathLst>
            </a:custGeom>
            <a:solidFill>
              <a:srgbClr val="648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3" name="iŝḻîde">
              <a:extLst>
                <a:ext uri="{FF2B5EF4-FFF2-40B4-BE49-F238E27FC236}">
                  <a16:creationId xmlns:a16="http://schemas.microsoft.com/office/drawing/2014/main" id="{AB46D47B-1299-4108-954F-F401C2B8E970}"/>
                </a:ext>
              </a:extLst>
            </p:cNvPr>
            <p:cNvSpPr/>
            <p:nvPr/>
          </p:nvSpPr>
          <p:spPr bwMode="auto">
            <a:xfrm>
              <a:off x="2420144" y="3598069"/>
              <a:ext cx="1585912" cy="1016000"/>
            </a:xfrm>
            <a:custGeom>
              <a:gdLst>
                <a:gd name="T0" fmla="*/ 272 w 272"/>
                <a:gd name="T1" fmla="*/ 174 h 174"/>
                <a:gd name="T2" fmla="*/ 272 w 272"/>
                <a:gd name="T3" fmla="*/ 137 h 174"/>
                <a:gd name="T4" fmla="*/ 136 w 272"/>
                <a:gd name="T5" fmla="*/ 0 h 174"/>
                <a:gd name="T6" fmla="*/ 0 w 272"/>
                <a:gd name="T7" fmla="*/ 137 h 174"/>
                <a:gd name="T8" fmla="*/ 0 w 272"/>
                <a:gd name="T9" fmla="*/ 174 h 174"/>
                <a:gd name="T10" fmla="*/ 272 w 272"/>
                <a:gd name="T11" fmla="*/ 174 h 17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" h="174">
                  <a:moveTo>
                    <a:pt x="272" y="174"/>
                  </a:moveTo>
                  <a:cubicBezTo>
                    <a:pt x="272" y="137"/>
                    <a:pt x="272" y="137"/>
                    <a:pt x="272" y="137"/>
                  </a:cubicBezTo>
                  <a:cubicBezTo>
                    <a:pt x="272" y="61"/>
                    <a:pt x="211" y="0"/>
                    <a:pt x="136" y="0"/>
                  </a:cubicBezTo>
                  <a:cubicBezTo>
                    <a:pt x="61" y="0"/>
                    <a:pt x="0" y="61"/>
                    <a:pt x="0" y="137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62" y="174"/>
                    <a:pt x="160" y="174"/>
                    <a:pt x="272" y="174"/>
                  </a:cubicBezTo>
                  <a:close/>
                </a:path>
              </a:pathLst>
            </a:custGeom>
            <a:solidFill>
              <a:srgbClr val="242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4" name="işļîḑè">
              <a:extLst>
                <a:ext uri="{FF2B5EF4-FFF2-40B4-BE49-F238E27FC236}">
                  <a16:creationId xmlns:a16="http://schemas.microsoft.com/office/drawing/2014/main" id="{A536A715-5D12-4264-A96F-2A0C18097A0F}"/>
                </a:ext>
              </a:extLst>
            </p:cNvPr>
            <p:cNvSpPr/>
            <p:nvPr/>
          </p:nvSpPr>
          <p:spPr bwMode="auto">
            <a:xfrm>
              <a:off x="8041481" y="3598069"/>
              <a:ext cx="1592262" cy="1016000"/>
            </a:xfrm>
            <a:custGeom>
              <a:gdLst>
                <a:gd name="T0" fmla="*/ 136 w 273"/>
                <a:gd name="T1" fmla="*/ 0 h 174"/>
                <a:gd name="T2" fmla="*/ 0 w 273"/>
                <a:gd name="T3" fmla="*/ 137 h 174"/>
                <a:gd name="T4" fmla="*/ 0 w 273"/>
                <a:gd name="T5" fmla="*/ 174 h 174"/>
                <a:gd name="T6" fmla="*/ 85 w 273"/>
                <a:gd name="T7" fmla="*/ 174 h 174"/>
                <a:gd name="T8" fmla="*/ 201 w 273"/>
                <a:gd name="T9" fmla="*/ 137 h 174"/>
                <a:gd name="T10" fmla="*/ 273 w 273"/>
                <a:gd name="T11" fmla="*/ 137 h 174"/>
                <a:gd name="T12" fmla="*/ 136 w 273"/>
                <a:gd name="T13" fmla="*/ 0 h 17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174">
                  <a:moveTo>
                    <a:pt x="136" y="0"/>
                  </a:moveTo>
                  <a:cubicBezTo>
                    <a:pt x="61" y="0"/>
                    <a:pt x="0" y="61"/>
                    <a:pt x="0" y="137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53" y="174"/>
                    <a:pt x="85" y="174"/>
                    <a:pt x="85" y="174"/>
                  </a:cubicBezTo>
                  <a:cubicBezTo>
                    <a:pt x="85" y="174"/>
                    <a:pt x="138" y="137"/>
                    <a:pt x="201" y="137"/>
                  </a:cubicBezTo>
                  <a:cubicBezTo>
                    <a:pt x="238" y="137"/>
                    <a:pt x="259" y="137"/>
                    <a:pt x="273" y="137"/>
                  </a:cubicBezTo>
                  <a:cubicBezTo>
                    <a:pt x="273" y="61"/>
                    <a:pt x="211" y="0"/>
                    <a:pt x="136" y="0"/>
                  </a:cubicBezTo>
                  <a:close/>
                </a:path>
              </a:pathLst>
            </a:custGeom>
            <a:solidFill>
              <a:srgbClr val="242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5" name="îşľîḍè">
              <a:extLst>
                <a:ext uri="{FF2B5EF4-FFF2-40B4-BE49-F238E27FC236}">
                  <a16:creationId xmlns:a16="http://schemas.microsoft.com/office/drawing/2014/main" id="{F748253A-A428-421D-A598-2808C131D78F}"/>
                </a:ext>
              </a:extLst>
            </p:cNvPr>
            <p:cNvSpPr/>
            <p:nvPr/>
          </p:nvSpPr>
          <p:spPr bwMode="auto">
            <a:xfrm>
              <a:off x="2529681" y="3715544"/>
              <a:ext cx="1358900" cy="1360488"/>
            </a:xfrm>
            <a:prstGeom prst="ellipse">
              <a:avLst/>
            </a:pr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6" name="işḷîḓé">
              <a:extLst>
                <a:ext uri="{FF2B5EF4-FFF2-40B4-BE49-F238E27FC236}">
                  <a16:creationId xmlns:a16="http://schemas.microsoft.com/office/drawing/2014/main" id="{5422E17C-A54B-4E57-B707-82205E5A7B82}"/>
                </a:ext>
              </a:extLst>
            </p:cNvPr>
            <p:cNvSpPr/>
            <p:nvPr/>
          </p:nvSpPr>
          <p:spPr bwMode="auto">
            <a:xfrm>
              <a:off x="2682081" y="3866357"/>
              <a:ext cx="1055687" cy="1057275"/>
            </a:xfrm>
            <a:prstGeom prst="ellipse">
              <a:avLst/>
            </a:prstGeom>
            <a:solidFill>
              <a:srgbClr val="2E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7" name="isļïḓe">
              <a:extLst>
                <a:ext uri="{FF2B5EF4-FFF2-40B4-BE49-F238E27FC236}">
                  <a16:creationId xmlns:a16="http://schemas.microsoft.com/office/drawing/2014/main" id="{0D9C972A-6FD7-407A-BD54-9B14A333D9BC}"/>
                </a:ext>
              </a:extLst>
            </p:cNvPr>
            <p:cNvSpPr/>
            <p:nvPr/>
          </p:nvSpPr>
          <p:spPr bwMode="auto">
            <a:xfrm>
              <a:off x="2734469" y="3920332"/>
              <a:ext cx="950912" cy="950913"/>
            </a:xfrm>
            <a:prstGeom prst="ellipse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8" name="îsḻíde">
              <a:extLst>
                <a:ext uri="{FF2B5EF4-FFF2-40B4-BE49-F238E27FC236}">
                  <a16:creationId xmlns:a16="http://schemas.microsoft.com/office/drawing/2014/main" id="{9005C1DA-74A4-4E96-A50C-5BD648AAABCD}"/>
                </a:ext>
              </a:extLst>
            </p:cNvPr>
            <p:cNvSpPr/>
            <p:nvPr/>
          </p:nvSpPr>
          <p:spPr bwMode="auto">
            <a:xfrm>
              <a:off x="2793206" y="3977482"/>
              <a:ext cx="833437" cy="835025"/>
            </a:xfrm>
            <a:prstGeom prst="ellipse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49" name="iṥļiḓé">
              <a:extLst>
                <a:ext uri="{FF2B5EF4-FFF2-40B4-BE49-F238E27FC236}">
                  <a16:creationId xmlns:a16="http://schemas.microsoft.com/office/drawing/2014/main" id="{01CD881C-0015-4402-8172-EFCDE7B8C2E7}"/>
                </a:ext>
              </a:extLst>
            </p:cNvPr>
            <p:cNvSpPr/>
            <p:nvPr/>
          </p:nvSpPr>
          <p:spPr bwMode="auto">
            <a:xfrm>
              <a:off x="2839244" y="4018757"/>
              <a:ext cx="746125" cy="754063"/>
            </a:xfrm>
            <a:prstGeom prst="ellipse">
              <a:avLst/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0" name="îś1îḍè">
              <a:extLst>
                <a:ext uri="{FF2B5EF4-FFF2-40B4-BE49-F238E27FC236}">
                  <a16:creationId xmlns:a16="http://schemas.microsoft.com/office/drawing/2014/main" id="{2E1957D1-D370-4ED7-BB4D-2BCD26F64A70}"/>
                </a:ext>
              </a:extLst>
            </p:cNvPr>
            <p:cNvSpPr/>
            <p:nvPr/>
          </p:nvSpPr>
          <p:spPr bwMode="auto">
            <a:xfrm>
              <a:off x="3124994" y="4310857"/>
              <a:ext cx="174625" cy="169863"/>
            </a:xfrm>
            <a:prstGeom prst="ellipse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1" name="íṩliḑé">
              <a:extLst>
                <a:ext uri="{FF2B5EF4-FFF2-40B4-BE49-F238E27FC236}">
                  <a16:creationId xmlns:a16="http://schemas.microsoft.com/office/drawing/2014/main" id="{2D7FD1FD-0DC0-49F9-99CF-BB946BC9F8B4}"/>
                </a:ext>
              </a:extLst>
            </p:cNvPr>
            <p:cNvSpPr/>
            <p:nvPr/>
          </p:nvSpPr>
          <p:spPr bwMode="auto">
            <a:xfrm>
              <a:off x="3131344" y="3942557"/>
              <a:ext cx="157162" cy="427038"/>
            </a:xfrm>
            <a:custGeom>
              <a:gdLst>
                <a:gd name="T0" fmla="*/ 99 w 99"/>
                <a:gd name="T1" fmla="*/ 269 h 269"/>
                <a:gd name="T2" fmla="*/ 0 w 99"/>
                <a:gd name="T3" fmla="*/ 269 h 269"/>
                <a:gd name="T4" fmla="*/ 25 w 99"/>
                <a:gd name="T5" fmla="*/ 0 h 269"/>
                <a:gd name="T6" fmla="*/ 77 w 99"/>
                <a:gd name="T7" fmla="*/ 0 h 269"/>
                <a:gd name="T8" fmla="*/ 99 w 99"/>
                <a:gd name="T9" fmla="*/ 269 h 2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269">
                  <a:moveTo>
                    <a:pt x="99" y="269"/>
                  </a:moveTo>
                  <a:lnTo>
                    <a:pt x="0" y="269"/>
                  </a:lnTo>
                  <a:lnTo>
                    <a:pt x="25" y="0"/>
                  </a:lnTo>
                  <a:lnTo>
                    <a:pt x="77" y="0"/>
                  </a:lnTo>
                  <a:lnTo>
                    <a:pt x="99" y="269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2" name="iṥḻíḑê">
              <a:extLst>
                <a:ext uri="{FF2B5EF4-FFF2-40B4-BE49-F238E27FC236}">
                  <a16:creationId xmlns:a16="http://schemas.microsoft.com/office/drawing/2014/main" id="{45A453AD-6FA5-4FC4-B1B7-BFD1F0F87FB4}"/>
                </a:ext>
              </a:extLst>
            </p:cNvPr>
            <p:cNvSpPr/>
            <p:nvPr/>
          </p:nvSpPr>
          <p:spPr bwMode="auto">
            <a:xfrm>
              <a:off x="2769394" y="4217194"/>
              <a:ext cx="442912" cy="246063"/>
            </a:xfrm>
            <a:custGeom>
              <a:gdLst>
                <a:gd name="T0" fmla="*/ 279 w 279"/>
                <a:gd name="T1" fmla="*/ 59 h 155"/>
                <a:gd name="T2" fmla="*/ 246 w 279"/>
                <a:gd name="T3" fmla="*/ 155 h 155"/>
                <a:gd name="T4" fmla="*/ 0 w 279"/>
                <a:gd name="T5" fmla="*/ 48 h 155"/>
                <a:gd name="T6" fmla="*/ 15 w 279"/>
                <a:gd name="T7" fmla="*/ 0 h 155"/>
                <a:gd name="T8" fmla="*/ 279 w 279"/>
                <a:gd name="T9" fmla="*/ 59 h 1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55">
                  <a:moveTo>
                    <a:pt x="279" y="59"/>
                  </a:moveTo>
                  <a:lnTo>
                    <a:pt x="246" y="155"/>
                  </a:lnTo>
                  <a:lnTo>
                    <a:pt x="0" y="48"/>
                  </a:lnTo>
                  <a:lnTo>
                    <a:pt x="15" y="0"/>
                  </a:lnTo>
                  <a:lnTo>
                    <a:pt x="279" y="59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3" name="íS1ídè">
              <a:extLst>
                <a:ext uri="{FF2B5EF4-FFF2-40B4-BE49-F238E27FC236}">
                  <a16:creationId xmlns:a16="http://schemas.microsoft.com/office/drawing/2014/main" id="{5683DB97-F810-4B12-B246-5A7B15327DA2}"/>
                </a:ext>
              </a:extLst>
            </p:cNvPr>
            <p:cNvSpPr/>
            <p:nvPr/>
          </p:nvSpPr>
          <p:spPr bwMode="auto">
            <a:xfrm>
              <a:off x="2909094" y="4369594"/>
              <a:ext cx="350837" cy="414338"/>
            </a:xfrm>
            <a:custGeom>
              <a:gdLst>
                <a:gd name="T0" fmla="*/ 140 w 221"/>
                <a:gd name="T1" fmla="*/ 0 h 261"/>
                <a:gd name="T2" fmla="*/ 221 w 221"/>
                <a:gd name="T3" fmla="*/ 59 h 261"/>
                <a:gd name="T4" fmla="*/ 44 w 221"/>
                <a:gd name="T5" fmla="*/ 261 h 261"/>
                <a:gd name="T6" fmla="*/ 0 w 221"/>
                <a:gd name="T7" fmla="*/ 232 h 261"/>
                <a:gd name="T8" fmla="*/ 140 w 221"/>
                <a:gd name="T9" fmla="*/ 0 h 2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261">
                  <a:moveTo>
                    <a:pt x="140" y="0"/>
                  </a:moveTo>
                  <a:lnTo>
                    <a:pt x="221" y="59"/>
                  </a:lnTo>
                  <a:lnTo>
                    <a:pt x="44" y="261"/>
                  </a:lnTo>
                  <a:lnTo>
                    <a:pt x="0" y="232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4" name="ísḻiḓê">
              <a:extLst>
                <a:ext uri="{FF2B5EF4-FFF2-40B4-BE49-F238E27FC236}">
                  <a16:creationId xmlns:a16="http://schemas.microsoft.com/office/drawing/2014/main" id="{2807BA12-E98F-4176-BD93-655C4FEE1D41}"/>
                </a:ext>
              </a:extLst>
            </p:cNvPr>
            <p:cNvSpPr/>
            <p:nvPr/>
          </p:nvSpPr>
          <p:spPr bwMode="auto">
            <a:xfrm>
              <a:off x="3166269" y="4369594"/>
              <a:ext cx="344487" cy="414338"/>
            </a:xfrm>
            <a:custGeom>
              <a:gdLst>
                <a:gd name="T0" fmla="*/ 0 w 217"/>
                <a:gd name="T1" fmla="*/ 59 h 261"/>
                <a:gd name="T2" fmla="*/ 77 w 217"/>
                <a:gd name="T3" fmla="*/ 0 h 261"/>
                <a:gd name="T4" fmla="*/ 217 w 217"/>
                <a:gd name="T5" fmla="*/ 232 h 261"/>
                <a:gd name="T6" fmla="*/ 172 w 217"/>
                <a:gd name="T7" fmla="*/ 261 h 261"/>
                <a:gd name="T8" fmla="*/ 0 w 217"/>
                <a:gd name="T9" fmla="*/ 59 h 2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61">
                  <a:moveTo>
                    <a:pt x="0" y="59"/>
                  </a:moveTo>
                  <a:lnTo>
                    <a:pt x="77" y="0"/>
                  </a:lnTo>
                  <a:lnTo>
                    <a:pt x="217" y="232"/>
                  </a:lnTo>
                  <a:lnTo>
                    <a:pt x="172" y="261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5" name="îşliďè">
              <a:extLst>
                <a:ext uri="{FF2B5EF4-FFF2-40B4-BE49-F238E27FC236}">
                  <a16:creationId xmlns:a16="http://schemas.microsoft.com/office/drawing/2014/main" id="{E934FE1F-F0E2-478E-B83F-3E9568044BD0}"/>
                </a:ext>
              </a:extLst>
            </p:cNvPr>
            <p:cNvSpPr/>
            <p:nvPr/>
          </p:nvSpPr>
          <p:spPr bwMode="auto">
            <a:xfrm>
              <a:off x="3212306" y="4217194"/>
              <a:ext cx="442912" cy="246063"/>
            </a:xfrm>
            <a:custGeom>
              <a:gdLst>
                <a:gd name="T0" fmla="*/ 30 w 279"/>
                <a:gd name="T1" fmla="*/ 155 h 155"/>
                <a:gd name="T2" fmla="*/ 0 w 279"/>
                <a:gd name="T3" fmla="*/ 59 h 155"/>
                <a:gd name="T4" fmla="*/ 261 w 279"/>
                <a:gd name="T5" fmla="*/ 0 h 155"/>
                <a:gd name="T6" fmla="*/ 279 w 279"/>
                <a:gd name="T7" fmla="*/ 48 h 155"/>
                <a:gd name="T8" fmla="*/ 30 w 279"/>
                <a:gd name="T9" fmla="*/ 155 h 1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55">
                  <a:moveTo>
                    <a:pt x="30" y="155"/>
                  </a:moveTo>
                  <a:lnTo>
                    <a:pt x="0" y="59"/>
                  </a:lnTo>
                  <a:lnTo>
                    <a:pt x="261" y="0"/>
                  </a:lnTo>
                  <a:lnTo>
                    <a:pt x="279" y="48"/>
                  </a:lnTo>
                  <a:lnTo>
                    <a:pt x="30" y="155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6" name="îṡḷiḑè">
              <a:extLst>
                <a:ext uri="{FF2B5EF4-FFF2-40B4-BE49-F238E27FC236}">
                  <a16:creationId xmlns:a16="http://schemas.microsoft.com/office/drawing/2014/main" id="{D727DCA5-913D-4EDC-B2BC-7D4B1349DE4B}"/>
                </a:ext>
              </a:extLst>
            </p:cNvPr>
            <p:cNvSpPr/>
            <p:nvPr/>
          </p:nvSpPr>
          <p:spPr bwMode="auto">
            <a:xfrm>
              <a:off x="8157369" y="3715544"/>
              <a:ext cx="1358900" cy="1360488"/>
            </a:xfrm>
            <a:prstGeom prst="ellipse">
              <a:avLst/>
            </a:prstGeom>
            <a:solidFill>
              <a:srgbClr val="363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7" name="ïṣļíḋè">
              <a:extLst>
                <a:ext uri="{FF2B5EF4-FFF2-40B4-BE49-F238E27FC236}">
                  <a16:creationId xmlns:a16="http://schemas.microsoft.com/office/drawing/2014/main" id="{C68F9691-F71D-4200-A281-0BBAB7156F8B}"/>
                </a:ext>
              </a:extLst>
            </p:cNvPr>
            <p:cNvSpPr/>
            <p:nvPr/>
          </p:nvSpPr>
          <p:spPr bwMode="auto">
            <a:xfrm>
              <a:off x="8309769" y="3866357"/>
              <a:ext cx="1055687" cy="1057275"/>
            </a:xfrm>
            <a:prstGeom prst="ellipse">
              <a:avLst/>
            </a:prstGeom>
            <a:solidFill>
              <a:srgbClr val="2E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8" name="iŝḻîḑé">
              <a:extLst>
                <a:ext uri="{FF2B5EF4-FFF2-40B4-BE49-F238E27FC236}">
                  <a16:creationId xmlns:a16="http://schemas.microsoft.com/office/drawing/2014/main" id="{373A685E-1646-4BA8-A26A-E7A4609146EF}"/>
                </a:ext>
              </a:extLst>
            </p:cNvPr>
            <p:cNvSpPr/>
            <p:nvPr/>
          </p:nvSpPr>
          <p:spPr bwMode="auto">
            <a:xfrm>
              <a:off x="8362156" y="3920332"/>
              <a:ext cx="950912" cy="950913"/>
            </a:xfrm>
            <a:prstGeom prst="ellipse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9" name="íṡ1îḋe">
              <a:extLst>
                <a:ext uri="{FF2B5EF4-FFF2-40B4-BE49-F238E27FC236}">
                  <a16:creationId xmlns:a16="http://schemas.microsoft.com/office/drawing/2014/main" id="{4D8900CC-A8D3-4653-8AB9-C4147D6E6124}"/>
                </a:ext>
              </a:extLst>
            </p:cNvPr>
            <p:cNvSpPr/>
            <p:nvPr/>
          </p:nvSpPr>
          <p:spPr bwMode="auto">
            <a:xfrm>
              <a:off x="8420894" y="3977482"/>
              <a:ext cx="833437" cy="835025"/>
            </a:xfrm>
            <a:prstGeom prst="ellipse">
              <a:avLst/>
            </a:pr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0" name="ísḷíḋé">
              <a:extLst>
                <a:ext uri="{FF2B5EF4-FFF2-40B4-BE49-F238E27FC236}">
                  <a16:creationId xmlns:a16="http://schemas.microsoft.com/office/drawing/2014/main" id="{FC51FE56-D119-4743-BD64-8F5AB31502CF}"/>
                </a:ext>
              </a:extLst>
            </p:cNvPr>
            <p:cNvSpPr/>
            <p:nvPr/>
          </p:nvSpPr>
          <p:spPr bwMode="auto">
            <a:xfrm>
              <a:off x="8460581" y="4018757"/>
              <a:ext cx="752475" cy="754063"/>
            </a:xfrm>
            <a:prstGeom prst="ellipse">
              <a:avLst/>
            </a:pr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1" name="íşļíḓe">
              <a:extLst>
                <a:ext uri="{FF2B5EF4-FFF2-40B4-BE49-F238E27FC236}">
                  <a16:creationId xmlns:a16="http://schemas.microsoft.com/office/drawing/2014/main" id="{452A902D-1ACC-40BC-9D1D-E80617D02626}"/>
                </a:ext>
              </a:extLst>
            </p:cNvPr>
            <p:cNvSpPr/>
            <p:nvPr/>
          </p:nvSpPr>
          <p:spPr bwMode="auto">
            <a:xfrm>
              <a:off x="8752681" y="4310857"/>
              <a:ext cx="169862" cy="169863"/>
            </a:xfrm>
            <a:prstGeom prst="ellipse">
              <a:avLst/>
            </a:pr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2" name="iśľïḍé">
              <a:extLst>
                <a:ext uri="{FF2B5EF4-FFF2-40B4-BE49-F238E27FC236}">
                  <a16:creationId xmlns:a16="http://schemas.microsoft.com/office/drawing/2014/main" id="{0F2825EE-7EF1-4B5E-B6FB-A627079801BD}"/>
                </a:ext>
              </a:extLst>
            </p:cNvPr>
            <p:cNvSpPr/>
            <p:nvPr/>
          </p:nvSpPr>
          <p:spPr bwMode="auto">
            <a:xfrm>
              <a:off x="8759031" y="3942557"/>
              <a:ext cx="157162" cy="427038"/>
            </a:xfrm>
            <a:custGeom>
              <a:gdLst>
                <a:gd name="T0" fmla="*/ 99 w 99"/>
                <a:gd name="T1" fmla="*/ 269 h 269"/>
                <a:gd name="T2" fmla="*/ 0 w 99"/>
                <a:gd name="T3" fmla="*/ 269 h 269"/>
                <a:gd name="T4" fmla="*/ 22 w 99"/>
                <a:gd name="T5" fmla="*/ 0 h 269"/>
                <a:gd name="T6" fmla="*/ 77 w 99"/>
                <a:gd name="T7" fmla="*/ 0 h 269"/>
                <a:gd name="T8" fmla="*/ 99 w 99"/>
                <a:gd name="T9" fmla="*/ 269 h 2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269">
                  <a:moveTo>
                    <a:pt x="99" y="269"/>
                  </a:moveTo>
                  <a:lnTo>
                    <a:pt x="0" y="269"/>
                  </a:lnTo>
                  <a:lnTo>
                    <a:pt x="22" y="0"/>
                  </a:lnTo>
                  <a:lnTo>
                    <a:pt x="77" y="0"/>
                  </a:lnTo>
                  <a:lnTo>
                    <a:pt x="99" y="269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3" name="ïSḻídê">
              <a:extLst>
                <a:ext uri="{FF2B5EF4-FFF2-40B4-BE49-F238E27FC236}">
                  <a16:creationId xmlns:a16="http://schemas.microsoft.com/office/drawing/2014/main" id="{8D2E1021-6FF0-47D1-8D77-DD714F9B4853}"/>
                </a:ext>
              </a:extLst>
            </p:cNvPr>
            <p:cNvSpPr/>
            <p:nvPr/>
          </p:nvSpPr>
          <p:spPr bwMode="auto">
            <a:xfrm>
              <a:off x="8390731" y="4217194"/>
              <a:ext cx="444500" cy="246063"/>
            </a:xfrm>
            <a:custGeom>
              <a:gdLst>
                <a:gd name="T0" fmla="*/ 280 w 280"/>
                <a:gd name="T1" fmla="*/ 59 h 155"/>
                <a:gd name="T2" fmla="*/ 250 w 280"/>
                <a:gd name="T3" fmla="*/ 155 h 155"/>
                <a:gd name="T4" fmla="*/ 0 w 280"/>
                <a:gd name="T5" fmla="*/ 48 h 155"/>
                <a:gd name="T6" fmla="*/ 19 w 280"/>
                <a:gd name="T7" fmla="*/ 0 h 155"/>
                <a:gd name="T8" fmla="*/ 280 w 280"/>
                <a:gd name="T9" fmla="*/ 59 h 1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55">
                  <a:moveTo>
                    <a:pt x="280" y="59"/>
                  </a:moveTo>
                  <a:lnTo>
                    <a:pt x="250" y="155"/>
                  </a:lnTo>
                  <a:lnTo>
                    <a:pt x="0" y="48"/>
                  </a:lnTo>
                  <a:lnTo>
                    <a:pt x="19" y="0"/>
                  </a:lnTo>
                  <a:lnTo>
                    <a:pt x="280" y="59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4" name="ïSľîḓé">
              <a:extLst>
                <a:ext uri="{FF2B5EF4-FFF2-40B4-BE49-F238E27FC236}">
                  <a16:creationId xmlns:a16="http://schemas.microsoft.com/office/drawing/2014/main" id="{26A3571C-4E63-498B-8BA1-C2930D4EF33D}"/>
                </a:ext>
              </a:extLst>
            </p:cNvPr>
            <p:cNvSpPr/>
            <p:nvPr/>
          </p:nvSpPr>
          <p:spPr bwMode="auto">
            <a:xfrm>
              <a:off x="8536781" y="4369594"/>
              <a:ext cx="350837" cy="414338"/>
            </a:xfrm>
            <a:custGeom>
              <a:gdLst>
                <a:gd name="T0" fmla="*/ 140 w 221"/>
                <a:gd name="T1" fmla="*/ 0 h 261"/>
                <a:gd name="T2" fmla="*/ 221 w 221"/>
                <a:gd name="T3" fmla="*/ 59 h 261"/>
                <a:gd name="T4" fmla="*/ 44 w 221"/>
                <a:gd name="T5" fmla="*/ 261 h 261"/>
                <a:gd name="T6" fmla="*/ 0 w 221"/>
                <a:gd name="T7" fmla="*/ 232 h 261"/>
                <a:gd name="T8" fmla="*/ 140 w 221"/>
                <a:gd name="T9" fmla="*/ 0 h 2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261">
                  <a:moveTo>
                    <a:pt x="140" y="0"/>
                  </a:moveTo>
                  <a:lnTo>
                    <a:pt x="221" y="59"/>
                  </a:lnTo>
                  <a:lnTo>
                    <a:pt x="44" y="261"/>
                  </a:lnTo>
                  <a:lnTo>
                    <a:pt x="0" y="232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5" name="íş1îḓé">
              <a:extLst>
                <a:ext uri="{FF2B5EF4-FFF2-40B4-BE49-F238E27FC236}">
                  <a16:creationId xmlns:a16="http://schemas.microsoft.com/office/drawing/2014/main" id="{7B9E2D25-9417-4681-A9EE-6C8D5ECE75BF}"/>
                </a:ext>
              </a:extLst>
            </p:cNvPr>
            <p:cNvSpPr/>
            <p:nvPr/>
          </p:nvSpPr>
          <p:spPr bwMode="auto">
            <a:xfrm>
              <a:off x="8787606" y="4369594"/>
              <a:ext cx="350837" cy="414338"/>
            </a:xfrm>
            <a:custGeom>
              <a:gdLst>
                <a:gd name="T0" fmla="*/ 0 w 221"/>
                <a:gd name="T1" fmla="*/ 59 h 261"/>
                <a:gd name="T2" fmla="*/ 81 w 221"/>
                <a:gd name="T3" fmla="*/ 0 h 261"/>
                <a:gd name="T4" fmla="*/ 221 w 221"/>
                <a:gd name="T5" fmla="*/ 232 h 261"/>
                <a:gd name="T6" fmla="*/ 176 w 221"/>
                <a:gd name="T7" fmla="*/ 261 h 261"/>
                <a:gd name="T8" fmla="*/ 0 w 221"/>
                <a:gd name="T9" fmla="*/ 59 h 2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261">
                  <a:moveTo>
                    <a:pt x="0" y="59"/>
                  </a:moveTo>
                  <a:lnTo>
                    <a:pt x="81" y="0"/>
                  </a:lnTo>
                  <a:lnTo>
                    <a:pt x="221" y="232"/>
                  </a:lnTo>
                  <a:lnTo>
                    <a:pt x="176" y="261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6" name="íṩlidè">
              <a:extLst>
                <a:ext uri="{FF2B5EF4-FFF2-40B4-BE49-F238E27FC236}">
                  <a16:creationId xmlns:a16="http://schemas.microsoft.com/office/drawing/2014/main" id="{E863BE2B-6E0F-4981-BFC1-D00015EEF044}"/>
                </a:ext>
              </a:extLst>
            </p:cNvPr>
            <p:cNvSpPr/>
            <p:nvPr/>
          </p:nvSpPr>
          <p:spPr bwMode="auto">
            <a:xfrm>
              <a:off x="8835231" y="4217194"/>
              <a:ext cx="442912" cy="246063"/>
            </a:xfrm>
            <a:custGeom>
              <a:gdLst>
                <a:gd name="T0" fmla="*/ 33 w 279"/>
                <a:gd name="T1" fmla="*/ 155 h 155"/>
                <a:gd name="T2" fmla="*/ 0 w 279"/>
                <a:gd name="T3" fmla="*/ 59 h 155"/>
                <a:gd name="T4" fmla="*/ 264 w 279"/>
                <a:gd name="T5" fmla="*/ 0 h 155"/>
                <a:gd name="T6" fmla="*/ 279 w 279"/>
                <a:gd name="T7" fmla="*/ 48 h 155"/>
                <a:gd name="T8" fmla="*/ 33 w 279"/>
                <a:gd name="T9" fmla="*/ 155 h 1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55">
                  <a:moveTo>
                    <a:pt x="33" y="155"/>
                  </a:moveTo>
                  <a:lnTo>
                    <a:pt x="0" y="59"/>
                  </a:lnTo>
                  <a:lnTo>
                    <a:pt x="264" y="0"/>
                  </a:lnTo>
                  <a:lnTo>
                    <a:pt x="279" y="48"/>
                  </a:lnTo>
                  <a:lnTo>
                    <a:pt x="33" y="155"/>
                  </a:lnTo>
                  <a:close/>
                </a:path>
              </a:pathLst>
            </a:custGeom>
            <a:solidFill>
              <a:srgbClr val="C2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7" name="ïŝḻîḑè">
              <a:extLst>
                <a:ext uri="{FF2B5EF4-FFF2-40B4-BE49-F238E27FC236}">
                  <a16:creationId xmlns:a16="http://schemas.microsoft.com/office/drawing/2014/main" id="{20370A7C-F14D-419E-A67F-9ED6E2C980E1}"/>
                </a:ext>
              </a:extLst>
            </p:cNvPr>
            <p:cNvSpPr/>
            <p:nvPr/>
          </p:nvSpPr>
          <p:spPr bwMode="auto">
            <a:xfrm>
              <a:off x="4758531" y="1974057"/>
              <a:ext cx="4349750" cy="812800"/>
            </a:xfrm>
            <a:custGeom>
              <a:gdLst>
                <a:gd name="T0" fmla="*/ 699 w 746"/>
                <a:gd name="T1" fmla="*/ 20 h 139"/>
                <a:gd name="T2" fmla="*/ 657 w 746"/>
                <a:gd name="T3" fmla="*/ 0 h 139"/>
                <a:gd name="T4" fmla="*/ 142 w 746"/>
                <a:gd name="T5" fmla="*/ 0 h 139"/>
                <a:gd name="T6" fmla="*/ 105 w 746"/>
                <a:gd name="T7" fmla="*/ 13 h 139"/>
                <a:gd name="T8" fmla="*/ 5 w 746"/>
                <a:gd name="T9" fmla="*/ 112 h 139"/>
                <a:gd name="T10" fmla="*/ 27 w 746"/>
                <a:gd name="T11" fmla="*/ 139 h 139"/>
                <a:gd name="T12" fmla="*/ 722 w 746"/>
                <a:gd name="T13" fmla="*/ 139 h 139"/>
                <a:gd name="T14" fmla="*/ 743 w 746"/>
                <a:gd name="T15" fmla="*/ 120 h 139"/>
                <a:gd name="T16" fmla="*/ 699 w 746"/>
                <a:gd name="T17" fmla="*/ 20 h 1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6" h="139">
                  <a:moveTo>
                    <a:pt x="699" y="20"/>
                  </a:moveTo>
                  <a:cubicBezTo>
                    <a:pt x="695" y="15"/>
                    <a:pt x="685" y="0"/>
                    <a:pt x="657" y="0"/>
                  </a:cubicBezTo>
                  <a:cubicBezTo>
                    <a:pt x="629" y="0"/>
                    <a:pt x="142" y="0"/>
                    <a:pt x="142" y="0"/>
                  </a:cubicBezTo>
                  <a:cubicBezTo>
                    <a:pt x="128" y="0"/>
                    <a:pt x="117" y="0"/>
                    <a:pt x="105" y="13"/>
                  </a:cubicBezTo>
                  <a:cubicBezTo>
                    <a:pt x="92" y="26"/>
                    <a:pt x="11" y="107"/>
                    <a:pt x="5" y="112"/>
                  </a:cubicBezTo>
                  <a:cubicBezTo>
                    <a:pt x="0" y="117"/>
                    <a:pt x="0" y="139"/>
                    <a:pt x="27" y="139"/>
                  </a:cubicBezTo>
                  <a:cubicBezTo>
                    <a:pt x="55" y="139"/>
                    <a:pt x="705" y="139"/>
                    <a:pt x="722" y="139"/>
                  </a:cubicBezTo>
                  <a:cubicBezTo>
                    <a:pt x="739" y="139"/>
                    <a:pt x="746" y="131"/>
                    <a:pt x="743" y="120"/>
                  </a:cubicBezTo>
                  <a:cubicBezTo>
                    <a:pt x="740" y="109"/>
                    <a:pt x="704" y="26"/>
                    <a:pt x="699" y="2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8" name="iṣḻîḑe">
              <a:extLst>
                <a:ext uri="{FF2B5EF4-FFF2-40B4-BE49-F238E27FC236}">
                  <a16:creationId xmlns:a16="http://schemas.microsoft.com/office/drawing/2014/main" id="{2A1BA4C3-BD70-46AA-BDD2-62F7037668E4}"/>
                </a:ext>
              </a:extLst>
            </p:cNvPr>
            <p:cNvSpPr/>
            <p:nvPr/>
          </p:nvSpPr>
          <p:spPr bwMode="auto">
            <a:xfrm>
              <a:off x="9055894" y="1974057"/>
              <a:ext cx="658812" cy="736600"/>
            </a:xfrm>
            <a:custGeom>
              <a:gdLst>
                <a:gd name="T0" fmla="*/ 13 w 113"/>
                <a:gd name="T1" fmla="*/ 0 h 126"/>
                <a:gd name="T2" fmla="*/ 5 w 113"/>
                <a:gd name="T3" fmla="*/ 13 h 126"/>
                <a:gd name="T4" fmla="*/ 72 w 113"/>
                <a:gd name="T5" fmla="*/ 118 h 126"/>
                <a:gd name="T6" fmla="*/ 113 w 113"/>
                <a:gd name="T7" fmla="*/ 126 h 126"/>
                <a:gd name="T8" fmla="*/ 13 w 113"/>
                <a:gd name="T9" fmla="*/ 0 h 1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25">
                  <a:moveTo>
                    <a:pt x="13" y="0"/>
                  </a:moveTo>
                  <a:cubicBezTo>
                    <a:pt x="7" y="0"/>
                    <a:pt x="0" y="4"/>
                    <a:pt x="5" y="13"/>
                  </a:cubicBezTo>
                  <a:cubicBezTo>
                    <a:pt x="11" y="24"/>
                    <a:pt x="69" y="113"/>
                    <a:pt x="72" y="118"/>
                  </a:cubicBezTo>
                  <a:cubicBezTo>
                    <a:pt x="76" y="122"/>
                    <a:pt x="86" y="126"/>
                    <a:pt x="113" y="126"/>
                  </a:cubicBezTo>
                  <a:cubicBezTo>
                    <a:pt x="83" y="84"/>
                    <a:pt x="28" y="17"/>
                    <a:pt x="13" y="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69" name="íş1ïḍè">
              <a:extLst>
                <a:ext uri="{FF2B5EF4-FFF2-40B4-BE49-F238E27FC236}">
                  <a16:creationId xmlns:a16="http://schemas.microsoft.com/office/drawing/2014/main" id="{7CC7FC97-353E-4939-9890-971575F62E23}"/>
                </a:ext>
              </a:extLst>
            </p:cNvPr>
            <p:cNvSpPr/>
            <p:nvPr/>
          </p:nvSpPr>
          <p:spPr bwMode="auto">
            <a:xfrm>
              <a:off x="3971131" y="1991519"/>
              <a:ext cx="1090612" cy="760413"/>
            </a:xfrm>
            <a:custGeom>
              <a:gdLst>
                <a:gd name="T0" fmla="*/ 50 w 187"/>
                <a:gd name="T1" fmla="*/ 130 h 130"/>
                <a:gd name="T2" fmla="*/ 70 w 187"/>
                <a:gd name="T3" fmla="*/ 118 h 130"/>
                <a:gd name="T4" fmla="*/ 175 w 187"/>
                <a:gd name="T5" fmla="*/ 16 h 130"/>
                <a:gd name="T6" fmla="*/ 177 w 187"/>
                <a:gd name="T7" fmla="*/ 0 h 130"/>
                <a:gd name="T8" fmla="*/ 145 w 187"/>
                <a:gd name="T9" fmla="*/ 0 h 130"/>
                <a:gd name="T10" fmla="*/ 126 w 187"/>
                <a:gd name="T11" fmla="*/ 16 h 130"/>
                <a:gd name="T12" fmla="*/ 0 w 187"/>
                <a:gd name="T13" fmla="*/ 126 h 130"/>
                <a:gd name="T14" fmla="*/ 8 w 187"/>
                <a:gd name="T15" fmla="*/ 130 h 130"/>
                <a:gd name="T16" fmla="*/ 50 w 187"/>
                <a:gd name="T17" fmla="*/ 130 h 1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130">
                  <a:moveTo>
                    <a:pt x="50" y="130"/>
                  </a:moveTo>
                  <a:cubicBezTo>
                    <a:pt x="54" y="130"/>
                    <a:pt x="60" y="127"/>
                    <a:pt x="70" y="118"/>
                  </a:cubicBezTo>
                  <a:cubicBezTo>
                    <a:pt x="79" y="110"/>
                    <a:pt x="167" y="23"/>
                    <a:pt x="175" y="16"/>
                  </a:cubicBezTo>
                  <a:cubicBezTo>
                    <a:pt x="183" y="9"/>
                    <a:pt x="187" y="0"/>
                    <a:pt x="177" y="0"/>
                  </a:cubicBezTo>
                  <a:cubicBezTo>
                    <a:pt x="172" y="0"/>
                    <a:pt x="159" y="0"/>
                    <a:pt x="145" y="0"/>
                  </a:cubicBezTo>
                  <a:cubicBezTo>
                    <a:pt x="139" y="4"/>
                    <a:pt x="133" y="10"/>
                    <a:pt x="126" y="16"/>
                  </a:cubicBezTo>
                  <a:cubicBezTo>
                    <a:pt x="87" y="54"/>
                    <a:pt x="16" y="126"/>
                    <a:pt x="0" y="126"/>
                  </a:cubicBezTo>
                  <a:cubicBezTo>
                    <a:pt x="3" y="128"/>
                    <a:pt x="6" y="130"/>
                    <a:pt x="8" y="130"/>
                  </a:cubicBezTo>
                  <a:cubicBezTo>
                    <a:pt x="16" y="130"/>
                    <a:pt x="46" y="130"/>
                    <a:pt x="50" y="130"/>
                  </a:cubicBezTo>
                  <a:close/>
                </a:path>
              </a:pathLst>
            </a:custGeom>
            <a:solidFill>
              <a:srgbClr val="4747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0" name="iṥliḋê">
              <a:extLst>
                <a:ext uri="{FF2B5EF4-FFF2-40B4-BE49-F238E27FC236}">
                  <a16:creationId xmlns:a16="http://schemas.microsoft.com/office/drawing/2014/main" id="{F47AD2A5-7250-4673-88E2-2FB294F47F0C}"/>
                </a:ext>
              </a:extLst>
            </p:cNvPr>
            <p:cNvSpPr/>
            <p:nvPr/>
          </p:nvSpPr>
          <p:spPr bwMode="auto">
            <a:xfrm>
              <a:off x="7289006" y="1974057"/>
              <a:ext cx="296862" cy="812800"/>
            </a:xfrm>
            <a:custGeom>
              <a:gdLst>
                <a:gd name="T0" fmla="*/ 0 w 51"/>
                <a:gd name="T1" fmla="*/ 139 h 139"/>
                <a:gd name="T2" fmla="*/ 51 w 51"/>
                <a:gd name="T3" fmla="*/ 139 h 139"/>
                <a:gd name="T4" fmla="*/ 36 w 51"/>
                <a:gd name="T5" fmla="*/ 0 h 139"/>
                <a:gd name="T6" fmla="*/ 0 w 51"/>
                <a:gd name="T7" fmla="*/ 0 h 139"/>
                <a:gd name="T8" fmla="*/ 0 w 51"/>
                <a:gd name="T9" fmla="*/ 139 h 1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139">
                  <a:moveTo>
                    <a:pt x="0" y="139"/>
                  </a:moveTo>
                  <a:cubicBezTo>
                    <a:pt x="17" y="139"/>
                    <a:pt x="34" y="139"/>
                    <a:pt x="51" y="139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4" y="0"/>
                    <a:pt x="12" y="0"/>
                    <a:pt x="0" y="0"/>
                  </a:cubicBezTo>
                  <a:lnTo>
                    <a:pt x="0" y="139"/>
                  </a:lnTo>
                  <a:close/>
                </a:path>
              </a:pathLst>
            </a:cu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1" name="iṣľïḋê">
              <a:extLst>
                <a:ext uri="{FF2B5EF4-FFF2-40B4-BE49-F238E27FC236}">
                  <a16:creationId xmlns:a16="http://schemas.microsoft.com/office/drawing/2014/main" id="{1F26FF6F-2211-4B64-94E3-F548972770A3}"/>
                </a:ext>
              </a:extLst>
            </p:cNvPr>
            <p:cNvSpPr/>
            <p:nvPr/>
          </p:nvSpPr>
          <p:spPr bwMode="auto">
            <a:xfrm>
              <a:off x="1981994" y="3044032"/>
              <a:ext cx="874712" cy="542925"/>
            </a:xfrm>
            <a:custGeom>
              <a:gdLst>
                <a:gd name="T0" fmla="*/ 132 w 150"/>
                <a:gd name="T1" fmla="*/ 2 h 93"/>
                <a:gd name="T2" fmla="*/ 51 w 150"/>
                <a:gd name="T3" fmla="*/ 25 h 93"/>
                <a:gd name="T4" fmla="*/ 24 w 150"/>
                <a:gd name="T5" fmla="*/ 93 h 93"/>
                <a:gd name="T6" fmla="*/ 69 w 150"/>
                <a:gd name="T7" fmla="*/ 93 h 93"/>
                <a:gd name="T8" fmla="*/ 123 w 150"/>
                <a:gd name="T9" fmla="*/ 60 h 93"/>
                <a:gd name="T10" fmla="*/ 132 w 150"/>
                <a:gd name="T11" fmla="*/ 2 h 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93">
                  <a:moveTo>
                    <a:pt x="132" y="2"/>
                  </a:moveTo>
                  <a:cubicBezTo>
                    <a:pt x="116" y="4"/>
                    <a:pt x="69" y="14"/>
                    <a:pt x="51" y="25"/>
                  </a:cubicBezTo>
                  <a:cubicBezTo>
                    <a:pt x="32" y="36"/>
                    <a:pt x="0" y="93"/>
                    <a:pt x="24" y="93"/>
                  </a:cubicBezTo>
                  <a:cubicBezTo>
                    <a:pt x="47" y="93"/>
                    <a:pt x="63" y="93"/>
                    <a:pt x="69" y="93"/>
                  </a:cubicBezTo>
                  <a:cubicBezTo>
                    <a:pt x="75" y="93"/>
                    <a:pt x="107" y="83"/>
                    <a:pt x="123" y="60"/>
                  </a:cubicBezTo>
                  <a:cubicBezTo>
                    <a:pt x="140" y="37"/>
                    <a:pt x="150" y="0"/>
                    <a:pt x="132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2" name="işḻíḓè">
              <a:extLst>
                <a:ext uri="{FF2B5EF4-FFF2-40B4-BE49-F238E27FC236}">
                  <a16:creationId xmlns:a16="http://schemas.microsoft.com/office/drawing/2014/main" id="{DE2D1D83-1AC9-4FBF-A856-BFA466065276}"/>
                </a:ext>
              </a:extLst>
            </p:cNvPr>
            <p:cNvSpPr/>
            <p:nvPr/>
          </p:nvSpPr>
          <p:spPr bwMode="auto">
            <a:xfrm>
              <a:off x="2296319" y="3044032"/>
              <a:ext cx="560387" cy="542925"/>
            </a:xfrm>
            <a:custGeom>
              <a:gdLst>
                <a:gd name="T0" fmla="*/ 15 w 96"/>
                <a:gd name="T1" fmla="*/ 93 h 93"/>
                <a:gd name="T2" fmla="*/ 69 w 96"/>
                <a:gd name="T3" fmla="*/ 60 h 93"/>
                <a:gd name="T4" fmla="*/ 78 w 96"/>
                <a:gd name="T5" fmla="*/ 2 h 93"/>
                <a:gd name="T6" fmla="*/ 49 w 96"/>
                <a:gd name="T7" fmla="*/ 8 h 93"/>
                <a:gd name="T8" fmla="*/ 0 w 96"/>
                <a:gd name="T9" fmla="*/ 93 h 93"/>
                <a:gd name="T10" fmla="*/ 15 w 96"/>
                <a:gd name="T11" fmla="*/ 93 h 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93">
                  <a:moveTo>
                    <a:pt x="15" y="93"/>
                  </a:moveTo>
                  <a:cubicBezTo>
                    <a:pt x="21" y="93"/>
                    <a:pt x="53" y="83"/>
                    <a:pt x="69" y="60"/>
                  </a:cubicBezTo>
                  <a:cubicBezTo>
                    <a:pt x="86" y="37"/>
                    <a:pt x="96" y="0"/>
                    <a:pt x="78" y="2"/>
                  </a:cubicBezTo>
                  <a:cubicBezTo>
                    <a:pt x="72" y="3"/>
                    <a:pt x="61" y="5"/>
                    <a:pt x="49" y="8"/>
                  </a:cubicBezTo>
                  <a:cubicBezTo>
                    <a:pt x="29" y="25"/>
                    <a:pt x="1" y="56"/>
                    <a:pt x="0" y="93"/>
                  </a:cubicBezTo>
                  <a:cubicBezTo>
                    <a:pt x="7" y="93"/>
                    <a:pt x="12" y="93"/>
                    <a:pt x="15" y="93"/>
                  </a:cubicBezTo>
                  <a:close/>
                </a:path>
              </a:pathLst>
            </a:custGeom>
            <a:solidFill>
              <a:srgbClr val="FF7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3" name="iśľïḍe">
              <a:extLst>
                <a:ext uri="{FF2B5EF4-FFF2-40B4-BE49-F238E27FC236}">
                  <a16:creationId xmlns:a16="http://schemas.microsoft.com/office/drawing/2014/main" id="{3E419D4C-2B69-4C82-AE2F-63941408AEB3}"/>
                </a:ext>
              </a:extLst>
            </p:cNvPr>
            <p:cNvSpPr/>
            <p:nvPr/>
          </p:nvSpPr>
          <p:spPr bwMode="auto">
            <a:xfrm>
              <a:off x="9621044" y="2967832"/>
              <a:ext cx="215900" cy="514350"/>
            </a:xfrm>
            <a:custGeom>
              <a:gdLst>
                <a:gd name="T0" fmla="*/ 37 w 37"/>
                <a:gd name="T1" fmla="*/ 88 h 88"/>
                <a:gd name="T2" fmla="*/ 37 w 37"/>
                <a:gd name="T3" fmla="*/ 0 h 88"/>
                <a:gd name="T4" fmla="*/ 10 w 37"/>
                <a:gd name="T5" fmla="*/ 0 h 88"/>
                <a:gd name="T6" fmla="*/ 0 w 37"/>
                <a:gd name="T7" fmla="*/ 11 h 88"/>
                <a:gd name="T8" fmla="*/ 0 w 37"/>
                <a:gd name="T9" fmla="*/ 78 h 88"/>
                <a:gd name="T10" fmla="*/ 10 w 37"/>
                <a:gd name="T11" fmla="*/ 88 h 88"/>
                <a:gd name="T12" fmla="*/ 37 w 37"/>
                <a:gd name="T13" fmla="*/ 88 h 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88">
                  <a:moveTo>
                    <a:pt x="37" y="88"/>
                  </a:moveTo>
                  <a:cubicBezTo>
                    <a:pt x="37" y="76"/>
                    <a:pt x="37" y="25"/>
                    <a:pt x="3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3"/>
                    <a:pt x="4" y="88"/>
                    <a:pt x="10" y="88"/>
                  </a:cubicBezTo>
                  <a:cubicBezTo>
                    <a:pt x="37" y="88"/>
                    <a:pt x="37" y="88"/>
                    <a:pt x="37" y="88"/>
                  </a:cubicBezTo>
                  <a:close/>
                </a:path>
              </a:pathLst>
            </a:custGeom>
            <a:solidFill>
              <a:srgbClr val="FF7B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4" name="îŝlïdê">
              <a:extLst>
                <a:ext uri="{FF2B5EF4-FFF2-40B4-BE49-F238E27FC236}">
                  <a16:creationId xmlns:a16="http://schemas.microsoft.com/office/drawing/2014/main" id="{94F1718A-947C-4CE6-A30D-B19F5668220A}"/>
                </a:ext>
              </a:extLst>
            </p:cNvPr>
            <p:cNvSpPr/>
            <p:nvPr/>
          </p:nvSpPr>
          <p:spPr bwMode="auto">
            <a:xfrm>
              <a:off x="9621044" y="3318669"/>
              <a:ext cx="215900" cy="163513"/>
            </a:xfrm>
            <a:custGeom>
              <a:gdLst>
                <a:gd name="T0" fmla="*/ 37 w 37"/>
                <a:gd name="T1" fmla="*/ 28 h 28"/>
                <a:gd name="T2" fmla="*/ 37 w 37"/>
                <a:gd name="T3" fmla="*/ 0 h 28"/>
                <a:gd name="T4" fmla="*/ 0 w 37"/>
                <a:gd name="T5" fmla="*/ 0 h 28"/>
                <a:gd name="T6" fmla="*/ 0 w 37"/>
                <a:gd name="T7" fmla="*/ 18 h 28"/>
                <a:gd name="T8" fmla="*/ 10 w 37"/>
                <a:gd name="T9" fmla="*/ 28 h 28"/>
                <a:gd name="T10" fmla="*/ 37 w 37"/>
                <a:gd name="T11" fmla="*/ 28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8">
                  <a:moveTo>
                    <a:pt x="37" y="28"/>
                  </a:moveTo>
                  <a:cubicBezTo>
                    <a:pt x="37" y="23"/>
                    <a:pt x="37" y="13"/>
                    <a:pt x="3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4" y="28"/>
                    <a:pt x="10" y="28"/>
                  </a:cubicBezTo>
                  <a:cubicBezTo>
                    <a:pt x="37" y="28"/>
                    <a:pt x="37" y="28"/>
                    <a:pt x="37" y="28"/>
                  </a:cubicBezTo>
                  <a:close/>
                </a:path>
              </a:pathLst>
            </a:custGeom>
            <a:solidFill>
              <a:srgbClr val="DB54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5" name="íṣ1iḓé">
              <a:extLst>
                <a:ext uri="{FF2B5EF4-FFF2-40B4-BE49-F238E27FC236}">
                  <a16:creationId xmlns:a16="http://schemas.microsoft.com/office/drawing/2014/main" id="{9D5B293B-FF93-444C-87FC-E0E22FB69366}"/>
                </a:ext>
              </a:extLst>
            </p:cNvPr>
            <p:cNvSpPr/>
            <p:nvPr/>
          </p:nvSpPr>
          <p:spPr bwMode="auto">
            <a:xfrm>
              <a:off x="5866606" y="1974057"/>
              <a:ext cx="735012" cy="812800"/>
            </a:xfrm>
            <a:custGeom>
              <a:gdLst>
                <a:gd name="T0" fmla="*/ 161 w 463"/>
                <a:gd name="T1" fmla="*/ 512 h 512"/>
                <a:gd name="T2" fmla="*/ 0 w 463"/>
                <a:gd name="T3" fmla="*/ 512 h 512"/>
                <a:gd name="T4" fmla="*/ 301 w 463"/>
                <a:gd name="T5" fmla="*/ 0 h 512"/>
                <a:gd name="T6" fmla="*/ 463 w 463"/>
                <a:gd name="T7" fmla="*/ 0 h 512"/>
                <a:gd name="T8" fmla="*/ 161 w 463"/>
                <a:gd name="T9" fmla="*/ 512 h 5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2" h="512">
                  <a:moveTo>
                    <a:pt x="161" y="512"/>
                  </a:moveTo>
                  <a:lnTo>
                    <a:pt x="0" y="512"/>
                  </a:lnTo>
                  <a:lnTo>
                    <a:pt x="301" y="0"/>
                  </a:lnTo>
                  <a:lnTo>
                    <a:pt x="463" y="0"/>
                  </a:lnTo>
                  <a:lnTo>
                    <a:pt x="161" y="512"/>
                  </a:lnTo>
                  <a:close/>
                </a:path>
              </a:pathLst>
            </a:cu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76" name="iṣľiḑê">
              <a:extLst>
                <a:ext uri="{FF2B5EF4-FFF2-40B4-BE49-F238E27FC236}">
                  <a16:creationId xmlns:a16="http://schemas.microsoft.com/office/drawing/2014/main" id="{5D161E9B-1069-4179-B022-678DD43CF278}"/>
                </a:ext>
              </a:extLst>
            </p:cNvPr>
            <p:cNvSpPr/>
            <p:nvPr/>
          </p:nvSpPr>
          <p:spPr bwMode="auto">
            <a:xfrm>
              <a:off x="6460331" y="1974057"/>
              <a:ext cx="641350" cy="812800"/>
            </a:xfrm>
            <a:custGeom>
              <a:gdLst>
                <a:gd name="T0" fmla="*/ 103 w 404"/>
                <a:gd name="T1" fmla="*/ 512 h 512"/>
                <a:gd name="T2" fmla="*/ 0 w 404"/>
                <a:gd name="T3" fmla="*/ 512 h 512"/>
                <a:gd name="T4" fmla="*/ 302 w 404"/>
                <a:gd name="T5" fmla="*/ 0 h 512"/>
                <a:gd name="T6" fmla="*/ 404 w 404"/>
                <a:gd name="T7" fmla="*/ 0 h 512"/>
                <a:gd name="T8" fmla="*/ 103 w 404"/>
                <a:gd name="T9" fmla="*/ 512 h 5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3" h="512">
                  <a:moveTo>
                    <a:pt x="103" y="512"/>
                  </a:moveTo>
                  <a:lnTo>
                    <a:pt x="0" y="512"/>
                  </a:lnTo>
                  <a:lnTo>
                    <a:pt x="302" y="0"/>
                  </a:lnTo>
                  <a:lnTo>
                    <a:pt x="404" y="0"/>
                  </a:lnTo>
                  <a:lnTo>
                    <a:pt x="103" y="512"/>
                  </a:lnTo>
                  <a:close/>
                </a:path>
              </a:pathLst>
            </a:custGeom>
            <a:solidFill>
              <a:srgbClr val="8A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68" name="Прямоугольник 467">
            <a:extLst>
              <a:ext uri="{FF2B5EF4-FFF2-40B4-BE49-F238E27FC236}">
                <a16:creationId xmlns:a16="http://schemas.microsoft.com/office/drawing/2014/main" id="{189B58E0-51ED-4807-8B91-3E472BB1F126}"/>
              </a:ext>
            </a:extLst>
          </p:cNvPr>
          <p:cNvSpPr/>
          <p:nvPr/>
        </p:nvSpPr>
        <p:spPr>
          <a:xfrm>
            <a:off x="634284" y="3312189"/>
            <a:ext cx="396335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32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1" i="0" u="none" strike="noStrike" kern="1200" cap="none" spc="0" normalizeH="0" baseline="0" noProof="0">
                <a:ln>
                  <a:noFill/>
                </a:ln>
                <a:solidFill>
                  <a:srgbClr val="37A76F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Динамика поступлений по </a:t>
            </a:r>
          </a:p>
          <a:p>
            <a:pPr marL="0" marR="0" lvl="0" indent="0" algn="ctr" defTabSz="9132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1" i="0" u="none" strike="noStrike" kern="1200" cap="none" spc="0" normalizeH="0" baseline="0" noProof="0">
                <a:ln>
                  <a:noFill/>
                </a:ln>
                <a:solidFill>
                  <a:srgbClr val="37A76F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имущественным налогам за 20</a:t>
            </a: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37A76F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ru-RU" sz="1100" b="1" i="0" u="none" strike="noStrike" kern="1200" cap="none" spc="0" normalizeH="0" baseline="0" noProof="0">
                <a:ln>
                  <a:noFill/>
                </a:ln>
                <a:solidFill>
                  <a:srgbClr val="37A76F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1-2022гг.(</a:t>
            </a:r>
            <a:r>
              <a:rPr lang="ru-RU" sz="1100" b="1">
                <a:solidFill>
                  <a:srgbClr val="37A76F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млн</a:t>
            </a:r>
            <a:r>
              <a:rPr kumimoji="0" lang="ru-RU" sz="1100" b="1" i="0" u="none" strike="noStrike" kern="1200" cap="none" spc="0" normalizeH="0" baseline="0" noProof="0">
                <a:ln>
                  <a:noFill/>
                </a:ln>
                <a:solidFill>
                  <a:srgbClr val="37A76F">
                    <a:lumMod val="50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рублей) </a:t>
            </a:r>
          </a:p>
        </p:txBody>
      </p:sp>
      <p:sp>
        <p:nvSpPr>
          <p:cNvPr id="469" name="TextBox 468">
            <a:extLst>
              <a:ext uri="{FF2B5EF4-FFF2-40B4-BE49-F238E27FC236}">
                <a16:creationId xmlns:a16="http://schemas.microsoft.com/office/drawing/2014/main" id="{7FD29709-44EF-4250-B622-0945A4E5A91E}"/>
              </a:ext>
            </a:extLst>
          </p:cNvPr>
          <p:cNvSpPr txBox="1"/>
          <p:nvPr/>
        </p:nvSpPr>
        <p:spPr>
          <a:xfrm>
            <a:off x="9415058" y="2853219"/>
            <a:ext cx="1097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7FD72612-DFDF-484A-8231-CFD7F61F406A}"/>
              </a:ext>
            </a:extLst>
          </p:cNvPr>
          <p:cNvSpPr txBox="1"/>
          <p:nvPr/>
        </p:nvSpPr>
        <p:spPr>
          <a:xfrm>
            <a:off x="9404327" y="4850197"/>
            <a:ext cx="1097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  <p:sp>
        <p:nvSpPr>
          <p:cNvPr id="592" name="TextBox 591">
            <a:extLst>
              <a:ext uri="{FF2B5EF4-FFF2-40B4-BE49-F238E27FC236}">
                <a16:creationId xmlns:a16="http://schemas.microsoft.com/office/drawing/2014/main" id="{72F91E2D-4FF3-473D-BF4C-08FD3D930F97}"/>
              </a:ext>
            </a:extLst>
          </p:cNvPr>
          <p:cNvSpPr txBox="1"/>
          <p:nvPr/>
        </p:nvSpPr>
        <p:spPr>
          <a:xfrm>
            <a:off x="9360953" y="346044"/>
            <a:ext cx="1097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  <p:sp>
        <p:nvSpPr>
          <p:cNvPr id="1157" name="矩形 261">
            <a:extLst>
              <a:ext uri="{FF2B5EF4-FFF2-40B4-BE49-F238E27FC236}">
                <a16:creationId xmlns:a16="http://schemas.microsoft.com/office/drawing/2014/main" id="{FBC4B662-F2C0-437B-BA01-6E4AC487CF77}"/>
              </a:ext>
            </a:extLst>
          </p:cNvPr>
          <p:cNvSpPr/>
          <p:nvPr/>
        </p:nvSpPr>
        <p:spPr>
          <a:xfrm>
            <a:off x="10571349" y="4566873"/>
            <a:ext cx="1178570" cy="1299547"/>
          </a:xfrm>
          <a:prstGeom prst="rect">
            <a:avLst/>
          </a:prstGeom>
          <a:blipFill>
            <a:blip r:embed="rId12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aphicFrame>
        <p:nvGraphicFramePr>
          <p:cNvPr id="587" name="Chart 63"/>
          <p:cNvGraphicFramePr/>
          <p:nvPr/>
        </p:nvGraphicFramePr>
        <p:xfrm>
          <a:off x="6906471" y="2392918"/>
          <a:ext cx="3046424" cy="2224450"/>
        </p:xfrm>
        <a:graphic>
          <a:graphicData uri="http://schemas.openxmlformats.org/drawingml/2006/chart">
            <c:chart xmlns:c="http://schemas.openxmlformats.org/drawingml/2006/chart" r:id="rId13"/>
          </a:graphicData>
        </a:graphic>
      </p:graphicFrame>
      <p:graphicFrame>
        <p:nvGraphicFramePr>
          <p:cNvPr id="588" name="Chart 63"/>
          <p:cNvGraphicFramePr/>
          <p:nvPr/>
        </p:nvGraphicFramePr>
        <p:xfrm>
          <a:off x="7501214" y="3894392"/>
          <a:ext cx="2208964" cy="2216508"/>
        </p:xfrm>
        <a:graphic>
          <a:graphicData uri="http://schemas.openxmlformats.org/drawingml/2006/chart">
            <c:chart xmlns:c="http://schemas.openxmlformats.org/drawingml/2006/chart" r:id="rId14"/>
          </a:graphicData>
        </a:graphic>
      </p:graphicFrame>
      <p:sp>
        <p:nvSpPr>
          <p:cNvPr id="471" name="TextBox 470">
            <a:extLst>
              <a:ext uri="{FF2B5EF4-FFF2-40B4-BE49-F238E27FC236}">
                <a16:creationId xmlns:a16="http://schemas.microsoft.com/office/drawing/2014/main" id="{463EB37A-0ED0-4644-A1D0-97B8F2341CFE}"/>
              </a:ext>
            </a:extLst>
          </p:cNvPr>
          <p:cNvSpPr txBox="1"/>
          <p:nvPr/>
        </p:nvSpPr>
        <p:spPr>
          <a:xfrm rot="16200000">
            <a:off x="7857886" y="3791771"/>
            <a:ext cx="666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594" name="TextBox 593">
            <a:extLst>
              <a:ext uri="{FF2B5EF4-FFF2-40B4-BE49-F238E27FC236}">
                <a16:creationId xmlns:a16="http://schemas.microsoft.com/office/drawing/2014/main" id="{463EB37A-0ED0-4644-A1D0-97B8F2341CFE}"/>
              </a:ext>
            </a:extLst>
          </p:cNvPr>
          <p:cNvSpPr txBox="1"/>
          <p:nvPr/>
        </p:nvSpPr>
        <p:spPr>
          <a:xfrm rot="16200000">
            <a:off x="8528542" y="3748307"/>
            <a:ext cx="7986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2022</a:t>
            </a:r>
          </a:p>
        </p:txBody>
      </p:sp>
      <p:sp>
        <p:nvSpPr>
          <p:cNvPr id="782" name="TextBox 781">
            <a:extLst>
              <a:ext uri="{FF2B5EF4-FFF2-40B4-BE49-F238E27FC236}">
                <a16:creationId xmlns:a16="http://schemas.microsoft.com/office/drawing/2014/main" id="{463EB37A-0ED0-4644-A1D0-97B8F2341CFE}"/>
              </a:ext>
            </a:extLst>
          </p:cNvPr>
          <p:cNvSpPr txBox="1"/>
          <p:nvPr/>
        </p:nvSpPr>
        <p:spPr>
          <a:xfrm>
            <a:off x="7830646" y="5378500"/>
            <a:ext cx="6946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</a:t>
            </a:r>
          </a:p>
        </p:txBody>
      </p:sp>
      <p:sp>
        <p:nvSpPr>
          <p:cNvPr id="781" name="TextBox 780">
            <a:extLst>
              <a:ext uri="{FF2B5EF4-FFF2-40B4-BE49-F238E27FC236}">
                <a16:creationId xmlns:a16="http://schemas.microsoft.com/office/drawing/2014/main" id="{463EB37A-0ED0-4644-A1D0-97B8F2341CFE}"/>
              </a:ext>
            </a:extLst>
          </p:cNvPr>
          <p:cNvSpPr txBox="1"/>
          <p:nvPr/>
        </p:nvSpPr>
        <p:spPr>
          <a:xfrm>
            <a:off x="8564645" y="5378500"/>
            <a:ext cx="803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2022</a:t>
            </a:r>
          </a:p>
        </p:txBody>
      </p:sp>
      <p:sp>
        <p:nvSpPr>
          <p:cNvPr id="597" name="Стрелка влево 28">
            <a:extLst>
              <a:ext uri="{FF2B5EF4-FFF2-40B4-BE49-F238E27FC236}">
                <a16:creationId xmlns:a16="http://schemas.microsoft.com/office/drawing/2014/main" id="{F0C4731C-C4BB-438A-BFBE-3CA281AE4688}"/>
              </a:ext>
            </a:extLst>
          </p:cNvPr>
          <p:cNvSpPr/>
          <p:nvPr/>
        </p:nvSpPr>
        <p:spPr>
          <a:xfrm>
            <a:off x="2907057" y="5273537"/>
            <a:ext cx="1273211" cy="238000"/>
          </a:xfrm>
          <a:prstGeom prst="leftArrow">
            <a:avLst/>
          </a:prstGeom>
          <a:solidFill>
            <a:schemeClr val="tx2">
              <a:lumMod val="40000"/>
              <a:lumOff val="60000"/>
            </a:schemeClr>
          </a:solidFill>
          <a:ln w="12700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3" name="Прямоугольник 602">
            <a:extLst>
              <a:ext uri="{FF2B5EF4-FFF2-40B4-BE49-F238E27FC236}">
                <a16:creationId xmlns:a16="http://schemas.microsoft.com/office/drawing/2014/main" id="{72F25F19-A703-496A-93AA-E6091765A61B}"/>
              </a:ext>
            </a:extLst>
          </p:cNvPr>
          <p:cNvSpPr/>
          <p:nvPr/>
        </p:nvSpPr>
        <p:spPr>
          <a:xfrm>
            <a:off x="3340295" y="5007954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103%</a:t>
            </a:r>
          </a:p>
        </p:txBody>
      </p:sp>
    </p:spTree>
    <p:custDataLst>
      <p:tags r:id="rId15"/>
    </p:custDataLst>
    <p:extLst>
      <p:ext uri="{BB962C8B-B14F-4D97-AF65-F5344CB8AC3E}">
        <p14:creationId xmlns:p14="http://schemas.microsoft.com/office/powerpoint/2010/main" val="36935566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477"/>
            <a:ext cx="12192000" cy="951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2" descr="\\10.10.1.6\общие папки\Обмен\#БРЕНДБУК\Логотип и шрифт\Логотип\Паттерн узо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0" y="3027765"/>
            <a:ext cx="2871519" cy="6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2899E0-FE6C-4AED-B294-06F5D1FCE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C8744D0B-E69D-44DF-9EDB-1EF9326ED40D}"/>
              </a:ext>
            </a:extLst>
          </p:cNvPr>
          <p:cNvGrpSpPr/>
          <p:nvPr/>
        </p:nvGrpSpPr>
        <p:grpSpPr>
          <a:xfrm>
            <a:off x="0" y="5405384"/>
            <a:ext cx="12192000" cy="1455212"/>
            <a:chOff x="-14287" y="5532437"/>
            <a:chExt cx="10706100" cy="2054225"/>
          </a:xfrm>
        </p:grpSpPr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85409AFF-D35F-48B6-86D8-429F91A54CE0}"/>
                </a:ext>
              </a:extLst>
            </p:cNvPr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8E2906FD-3AC3-47F0-93C0-D9E6850630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EC1EAFE0-8631-4808-8B60-EC50C8F6C21C}"/>
                  </a:ext>
                </a:extLst>
              </p:cNvPr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B8BD6EB7-3EB1-4D9A-91B7-FBCF7EA13756}"/>
                  </a:ext>
                </a:extLst>
              </p:cNvPr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3CA1C7CC-DB86-4941-97C7-D9AF48C7BCEC}"/>
                  </a:ext>
                </a:extLst>
              </p:cNvPr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BC12EEC3-35E1-4CA1-AAE9-A9D7A41C76CB}"/>
                </a:ext>
              </a:extLst>
            </p:cNvPr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32" name="Диаграмма 31"/>
          <p:cNvGraphicFramePr/>
          <p:nvPr/>
        </p:nvGraphicFramePr>
        <p:xfrm>
          <a:off x="929828" y="807780"/>
          <a:ext cx="4377159" cy="2979683"/>
        </p:xfrm>
        <a:graphic>
          <a:graphicData uri="http://schemas.openxmlformats.org/drawingml/2006/chart">
            <c:chart xmlns:c="http://schemas.openxmlformats.org/drawingml/2006/chart" r:id="rId5"/>
          </a:graphicData>
        </a:graphic>
      </p:graphicFrame>
      <p:sp>
        <p:nvSpPr>
          <p:cNvPr id="125" name="TextBox 124"/>
          <p:cNvSpPr txBox="1"/>
          <p:nvPr/>
        </p:nvSpPr>
        <p:spPr>
          <a:xfrm>
            <a:off x="2733782" y="2442807"/>
            <a:ext cx="903662" cy="769324"/>
          </a:xfrm>
          <a:prstGeom prst="rect">
            <a:avLst/>
          </a:prstGeom>
          <a:noFill/>
        </p:spPr>
        <p:txBody>
          <a:bodyPr wrap="square" lIns="91328" tIns="45662" rIns="91328" bIns="45662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1" u="none" strike="noStrike" kern="0" cap="none" spc="0" normalizeH="0" baseline="0" noProof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2000" b="1" i="1" u="none" strike="noStrike" kern="0" cap="none" spc="0" normalizeH="0" baseline="0" noProof="0">
              <a:ln>
                <a:noFill/>
              </a:ln>
              <a:solidFill>
                <a:srgbClr val="9BBB59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871519" y="2671914"/>
            <a:ext cx="504056" cy="338437"/>
          </a:xfrm>
          <a:prstGeom prst="rect">
            <a:avLst/>
          </a:prstGeom>
          <a:noFill/>
        </p:spPr>
        <p:txBody>
          <a:bodyPr wrap="square" lIns="91328" tIns="45662" rIns="91328" bIns="45662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0" cap="none" spc="0" normalizeH="0" baseline="0" noProof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год</a:t>
            </a:r>
          </a:p>
        </p:txBody>
      </p:sp>
      <p:sp>
        <p:nvSpPr>
          <p:cNvPr id="37" name="文本框 123">
            <a:extLst>
              <a:ext uri="{FF2B5EF4-FFF2-40B4-BE49-F238E27FC236}">
                <a16:creationId xmlns:a16="http://schemas.microsoft.com/office/drawing/2014/main" id="{8FE280B4-5A12-4960-BAC4-A34FBD90732D}"/>
              </a:ext>
            </a:extLst>
          </p:cNvPr>
          <p:cNvSpPr txBox="1"/>
          <p:nvPr/>
        </p:nvSpPr>
        <p:spPr>
          <a:xfrm>
            <a:off x="2422874" y="1720697"/>
            <a:ext cx="14013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500">
                <a:solidFill>
                  <a:schemeClr val="accent6">
                    <a:lumMod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rPr>
              <a:t>606,3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rPr>
              <a:t>млн рублей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cs"/>
            </a:endParaRPr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0" y="-11341"/>
            <a:ext cx="1263079" cy="8926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37417" y="1609"/>
            <a:ext cx="6690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Анализ исполнения доходной части бюджета по неналоговым доходам за 2022 год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944" y="1379420"/>
            <a:ext cx="14013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32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1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Структура неналоговых доходов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DFDD96D-F84E-45F5-A154-23725CB71966}"/>
              </a:ext>
            </a:extLst>
          </p:cNvPr>
          <p:cNvSpPr txBox="1"/>
          <p:nvPr/>
        </p:nvSpPr>
        <p:spPr>
          <a:xfrm>
            <a:off x="11029342" y="3836946"/>
            <a:ext cx="1097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C7E868B2-46AF-49E0-8D8B-BF6CDD65799C}"/>
              </a:ext>
            </a:extLst>
          </p:cNvPr>
          <p:cNvGrpSpPr/>
          <p:nvPr/>
        </p:nvGrpSpPr>
        <p:grpSpPr>
          <a:xfrm>
            <a:off x="5854642" y="478971"/>
            <a:ext cx="5579711" cy="3198346"/>
            <a:chOff x="5753088" y="683271"/>
            <a:chExt cx="4769966" cy="2837216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5861261" y="716222"/>
              <a:ext cx="4649084" cy="3290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327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     </a:t>
              </a:r>
              <a:r>
                <a:rPr kumimoji="0" lang="ru-RU" sz="11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прочие неналоговые поступления </a:t>
              </a:r>
              <a:r>
                <a:rPr kumimoji="0" lang="ru-RU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– </a:t>
              </a:r>
              <a:r>
                <a:rPr kumimoji="0" lang="ru-RU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0,4</a:t>
              </a:r>
              <a:r>
                <a:rPr kumimoji="0" lang="ru-RU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r>
                <a:rPr kumimoji="0" lang="ru-RU" sz="105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млн рублей</a:t>
              </a:r>
              <a:endParaRPr kumimoji="0" lang="ru-RU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1" name="Блок-схема: узел 40"/>
            <p:cNvSpPr/>
            <p:nvPr/>
          </p:nvSpPr>
          <p:spPr>
            <a:xfrm>
              <a:off x="5753088" y="683271"/>
              <a:ext cx="434935" cy="394975"/>
            </a:xfrm>
            <a:prstGeom prst="flowChartConnector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81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4EB3C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861263" y="1206392"/>
              <a:ext cx="4649085" cy="32170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327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     </a:t>
              </a:r>
              <a:r>
                <a:rPr kumimoji="0" lang="ru-RU" sz="11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доходы от использования имущества </a:t>
              </a:r>
              <a:r>
                <a:rPr kumimoji="0" lang="ru-RU" sz="105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– </a:t>
              </a:r>
              <a:r>
                <a:rPr kumimoji="0" lang="ru-RU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363,8</a:t>
              </a:r>
              <a:r>
                <a:rPr kumimoji="0" lang="ru-RU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r>
                <a:rPr kumimoji="0" lang="ru-RU" sz="105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млн рублей</a:t>
              </a:r>
              <a:endParaRPr kumimoji="0" lang="ru-RU" sz="105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48" name="Блок-схема: узел 47"/>
            <p:cNvSpPr/>
            <p:nvPr/>
          </p:nvSpPr>
          <p:spPr>
            <a:xfrm>
              <a:off x="5757020" y="1168656"/>
              <a:ext cx="434935" cy="394975"/>
            </a:xfrm>
            <a:prstGeom prst="flowChartConnector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4EB3C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53" name="Рисунок 52" descr="Город">
              <a:extLst>
                <a:ext uri="{FF2B5EF4-FFF2-40B4-BE49-F238E27FC236}">
                  <a16:creationId xmlns:a16="http://schemas.microsoft.com/office/drawing/2014/main" id="{34CDEA5D-D6E3-4DBD-BC8E-176BB941AB3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768388" y="1168657"/>
              <a:ext cx="419635" cy="419635"/>
            </a:xfrm>
            <a:prstGeom prst="rect">
              <a:avLst/>
            </a:prstGeom>
          </p:spPr>
        </p:pic>
        <p:sp>
          <p:nvSpPr>
            <p:cNvPr id="54" name="Прямоугольник 53"/>
            <p:cNvSpPr/>
            <p:nvPr/>
          </p:nvSpPr>
          <p:spPr>
            <a:xfrm>
              <a:off x="5875282" y="1687245"/>
              <a:ext cx="4635065" cy="333841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327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1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       плата за негативное воздействие на окружающую среду </a:t>
              </a:r>
            </a:p>
            <a:p>
              <a:pPr marL="0" marR="0" lvl="0" indent="0" algn="ctr" defTabSz="91327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</a:t>
              </a:r>
              <a:r>
                <a:rPr kumimoji="0" lang="ru-RU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65,</a:t>
              </a: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6</a:t>
              </a:r>
              <a:r>
                <a:rPr kumimoji="0" lang="ru-RU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r>
                <a:rPr kumimoji="0" lang="ru-RU" sz="105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млн рублей</a:t>
              </a:r>
              <a:endParaRPr kumimoji="0" lang="ru-RU" sz="105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5" name="Блок-схема: узел 54"/>
            <p:cNvSpPr/>
            <p:nvPr/>
          </p:nvSpPr>
          <p:spPr>
            <a:xfrm>
              <a:off x="5771039" y="1657389"/>
              <a:ext cx="434935" cy="394975"/>
            </a:xfrm>
            <a:prstGeom prst="flowChartConnector">
              <a:avLst/>
            </a:prstGeom>
            <a:solidFill>
              <a:srgbClr val="00ACA8"/>
            </a:solidFill>
            <a:ln w="38100" cap="flat" cmpd="sng" algn="ctr">
              <a:solidFill>
                <a:srgbClr val="00ACA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4EB3C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5875281" y="2177441"/>
              <a:ext cx="4635064" cy="303491"/>
            </a:xfrm>
            <a:prstGeom prst="rect">
              <a:avLst/>
            </a:prstGeom>
            <a:solidFill>
              <a:srgbClr val="FFBA97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327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           </a:t>
              </a:r>
              <a:r>
                <a:rPr kumimoji="0" lang="ru-RU" sz="11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доходы от оказания платных услуг и компенсации </a:t>
              </a:r>
            </a:p>
            <a:p>
              <a:pPr marL="0" marR="0" lvl="0" indent="0" algn="ctr" defTabSz="91327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1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затрат государства </a:t>
              </a:r>
              <a:r>
                <a:rPr kumimoji="0" lang="ru-RU" sz="105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– </a:t>
              </a: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</a:t>
              </a:r>
              <a:r>
                <a:rPr kumimoji="0" lang="ru-RU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5,2 </a:t>
              </a:r>
              <a:r>
                <a:rPr kumimoji="0" lang="ru-RU" sz="105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млн рублей</a:t>
              </a:r>
              <a:endParaRPr kumimoji="0" lang="ru-RU" sz="105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7" name="Блок-схема: узел 56"/>
            <p:cNvSpPr/>
            <p:nvPr/>
          </p:nvSpPr>
          <p:spPr>
            <a:xfrm>
              <a:off x="5771040" y="2143650"/>
              <a:ext cx="434935" cy="394975"/>
            </a:xfrm>
            <a:prstGeom prst="flowChartConnector">
              <a:avLst/>
            </a:prstGeom>
            <a:solidFill>
              <a:srgbClr val="FF6619"/>
            </a:solidFill>
            <a:ln w="38100" cap="flat" cmpd="sng" algn="ctr">
              <a:solidFill>
                <a:srgbClr val="FF661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4EB3C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5887990" y="2653419"/>
              <a:ext cx="4635064" cy="361184"/>
            </a:xfrm>
            <a:prstGeom prst="rect">
              <a:avLst/>
            </a:prstGeom>
            <a:solidFill>
              <a:srgbClr val="FFE593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327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      </a:t>
              </a:r>
              <a:r>
                <a:rPr kumimoji="0" lang="ru-RU" sz="11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доходы от продажи материальных и нематериальных активов </a:t>
              </a:r>
              <a:endParaRPr kumimoji="0" lang="ru-RU" sz="105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  <a:p>
              <a:pPr marL="0" marR="0" lvl="0" indent="0" algn="ctr" defTabSz="91327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37,9</a:t>
              </a:r>
              <a:r>
                <a:rPr kumimoji="0" lang="ru-RU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r>
                <a:rPr kumimoji="0" lang="ru-RU" sz="105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млн рублей</a:t>
              </a:r>
              <a:endParaRPr kumimoji="0" lang="ru-RU" sz="105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3" name="Блок-схема: узел 82"/>
            <p:cNvSpPr/>
            <p:nvPr/>
          </p:nvSpPr>
          <p:spPr>
            <a:xfrm>
              <a:off x="5771040" y="2636526"/>
              <a:ext cx="434935" cy="394975"/>
            </a:xfrm>
            <a:prstGeom prst="flowChartConnector">
              <a:avLst/>
            </a:prstGeom>
            <a:solidFill>
              <a:srgbClr val="FFC000"/>
            </a:solidFill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4EB3C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5913408" y="3168866"/>
              <a:ext cx="4609646" cy="33728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327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           </a:t>
              </a:r>
              <a:r>
                <a:rPr kumimoji="0" lang="ru-RU" sz="11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штрафы, санкции, возмещение ущерба</a:t>
              </a:r>
            </a:p>
            <a:p>
              <a:pPr marL="0" marR="0" lvl="0" indent="0" algn="ctr" defTabSz="913270" rtl="0" eaLnBrk="1" fontAlgn="ctr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05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r>
                <a:rPr kumimoji="0" lang="ru-RU" sz="1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23,4</a:t>
              </a:r>
              <a:r>
                <a:rPr kumimoji="0" lang="ru-RU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 </a:t>
              </a:r>
              <a:r>
                <a:rPr kumimoji="0" lang="ru-RU" sz="105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млн рублей</a:t>
              </a:r>
              <a:endParaRPr kumimoji="0" lang="ru-RU" sz="105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5" name="Блок-схема: узел 84"/>
            <p:cNvSpPr/>
            <p:nvPr/>
          </p:nvSpPr>
          <p:spPr>
            <a:xfrm>
              <a:off x="5796458" y="3125512"/>
              <a:ext cx="434935" cy="394975"/>
            </a:xfrm>
            <a:prstGeom prst="flowChartConnector">
              <a:avLst/>
            </a:prstGeom>
            <a:solidFill>
              <a:srgbClr val="297D53"/>
            </a:solidFill>
            <a:ln w="38100" cap="flat" cmpd="sng" algn="ctr">
              <a:solidFill>
                <a:srgbClr val="297D5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5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4EB3C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21" name="Рисунок 120" descr="Профессор">
              <a:extLst>
                <a:ext uri="{FF2B5EF4-FFF2-40B4-BE49-F238E27FC236}">
                  <a16:creationId xmlns:a16="http://schemas.microsoft.com/office/drawing/2014/main" id="{1A141A64-15EC-49E1-99EF-B447EA7A7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821334" y="3125816"/>
              <a:ext cx="370621" cy="370621"/>
            </a:xfrm>
            <a:prstGeom prst="rect">
              <a:avLst/>
            </a:prstGeom>
          </p:spPr>
        </p:pic>
        <p:pic>
          <p:nvPicPr>
            <p:cNvPr id="122" name="Рисунок 121" descr="Открытая ладонь с растением">
              <a:extLst>
                <a:ext uri="{FF2B5EF4-FFF2-40B4-BE49-F238E27FC236}">
                  <a16:creationId xmlns:a16="http://schemas.microsoft.com/office/drawing/2014/main" id="{79AE78FC-1877-484A-AC69-A56AECFE1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811122" y="1657389"/>
              <a:ext cx="405605" cy="405605"/>
            </a:xfrm>
            <a:prstGeom prst="rect">
              <a:avLst/>
            </a:prstGeom>
          </p:spPr>
        </p:pic>
        <p:pic>
          <p:nvPicPr>
            <p:cNvPr id="123" name="Рисунок 122" descr="Монеты">
              <a:extLst>
                <a:ext uri="{FF2B5EF4-FFF2-40B4-BE49-F238E27FC236}">
                  <a16:creationId xmlns:a16="http://schemas.microsoft.com/office/drawing/2014/main" id="{E88A9436-0ACA-43C0-B21A-B248B39E00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5841234" y="749062"/>
              <a:ext cx="294545" cy="294545"/>
            </a:xfrm>
            <a:prstGeom prst="rect">
              <a:avLst/>
            </a:prstGeom>
          </p:spPr>
        </p:pic>
        <p:pic>
          <p:nvPicPr>
            <p:cNvPr id="45" name="Рисунок 44" descr="Тележка для покупок">
              <a:extLst>
                <a:ext uri="{FF2B5EF4-FFF2-40B4-BE49-F238E27FC236}">
                  <a16:creationId xmlns:a16="http://schemas.microsoft.com/office/drawing/2014/main" id="{A95E1CC7-C4E8-468A-A055-7D4427AAAC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5841234" y="2685171"/>
              <a:ext cx="329433" cy="329433"/>
            </a:xfrm>
            <a:prstGeom prst="rect">
              <a:avLst/>
            </a:prstGeom>
          </p:spPr>
        </p:pic>
        <p:sp>
          <p:nvSpPr>
            <p:cNvPr id="46" name="iconfont-1191-866883">
              <a:extLst>
                <a:ext uri="{FF2B5EF4-FFF2-40B4-BE49-F238E27FC236}">
                  <a16:creationId xmlns:a16="http://schemas.microsoft.com/office/drawing/2014/main" id="{54405246-CCE2-4201-BBB1-D3F3EB6E740D}"/>
                </a:ext>
              </a:extLst>
            </p:cNvPr>
            <p:cNvSpPr/>
            <p:nvPr/>
          </p:nvSpPr>
          <p:spPr>
            <a:xfrm>
              <a:off x="5841233" y="2195232"/>
              <a:ext cx="296606" cy="267906"/>
            </a:xfrm>
            <a:custGeom>
              <a:gdLst>
                <a:gd name="T0" fmla="*/ 2709 w 7873"/>
                <a:gd name="T1" fmla="*/ 1592 h 7791"/>
                <a:gd name="T2" fmla="*/ 5329 w 7873"/>
                <a:gd name="T3" fmla="*/ 1624 h 7791"/>
                <a:gd name="T4" fmla="*/ 5782 w 7873"/>
                <a:gd name="T5" fmla="*/ 969 h 7791"/>
                <a:gd name="T6" fmla="*/ 5477 w 7873"/>
                <a:gd name="T7" fmla="*/ 432 h 7791"/>
                <a:gd name="T8" fmla="*/ 4004 w 7873"/>
                <a:gd name="T9" fmla="*/ 13 h 7791"/>
                <a:gd name="T10" fmla="*/ 2709 w 7873"/>
                <a:gd name="T11" fmla="*/ 368 h 7791"/>
                <a:gd name="T12" fmla="*/ 2352 w 7873"/>
                <a:gd name="T13" fmla="*/ 840 h 7791"/>
                <a:gd name="T14" fmla="*/ 2709 w 7873"/>
                <a:gd name="T15" fmla="*/ 1592 h 7791"/>
                <a:gd name="T16" fmla="*/ 2699 w 7873"/>
                <a:gd name="T17" fmla="*/ 2258 h 7791"/>
                <a:gd name="T18" fmla="*/ 3046 w 7873"/>
                <a:gd name="T19" fmla="*/ 2376 h 7791"/>
                <a:gd name="T20" fmla="*/ 3351 w 7873"/>
                <a:gd name="T21" fmla="*/ 2537 h 7791"/>
                <a:gd name="T22" fmla="*/ 4656 w 7873"/>
                <a:gd name="T23" fmla="*/ 2570 h 7791"/>
                <a:gd name="T24" fmla="*/ 5624 w 7873"/>
                <a:gd name="T25" fmla="*/ 2076 h 7791"/>
                <a:gd name="T26" fmla="*/ 5782 w 7873"/>
                <a:gd name="T27" fmla="*/ 1335 h 7791"/>
                <a:gd name="T28" fmla="*/ 5698 w 7873"/>
                <a:gd name="T29" fmla="*/ 1592 h 7791"/>
                <a:gd name="T30" fmla="*/ 2331 w 7873"/>
                <a:gd name="T31" fmla="*/ 1335 h 7791"/>
                <a:gd name="T32" fmla="*/ 2699 w 7873"/>
                <a:gd name="T33" fmla="*/ 2258 h 7791"/>
                <a:gd name="T34" fmla="*/ 3730 w 7873"/>
                <a:gd name="T35" fmla="*/ 2903 h 7791"/>
                <a:gd name="T36" fmla="*/ 3888 w 7873"/>
                <a:gd name="T37" fmla="*/ 3300 h 7791"/>
                <a:gd name="T38" fmla="*/ 4414 w 7873"/>
                <a:gd name="T39" fmla="*/ 3128 h 7791"/>
                <a:gd name="T40" fmla="*/ 5519 w 7873"/>
                <a:gd name="T41" fmla="*/ 2849 h 7791"/>
                <a:gd name="T42" fmla="*/ 5782 w 7873"/>
                <a:gd name="T43" fmla="*/ 2011 h 7791"/>
                <a:gd name="T44" fmla="*/ 5761 w 7873"/>
                <a:gd name="T45" fmla="*/ 2140 h 7791"/>
                <a:gd name="T46" fmla="*/ 3730 w 7873"/>
                <a:gd name="T47" fmla="*/ 2903 h 7791"/>
                <a:gd name="T48" fmla="*/ 3330 w 7873"/>
                <a:gd name="T49" fmla="*/ 2967 h 7791"/>
                <a:gd name="T50" fmla="*/ 1752 w 7873"/>
                <a:gd name="T51" fmla="*/ 2494 h 7791"/>
                <a:gd name="T52" fmla="*/ 742 w 7873"/>
                <a:gd name="T53" fmla="*/ 2709 h 7791"/>
                <a:gd name="T54" fmla="*/ 152 w 7873"/>
                <a:gd name="T55" fmla="*/ 3644 h 7791"/>
                <a:gd name="T56" fmla="*/ 1815 w 7873"/>
                <a:gd name="T57" fmla="*/ 4428 h 7791"/>
                <a:gd name="T58" fmla="*/ 3530 w 7873"/>
                <a:gd name="T59" fmla="*/ 3687 h 7791"/>
                <a:gd name="T60" fmla="*/ 3330 w 7873"/>
                <a:gd name="T61" fmla="*/ 2967 h 7791"/>
                <a:gd name="T62" fmla="*/ 3236 w 7873"/>
                <a:gd name="T63" fmla="*/ 4267 h 7791"/>
                <a:gd name="T64" fmla="*/ 100 w 7873"/>
                <a:gd name="T65" fmla="*/ 3837 h 7791"/>
                <a:gd name="T66" fmla="*/ 289 w 7873"/>
                <a:gd name="T67" fmla="*/ 4567 h 7791"/>
                <a:gd name="T68" fmla="*/ 3036 w 7873"/>
                <a:gd name="T69" fmla="*/ 4825 h 7791"/>
                <a:gd name="T70" fmla="*/ 3288 w 7873"/>
                <a:gd name="T71" fmla="*/ 4234 h 7791"/>
                <a:gd name="T72" fmla="*/ 3236 w 7873"/>
                <a:gd name="T73" fmla="*/ 4267 h 7791"/>
                <a:gd name="T74" fmla="*/ 7676 w 7873"/>
                <a:gd name="T75" fmla="*/ 4686 h 7791"/>
                <a:gd name="T76" fmla="*/ 5708 w 7873"/>
                <a:gd name="T77" fmla="*/ 3407 h 7791"/>
                <a:gd name="T78" fmla="*/ 4193 w 7873"/>
                <a:gd name="T79" fmla="*/ 4063 h 7791"/>
                <a:gd name="T80" fmla="*/ 3572 w 7873"/>
                <a:gd name="T81" fmla="*/ 5620 h 7791"/>
                <a:gd name="T82" fmla="*/ 4214 w 7873"/>
                <a:gd name="T83" fmla="*/ 7145 h 7791"/>
                <a:gd name="T84" fmla="*/ 5740 w 7873"/>
                <a:gd name="T85" fmla="*/ 7779 h 7791"/>
                <a:gd name="T86" fmla="*/ 7245 w 7873"/>
                <a:gd name="T87" fmla="*/ 7134 h 7791"/>
                <a:gd name="T88" fmla="*/ 7866 w 7873"/>
                <a:gd name="T89" fmla="*/ 5577 h 7791"/>
                <a:gd name="T90" fmla="*/ 7676 w 7873"/>
                <a:gd name="T91" fmla="*/ 4686 h 7791"/>
                <a:gd name="T92" fmla="*/ 5719 w 7873"/>
                <a:gd name="T93" fmla="*/ 6286 h 7791"/>
                <a:gd name="T94" fmla="*/ 4267 w 7873"/>
                <a:gd name="T95" fmla="*/ 5953 h 7791"/>
                <a:gd name="T96" fmla="*/ 4330 w 7873"/>
                <a:gd name="T97" fmla="*/ 5556 h 7791"/>
                <a:gd name="T98" fmla="*/ 5603 w 7873"/>
                <a:gd name="T99" fmla="*/ 5867 h 7791"/>
                <a:gd name="T100" fmla="*/ 6908 w 7873"/>
                <a:gd name="T101" fmla="*/ 3977 h 7791"/>
                <a:gd name="T102" fmla="*/ 7255 w 7873"/>
                <a:gd name="T103" fmla="*/ 4535 h 7791"/>
                <a:gd name="T104" fmla="*/ 5719 w 7873"/>
                <a:gd name="T105" fmla="*/ 6286 h 7791"/>
                <a:gd name="T106" fmla="*/ 121 w 7873"/>
                <a:gd name="T107" fmla="*/ 4492 h 7791"/>
                <a:gd name="T108" fmla="*/ 152 w 7873"/>
                <a:gd name="T109" fmla="*/ 5008 h 7791"/>
                <a:gd name="T110" fmla="*/ 1310 w 7873"/>
                <a:gd name="T111" fmla="*/ 5738 h 7791"/>
                <a:gd name="T112" fmla="*/ 2930 w 7873"/>
                <a:gd name="T113" fmla="*/ 5566 h 7791"/>
                <a:gd name="T114" fmla="*/ 2962 w 7873"/>
                <a:gd name="T115" fmla="*/ 5169 h 7791"/>
                <a:gd name="T116" fmla="*/ 121 w 7873"/>
                <a:gd name="T117" fmla="*/ 4492 h 77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73" h="7791">
                  <a:moveTo>
                    <a:pt x="2709" y="1592"/>
                  </a:moveTo>
                  <a:cubicBezTo>
                    <a:pt x="3377" y="2060"/>
                    <a:pt x="4681" y="2036"/>
                    <a:pt x="5329" y="1624"/>
                  </a:cubicBezTo>
                  <a:cubicBezTo>
                    <a:pt x="5545" y="1487"/>
                    <a:pt x="5785" y="1286"/>
                    <a:pt x="5782" y="969"/>
                  </a:cubicBezTo>
                  <a:cubicBezTo>
                    <a:pt x="5780" y="712"/>
                    <a:pt x="5610" y="541"/>
                    <a:pt x="5477" y="432"/>
                  </a:cubicBezTo>
                  <a:cubicBezTo>
                    <a:pt x="5134" y="153"/>
                    <a:pt x="4575" y="0"/>
                    <a:pt x="4004" y="13"/>
                  </a:cubicBezTo>
                  <a:cubicBezTo>
                    <a:pt x="3452" y="27"/>
                    <a:pt x="3028" y="142"/>
                    <a:pt x="2709" y="368"/>
                  </a:cubicBezTo>
                  <a:cubicBezTo>
                    <a:pt x="2579" y="460"/>
                    <a:pt x="2397" y="651"/>
                    <a:pt x="2352" y="840"/>
                  </a:cubicBezTo>
                  <a:cubicBezTo>
                    <a:pt x="2268" y="1188"/>
                    <a:pt x="2508" y="1452"/>
                    <a:pt x="2709" y="1592"/>
                  </a:cubicBezTo>
                  <a:close/>
                  <a:moveTo>
                    <a:pt x="2699" y="2258"/>
                  </a:moveTo>
                  <a:cubicBezTo>
                    <a:pt x="2797" y="2310"/>
                    <a:pt x="2931" y="2327"/>
                    <a:pt x="3046" y="2376"/>
                  </a:cubicBezTo>
                  <a:cubicBezTo>
                    <a:pt x="3149" y="2421"/>
                    <a:pt x="3244" y="2499"/>
                    <a:pt x="3351" y="2537"/>
                  </a:cubicBezTo>
                  <a:cubicBezTo>
                    <a:pt x="3702" y="2664"/>
                    <a:pt x="4247" y="2653"/>
                    <a:pt x="4656" y="2570"/>
                  </a:cubicBezTo>
                  <a:cubicBezTo>
                    <a:pt x="5060" y="2487"/>
                    <a:pt x="5429" y="2312"/>
                    <a:pt x="5624" y="2076"/>
                  </a:cubicBezTo>
                  <a:cubicBezTo>
                    <a:pt x="5764" y="1906"/>
                    <a:pt x="5830" y="1635"/>
                    <a:pt x="5782" y="1335"/>
                  </a:cubicBezTo>
                  <a:cubicBezTo>
                    <a:pt x="5772" y="1424"/>
                    <a:pt x="5742" y="1519"/>
                    <a:pt x="5698" y="1592"/>
                  </a:cubicBezTo>
                  <a:cubicBezTo>
                    <a:pt x="5156" y="2500"/>
                    <a:pt x="2595" y="2483"/>
                    <a:pt x="2331" y="1335"/>
                  </a:cubicBezTo>
                  <a:cubicBezTo>
                    <a:pt x="2289" y="1782"/>
                    <a:pt x="2428" y="2114"/>
                    <a:pt x="2699" y="2258"/>
                  </a:cubicBezTo>
                  <a:close/>
                  <a:moveTo>
                    <a:pt x="3730" y="2903"/>
                  </a:moveTo>
                  <a:cubicBezTo>
                    <a:pt x="3794" y="3024"/>
                    <a:pt x="3869" y="3133"/>
                    <a:pt x="3888" y="3300"/>
                  </a:cubicBezTo>
                  <a:cubicBezTo>
                    <a:pt x="4160" y="3343"/>
                    <a:pt x="4254" y="3211"/>
                    <a:pt x="4414" y="3128"/>
                  </a:cubicBezTo>
                  <a:cubicBezTo>
                    <a:pt x="4739" y="2959"/>
                    <a:pt x="5059" y="2880"/>
                    <a:pt x="5519" y="2849"/>
                  </a:cubicBezTo>
                  <a:cubicBezTo>
                    <a:pt x="5727" y="2700"/>
                    <a:pt x="5840" y="2396"/>
                    <a:pt x="5782" y="2011"/>
                  </a:cubicBezTo>
                  <a:cubicBezTo>
                    <a:pt x="5775" y="2060"/>
                    <a:pt x="5774" y="2105"/>
                    <a:pt x="5761" y="2140"/>
                  </a:cubicBezTo>
                  <a:cubicBezTo>
                    <a:pt x="5540" y="2743"/>
                    <a:pt x="4538" y="2972"/>
                    <a:pt x="3730" y="2903"/>
                  </a:cubicBezTo>
                  <a:close/>
                  <a:moveTo>
                    <a:pt x="3330" y="2967"/>
                  </a:moveTo>
                  <a:cubicBezTo>
                    <a:pt x="2977" y="2629"/>
                    <a:pt x="2385" y="2464"/>
                    <a:pt x="1752" y="2494"/>
                  </a:cubicBezTo>
                  <a:cubicBezTo>
                    <a:pt x="1329" y="2515"/>
                    <a:pt x="1030" y="2573"/>
                    <a:pt x="742" y="2709"/>
                  </a:cubicBezTo>
                  <a:cubicBezTo>
                    <a:pt x="435" y="2855"/>
                    <a:pt x="0" y="3158"/>
                    <a:pt x="152" y="3644"/>
                  </a:cubicBezTo>
                  <a:cubicBezTo>
                    <a:pt x="317" y="4167"/>
                    <a:pt x="1145" y="4424"/>
                    <a:pt x="1815" y="4428"/>
                  </a:cubicBezTo>
                  <a:cubicBezTo>
                    <a:pt x="2518" y="4432"/>
                    <a:pt x="3327" y="4194"/>
                    <a:pt x="3530" y="3687"/>
                  </a:cubicBezTo>
                  <a:cubicBezTo>
                    <a:pt x="3654" y="3377"/>
                    <a:pt x="3498" y="3127"/>
                    <a:pt x="3330" y="2967"/>
                  </a:cubicBezTo>
                  <a:close/>
                  <a:moveTo>
                    <a:pt x="3236" y="4267"/>
                  </a:moveTo>
                  <a:cubicBezTo>
                    <a:pt x="2479" y="4956"/>
                    <a:pt x="393" y="4883"/>
                    <a:pt x="100" y="3837"/>
                  </a:cubicBezTo>
                  <a:cubicBezTo>
                    <a:pt x="89" y="4158"/>
                    <a:pt x="149" y="4405"/>
                    <a:pt x="289" y="4567"/>
                  </a:cubicBezTo>
                  <a:cubicBezTo>
                    <a:pt x="809" y="5172"/>
                    <a:pt x="2306" y="5269"/>
                    <a:pt x="3036" y="4825"/>
                  </a:cubicBezTo>
                  <a:cubicBezTo>
                    <a:pt x="3102" y="4610"/>
                    <a:pt x="3176" y="4403"/>
                    <a:pt x="3288" y="4234"/>
                  </a:cubicBezTo>
                  <a:cubicBezTo>
                    <a:pt x="3260" y="4206"/>
                    <a:pt x="3247" y="4256"/>
                    <a:pt x="3236" y="4267"/>
                  </a:cubicBezTo>
                  <a:close/>
                  <a:moveTo>
                    <a:pt x="7676" y="4686"/>
                  </a:moveTo>
                  <a:cubicBezTo>
                    <a:pt x="7360" y="3976"/>
                    <a:pt x="6678" y="3405"/>
                    <a:pt x="5708" y="3407"/>
                  </a:cubicBezTo>
                  <a:cubicBezTo>
                    <a:pt x="5002" y="3409"/>
                    <a:pt x="4538" y="3710"/>
                    <a:pt x="4193" y="4063"/>
                  </a:cubicBezTo>
                  <a:cubicBezTo>
                    <a:pt x="3851" y="4412"/>
                    <a:pt x="3559" y="4942"/>
                    <a:pt x="3572" y="5620"/>
                  </a:cubicBezTo>
                  <a:cubicBezTo>
                    <a:pt x="3585" y="6291"/>
                    <a:pt x="3852" y="6780"/>
                    <a:pt x="4214" y="7145"/>
                  </a:cubicBezTo>
                  <a:cubicBezTo>
                    <a:pt x="4572" y="7506"/>
                    <a:pt x="5098" y="7791"/>
                    <a:pt x="5740" y="7779"/>
                  </a:cubicBezTo>
                  <a:cubicBezTo>
                    <a:pt x="6380" y="7767"/>
                    <a:pt x="6891" y="7500"/>
                    <a:pt x="7245" y="7134"/>
                  </a:cubicBezTo>
                  <a:cubicBezTo>
                    <a:pt x="7592" y="6776"/>
                    <a:pt x="7873" y="6254"/>
                    <a:pt x="7866" y="5577"/>
                  </a:cubicBezTo>
                  <a:cubicBezTo>
                    <a:pt x="7862" y="5260"/>
                    <a:pt x="7791" y="4942"/>
                    <a:pt x="7676" y="4686"/>
                  </a:cubicBezTo>
                  <a:close/>
                  <a:moveTo>
                    <a:pt x="5719" y="6286"/>
                  </a:moveTo>
                  <a:cubicBezTo>
                    <a:pt x="5246" y="6164"/>
                    <a:pt x="4746" y="6069"/>
                    <a:pt x="4267" y="5953"/>
                  </a:cubicBezTo>
                  <a:cubicBezTo>
                    <a:pt x="4280" y="5812"/>
                    <a:pt x="4304" y="5683"/>
                    <a:pt x="4330" y="5556"/>
                  </a:cubicBezTo>
                  <a:cubicBezTo>
                    <a:pt x="4751" y="5663"/>
                    <a:pt x="5186" y="5756"/>
                    <a:pt x="5603" y="5867"/>
                  </a:cubicBezTo>
                  <a:cubicBezTo>
                    <a:pt x="6042" y="5241"/>
                    <a:pt x="6475" y="4609"/>
                    <a:pt x="6908" y="3977"/>
                  </a:cubicBezTo>
                  <a:cubicBezTo>
                    <a:pt x="7035" y="4151"/>
                    <a:pt x="7136" y="4353"/>
                    <a:pt x="7255" y="4535"/>
                  </a:cubicBezTo>
                  <a:cubicBezTo>
                    <a:pt x="6754" y="5129"/>
                    <a:pt x="6248" y="5720"/>
                    <a:pt x="5719" y="6286"/>
                  </a:cubicBezTo>
                  <a:close/>
                  <a:moveTo>
                    <a:pt x="121" y="4492"/>
                  </a:moveTo>
                  <a:cubicBezTo>
                    <a:pt x="128" y="4663"/>
                    <a:pt x="104" y="4863"/>
                    <a:pt x="152" y="5008"/>
                  </a:cubicBezTo>
                  <a:cubicBezTo>
                    <a:pt x="286" y="5405"/>
                    <a:pt x="816" y="5648"/>
                    <a:pt x="1310" y="5738"/>
                  </a:cubicBezTo>
                  <a:cubicBezTo>
                    <a:pt x="1869" y="5840"/>
                    <a:pt x="2512" y="5761"/>
                    <a:pt x="2930" y="5566"/>
                  </a:cubicBezTo>
                  <a:cubicBezTo>
                    <a:pt x="2928" y="5421"/>
                    <a:pt x="2946" y="5296"/>
                    <a:pt x="2962" y="5169"/>
                  </a:cubicBezTo>
                  <a:cubicBezTo>
                    <a:pt x="2038" y="5580"/>
                    <a:pt x="359" y="5455"/>
                    <a:pt x="121" y="44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2177178" y="3815928"/>
            <a:ext cx="84739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32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Анализ исполнения</a:t>
            </a: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неналоговых доходов бюджета Нефтеюганского района за 20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1-2022 гг.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8273" y="4134651"/>
          <a:ext cx="11823099" cy="269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2841">
                  <a:extLst>
                    <a:ext uri="{9D8B030D-6E8A-4147-A177-3AD203B41FA5}">
                      <a16:colId xmlns:a16="http://schemas.microsoft.com/office/drawing/2014/main" val="2619287023"/>
                    </a:ext>
                  </a:extLst>
                </a:gridCol>
                <a:gridCol w="1171226">
                  <a:extLst>
                    <a:ext uri="{9D8B030D-6E8A-4147-A177-3AD203B41FA5}">
                      <a16:colId xmlns:a16="http://schemas.microsoft.com/office/drawing/2014/main" val="299486122"/>
                    </a:ext>
                  </a:extLst>
                </a:gridCol>
                <a:gridCol w="1311831">
                  <a:extLst>
                    <a:ext uri="{9D8B030D-6E8A-4147-A177-3AD203B41FA5}">
                      <a16:colId xmlns:a16="http://schemas.microsoft.com/office/drawing/2014/main" val="1203462495"/>
                    </a:ext>
                  </a:extLst>
                </a:gridCol>
                <a:gridCol w="992778">
                  <a:extLst>
                    <a:ext uri="{9D8B030D-6E8A-4147-A177-3AD203B41FA5}">
                      <a16:colId xmlns:a16="http://schemas.microsoft.com/office/drawing/2014/main" val="313852031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422481978"/>
                    </a:ext>
                  </a:extLst>
                </a:gridCol>
                <a:gridCol w="1750423">
                  <a:extLst>
                    <a:ext uri="{9D8B030D-6E8A-4147-A177-3AD203B41FA5}">
                      <a16:colId xmlns:a16="http://schemas.microsoft.com/office/drawing/2014/main" val="922724592"/>
                    </a:ext>
                  </a:extLst>
                </a:gridCol>
              </a:tblGrid>
              <a:tr h="341555">
                <a:tc>
                  <a:txBody>
                    <a:bodyPr vert="horz" wrap="square"/>
                    <a:lstStyle/>
                    <a:p>
                      <a:pPr algn="ctr"/>
                      <a:endParaRPr lang="ru-RU" sz="1050" b="1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050" b="1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1327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05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Исполнение 2021 год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1327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05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Уточненный план на 2022 год </a:t>
                      </a:r>
                      <a:endParaRPr kumimoji="0" lang="ru-RU" sz="105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1327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05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Исполнение 2022 год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050" b="1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% исполнения от</a:t>
                      </a:r>
                      <a:r>
                        <a:rPr lang="ru-RU" sz="1050" b="1" baseline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уточненного плана</a:t>
                      </a:r>
                      <a:endParaRPr lang="ru-RU" sz="1050" b="1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050" b="1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Исполнение</a:t>
                      </a:r>
                      <a:r>
                        <a:rPr lang="ru-RU" sz="1050" b="1" baseline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2022г. в сравнении с 2021 г., %</a:t>
                      </a:r>
                      <a:endParaRPr lang="ru-RU" sz="105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91452"/>
                  </a:ext>
                </a:extLst>
              </a:tr>
              <a:tr h="289480">
                <a:tc>
                  <a:txBody>
                    <a:bodyPr vert="horz" wrap="square"/>
                    <a:lstStyle/>
                    <a:p>
                      <a:pPr marL="0" marR="0" lvl="0" indent="0" algn="ctr" defTabSz="91327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4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НЕНАЛОГОВЫЕ ДОХОДЫ</a:t>
                      </a:r>
                      <a:endParaRPr kumimoji="0" lang="ru-RU" sz="1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1 462,7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979,4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606,3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61,9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41,5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319358"/>
                  </a:ext>
                </a:extLst>
              </a:tr>
              <a:tr h="289480">
                <a:tc>
                  <a:txBody>
                    <a:bodyPr vert="horz" wrap="square"/>
                    <a:lstStyle/>
                    <a:p>
                      <a:pPr marL="0" marR="0" lvl="0" indent="0" algn="just" defTabSz="91327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Доходы от использования имущества</a:t>
                      </a:r>
                      <a:endParaRPr kumimoji="0" lang="ru-RU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298,4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362,2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363,8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100,4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121,9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905745"/>
                  </a:ext>
                </a:extLst>
              </a:tr>
              <a:tr h="289480">
                <a:tc>
                  <a:txBody>
                    <a:bodyPr vert="horz" wrap="square"/>
                    <a:lstStyle/>
                    <a:p>
                      <a:pPr marL="0" marR="0" lvl="0" indent="0" algn="just" defTabSz="91327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Плата за негативное воздействие на окружающую среду</a:t>
                      </a:r>
                      <a:endParaRPr kumimoji="0" lang="ru-RU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157,6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165,7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165,6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99,9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105,1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568456"/>
                  </a:ext>
                </a:extLst>
              </a:tr>
              <a:tr h="434220">
                <a:tc>
                  <a:txBody>
                    <a:bodyPr vert="horz" wrap="square"/>
                    <a:lstStyle/>
                    <a:p>
                      <a:pPr marL="0" marR="0" lvl="0" indent="0" algn="just" defTabSz="91327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Доходы от оказания платных услуг и компенсации  затрат государства</a:t>
                      </a:r>
                      <a:endParaRPr kumimoji="0" lang="ru-RU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18,5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15,1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15,1</a:t>
                      </a:r>
                      <a:endParaRPr lang="ru-RU"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100,7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82,2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535613"/>
                  </a:ext>
                </a:extLst>
              </a:tr>
              <a:tr h="289480">
                <a:tc>
                  <a:txBody>
                    <a:bodyPr vert="horz" wrap="square"/>
                    <a:lstStyle/>
                    <a:p>
                      <a:pPr marL="0" marR="0" lvl="0" indent="0" algn="just" defTabSz="91327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Доходы от продажи материальных и нематериальных активов</a:t>
                      </a:r>
                      <a:endParaRPr kumimoji="0" lang="ru-RU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20,1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35,4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37,9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107,1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188,6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8531449"/>
                  </a:ext>
                </a:extLst>
              </a:tr>
              <a:tr h="289480">
                <a:tc>
                  <a:txBody>
                    <a:bodyPr vert="horz" wrap="square"/>
                    <a:lstStyle/>
                    <a:p>
                      <a:pPr marL="0" marR="0" lvl="0" indent="0" algn="just" defTabSz="91327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Штрафы, санкции, возмещение ущерба</a:t>
                      </a:r>
                      <a:endParaRPr kumimoji="0" lang="ru-RU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966,5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400,7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23,4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5,8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2,4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808230"/>
                  </a:ext>
                </a:extLst>
              </a:tr>
              <a:tr h="289480">
                <a:tc>
                  <a:txBody>
                    <a:bodyPr vert="horz" wrap="square"/>
                    <a:lstStyle/>
                    <a:p>
                      <a:pPr marL="0" marR="0" lvl="0" indent="0" algn="just" defTabSz="91327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Прочие неналоговые поступления</a:t>
                      </a:r>
                      <a:endParaRPr kumimoji="0" lang="ru-RU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1,6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0,4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133,3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25,0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5038730"/>
                  </a:ext>
                </a:extLst>
              </a:tr>
            </a:tbl>
          </a:graphicData>
        </a:graphic>
      </p:graphicFrame>
    </p:spTree>
    <p:custDataLst>
      <p:tags r:id="rId17"/>
    </p:custDataLst>
    <p:extLst>
      <p:ext uri="{BB962C8B-B14F-4D97-AF65-F5344CB8AC3E}">
        <p14:creationId xmlns:p14="http://schemas.microsoft.com/office/powerpoint/2010/main" val="624338852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"/>
            <a:ext cx="12191999" cy="84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0278" y="712546"/>
            <a:ext cx="8088756" cy="569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9" name="Picture 2" descr="\\10.10.1.6\общие папки\Обмен\#БРЕНДБУК\Логотип и шрифт\Логотип\Паттерн узор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62221" y="2392172"/>
            <a:ext cx="2229778" cy="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C8744D0B-E69D-44DF-9EDB-1EF9326ED40D}"/>
              </a:ext>
            </a:extLst>
          </p:cNvPr>
          <p:cNvGrpSpPr/>
          <p:nvPr/>
        </p:nvGrpSpPr>
        <p:grpSpPr>
          <a:xfrm>
            <a:off x="0" y="5505499"/>
            <a:ext cx="12191999" cy="1358647"/>
            <a:chOff x="-14287" y="5532437"/>
            <a:chExt cx="10706100" cy="2054225"/>
          </a:xfrm>
        </p:grpSpPr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85409AFF-D35F-48B6-86D8-429F91A54CE0}"/>
                </a:ext>
              </a:extLst>
            </p:cNvPr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8E2906FD-3AC3-47F0-93C0-D9E6850630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EC1EAFE0-8631-4808-8B60-EC50C8F6C21C}"/>
                  </a:ext>
                </a:extLst>
              </p:cNvPr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B8BD6EB7-3EB1-4D9A-91B7-FBCF7EA13756}"/>
                  </a:ext>
                </a:extLst>
              </p:cNvPr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3CA1C7CC-DB86-4941-97C7-D9AF48C7BCEC}"/>
                  </a:ext>
                </a:extLst>
              </p:cNvPr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BC12EEC3-35E1-4CA1-AAE9-A9D7A41C76CB}"/>
                </a:ext>
              </a:extLst>
            </p:cNvPr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72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9C2052B0-46BE-4305-9730-CDD0C7476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68"/>
          <a:stretch>
            <a:fillRect/>
          </a:stretch>
        </p:blipFill>
        <p:spPr bwMode="auto">
          <a:xfrm rot="10800000">
            <a:off x="-15227" y="2468874"/>
            <a:ext cx="1169616" cy="6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2899E0-FE6C-4AED-B294-06F5D1FCE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9" y="4273"/>
            <a:ext cx="1261595" cy="8078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21596" y="-38191"/>
            <a:ext cx="71236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Безвозмездные поступления в бюджет муниципального образования Нефтеюганский район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F31A58-497B-4C3A-A198-63B17CE553C2}"/>
              </a:ext>
            </a:extLst>
          </p:cNvPr>
          <p:cNvSpPr txBox="1"/>
          <p:nvPr/>
        </p:nvSpPr>
        <p:spPr>
          <a:xfrm>
            <a:off x="248986" y="1327247"/>
            <a:ext cx="1062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  <p:graphicFrame>
        <p:nvGraphicFramePr>
          <p:cNvPr id="166" name="Диаграмма 165">
            <a:extLst>
              <a:ext uri="{FF2B5EF4-FFF2-40B4-BE49-F238E27FC236}">
                <a16:creationId xmlns:a16="http://schemas.microsoft.com/office/drawing/2014/main" id="{8187349B-3589-4B93-BE30-1F38489E7DAC}"/>
              </a:ext>
            </a:extLst>
          </p:cNvPr>
          <p:cNvGraphicFramePr/>
          <p:nvPr/>
        </p:nvGraphicFramePr>
        <p:xfrm>
          <a:off x="-15588" y="3516248"/>
          <a:ext cx="6294835" cy="3144361"/>
        </p:xfrm>
        <a:graphic>
          <a:graphicData uri="http://schemas.openxmlformats.org/drawingml/2006/chart">
            <c:chart xmlns:c="http://schemas.openxmlformats.org/drawingml/2006/chart" r:id="rId8"/>
          </a:graphicData>
        </a:graphic>
      </p:graphicFrame>
      <p:sp>
        <p:nvSpPr>
          <p:cNvPr id="167" name="TextBox 166">
            <a:extLst>
              <a:ext uri="{FF2B5EF4-FFF2-40B4-BE49-F238E27FC236}">
                <a16:creationId xmlns:a16="http://schemas.microsoft.com/office/drawing/2014/main" id="{0F24DE7A-6E70-449E-8F12-7F632A1EE514}"/>
              </a:ext>
            </a:extLst>
          </p:cNvPr>
          <p:cNvSpPr txBox="1"/>
          <p:nvPr/>
        </p:nvSpPr>
        <p:spPr>
          <a:xfrm rot="16200000">
            <a:off x="4003753" y="5529800"/>
            <a:ext cx="1113223" cy="338554"/>
          </a:xfrm>
          <a:prstGeom prst="rect">
            <a:avLst/>
          </a:prstGeom>
          <a:solidFill>
            <a:schemeClr val="bg1">
              <a:lumMod val="95000"/>
              <a:alpha val="73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3 854,3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6527660E-81DC-4C16-BC41-E141A906532C}"/>
              </a:ext>
            </a:extLst>
          </p:cNvPr>
          <p:cNvSpPr txBox="1"/>
          <p:nvPr/>
        </p:nvSpPr>
        <p:spPr>
          <a:xfrm rot="16200000">
            <a:off x="1866498" y="5442732"/>
            <a:ext cx="1113223" cy="338554"/>
          </a:xfrm>
          <a:prstGeom prst="rect">
            <a:avLst/>
          </a:prstGeom>
          <a:solidFill>
            <a:schemeClr val="bg1">
              <a:lumMod val="95000"/>
              <a:alpha val="73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3 842,6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463EB37A-0ED0-4644-A1D0-97B8F2341CFE}"/>
              </a:ext>
            </a:extLst>
          </p:cNvPr>
          <p:cNvSpPr txBox="1"/>
          <p:nvPr/>
        </p:nvSpPr>
        <p:spPr>
          <a:xfrm rot="16200000">
            <a:off x="-216977" y="5433734"/>
            <a:ext cx="1113223" cy="338554"/>
          </a:xfrm>
          <a:prstGeom prst="rect">
            <a:avLst/>
          </a:prstGeom>
          <a:solidFill>
            <a:schemeClr val="bg1">
              <a:lumMod val="95000"/>
              <a:alpha val="73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3 626,5</a:t>
            </a:r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DA8FD10F-C7F0-4625-9D76-60BFAD981215}"/>
              </a:ext>
            </a:extLst>
          </p:cNvPr>
          <p:cNvSpPr/>
          <p:nvPr/>
        </p:nvSpPr>
        <p:spPr>
          <a:xfrm>
            <a:off x="1605586" y="450987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105,9%</a:t>
            </a:r>
          </a:p>
        </p:txBody>
      </p:sp>
      <p:sp>
        <p:nvSpPr>
          <p:cNvPr id="171" name="Прямоугольник 170">
            <a:extLst>
              <a:ext uri="{FF2B5EF4-FFF2-40B4-BE49-F238E27FC236}">
                <a16:creationId xmlns:a16="http://schemas.microsoft.com/office/drawing/2014/main" id="{96D594F4-56B8-49F2-8173-190D5876ACFF}"/>
              </a:ext>
            </a:extLst>
          </p:cNvPr>
          <p:cNvSpPr/>
          <p:nvPr/>
        </p:nvSpPr>
        <p:spPr>
          <a:xfrm>
            <a:off x="3775565" y="4499545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99,7%</a:t>
            </a:r>
          </a:p>
        </p:txBody>
      </p:sp>
      <p:sp>
        <p:nvSpPr>
          <p:cNvPr id="172" name="Стрелка вправо 5">
            <a:extLst>
              <a:ext uri="{FF2B5EF4-FFF2-40B4-BE49-F238E27FC236}">
                <a16:creationId xmlns:a16="http://schemas.microsoft.com/office/drawing/2014/main" id="{C494753C-947A-4F9E-8579-08D404E8FB07}"/>
              </a:ext>
            </a:extLst>
          </p:cNvPr>
          <p:cNvSpPr/>
          <p:nvPr/>
        </p:nvSpPr>
        <p:spPr>
          <a:xfrm>
            <a:off x="3752957" y="4786022"/>
            <a:ext cx="898179" cy="21602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3" name="Стрелка вправо 106">
            <a:extLst>
              <a:ext uri="{FF2B5EF4-FFF2-40B4-BE49-F238E27FC236}">
                <a16:creationId xmlns:a16="http://schemas.microsoft.com/office/drawing/2014/main" id="{B384A6D9-A0D8-4207-8E3C-F4E14D55C0B4}"/>
              </a:ext>
            </a:extLst>
          </p:cNvPr>
          <p:cNvSpPr/>
          <p:nvPr/>
        </p:nvSpPr>
        <p:spPr>
          <a:xfrm flipH="1">
            <a:off x="1554859" y="4827337"/>
            <a:ext cx="962067" cy="194539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B6EBD4A5-C4D0-4201-80A0-69BCC4CD9759}"/>
              </a:ext>
            </a:extLst>
          </p:cNvPr>
          <p:cNvSpPr txBox="1"/>
          <p:nvPr/>
        </p:nvSpPr>
        <p:spPr>
          <a:xfrm>
            <a:off x="8524338" y="3077406"/>
            <a:ext cx="3338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0" u="none" strike="noStrike" kern="1200" cap="none" spc="0" normalizeH="0" baseline="0" noProof="0">
                <a:ln>
                  <a:noFill/>
                </a:ln>
                <a:solidFill>
                  <a:srgbClr val="E90D0D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Межбюджетные трансферты, передаваемые бюджету муниципального района из бюджетов поселений</a:t>
            </a:r>
          </a:p>
        </p:txBody>
      </p:sp>
      <p:sp>
        <p:nvSpPr>
          <p:cNvPr id="92" name="Text Placeholder 3"/>
          <p:cNvSpPr txBox="1"/>
          <p:nvPr/>
        </p:nvSpPr>
        <p:spPr>
          <a:xfrm>
            <a:off x="5566784" y="2144010"/>
            <a:ext cx="1604570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Субсидии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3" name="Text Placeholder 3"/>
          <p:cNvSpPr txBox="1"/>
          <p:nvPr/>
        </p:nvSpPr>
        <p:spPr>
          <a:xfrm>
            <a:off x="5527447" y="2625597"/>
            <a:ext cx="1604570" cy="21544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rgbClr val="2F91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Субвенции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2F91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4" name="Text Placeholder 3"/>
          <p:cNvSpPr txBox="1"/>
          <p:nvPr/>
        </p:nvSpPr>
        <p:spPr>
          <a:xfrm>
            <a:off x="5340987" y="3057934"/>
            <a:ext cx="2400144" cy="43088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Иные межбюджетные трансферты</a:t>
            </a:r>
          </a:p>
        </p:txBody>
      </p:sp>
      <p:sp>
        <p:nvSpPr>
          <p:cNvPr id="95" name="Text Placeholder 3"/>
          <p:cNvSpPr txBox="1"/>
          <p:nvPr/>
        </p:nvSpPr>
        <p:spPr>
          <a:xfrm>
            <a:off x="5507409" y="735880"/>
            <a:ext cx="6074991" cy="155427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Дотации</a:t>
            </a: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defRPr/>
            </a:pPr>
            <a:r>
              <a:rPr kumimoji="0" lang="ru-RU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дотация на сбалансированность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124</a:t>
            </a: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r>
              <a:rPr kumimoji="0" lang="ru-RU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млн рублей;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defRPr/>
            </a:pPr>
            <a:r>
              <a:rPr kumimoji="0" lang="ru-RU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дотация для финансового обеспечения расходных обязательств в сумме </a:t>
            </a: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16,4</a:t>
            </a:r>
            <a:r>
              <a:rPr kumimoji="0" lang="ru-RU" sz="1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млн рублей;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defRPr/>
            </a:pPr>
            <a:r>
              <a:rPr kumimoji="0" lang="ru-RU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дотация в целях стимулирования роста налогового потенциала и качества планирования доходов в сумме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  <a:r>
              <a:rPr kumimoji="0" lang="ru-RU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млн рублей;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defRPr/>
            </a:pPr>
            <a:r>
              <a:rPr kumimoji="0" lang="ru-RU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дотация на поощрение достижения высоких показателей качества организации и осуществления бюджетного процесса в сумме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</a:t>
            </a:r>
            <a:r>
              <a:rPr kumimoji="0" lang="ru-RU" sz="105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млн рублей.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82" name="Elbow Connector 141"/>
          <p:cNvCxnSpPr/>
          <p:nvPr/>
        </p:nvCxnSpPr>
        <p:spPr>
          <a:xfrm flipV="1">
            <a:off x="3326791" y="1018440"/>
            <a:ext cx="1847037" cy="496858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headEnd type="oval"/>
            <a:tailEnd type="oval"/>
          </a:ln>
          <a:effectLst/>
        </p:spPr>
      </p:cxn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3DB09484-49EF-410B-A191-5BAA84D73FFA}"/>
              </a:ext>
            </a:extLst>
          </p:cNvPr>
          <p:cNvGrpSpPr/>
          <p:nvPr/>
        </p:nvGrpSpPr>
        <p:grpSpPr>
          <a:xfrm>
            <a:off x="1032722" y="741359"/>
            <a:ext cx="4495631" cy="2859454"/>
            <a:chOff x="1512092" y="1008328"/>
            <a:chExt cx="3993516" cy="2536813"/>
          </a:xfrm>
        </p:grpSpPr>
        <p:sp>
          <p:nvSpPr>
            <p:cNvPr id="64" name="Oval 104"/>
            <p:cNvSpPr/>
            <p:nvPr/>
          </p:nvSpPr>
          <p:spPr>
            <a:xfrm>
              <a:off x="1541949" y="1472452"/>
              <a:ext cx="1875362" cy="175561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5" name="Oval 105"/>
            <p:cNvSpPr/>
            <p:nvPr/>
          </p:nvSpPr>
          <p:spPr>
            <a:xfrm>
              <a:off x="3025843" y="1435909"/>
              <a:ext cx="627164" cy="514151"/>
            </a:xfrm>
            <a:prstGeom prst="ellipse">
              <a:avLst/>
            </a:prstGeom>
            <a:solidFill>
              <a:srgbClr val="E90D0D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6" name="Oval 106"/>
            <p:cNvSpPr/>
            <p:nvPr/>
          </p:nvSpPr>
          <p:spPr>
            <a:xfrm>
              <a:off x="2580932" y="3033696"/>
              <a:ext cx="571212" cy="51144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" name="Oval 107"/>
            <p:cNvSpPr/>
            <p:nvPr/>
          </p:nvSpPr>
          <p:spPr>
            <a:xfrm>
              <a:off x="2879881" y="2583046"/>
              <a:ext cx="815891" cy="738251"/>
            </a:xfrm>
            <a:prstGeom prst="ellipse">
              <a:avLst/>
            </a:prstGeom>
            <a:solidFill>
              <a:srgbClr val="2F916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" name="Oval 108"/>
            <p:cNvSpPr/>
            <p:nvPr/>
          </p:nvSpPr>
          <p:spPr>
            <a:xfrm>
              <a:off x="2994804" y="1842262"/>
              <a:ext cx="919210" cy="886251"/>
            </a:xfrm>
            <a:prstGeom prst="ellipse">
              <a:avLst/>
            </a:prstGeom>
            <a:solidFill>
              <a:srgbClr val="FFC000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7" name="Rectangle 194"/>
            <p:cNvSpPr/>
            <p:nvPr/>
          </p:nvSpPr>
          <p:spPr>
            <a:xfrm>
              <a:off x="4223509" y="1008328"/>
              <a:ext cx="848999" cy="24581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6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4,2</a:t>
              </a: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%</a:t>
              </a:r>
            </a:p>
          </p:txBody>
        </p:sp>
        <p:sp>
          <p:nvSpPr>
            <p:cNvPr id="98" name="Rectangle 195"/>
            <p:cNvSpPr/>
            <p:nvPr/>
          </p:nvSpPr>
          <p:spPr>
            <a:xfrm>
              <a:off x="3928505" y="3058750"/>
              <a:ext cx="1064314" cy="24581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600" b="1" i="0" u="none" strike="noStrike" kern="0" cap="none" spc="0" normalizeH="0" baseline="0" noProof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1,9</a:t>
              </a: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%</a:t>
              </a:r>
            </a:p>
          </p:txBody>
        </p:sp>
        <p:sp>
          <p:nvSpPr>
            <p:cNvPr id="99" name="Rectangle 196"/>
            <p:cNvSpPr/>
            <p:nvPr/>
          </p:nvSpPr>
          <p:spPr>
            <a:xfrm>
              <a:off x="4336940" y="2548428"/>
              <a:ext cx="720829" cy="24581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600" b="1" i="0" u="none" strike="noStrike" kern="0" cap="none" spc="0" normalizeH="0" baseline="0" noProof="0">
                  <a:ln>
                    <a:noFill/>
                  </a:ln>
                  <a:solidFill>
                    <a:srgbClr val="2F916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54,8</a:t>
              </a: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2F916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%</a:t>
              </a:r>
            </a:p>
          </p:txBody>
        </p:sp>
        <p:sp>
          <p:nvSpPr>
            <p:cNvPr id="100" name="Rectangle 197"/>
            <p:cNvSpPr/>
            <p:nvPr/>
          </p:nvSpPr>
          <p:spPr>
            <a:xfrm>
              <a:off x="4419254" y="1975295"/>
              <a:ext cx="823950" cy="24581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600" b="1" i="0" u="none" strike="noStrike" kern="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39,1</a:t>
              </a: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%</a:t>
              </a:r>
            </a:p>
          </p:txBody>
        </p:sp>
        <p:sp>
          <p:nvSpPr>
            <p:cNvPr id="102" name="Freeform 45"/>
            <p:cNvSpPr>
              <a:spLocks noEditPoints="1"/>
            </p:cNvSpPr>
            <p:nvPr/>
          </p:nvSpPr>
          <p:spPr bwMode="auto">
            <a:xfrm>
              <a:off x="5224993" y="2705736"/>
              <a:ext cx="224115" cy="202788"/>
            </a:xfrm>
            <a:custGeom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2F916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Freeform 45"/>
            <p:cNvSpPr>
              <a:spLocks noEditPoints="1"/>
            </p:cNvSpPr>
            <p:nvPr/>
          </p:nvSpPr>
          <p:spPr bwMode="auto">
            <a:xfrm>
              <a:off x="5115053" y="3168359"/>
              <a:ext cx="224115" cy="202788"/>
            </a:xfrm>
            <a:custGeom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" name="Freeform 45"/>
            <p:cNvSpPr>
              <a:spLocks noEditPoints="1"/>
            </p:cNvSpPr>
            <p:nvPr/>
          </p:nvSpPr>
          <p:spPr bwMode="auto">
            <a:xfrm>
              <a:off x="5194610" y="1077711"/>
              <a:ext cx="224115" cy="210329"/>
            </a:xfrm>
            <a:custGeom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E90D0D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84" name="Elbow Connector 141"/>
            <p:cNvCxnSpPr/>
            <p:nvPr/>
          </p:nvCxnSpPr>
          <p:spPr>
            <a:xfrm flipV="1">
              <a:off x="3723072" y="2789100"/>
              <a:ext cx="1467608" cy="129787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headEnd type="oval"/>
              <a:tailEnd type="oval"/>
            </a:ln>
            <a:effectLst/>
          </p:spPr>
        </p:cxnSp>
        <p:sp>
          <p:nvSpPr>
            <p:cNvPr id="187" name="TextBox 186"/>
            <p:cNvSpPr txBox="1"/>
            <p:nvPr/>
          </p:nvSpPr>
          <p:spPr>
            <a:xfrm>
              <a:off x="3077373" y="2152949"/>
              <a:ext cx="916545" cy="307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4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1 409,6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2933359" y="2821522"/>
              <a:ext cx="916545" cy="3072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4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1 972,7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2582569" y="3161217"/>
              <a:ext cx="595011" cy="273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4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68</a:t>
              </a:r>
              <a:r>
                <a:rPr kumimoji="0" lang="en-US" sz="14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,</a:t>
              </a:r>
              <a:r>
                <a:rPr kumimoji="0" lang="ru-RU" sz="14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7</a:t>
              </a:r>
              <a:endParaRPr kumimoji="0" lang="en-US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946069" y="1786017"/>
              <a:ext cx="958660" cy="368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800" b="1" i="1" u="none" strike="noStrike" kern="1200" cap="none" spc="0" normalizeH="0" baseline="0" noProof="0">
                  <a:ln>
                    <a:noFill/>
                  </a:ln>
                  <a:solidFill>
                    <a:srgbClr val="E90D0D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3 603,</a:t>
              </a:r>
              <a:r>
                <a:rPr kumimoji="0" 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E90D0D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9</a:t>
              </a:r>
              <a:endParaRPr kumimoji="0" lang="ru-RU" sz="1800" b="1" i="1" u="none" strike="noStrike" kern="1200" cap="none" spc="0" normalizeH="0" baseline="0" noProof="0">
                <a:ln>
                  <a:noFill/>
                </a:ln>
                <a:solidFill>
                  <a:srgbClr val="E90D0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512092" y="2033830"/>
              <a:ext cx="1585924" cy="860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000" b="0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Безвозмездные поступления от вышестоящих бюджетов бюджетной системы РФ </a:t>
              </a:r>
            </a:p>
          </p:txBody>
        </p:sp>
        <p:sp>
          <p:nvSpPr>
            <p:cNvPr id="101" name="Freeform 45"/>
            <p:cNvSpPr>
              <a:spLocks noEditPoints="1"/>
            </p:cNvSpPr>
            <p:nvPr/>
          </p:nvSpPr>
          <p:spPr bwMode="auto">
            <a:xfrm>
              <a:off x="5312088" y="2190302"/>
              <a:ext cx="193520" cy="217460"/>
            </a:xfrm>
            <a:custGeom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rgbClr val="FFC00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94" name="TextBox 193">
            <a:extLst>
              <a:ext uri="{FF2B5EF4-FFF2-40B4-BE49-F238E27FC236}">
                <a16:creationId xmlns:a16="http://schemas.microsoft.com/office/drawing/2014/main" id="{680AD19F-0C0B-4DA1-8EC9-4A8800FEF644}"/>
              </a:ext>
            </a:extLst>
          </p:cNvPr>
          <p:cNvSpPr txBox="1"/>
          <p:nvPr/>
        </p:nvSpPr>
        <p:spPr>
          <a:xfrm>
            <a:off x="277739" y="795118"/>
            <a:ext cx="3992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400" b="1" i="1" u="sng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Состав и структура безвозмездных поступлений в 2022 г.</a:t>
            </a:r>
          </a:p>
        </p:txBody>
      </p:sp>
      <p:sp>
        <p:nvSpPr>
          <p:cNvPr id="202" name="Hexagon 10"/>
          <p:cNvSpPr/>
          <p:nvPr/>
        </p:nvSpPr>
        <p:spPr>
          <a:xfrm>
            <a:off x="10399947" y="4876935"/>
            <a:ext cx="1323359" cy="1046316"/>
          </a:xfrm>
          <a:prstGeom prst="hexagon">
            <a:avLst/>
          </a:prstGeom>
          <a:solidFill>
            <a:srgbClr val="2F916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4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1" name="Text Placeholder 3"/>
          <p:cNvSpPr txBox="1"/>
          <p:nvPr/>
        </p:nvSpPr>
        <p:spPr>
          <a:xfrm>
            <a:off x="8412364" y="4497627"/>
            <a:ext cx="738985" cy="33855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Исполнено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за 20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ru-RU" sz="1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год</a:t>
            </a: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3" name="Text Placeholder 3"/>
          <p:cNvSpPr txBox="1"/>
          <p:nvPr/>
        </p:nvSpPr>
        <p:spPr>
          <a:xfrm>
            <a:off x="9541509" y="5394763"/>
            <a:ext cx="738985" cy="33855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Исполнено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за 2022 год</a:t>
            </a: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4" name="Text Placeholder 3"/>
          <p:cNvSpPr txBox="1"/>
          <p:nvPr/>
        </p:nvSpPr>
        <p:spPr>
          <a:xfrm>
            <a:off x="10509020" y="4487101"/>
            <a:ext cx="1125309" cy="33855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Уточненный план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на 2022 год</a:t>
            </a:r>
            <a:endParaRPr kumimoji="0" lang="en-US" sz="1100" b="1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81BFF7AE-A3CA-4064-B582-2B53A9E3900D}"/>
              </a:ext>
            </a:extLst>
          </p:cNvPr>
          <p:cNvGrpSpPr/>
          <p:nvPr/>
        </p:nvGrpSpPr>
        <p:grpSpPr>
          <a:xfrm>
            <a:off x="8046206" y="4924606"/>
            <a:ext cx="1323359" cy="1046316"/>
            <a:chOff x="7035799" y="4906230"/>
            <a:chExt cx="1323359" cy="1046316"/>
          </a:xfrm>
        </p:grpSpPr>
        <p:sp>
          <p:nvSpPr>
            <p:cNvPr id="200" name="Hexagon 4"/>
            <p:cNvSpPr/>
            <p:nvPr/>
          </p:nvSpPr>
          <p:spPr>
            <a:xfrm>
              <a:off x="7035799" y="4906230"/>
              <a:ext cx="1323359" cy="1046316"/>
            </a:xfrm>
            <a:prstGeom prst="hexagon">
              <a:avLst/>
            </a:prstGeom>
            <a:solidFill>
              <a:srgbClr val="2F916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4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22" name="Группа 21">
              <a:extLst>
                <a:ext uri="{FF2B5EF4-FFF2-40B4-BE49-F238E27FC236}">
                  <a16:creationId xmlns:a16="http://schemas.microsoft.com/office/drawing/2014/main" id="{D5984E81-5EB0-4462-B240-B7199E638814}"/>
                </a:ext>
              </a:extLst>
            </p:cNvPr>
            <p:cNvGrpSpPr/>
            <p:nvPr/>
          </p:nvGrpSpPr>
          <p:grpSpPr>
            <a:xfrm>
              <a:off x="7282524" y="5164570"/>
              <a:ext cx="1062738" cy="511351"/>
              <a:chOff x="7282524" y="5164570"/>
              <a:chExt cx="1062738" cy="511351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7337843" y="5164570"/>
                <a:ext cx="88511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8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214,5</a:t>
                </a:r>
              </a:p>
            </p:txBody>
          </p:sp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E0F31A58-497B-4C3A-A198-63B17CE553C2}"/>
                  </a:ext>
                </a:extLst>
              </p:cNvPr>
              <p:cNvSpPr txBox="1"/>
              <p:nvPr/>
            </p:nvSpPr>
            <p:spPr>
              <a:xfrm>
                <a:off x="7282524" y="5414311"/>
                <a:ext cx="106273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100" b="1" i="1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млн руб.</a:t>
                </a:r>
              </a:p>
            </p:txBody>
          </p:sp>
        </p:grpSp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E23DED33-37F9-43C8-ADC8-32BCC47E0AA0}"/>
              </a:ext>
            </a:extLst>
          </p:cNvPr>
          <p:cNvGrpSpPr/>
          <p:nvPr/>
        </p:nvGrpSpPr>
        <p:grpSpPr>
          <a:xfrm>
            <a:off x="9229046" y="4311515"/>
            <a:ext cx="1323359" cy="1046316"/>
            <a:chOff x="8184612" y="4417993"/>
            <a:chExt cx="1323359" cy="1046316"/>
          </a:xfrm>
        </p:grpSpPr>
        <p:sp>
          <p:nvSpPr>
            <p:cNvPr id="201" name="Hexagon 7"/>
            <p:cNvSpPr/>
            <p:nvPr/>
          </p:nvSpPr>
          <p:spPr>
            <a:xfrm>
              <a:off x="8184612" y="4417993"/>
              <a:ext cx="1323359" cy="1046316"/>
            </a:xfrm>
            <a:prstGeom prst="hexagon">
              <a:avLst/>
            </a:prstGeom>
            <a:solidFill>
              <a:srgbClr val="2F916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4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8418264" y="4634062"/>
              <a:ext cx="8851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238,7</a:t>
              </a:r>
            </a:p>
          </p:txBody>
        </p: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E0F31A58-497B-4C3A-A198-63B17CE553C2}"/>
                </a:ext>
              </a:extLst>
            </p:cNvPr>
            <p:cNvSpPr txBox="1"/>
            <p:nvPr/>
          </p:nvSpPr>
          <p:spPr>
            <a:xfrm>
              <a:off x="8367536" y="4865640"/>
              <a:ext cx="106273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100" b="1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млн руб.</a:t>
              </a:r>
            </a:p>
          </p:txBody>
        </p:sp>
      </p:grpSp>
      <p:sp>
        <p:nvSpPr>
          <p:cNvPr id="241" name="TextBox 240">
            <a:extLst>
              <a:ext uri="{FF2B5EF4-FFF2-40B4-BE49-F238E27FC236}">
                <a16:creationId xmlns:a16="http://schemas.microsoft.com/office/drawing/2014/main" id="{E0F31A58-497B-4C3A-A198-63B17CE553C2}"/>
              </a:ext>
            </a:extLst>
          </p:cNvPr>
          <p:cNvSpPr txBox="1"/>
          <p:nvPr/>
        </p:nvSpPr>
        <p:spPr>
          <a:xfrm>
            <a:off x="10663802" y="5397598"/>
            <a:ext cx="10627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1" i="1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10689116" y="5150898"/>
            <a:ext cx="885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240,4</a:t>
            </a:r>
          </a:p>
        </p:txBody>
      </p:sp>
      <p:sp>
        <p:nvSpPr>
          <p:cNvPr id="244" name="Arc 106"/>
          <p:cNvSpPr/>
          <p:nvPr/>
        </p:nvSpPr>
        <p:spPr>
          <a:xfrm rot="19213360">
            <a:off x="9817688" y="4148480"/>
            <a:ext cx="1257316" cy="1257316"/>
          </a:xfrm>
          <a:prstGeom prst="arc">
            <a:avLst>
              <a:gd name="adj1" fmla="val 17164829"/>
              <a:gd name="adj2" fmla="val 494685"/>
            </a:avLst>
          </a:prstGeom>
          <a:noFill/>
          <a:ln w="28575" cap="flat" cmpd="sng" algn="ctr">
            <a:solidFill>
              <a:schemeClr val="accent5">
                <a:lumMod val="50000"/>
              </a:schemeClr>
            </a:solidFill>
            <a:prstDash val="sysDot"/>
            <a:tailEnd type="stealth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7" name="Arc 106"/>
          <p:cNvSpPr/>
          <p:nvPr/>
        </p:nvSpPr>
        <p:spPr>
          <a:xfrm rot="15357355" flipV="1">
            <a:off x="8900426" y="4071883"/>
            <a:ext cx="1257316" cy="1389538"/>
          </a:xfrm>
          <a:prstGeom prst="arc">
            <a:avLst>
              <a:gd name="adj1" fmla="val 19258841"/>
              <a:gd name="adj2" fmla="val 2762154"/>
            </a:avLst>
          </a:prstGeom>
          <a:noFill/>
          <a:ln w="28575" cap="flat" cmpd="sng" algn="ctr">
            <a:solidFill>
              <a:schemeClr val="accent5">
                <a:lumMod val="50000"/>
              </a:schemeClr>
            </a:solidFill>
            <a:prstDash val="sysDot"/>
            <a:tailEnd type="stealth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8" name="Rectangle 197"/>
          <p:cNvSpPr/>
          <p:nvPr/>
        </p:nvSpPr>
        <p:spPr>
          <a:xfrm>
            <a:off x="8365433" y="3944570"/>
            <a:ext cx="958702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111,3</a:t>
            </a: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%</a:t>
            </a:r>
          </a:p>
        </p:txBody>
      </p:sp>
      <p:sp>
        <p:nvSpPr>
          <p:cNvPr id="249" name="Rectangle 197"/>
          <p:cNvSpPr/>
          <p:nvPr/>
        </p:nvSpPr>
        <p:spPr>
          <a:xfrm>
            <a:off x="10516027" y="3898399"/>
            <a:ext cx="639626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99,3</a:t>
            </a: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%</a:t>
            </a:r>
          </a:p>
        </p:txBody>
      </p:sp>
      <p:sp>
        <p:nvSpPr>
          <p:cNvPr id="250" name="Прямоугольник 249"/>
          <p:cNvSpPr/>
          <p:nvPr/>
        </p:nvSpPr>
        <p:spPr>
          <a:xfrm>
            <a:off x="8907693" y="1978157"/>
            <a:ext cx="3216669" cy="612054"/>
          </a:xfrm>
          <a:prstGeom prst="rect">
            <a:avLst/>
          </a:prstGeom>
          <a:solidFill>
            <a:srgbClr val="F1F8E4"/>
          </a:solidFill>
          <a:ln w="25400" cap="flat" cmpd="sng" algn="ctr">
            <a:noFill/>
            <a:prstDash val="solid"/>
          </a:ln>
          <a:effectLst>
            <a:softEdge rad="31750"/>
          </a:effectLst>
        </p:spPr>
        <p:txBody>
          <a:bodyPr lIns="104274" tIns="52138" rIns="104274" bIns="5213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2" name="矩形 47"/>
          <p:cNvSpPr>
            <a:spLocks noChangeArrowheads="1"/>
          </p:cNvSpPr>
          <p:nvPr/>
        </p:nvSpPr>
        <p:spPr bwMode="auto">
          <a:xfrm>
            <a:off x="8733693" y="2146814"/>
            <a:ext cx="3564668" cy="453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7" tIns="34270" rIns="68537" bIns="34270">
            <a:spAutoFit/>
          </a:bodyPr>
          <a:lstStyle>
            <a:lvl1pPr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defRPr/>
            </a:pPr>
            <a:r>
              <a:rPr kumimoji="0" lang="ru-RU" altLang="zh-CN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  <a:sym typeface="Calibri" pitchFamily="34" charset="0"/>
              </a:rPr>
              <a:t>Прочие безвозмездные поступления от организаций – 6,6 млн рублей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776238" y="1341865"/>
            <a:ext cx="71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152,9</a:t>
            </a:r>
          </a:p>
        </p:txBody>
      </p:sp>
      <p:cxnSp>
        <p:nvCxnSpPr>
          <p:cNvPr id="87" name="Elbow Connector 141">
            <a:extLst>
              <a:ext uri="{FF2B5EF4-FFF2-40B4-BE49-F238E27FC236}">
                <a16:creationId xmlns:a16="http://schemas.microsoft.com/office/drawing/2014/main" id="{8A618C06-FCBC-4B0C-A03C-F194C291DEB9}"/>
              </a:ext>
            </a:extLst>
          </p:cNvPr>
          <p:cNvCxnSpPr/>
          <p:nvPr/>
        </p:nvCxnSpPr>
        <p:spPr>
          <a:xfrm flipV="1">
            <a:off x="3743400" y="2144010"/>
            <a:ext cx="1529820" cy="126650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headEnd type="oval"/>
            <a:tailEnd type="oval"/>
          </a:ln>
          <a:effectLst/>
        </p:spPr>
      </p:cxnSp>
      <p:cxnSp>
        <p:nvCxnSpPr>
          <p:cNvPr id="88" name="Elbow Connector 141">
            <a:extLst>
              <a:ext uri="{FF2B5EF4-FFF2-40B4-BE49-F238E27FC236}">
                <a16:creationId xmlns:a16="http://schemas.microsoft.com/office/drawing/2014/main" id="{2D139239-C394-4BAD-AE07-CDC8B9F7B2DA}"/>
              </a:ext>
            </a:extLst>
          </p:cNvPr>
          <p:cNvCxnSpPr/>
          <p:nvPr/>
        </p:nvCxnSpPr>
        <p:spPr>
          <a:xfrm flipV="1">
            <a:off x="2838407" y="3306634"/>
            <a:ext cx="2202391" cy="159632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headEnd type="oval"/>
            <a:tailEnd type="oval"/>
          </a:ln>
          <a:effectLst/>
        </p:spPr>
      </p:cxnSp>
    </p:spTree>
    <p:custDataLst>
      <p:tags r:id="rId9"/>
    </p:custDataLst>
    <p:extLst>
      <p:ext uri="{BB962C8B-B14F-4D97-AF65-F5344CB8AC3E}">
        <p14:creationId xmlns:p14="http://schemas.microsoft.com/office/powerpoint/2010/main" val="818952793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7345" y="998621"/>
            <a:ext cx="6480494" cy="5402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774"/>
            <a:ext cx="12192000" cy="100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2899E0-FE6C-4AED-B294-06F5D1FCE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C8744D0B-E69D-44DF-9EDB-1EF9326ED40D}"/>
              </a:ext>
            </a:extLst>
          </p:cNvPr>
          <p:cNvGrpSpPr/>
          <p:nvPr/>
        </p:nvGrpSpPr>
        <p:grpSpPr>
          <a:xfrm>
            <a:off x="1" y="5816817"/>
            <a:ext cx="12192000" cy="1048407"/>
            <a:chOff x="-14287" y="5532437"/>
            <a:chExt cx="10706100" cy="2054225"/>
          </a:xfrm>
        </p:grpSpPr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85409AFF-D35F-48B6-86D8-429F91A54CE0}"/>
                </a:ext>
              </a:extLst>
            </p:cNvPr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8E2906FD-3AC3-47F0-93C0-D9E6850630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EC1EAFE0-8631-4808-8B60-EC50C8F6C21C}"/>
                  </a:ext>
                </a:extLst>
              </p:cNvPr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B8BD6EB7-3EB1-4D9A-91B7-FBCF7EA13756}"/>
                  </a:ext>
                </a:extLst>
              </p:cNvPr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3CA1C7CC-DB86-4941-97C7-D9AF48C7BCEC}"/>
                  </a:ext>
                </a:extLst>
              </p:cNvPr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BC12EEC3-35E1-4CA1-AAE9-A9D7A41C76CB}"/>
                </a:ext>
              </a:extLst>
            </p:cNvPr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3" name="Рисунок 4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9" y="0"/>
            <a:ext cx="1263079" cy="892679"/>
          </a:xfrm>
          <a:prstGeom prst="rect">
            <a:avLst/>
          </a:prstGeom>
        </p:spPr>
      </p:pic>
      <p:pic>
        <p:nvPicPr>
          <p:cNvPr id="472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9C2052B0-46BE-4305-9730-CDD0C7476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68"/>
          <a:stretch>
            <a:fillRect/>
          </a:stretch>
        </p:blipFill>
        <p:spPr bwMode="auto">
          <a:xfrm rot="10800000">
            <a:off x="94521" y="1437994"/>
            <a:ext cx="1221737" cy="65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" name="Заголовок 1"/>
          <p:cNvSpPr txBox="1"/>
          <p:nvPr/>
        </p:nvSpPr>
        <p:spPr>
          <a:xfrm>
            <a:off x="1676743" y="2774"/>
            <a:ext cx="6713726" cy="50109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Исполнение консолидированного бюджета по доходам за 2022 год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134" name="Таблица 133"/>
          <p:cNvGraphicFramePr>
            <a:graphicFrameLocks noGrp="1"/>
          </p:cNvGraphicFramePr>
          <p:nvPr/>
        </p:nvGraphicFramePr>
        <p:xfrm>
          <a:off x="1316258" y="627691"/>
          <a:ext cx="10519399" cy="3248160"/>
        </p:xfrm>
        <a:graphic>
          <a:graphicData uri="http://schemas.openxmlformats.org/drawingml/2006/table">
            <a:tbl>
              <a:tblPr/>
              <a:tblGrid>
                <a:gridCol w="1994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5891">
                  <a:extLst>
                    <a:ext uri="{9D8B030D-6E8A-4147-A177-3AD203B41FA5}">
                      <a16:colId xmlns:a16="http://schemas.microsoft.com/office/drawing/2014/main" val="1626209573"/>
                    </a:ext>
                  </a:extLst>
                </a:gridCol>
                <a:gridCol w="1151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09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95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18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4003">
                  <a:extLst>
                    <a:ext uri="{9D8B030D-6E8A-4147-A177-3AD203B41FA5}">
                      <a16:colId xmlns:a16="http://schemas.microsoft.com/office/drawing/2014/main" val="4066943041"/>
                    </a:ext>
                  </a:extLst>
                </a:gridCol>
                <a:gridCol w="845517">
                  <a:extLst>
                    <a:ext uri="{9D8B030D-6E8A-4147-A177-3AD203B41FA5}">
                      <a16:colId xmlns:a16="http://schemas.microsoft.com/office/drawing/2014/main" val="3497762175"/>
                    </a:ext>
                  </a:extLst>
                </a:gridCol>
              </a:tblGrid>
              <a:tr h="339442">
                <a:tc rowSpan="2"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Исполнение за 2021 год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 rowSpan="2"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Уточненный план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 rowSpan="2"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Исполнение </a:t>
                      </a:r>
                      <a:b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 2022 год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 rowSpan="2"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 исполнения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 rowSpan="2"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 исполнения по налоговым и неналоговым доходам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50" b="1" i="0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 сравнению с исполнением 2021 г.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1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891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1327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 исполнения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1327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Отклонение   +, 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749309"/>
                  </a:ext>
                </a:extLst>
              </a:tr>
              <a:tr h="275340"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г.п. Пойковский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630,5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732,0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737,4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102,9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116,9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106,9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340"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с.п. Каркатеевы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63,2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63</a:t>
                      </a:r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66,6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104,2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110,6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105,4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780"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с.п. Куть-Ях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68,0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102,6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104,3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,7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114,9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153,4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780"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с.п. Лемпино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31,9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35,4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35,6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100,6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105,7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111,6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780"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с.п. Салым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138,9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141,3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116,0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120,1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101,7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882"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с.п. Сентябрьский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74,0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60,0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65,4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109,0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123,3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88,4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-8,6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7780"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с.п. Усть-Юган 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84,1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</a:t>
                      </a:r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  <a:endParaRPr lang="en-US" sz="16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</a:t>
                      </a:r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,5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93,9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99,4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7780"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с.п. Сингапай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124,7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110,8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116,2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4,9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en-US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16,1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93,2</a:t>
                      </a:r>
                    </a:p>
                  </a:txBody>
                  <a:tcPr marL="9525" marR="9525" marT="9525" marB="0" anchor="b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600" b="0" i="0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-8,5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6875"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ctr"/>
                      <a:r>
                        <a:rPr lang="ru-RU" sz="1400" b="1" i="1" u="none" strike="noStrike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Итого по поселениям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ctr"/>
                      <a:r>
                        <a:rPr lang="ru-RU" sz="1400" b="1" i="1" u="none" strike="noStrike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1 215,3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400" b="1" i="1" u="none" strike="noStrike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1 310,5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ru-RU" sz="1400" b="1" i="1" u="none" strike="noStrike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1 350,4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103,0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 vert="horz" wrap="square"/>
                    <a:lstStyle>
                      <a:lvl1pPr marL="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663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327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6990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654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3174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39811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196445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3080" algn="l" defTabSz="91327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110,3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111,1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chemeClr val="bg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135,1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135" name="Группа 134"/>
          <p:cNvGrpSpPr/>
          <p:nvPr/>
        </p:nvGrpSpPr>
        <p:grpSpPr>
          <a:xfrm>
            <a:off x="7396366" y="4015772"/>
            <a:ext cx="3550526" cy="2576423"/>
            <a:chOff x="-3" y="2101896"/>
            <a:chExt cx="4024314" cy="3513315"/>
          </a:xfrm>
        </p:grpSpPr>
        <p:sp>
          <p:nvSpPr>
            <p:cNvPr id="136" name="直角三角形 16"/>
            <p:cNvSpPr/>
            <p:nvPr/>
          </p:nvSpPr>
          <p:spPr>
            <a:xfrm rot="20431872">
              <a:off x="1746799" y="4682951"/>
              <a:ext cx="1814495" cy="932260"/>
            </a:xfrm>
            <a:custGeom>
              <a:gdLst>
                <a:gd name="connsiteX0" fmla="*/ 0 w 2408283"/>
                <a:gd name="connsiteY0" fmla="*/ 703940 h 1237340"/>
                <a:gd name="connsiteX1" fmla="*/ 1882140 w 2408283"/>
                <a:gd name="connsiteY1" fmla="*/ 0 h 1237340"/>
                <a:gd name="connsiteX2" fmla="*/ 2408283 w 2408283"/>
                <a:gd name="connsiteY2" fmla="*/ 1237340 h 1237340"/>
                <a:gd name="connsiteX3" fmla="*/ 0 w 2408283"/>
                <a:gd name="connsiteY3" fmla="*/ 703940 h 12373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08283" h="1237340">
                  <a:moveTo>
                    <a:pt x="0" y="703940"/>
                  </a:moveTo>
                  <a:lnTo>
                    <a:pt x="1882140" y="0"/>
                  </a:lnTo>
                  <a:lnTo>
                    <a:pt x="2408283" y="1237340"/>
                  </a:lnTo>
                  <a:lnTo>
                    <a:pt x="0" y="703940"/>
                  </a:lnTo>
                  <a:close/>
                </a:path>
              </a:pathLst>
            </a:custGeom>
            <a:solidFill>
              <a:srgbClr val="BC7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 charset="-122"/>
                <a:cs typeface="+mn-cs"/>
              </a:endParaRPr>
            </a:p>
          </p:txBody>
        </p:sp>
        <p:sp>
          <p:nvSpPr>
            <p:cNvPr id="137" name="矩形 23"/>
            <p:cNvSpPr/>
            <p:nvPr/>
          </p:nvSpPr>
          <p:spPr>
            <a:xfrm>
              <a:off x="-1" y="2293003"/>
              <a:ext cx="3854097" cy="2639760"/>
            </a:xfrm>
            <a:prstGeom prst="rect">
              <a:avLst/>
            </a:prstGeom>
            <a:solidFill>
              <a:srgbClr val="FFF3C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8" name="直角三角形 10"/>
            <p:cNvSpPr/>
            <p:nvPr/>
          </p:nvSpPr>
          <p:spPr>
            <a:xfrm flipH="1" flipV="1">
              <a:off x="-3" y="4932763"/>
              <a:ext cx="3854098" cy="400344"/>
            </a:xfrm>
            <a:custGeom>
              <a:gdLst>
                <a:gd name="connsiteX0" fmla="*/ 0 w 5115340"/>
                <a:gd name="connsiteY0" fmla="*/ 609601 h 609601"/>
                <a:gd name="connsiteX1" fmla="*/ 203200 w 5115340"/>
                <a:gd name="connsiteY1" fmla="*/ 0 h 609601"/>
                <a:gd name="connsiteX2" fmla="*/ 5115340 w 5115340"/>
                <a:gd name="connsiteY2" fmla="*/ 609601 h 609601"/>
                <a:gd name="connsiteX3" fmla="*/ 0 w 5115340"/>
                <a:gd name="connsiteY3" fmla="*/ 609601 h 60960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15340" h="609601">
                  <a:moveTo>
                    <a:pt x="0" y="609601"/>
                  </a:moveTo>
                  <a:lnTo>
                    <a:pt x="203200" y="0"/>
                  </a:lnTo>
                  <a:lnTo>
                    <a:pt x="5115340" y="609601"/>
                  </a:lnTo>
                  <a:lnTo>
                    <a:pt x="0" y="609601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9" name="矩形 25"/>
            <p:cNvSpPr/>
            <p:nvPr/>
          </p:nvSpPr>
          <p:spPr>
            <a:xfrm>
              <a:off x="-1" y="2101896"/>
              <a:ext cx="4024312" cy="398886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0" name="直角三角形 26"/>
            <p:cNvSpPr/>
            <p:nvPr/>
          </p:nvSpPr>
          <p:spPr>
            <a:xfrm flipV="1">
              <a:off x="3854095" y="2498524"/>
              <a:ext cx="170216" cy="209646"/>
            </a:xfrm>
            <a:prstGeom prst="rtTriangle">
              <a:avLst/>
            </a:prstGeom>
            <a:solidFill>
              <a:srgbClr val="A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41" name="Прямоугольник 140"/>
          <p:cNvSpPr/>
          <p:nvPr/>
        </p:nvSpPr>
        <p:spPr>
          <a:xfrm>
            <a:off x="7396365" y="4403789"/>
            <a:ext cx="3296065" cy="156966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0" u="sng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Консолидированный бюджет муниципального района</a:t>
            </a:r>
            <a:r>
              <a:rPr kumimoji="0" lang="ru-RU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 — это бюджет муниципального района (районный бюджет) и свод бюджетов городских и сельских поселений, входящих в состав муниципального района (без учета межбюджетных трансфертов между этими бюджетами)</a:t>
            </a:r>
          </a:p>
        </p:txBody>
      </p:sp>
      <p:graphicFrame>
        <p:nvGraphicFramePr>
          <p:cNvPr id="142" name="Диаграмма 141"/>
          <p:cNvGraphicFramePr/>
          <p:nvPr/>
        </p:nvGraphicFramePr>
        <p:xfrm>
          <a:off x="-547376" y="3460707"/>
          <a:ext cx="5916939" cy="3211688"/>
        </p:xfrm>
        <a:graphic>
          <a:graphicData uri="http://schemas.openxmlformats.org/drawingml/2006/chart">
            <c:chart xmlns:c="http://schemas.openxmlformats.org/drawingml/2006/chart" r:id="rId7"/>
          </a:graphicData>
        </a:graphic>
      </p:graphicFrame>
      <p:sp>
        <p:nvSpPr>
          <p:cNvPr id="150" name="Стрелка влево 149"/>
          <p:cNvSpPr/>
          <p:nvPr/>
        </p:nvSpPr>
        <p:spPr>
          <a:xfrm>
            <a:off x="1093635" y="5873538"/>
            <a:ext cx="3058766" cy="360040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1" name="Стрелка влево 150"/>
          <p:cNvSpPr/>
          <p:nvPr/>
        </p:nvSpPr>
        <p:spPr>
          <a:xfrm>
            <a:off x="2455207" y="5564913"/>
            <a:ext cx="1684831" cy="360040"/>
          </a:xfrm>
          <a:prstGeom prst="leftArrow">
            <a:avLst/>
          </a:prstGeom>
          <a:solidFill>
            <a:schemeClr val="accent4">
              <a:lumMod val="40000"/>
              <a:lumOff val="60000"/>
            </a:schemeClr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539527" y="5891065"/>
            <a:ext cx="1001678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91,6%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3075237" y="5596553"/>
            <a:ext cx="1149886" cy="3385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95,7</a:t>
            </a: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490787" y="168345"/>
            <a:ext cx="12543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1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66328" y="4460372"/>
            <a:ext cx="8884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05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</p:spTree>
    <p:custDataLst>
      <p:tags r:id="rId8"/>
    </p:custDataLst>
    <p:extLst>
      <p:ext uri="{BB962C8B-B14F-4D97-AF65-F5344CB8AC3E}">
        <p14:creationId xmlns:p14="http://schemas.microsoft.com/office/powerpoint/2010/main" val="3869698451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1" y="5405118"/>
            <a:ext cx="12192000" cy="1448792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127">
                <a:defRPr/>
              </a:pPr>
              <a:endParaRPr lang="ru-RU" sz="1633" kern="0">
                <a:solidFill>
                  <a:prstClr val="white"/>
                </a:solidFill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9" y="0"/>
            <a:ext cx="1145842" cy="8098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9951" y="2737780"/>
            <a:ext cx="165274" cy="333888"/>
          </a:xfrm>
          <a:prstGeom prst="rect">
            <a:avLst/>
          </a:prstGeom>
          <a:noFill/>
        </p:spPr>
        <p:txBody>
          <a:bodyPr wrap="none" lIns="81806" tIns="40901" rIns="81806" bIns="40901" rtlCol="0">
            <a:spAutoFit/>
          </a:bodyPr>
          <a:lstStyle/>
          <a:p>
            <a:pPr defTabSz="933189"/>
            <a:endParaRPr lang="ru-RU" sz="1633">
              <a:solidFill>
                <a:prstClr val="black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442DD14-35DE-4F4E-AA6B-E19589FE465E}"/>
              </a:ext>
            </a:extLst>
          </p:cNvPr>
          <p:cNvSpPr/>
          <p:nvPr/>
        </p:nvSpPr>
        <p:spPr>
          <a:xfrm>
            <a:off x="2003076" y="2255837"/>
            <a:ext cx="81858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Анализ исполнения бюджета по </a:t>
            </a:r>
            <a:r>
              <a:rPr lang="ru-RU" sz="48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расходам</a:t>
            </a: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за 2022 год </a:t>
            </a:r>
          </a:p>
        </p:txBody>
      </p:sp>
    </p:spTree>
    <p:extLst>
      <p:ext uri="{BB962C8B-B14F-4D97-AF65-F5344CB8AC3E}">
        <p14:creationId xmlns:p14="http://schemas.microsoft.com/office/powerpoint/2010/main" val="3107603171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1" y="5409246"/>
            <a:ext cx="12191999" cy="1448754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080">
                <a:defRPr/>
              </a:pPr>
              <a:endParaRPr lang="ru-RU" sz="1633" kern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95648"/>
            <a:ext cx="1145812" cy="809801"/>
          </a:xfrm>
          <a:prstGeom prst="rect">
            <a:avLst/>
          </a:prstGeom>
        </p:spPr>
      </p:pic>
      <p:sp>
        <p:nvSpPr>
          <p:cNvPr id="68" name="Заголовок 1">
            <a:extLst>
              <a:ext uri="{FF2B5EF4-FFF2-40B4-BE49-F238E27FC236}">
                <a16:creationId xmlns:a16="http://schemas.microsoft.com/office/drawing/2014/main" id="{FCAE34AC-5EE4-494F-8AC2-382AEEC9707A}"/>
              </a:ext>
            </a:extLst>
          </p:cNvPr>
          <p:cNvSpPr txBox="1"/>
          <p:nvPr/>
        </p:nvSpPr>
        <p:spPr>
          <a:xfrm>
            <a:off x="806742" y="-81409"/>
            <a:ext cx="5384005" cy="568577"/>
          </a:xfrm>
          <a:prstGeom prst="rect">
            <a:avLst/>
          </a:prstGeom>
        </p:spPr>
        <p:txBody>
          <a:bodyPr vert="horz" lIns="90087" tIns="45042" rIns="90087" bIns="45042" rtlCol="0" anchor="ctr">
            <a:normAutofit fontScale="97500"/>
          </a:bodyPr>
          <a:lstStyle>
            <a:lvl1pPr algn="ctr" defTabSz="91327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00924">
              <a:defRPr/>
            </a:pPr>
            <a:r>
              <a:rPr lang="ru-RU" sz="2100" b="1">
                <a:latin typeface="Arial" pitchFamily="34" charset="0"/>
                <a:cs typeface="Arial" pitchFamily="34" charset="0"/>
              </a:rPr>
              <a:t>Основные параметры расходов</a:t>
            </a:r>
          </a:p>
        </p:txBody>
      </p:sp>
      <p:graphicFrame>
        <p:nvGraphicFramePr>
          <p:cNvPr id="96" name="Объект 3">
            <a:extLst>
              <a:ext uri="{FF2B5EF4-FFF2-40B4-BE49-F238E27FC236}">
                <a16:creationId xmlns:a16="http://schemas.microsoft.com/office/drawing/2014/main" id="{31F75034-1292-4E3D-953E-F662E58CCD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7595949"/>
              </p:ext>
            </p:extLst>
          </p:nvPr>
        </p:nvGraphicFramePr>
        <p:xfrm>
          <a:off x="5382451" y="456770"/>
          <a:ext cx="7071214" cy="3770127"/>
        </p:xfrm>
        <a:graphic>
          <a:graphicData uri="http://schemas.openxmlformats.org/drawingml/2006/chart">
            <c:chart xmlns:c="http://schemas.openxmlformats.org/drawingml/2006/chart" r:id="rId6"/>
          </a:graphicData>
        </a:graphic>
      </p:graphicFrame>
      <p:graphicFrame>
        <p:nvGraphicFramePr>
          <p:cNvPr id="97" name="Таблица 96">
            <a:extLst>
              <a:ext uri="{FF2B5EF4-FFF2-40B4-BE49-F238E27FC236}">
                <a16:creationId xmlns:a16="http://schemas.microsoft.com/office/drawing/2014/main" id="{9DE5698C-E137-4F13-ABA5-DF7406B402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995674"/>
              </p:ext>
            </p:extLst>
          </p:nvPr>
        </p:nvGraphicFramePr>
        <p:xfrm>
          <a:off x="550484" y="1145265"/>
          <a:ext cx="4980886" cy="3518527"/>
        </p:xfrm>
        <a:graphic>
          <a:graphicData uri="http://schemas.openxmlformats.org/drawingml/2006/table">
            <a:tbl>
              <a:tblPr firstRow="1">
                <a:tableStyleId>{0505E3EF-67EA-436B-97B2-0124C06EBD24}</a:tableStyleId>
              </a:tblPr>
              <a:tblGrid>
                <a:gridCol w="24389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7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42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47832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Уровень бюджета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u="none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2021             (млн руб.)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u="none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2022             (млн руб.)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365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aseline="0"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Нефтеюганского района</a:t>
                      </a:r>
                      <a:endParaRPr lang="ru-RU" sz="14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effectLst/>
                          <a:latin typeface="Arial" pitchFamily="34" charset="0"/>
                          <a:cs typeface="Arial" pitchFamily="34" charset="0"/>
                        </a:rPr>
                        <a:t>3 104</a:t>
                      </a:r>
                      <a:endParaRPr lang="ru-RU" sz="1400" b="1">
                        <a:solidFill>
                          <a:prstClr val="blac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effectLst/>
                          <a:latin typeface="Arial" pitchFamily="34" charset="0"/>
                          <a:cs typeface="Arial" pitchFamily="34" charset="0"/>
                        </a:rPr>
                        <a:t>3 097</a:t>
                      </a:r>
                      <a:endParaRPr lang="ru-RU" sz="1400" b="1">
                        <a:solidFill>
                          <a:prstClr val="blac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541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u="none">
                          <a:effectLst/>
                          <a:latin typeface="Arial" pitchFamily="34" charset="0"/>
                          <a:cs typeface="Arial" pitchFamily="34" charset="0"/>
                        </a:rPr>
                        <a:t>Бюджет автономного округа</a:t>
                      </a:r>
                      <a:endParaRPr lang="ru-RU" sz="1400" b="1" u="none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ru-RU" sz="1400" b="0" baseline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291</a:t>
                      </a:r>
                      <a:endParaRPr lang="ru-RU" sz="1400" b="1">
                        <a:solidFill>
                          <a:prstClr val="blac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ru-RU" sz="1400" b="0" baseline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306</a:t>
                      </a:r>
                      <a:endParaRPr lang="ru-RU" sz="1400" b="1">
                        <a:solidFill>
                          <a:prstClr val="blac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705">
                <a:tc>
                  <a:txBody>
                    <a:bodyPr vert="horz" wrap="square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u="none">
                          <a:effectLst/>
                          <a:latin typeface="Arial" pitchFamily="34" charset="0"/>
                          <a:cs typeface="Arial" pitchFamily="34" charset="0"/>
                        </a:rPr>
                        <a:t>Федеральный бюджет</a:t>
                      </a:r>
                      <a:endParaRPr lang="ru-RU" sz="1400" b="1" u="non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62</a:t>
                      </a:r>
                      <a:endParaRPr lang="ru-RU" sz="1400" b="1">
                        <a:solidFill>
                          <a:prstClr val="blac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145</a:t>
                      </a:r>
                      <a:endParaRPr lang="ru-RU" sz="1400" b="1">
                        <a:solidFill>
                          <a:prstClr val="blac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705">
                <a:tc>
                  <a:txBody>
                    <a:bodyPr vert="horz" wrap="square"/>
                    <a:lstStyle/>
                    <a:p>
                      <a:pPr lvl="0" algn="ctr"/>
                      <a:r>
                        <a:rPr lang="ru-RU" sz="1400">
                          <a:effectLst/>
                          <a:latin typeface="Arial" pitchFamily="34" charset="0"/>
                          <a:cs typeface="Arial" pitchFamily="34" charset="0"/>
                        </a:rPr>
                        <a:t>Благотворительность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lvl="0" algn="ctr"/>
                      <a:r>
                        <a:rPr lang="ru-RU" sz="1400" b="0">
                          <a:effectLst/>
                          <a:latin typeface="Arial" pitchFamily="34" charset="0"/>
                          <a:cs typeface="Arial" pitchFamily="34" charset="0"/>
                        </a:rPr>
                        <a:t>300</a:t>
                      </a:r>
                      <a:endParaRPr lang="ru-RU" sz="1400" b="1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lvl="0" algn="ctr"/>
                      <a:r>
                        <a:rPr lang="ru-RU" sz="1400" b="0">
                          <a:effectLst/>
                          <a:latin typeface="Arial" pitchFamily="34" charset="0"/>
                          <a:cs typeface="Arial" pitchFamily="34" charset="0"/>
                        </a:rPr>
                        <a:t>180</a:t>
                      </a:r>
                      <a:endParaRPr lang="ru-RU" sz="1400" b="1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760">
                <a:tc>
                  <a:txBody>
                    <a:bodyPr vert="horz" wrap="square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1" u="none">
                          <a:effectLst/>
                          <a:latin typeface="Arial" pitchFamily="34" charset="0"/>
                          <a:cs typeface="Arial" pitchFamily="34" charset="0"/>
                        </a:rPr>
                        <a:t>ИТОГО: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1">
                          <a:solidFill>
                            <a:prstClr val="black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r>
                        <a:rPr lang="ru-RU" sz="1400" b="1" baseline="0">
                          <a:solidFill>
                            <a:prstClr val="black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757</a:t>
                      </a:r>
                      <a:endParaRPr lang="ru-RU" sz="1400" b="1">
                        <a:solidFill>
                          <a:prstClr val="black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1">
                          <a:solidFill>
                            <a:prstClr val="black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r>
                        <a:rPr lang="ru-RU" sz="1400" b="1" baseline="0">
                          <a:solidFill>
                            <a:prstClr val="black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727</a:t>
                      </a:r>
                      <a:endParaRPr lang="ru-RU" sz="1400" b="1">
                        <a:solidFill>
                          <a:prstClr val="black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8" name="TextBox 97">
            <a:extLst>
              <a:ext uri="{FF2B5EF4-FFF2-40B4-BE49-F238E27FC236}">
                <a16:creationId xmlns:a16="http://schemas.microsoft.com/office/drawing/2014/main" id="{512CE533-0938-40DA-BFDE-1B51CB9BA489}"/>
              </a:ext>
            </a:extLst>
          </p:cNvPr>
          <p:cNvSpPr txBox="1"/>
          <p:nvPr/>
        </p:nvSpPr>
        <p:spPr>
          <a:xfrm>
            <a:off x="4490873" y="4767914"/>
            <a:ext cx="4140052" cy="181462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0198" tIns="45098" rIns="90198" bIns="45098" rtlCol="0">
            <a:spAutoFit/>
          </a:bodyPr>
          <a:lstStyle/>
          <a:p>
            <a:pPr marL="281892" indent="-281892">
              <a:buFont typeface="Wingdings" panose="05000000000000000000" pitchFamily="2" charset="2"/>
              <a:buChar char="ü"/>
            </a:pPr>
            <a:r>
              <a:rPr lang="ru-RU"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Образование</a:t>
            </a:r>
          </a:p>
          <a:p>
            <a:pPr marL="281892" indent="-281892">
              <a:buFont typeface="Wingdings" panose="05000000000000000000" pitchFamily="2" charset="2"/>
              <a:buChar char="ü"/>
            </a:pPr>
            <a:r>
              <a:rPr lang="ru-RU"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Демография</a:t>
            </a:r>
          </a:p>
          <a:p>
            <a:pPr marL="281892" indent="-281892">
              <a:buFont typeface="Wingdings" panose="05000000000000000000" pitchFamily="2" charset="2"/>
              <a:buChar char="ü"/>
            </a:pPr>
            <a:r>
              <a:rPr lang="ru-RU"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Жилье и городская среда</a:t>
            </a:r>
          </a:p>
          <a:p>
            <a:pPr marL="281892" indent="-281892">
              <a:buFont typeface="Wingdings" panose="05000000000000000000" pitchFamily="2" charset="2"/>
              <a:buChar char="ü"/>
            </a:pPr>
            <a:r>
              <a:rPr lang="ru-RU" sz="1400" b="1">
                <a:latin typeface="Arial" pitchFamily="34" charset="0"/>
                <a:cs typeface="Arial" pitchFamily="34" charset="0"/>
              </a:rPr>
              <a:t>Малое и среднее предпринимательство            и поддержка индивидуальной предпринимательской инициативы</a:t>
            </a:r>
            <a:endParaRPr 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1892" indent="-281892">
              <a:buFont typeface="Wingdings" panose="05000000000000000000" pitchFamily="2" charset="2"/>
              <a:buChar char="ü"/>
            </a:pPr>
            <a:r>
              <a:rPr lang="ru-RU" sz="1400" b="1">
                <a:latin typeface="Arial" pitchFamily="34" charset="0"/>
                <a:cs typeface="Arial" pitchFamily="34" charset="0"/>
              </a:rPr>
              <a:t>Культура</a:t>
            </a:r>
          </a:p>
          <a:p>
            <a:pPr marL="281892" indent="-281892">
              <a:buFont typeface="Wingdings" panose="05000000000000000000" pitchFamily="2" charset="2"/>
              <a:buChar char="ü"/>
            </a:pPr>
            <a:r>
              <a:rPr lang="ru-RU" sz="1400" b="1">
                <a:latin typeface="Arial" pitchFamily="34" charset="0"/>
                <a:cs typeface="Arial" pitchFamily="34" charset="0"/>
              </a:rPr>
              <a:t>Экология</a:t>
            </a:r>
          </a:p>
        </p:txBody>
      </p:sp>
      <p:sp>
        <p:nvSpPr>
          <p:cNvPr id="99" name="Скругленный прямоугольник 17">
            <a:extLst>
              <a:ext uri="{FF2B5EF4-FFF2-40B4-BE49-F238E27FC236}">
                <a16:creationId xmlns:a16="http://schemas.microsoft.com/office/drawing/2014/main" id="{69679824-5203-4649-8E50-2E984FCE503A}"/>
              </a:ext>
            </a:extLst>
          </p:cNvPr>
          <p:cNvSpPr/>
          <p:nvPr/>
        </p:nvSpPr>
        <p:spPr>
          <a:xfrm>
            <a:off x="286588" y="5140570"/>
            <a:ext cx="2811294" cy="69160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0198" tIns="45098" rIns="90198" bIns="45098" rtlCol="0" anchor="ctr"/>
          <a:lstStyle/>
          <a:p>
            <a:pPr algn="ctr"/>
            <a:r>
              <a:rPr lang="ru-RU"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Участие в 6 национальных проектах</a:t>
            </a:r>
          </a:p>
        </p:txBody>
      </p:sp>
      <p:pic>
        <p:nvPicPr>
          <p:cNvPr id="100" name="Picture 3">
            <a:extLst>
              <a:ext uri="{FF2B5EF4-FFF2-40B4-BE49-F238E27FC236}">
                <a16:creationId xmlns:a16="http://schemas.microsoft.com/office/drawing/2014/main" id="{8FB8E48C-3BB6-472C-A96F-FF6698423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391327">
            <a:off x="3447283" y="5136747"/>
            <a:ext cx="648862" cy="668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Скругленный прямоугольник 14">
            <a:extLst>
              <a:ext uri="{FF2B5EF4-FFF2-40B4-BE49-F238E27FC236}">
                <a16:creationId xmlns:a16="http://schemas.microsoft.com/office/drawing/2014/main" id="{E8725388-0E73-4D23-A221-D2C1D07C09E0}"/>
              </a:ext>
            </a:extLst>
          </p:cNvPr>
          <p:cNvSpPr/>
          <p:nvPr/>
        </p:nvSpPr>
        <p:spPr>
          <a:xfrm>
            <a:off x="9218343" y="4324335"/>
            <a:ext cx="2743551" cy="788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0198" tIns="45098" rIns="90198" bIns="45098" rtlCol="0" anchor="ctr"/>
          <a:lstStyle/>
          <a:p>
            <a:pPr algn="ctr"/>
            <a:r>
              <a:rPr lang="ru-RU" sz="1400" b="1">
                <a:latin typeface="Arial" pitchFamily="34" charset="0"/>
                <a:cs typeface="Arial" pitchFamily="34" charset="0"/>
              </a:rPr>
              <a:t>Реализация </a:t>
            </a:r>
          </a:p>
          <a:p>
            <a:pPr algn="ctr"/>
            <a:r>
              <a:rPr lang="ru-RU" sz="1400" b="1">
                <a:latin typeface="Arial" pitchFamily="34" charset="0"/>
                <a:cs typeface="Arial" pitchFamily="34" charset="0"/>
              </a:rPr>
              <a:t>2</a:t>
            </a:r>
            <a:r>
              <a:rPr lang="en-US" sz="1400" b="1">
                <a:latin typeface="Arial" pitchFamily="34" charset="0"/>
                <a:cs typeface="Arial" pitchFamily="34" charset="0"/>
              </a:rPr>
              <a:t>3</a:t>
            </a:r>
            <a:r>
              <a:rPr lang="ru-RU" sz="1400" b="1">
                <a:latin typeface="Arial" pitchFamily="34" charset="0"/>
                <a:cs typeface="Arial" pitchFamily="34" charset="0"/>
              </a:rPr>
              <a:t> муниципальных программ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BC996C9-D2BC-471F-B911-2EEAB8E173EA}"/>
              </a:ext>
            </a:extLst>
          </p:cNvPr>
          <p:cNvSpPr txBox="1"/>
          <p:nvPr/>
        </p:nvSpPr>
        <p:spPr>
          <a:xfrm>
            <a:off x="9446065" y="5957586"/>
            <a:ext cx="2162404" cy="583519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0198" tIns="45098" rIns="90198" bIns="45098" rtlCol="0">
            <a:spAutoFit/>
          </a:bodyPr>
          <a:lstStyle/>
          <a:p>
            <a:pPr algn="ctr"/>
            <a:r>
              <a:rPr lang="ru-RU" sz="1600" b="1">
                <a:latin typeface="Arial" pitchFamily="34" charset="0"/>
                <a:cs typeface="Arial" pitchFamily="34" charset="0"/>
              </a:rPr>
              <a:t>99,9 % от общего объема расходов</a:t>
            </a:r>
          </a:p>
        </p:txBody>
      </p:sp>
      <p:pic>
        <p:nvPicPr>
          <p:cNvPr id="104" name="Picture 3">
            <a:extLst>
              <a:ext uri="{FF2B5EF4-FFF2-40B4-BE49-F238E27FC236}">
                <a16:creationId xmlns:a16="http://schemas.microsoft.com/office/drawing/2014/main" id="{C149DF4E-5A0A-4048-8A32-BFF7D93DF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69243" y="5185856"/>
            <a:ext cx="916047" cy="668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653D15B-BD0D-4721-BEA9-DB23AEB5A2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454" y="3045474"/>
            <a:ext cx="1618318" cy="1618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077592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1" y="5409246"/>
            <a:ext cx="12191999" cy="1448754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080">
                <a:defRPr/>
              </a:pPr>
              <a:endParaRPr lang="ru-RU" sz="1633" kern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95648"/>
            <a:ext cx="1145812" cy="809801"/>
          </a:xfrm>
          <a:prstGeom prst="rect">
            <a:avLst/>
          </a:prstGeom>
        </p:spPr>
      </p:pic>
      <p:sp>
        <p:nvSpPr>
          <p:cNvPr id="68" name="Заголовок 1">
            <a:extLst>
              <a:ext uri="{FF2B5EF4-FFF2-40B4-BE49-F238E27FC236}">
                <a16:creationId xmlns:a16="http://schemas.microsoft.com/office/drawing/2014/main" id="{FCAE34AC-5EE4-494F-8AC2-382AEEC9707A}"/>
              </a:ext>
            </a:extLst>
          </p:cNvPr>
          <p:cNvSpPr txBox="1"/>
          <p:nvPr/>
        </p:nvSpPr>
        <p:spPr>
          <a:xfrm>
            <a:off x="1071140" y="69855"/>
            <a:ext cx="4149790" cy="568577"/>
          </a:xfrm>
          <a:prstGeom prst="rect">
            <a:avLst/>
          </a:prstGeom>
        </p:spPr>
        <p:txBody>
          <a:bodyPr vert="horz" lIns="90087" tIns="45042" rIns="90087" bIns="45042" rtlCol="0" anchor="ctr">
            <a:normAutofit fontScale="90000" lnSpcReduction="20000"/>
          </a:bodyPr>
          <a:lstStyle>
            <a:lvl1pPr algn="ctr" defTabSz="91327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00924">
              <a:defRPr/>
            </a:pPr>
            <a:r>
              <a:rPr lang="ru-RU" sz="2100" b="1">
                <a:latin typeface="Arial" pitchFamily="34" charset="0"/>
                <a:cs typeface="Arial" pitchFamily="34" charset="0"/>
              </a:rPr>
              <a:t>Расходы на реализацию национальных проектов </a:t>
            </a:r>
          </a:p>
        </p:txBody>
      </p:sp>
      <p:graphicFrame>
        <p:nvGraphicFramePr>
          <p:cNvPr id="21" name="Таблица 20">
            <a:extLst>
              <a:ext uri="{FF2B5EF4-FFF2-40B4-BE49-F238E27FC236}">
                <a16:creationId xmlns:a16="http://schemas.microsoft.com/office/drawing/2014/main" id="{8208C53E-943C-4404-9581-D40D1F882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613036"/>
              </p:ext>
            </p:extLst>
          </p:nvPr>
        </p:nvGraphicFramePr>
        <p:xfrm>
          <a:off x="1671570" y="1731896"/>
          <a:ext cx="10082626" cy="4558918"/>
        </p:xfrm>
        <a:graphic>
          <a:graphicData uri="http://schemas.openxmlformats.org/drawingml/2006/table">
            <a:tbl>
              <a:tblPr firstRow="1">
                <a:tableStyleId>{0505E3EF-67EA-436B-97B2-0124C06EBD24}</a:tableStyleId>
              </a:tblPr>
              <a:tblGrid>
                <a:gridCol w="1002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9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176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7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54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7157"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6F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1" u="none" strike="noStrike">
                          <a:solidFill>
                            <a:schemeClr val="bg1"/>
                          </a:solidFill>
                          <a:effectLst/>
                        </a:rPr>
                        <a:t>Наименование национального проекта</a:t>
                      </a:r>
                      <a:endParaRPr lang="ru-RU" sz="14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6F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1" u="none" strike="noStrike">
                          <a:solidFill>
                            <a:schemeClr val="bg1"/>
                          </a:solidFill>
                          <a:effectLst/>
                        </a:rPr>
                        <a:t>Наименование регионального проекта </a:t>
                      </a:r>
                      <a:endParaRPr lang="ru-RU" sz="14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6F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1" u="none" strike="noStrike">
                          <a:solidFill>
                            <a:schemeClr val="bg1"/>
                          </a:solidFill>
                          <a:effectLst/>
                        </a:rPr>
                        <a:t>Уточненный план (млн рублей)</a:t>
                      </a:r>
                      <a:endParaRPr lang="ru-RU" sz="14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6F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1" u="none" strike="noStrike">
                          <a:solidFill>
                            <a:schemeClr val="bg1"/>
                          </a:solidFill>
                          <a:effectLst/>
                        </a:rPr>
                        <a:t>Исполнено (млн рублей)</a:t>
                      </a:r>
                      <a:endParaRPr lang="ru-RU" sz="1400" b="1" i="0" u="none" strike="noStrike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6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960">
                <a:tc rowSpan="3">
                  <a:txBody>
                    <a:bodyPr vert="horz" wrap="square"/>
                    <a:lstStyle/>
                    <a:p>
                      <a:pPr algn="ctr" rtl="0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 vert="horz" wrap="square"/>
                    <a:lstStyle/>
                    <a:p>
                      <a:pPr algn="ctr" rtl="0" fontAlgn="ctr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Жилье и городская среда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u="none" strike="noStrike">
                          <a:effectLst/>
                        </a:rPr>
                        <a:t>Обеспечение устойчивого сокращения непригодного для проживания жилищного фонда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617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614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139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Формирование комфортной городской среды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91953086"/>
                  </a:ext>
                </a:extLst>
              </a:tr>
              <a:tr h="290946">
                <a:tc vMerge="1">
                  <a:txBody>
                    <a:bodyPr vert="horz" wrap="square"/>
                    <a:lstStyle/>
                    <a:p>
                      <a:pPr algn="ctr" rtl="0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263" marR="8263" marT="8263" marB="0" anchor="ctr"/>
                </a:tc>
                <a:tc vMerge="1">
                  <a:txBody>
                    <a:bodyPr vert="horz" wrap="square"/>
                    <a:lstStyle/>
                    <a:p>
                      <a:pPr algn="ctr" rtl="0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Чистая</a:t>
                      </a:r>
                      <a:r>
                        <a:rPr lang="ru-RU" sz="1400" b="0" u="none" strike="noStrike" baseline="0">
                          <a:solidFill>
                            <a:srgbClr val="000000"/>
                          </a:solidFill>
                          <a:effectLst/>
                        </a:rPr>
                        <a:t> вода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617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519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96971034"/>
                  </a:ext>
                </a:extLst>
              </a:tr>
              <a:tr h="476921">
                <a:tc rowSpan="2">
                  <a:txBody>
                    <a:bodyPr vert="horz" wrap="square"/>
                    <a:lstStyle/>
                    <a:p>
                      <a:pPr algn="ctr" rtl="0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 vert="horz" wrap="square"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Малое и среднее предпринимательство и поддержка индивидуальной предпринимательской инициативы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Создание условий для легкого старта и комфортного ведения бизнеса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0,5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0,5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64755744"/>
                  </a:ext>
                </a:extLst>
              </a:tr>
              <a:tr h="677584">
                <a:tc vMerge="1">
                  <a:txBody>
                    <a:bodyPr vert="horz" wrap="square"/>
                    <a:lstStyle/>
                    <a:p>
                      <a:pPr algn="ctr" rtl="0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263" marR="8263" marT="8263" marB="0" anchor="ctr"/>
                </a:tc>
                <a:tc vMerge="1">
                  <a:txBody>
                    <a:bodyPr vert="horz" wrap="square"/>
                    <a:lstStyle/>
                    <a:p>
                      <a:pPr algn="ctr" rtl="0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Акселерация субъектов малого и среднего предпринимательства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6910443"/>
                  </a:ext>
                </a:extLst>
              </a:tr>
              <a:tr h="428771">
                <a:tc>
                  <a:txBody>
                    <a:bodyPr vert="horz" wrap="square"/>
                    <a:lstStyle/>
                    <a:p>
                      <a:pPr algn="ctr" rtl="0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ctr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Культура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Культурная среда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08714843"/>
                  </a:ext>
                </a:extLst>
              </a:tr>
              <a:tr h="407033">
                <a:tc>
                  <a:txBody>
                    <a:bodyPr vert="horz" wrap="square"/>
                    <a:lstStyle/>
                    <a:p>
                      <a:pPr algn="ctr" rtl="0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ctr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Образование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Патриотическое воспитание граждан Российской Федерации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0,8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0,8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52728969"/>
                  </a:ext>
                </a:extLst>
              </a:tr>
              <a:tr h="510484">
                <a:tc>
                  <a:txBody>
                    <a:bodyPr vert="horz" wrap="square"/>
                    <a:lstStyle/>
                    <a:p>
                      <a:pPr algn="ctr" rtl="0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ctr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Экология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Комплексная система обращения с твердыми коммунальными отходами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13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0" u="none" strike="noStrike">
                          <a:solidFill>
                            <a:srgbClr val="000000"/>
                          </a:solidFill>
                          <a:effectLst/>
                        </a:rPr>
                        <a:t>13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429838"/>
                  </a:ext>
                </a:extLst>
              </a:tr>
              <a:tr h="286973">
                <a:tc gridSpan="3">
                  <a:txBody>
                    <a:bodyPr vert="horz" wrap="square"/>
                    <a:lstStyle/>
                    <a:p>
                      <a:pPr algn="l" rtl="0" fontAlgn="ctr"/>
                      <a:r>
                        <a:rPr lang="ru-RU" sz="1800" b="1" u="none" strike="noStrike">
                          <a:effectLst/>
                        </a:rPr>
                        <a:t>Итого</a:t>
                      </a:r>
                      <a:r>
                        <a:rPr lang="ru-RU" sz="1400" b="1" u="none" strike="noStrike">
                          <a:effectLst/>
                        </a:rPr>
                        <a:t> 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pPr algn="ctr" rtl="0" fontAlgn="ctr"/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1" u="none" strike="noStrike">
                          <a:solidFill>
                            <a:srgbClr val="000000"/>
                          </a:solidFill>
                          <a:effectLst/>
                        </a:rPr>
                        <a:t>1 265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400" b="1" u="none" strike="noStrike">
                          <a:solidFill>
                            <a:srgbClr val="000000"/>
                          </a:solidFill>
                          <a:effectLst/>
                        </a:rPr>
                        <a:t>1 163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263" marR="8263" marT="82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1219190-B801-4920-9821-EE0B7D4DE3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2073" y="5145404"/>
            <a:ext cx="386823" cy="30293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D6E5F6-B8D5-4565-A029-CBAC9806F5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9748" y="3975993"/>
            <a:ext cx="374439" cy="35639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4A95BB-F4AD-4281-95A0-8E65220B16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48618" y="2779358"/>
            <a:ext cx="345569" cy="33214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DAF6022-26DB-4C18-BD30-328D3BB0427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616" y="5597272"/>
            <a:ext cx="333245" cy="33324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1488969-3000-4B92-AEAF-8E9B70A19F1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073" y="4659643"/>
            <a:ext cx="349788" cy="349788"/>
          </a:xfrm>
          <a:prstGeom prst="rect">
            <a:avLst/>
          </a:prstGeom>
        </p:spPr>
      </p:pic>
      <p:sp>
        <p:nvSpPr>
          <p:cNvPr id="31" name="Скругленный прямоугольник 4">
            <a:extLst>
              <a:ext uri="{FF2B5EF4-FFF2-40B4-BE49-F238E27FC236}">
                <a16:creationId xmlns:a16="http://schemas.microsoft.com/office/drawing/2014/main" id="{4BD3CD88-1DC2-4455-BA69-DF6612087570}"/>
              </a:ext>
            </a:extLst>
          </p:cNvPr>
          <p:cNvSpPr/>
          <p:nvPr/>
        </p:nvSpPr>
        <p:spPr>
          <a:xfrm>
            <a:off x="4594051" y="516388"/>
            <a:ext cx="7777748" cy="95199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3792" tIns="113792" rIns="113792" bIns="113792" numCol="1" spcCol="1270" anchor="ctr" anchorCtr="0">
            <a:noAutofit/>
          </a:bodyPr>
          <a:lstStyle/>
          <a:p>
            <a:endParaRPr lang="ru-RU" sz="20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Российской Федерации</a:t>
            </a:r>
          </a:p>
          <a:p>
            <a:pPr algn="ctr"/>
            <a:r>
              <a:rPr lang="ru-RU" b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474 от  21.07.2020 </a:t>
            </a:r>
          </a:p>
          <a:p>
            <a:pPr algn="ctr"/>
            <a:r>
              <a:rPr lang="ru-RU" sz="2000" b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национальных целях развития Российской Федерации на период до 2030 года»</a:t>
            </a:r>
          </a:p>
          <a:p>
            <a:pPr algn="ctr"/>
            <a:endParaRPr lang="ru-RU" sz="20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2FD97920-FAD6-46EA-A4DA-BB438B2A9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22" y="948323"/>
            <a:ext cx="3982994" cy="66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13309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0" y="5433644"/>
            <a:ext cx="12191999" cy="1448754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080">
                <a:defRPr/>
              </a:pPr>
              <a:endParaRPr lang="ru-RU" sz="1633" kern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95648"/>
            <a:ext cx="1145812" cy="809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9939" y="2737802"/>
            <a:ext cx="165270" cy="333886"/>
          </a:xfrm>
          <a:prstGeom prst="rect">
            <a:avLst/>
          </a:prstGeom>
          <a:noFill/>
        </p:spPr>
        <p:txBody>
          <a:bodyPr wrap="none" lIns="81804" tIns="40900" rIns="81804" bIns="40900" rtlCol="0">
            <a:spAutoFit/>
          </a:bodyPr>
          <a:lstStyle/>
          <a:p>
            <a:pPr defTabSz="933136"/>
            <a:endParaRPr lang="ru-RU" sz="1633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D9F9FCA3-F20B-4F78-BA5F-899B8D459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281217"/>
              </p:ext>
            </p:extLst>
          </p:nvPr>
        </p:nvGraphicFramePr>
        <p:xfrm>
          <a:off x="1631134" y="2025960"/>
          <a:ext cx="9715735" cy="452055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9160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0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79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17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4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3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09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2423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062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85293">
                <a:tc rowSpan="4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мероприятия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4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Утверждено на год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Кассовое исполнение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293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3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том числе: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3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том числе: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509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местный бюджет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целевые МБТ из бюджета автономного округа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том числе: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местный бюджет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целевые МБТ из бюджета автономного округа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том числе: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4691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 счет средств федерального бюджета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за счет средств федерального бюджета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184">
                <a:tc>
                  <a:txBody>
                    <a:bodyPr vert="horz" wrap="square"/>
                    <a:lstStyle/>
                    <a:p>
                      <a:pPr algn="just" fontAlgn="ctr"/>
                      <a:r>
                        <a:rPr lang="ru-RU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Образование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1 654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2 091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508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1 654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413">
                <a:tc>
                  <a:txBody>
                    <a:bodyPr vert="horz" wrap="square"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Социальная поддержка населения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9930">
                <a:tc>
                  <a:txBody>
                    <a:bodyPr vert="horz" wrap="square"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Активная политика </a:t>
                      </a:r>
                    </a:p>
                    <a:p>
                      <a:pPr algn="l" fontAlgn="ctr"/>
                      <a:r>
                        <a:rPr lang="ru-RU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занятости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812">
                <a:tc>
                  <a:txBody>
                    <a:bodyPr vert="horz" wrap="square"/>
                    <a:lstStyle/>
                    <a:p>
                      <a:pPr algn="just" fontAlgn="ctr"/>
                      <a:r>
                        <a:rPr lang="ru-RU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Культура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9069">
                <a:tc>
                  <a:txBody>
                    <a:bodyPr vert="horz" wrap="square"/>
                    <a:lstStyle/>
                    <a:p>
                      <a:pPr algn="just" fontAlgn="ctr"/>
                      <a:r>
                        <a:rPr lang="ru-RU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Физическая культура </a:t>
                      </a:r>
                    </a:p>
                    <a:p>
                      <a:pPr algn="just" fontAlgn="ctr"/>
                      <a:r>
                        <a:rPr lang="ru-RU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и спорт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1 111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9069">
                <a:tc>
                  <a:txBody>
                    <a:bodyPr vert="horz" wrap="square"/>
                    <a:lstStyle/>
                    <a:p>
                      <a:pPr marL="0" marR="0" lvl="0" indent="0" algn="just" defTabSz="933251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Молодежная политика</a:t>
                      </a:r>
                      <a:endParaRPr kumimoji="0" lang="ru-RU" sz="12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5165622"/>
                  </a:ext>
                </a:extLst>
              </a:tr>
              <a:tr h="338971">
                <a:tc>
                  <a:txBody>
                    <a:bodyPr vert="horz" wrap="square"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Поддержка детей-сирот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8971">
                <a:tc>
                  <a:txBody>
                    <a:bodyPr vert="horz" wrap="square"/>
                    <a:lstStyle/>
                    <a:p>
                      <a:pPr algn="l" fontAlgn="ctr"/>
                      <a:r>
                        <a:rPr lang="ru-RU" sz="14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ВСЕГО </a:t>
                      </a:r>
                      <a:endParaRPr lang="ru-RU" sz="1400" b="1" i="0" u="none" strike="noStrike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590" marR="6590" marT="65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2 388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DF03C1A4-E99A-4336-8EE2-72347057615F}"/>
              </a:ext>
            </a:extLst>
          </p:cNvPr>
          <p:cNvSpPr txBox="1"/>
          <p:nvPr/>
        </p:nvSpPr>
        <p:spPr>
          <a:xfrm>
            <a:off x="1439121" y="-139529"/>
            <a:ext cx="6553200" cy="76043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0198" tIns="45098" rIns="90198" bIns="4509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1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Поддержка семьи и детства</a:t>
            </a:r>
          </a:p>
        </p:txBody>
      </p:sp>
      <p:pic>
        <p:nvPicPr>
          <p:cNvPr id="17" name="Picture 3">
            <a:extLst>
              <a:ext uri="{FF2B5EF4-FFF2-40B4-BE49-F238E27FC236}">
                <a16:creationId xmlns:a16="http://schemas.microsoft.com/office/drawing/2014/main" id="{5FE29D8F-27BF-4590-BD8F-DDA28A15F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81855" y="194887"/>
            <a:ext cx="1580139" cy="1783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71B281EF-ABEF-48DD-9D2F-5383B4367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633" y="883623"/>
            <a:ext cx="2871519" cy="80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25703D3-8A29-47D9-9EBE-B2ADF27B1293}"/>
              </a:ext>
            </a:extLst>
          </p:cNvPr>
          <p:cNvSpPr txBox="1"/>
          <p:nvPr/>
        </p:nvSpPr>
        <p:spPr>
          <a:xfrm>
            <a:off x="9809903" y="1719605"/>
            <a:ext cx="1143000" cy="337367"/>
          </a:xfrm>
          <a:prstGeom prst="rect">
            <a:avLst/>
          </a:prstGeom>
          <a:noFill/>
        </p:spPr>
        <p:txBody>
          <a:bodyPr wrap="square" lIns="90198" tIns="45098" rIns="90198" bIns="45098" rtlCol="0">
            <a:spAutoFit/>
          </a:bodyPr>
          <a:lstStyle/>
          <a:p>
            <a:r>
              <a:rPr lang="ru-RU" sz="1600" b="1">
                <a:latin typeface="Arial" pitchFamily="34" charset="0"/>
                <a:cs typeface="Arial" pitchFamily="34" charset="0"/>
              </a:rPr>
              <a:t>млн руб.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B9366AB7-89F2-4E01-992B-C889A98ADA59}"/>
              </a:ext>
            </a:extLst>
          </p:cNvPr>
          <p:cNvSpPr/>
          <p:nvPr/>
        </p:nvSpPr>
        <p:spPr>
          <a:xfrm>
            <a:off x="3648351" y="655381"/>
            <a:ext cx="6013764" cy="1199072"/>
          </a:xfrm>
          <a:prstGeom prst="rect">
            <a:avLst/>
          </a:prstGeom>
        </p:spPr>
        <p:txBody>
          <a:bodyPr wrap="square" lIns="90198" tIns="45098" rIns="90198" bIns="45098">
            <a:spAutoFit/>
          </a:bodyPr>
          <a:lstStyle/>
          <a:p>
            <a:pPr algn="ctr"/>
            <a:r>
              <a:rPr lang="ru-RU" b="1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Информация об объемах бюджетных ассигнований, направленных органами местного самоуправления на государственную поддержку семьи и детей в 2022 году</a:t>
            </a:r>
          </a:p>
        </p:txBody>
      </p:sp>
    </p:spTree>
    <p:extLst>
      <p:ext uri="{BB962C8B-B14F-4D97-AF65-F5344CB8AC3E}">
        <p14:creationId xmlns:p14="http://schemas.microsoft.com/office/powerpoint/2010/main" val="67916556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1" y="5405118"/>
            <a:ext cx="12192000" cy="1448792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127">
                <a:defRPr/>
              </a:pPr>
              <a:endParaRPr lang="ru-RU" sz="1633" kern="0">
                <a:solidFill>
                  <a:prstClr val="white"/>
                </a:solidFill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9" y="0"/>
            <a:ext cx="1145842" cy="8098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9951" y="2737780"/>
            <a:ext cx="165274" cy="333888"/>
          </a:xfrm>
          <a:prstGeom prst="rect">
            <a:avLst/>
          </a:prstGeom>
          <a:noFill/>
        </p:spPr>
        <p:txBody>
          <a:bodyPr wrap="none" lIns="81806" tIns="40901" rIns="81806" bIns="40901" rtlCol="0">
            <a:spAutoFit/>
          </a:bodyPr>
          <a:lstStyle/>
          <a:p>
            <a:pPr defTabSz="933189"/>
            <a:endParaRPr lang="ru-RU" sz="1633">
              <a:solidFill>
                <a:prstClr val="black"/>
              </a:solidFill>
            </a:endParaRPr>
          </a:p>
        </p:txBody>
      </p:sp>
      <p:sp>
        <p:nvSpPr>
          <p:cNvPr id="63" name="Заголовок 1"/>
          <p:cNvSpPr txBox="1"/>
          <p:nvPr/>
        </p:nvSpPr>
        <p:spPr>
          <a:xfrm>
            <a:off x="2946827" y="635373"/>
            <a:ext cx="3434176" cy="68984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81826" tIns="40912" rIns="81826" bIns="40912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359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соответствии:</a:t>
            </a:r>
            <a:endParaRPr lang="en-US" sz="2359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900616" y="1355237"/>
            <a:ext cx="7838922" cy="4778267"/>
          </a:xfrm>
          <a:prstGeom prst="rect">
            <a:avLst/>
          </a:prstGeom>
        </p:spPr>
        <p:txBody>
          <a:bodyPr wrap="square" lIns="81826" tIns="40912" rIns="81826" bIns="40912" anchor="ctr">
            <a:spAutoFit/>
          </a:bodyPr>
          <a:lstStyle/>
          <a:p>
            <a:pPr marL="715706" lvl="1" indent="-306883" algn="just">
              <a:spcAft>
                <a:spcPts val="544"/>
              </a:spcAft>
              <a:buFont typeface="Wingdings" panose="05000000000000000000" pitchFamily="2" charset="2"/>
              <a:buChar char="v"/>
            </a:pPr>
            <a:r>
              <a:rPr lang="ru-RU" sz="2177" b="1">
                <a:latin typeface="Arial" pitchFamily="34" charset="0"/>
                <a:cs typeface="Arial" pitchFamily="34" charset="0"/>
              </a:rPr>
              <a:t>Статьей 28 Федерального закона от 06.10.2003      №131-ФЗ «Об общих принципах организации местного самоуправления в Российской Федерации»</a:t>
            </a:r>
          </a:p>
          <a:p>
            <a:pPr lvl="1" algn="just">
              <a:spcAft>
                <a:spcPts val="544"/>
              </a:spcAft>
              <a:buFont typeface="Arial" pitchFamily="34" charset="0"/>
              <a:buChar char="•"/>
            </a:pPr>
            <a:endParaRPr lang="ru-RU" sz="1361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706" lvl="1" indent="-306883" algn="just">
              <a:spcAft>
                <a:spcPts val="544"/>
              </a:spcAft>
              <a:buFont typeface="Wingdings" panose="05000000000000000000" pitchFamily="2" charset="2"/>
              <a:buChar char="v"/>
            </a:pPr>
            <a:r>
              <a:rPr lang="ru-RU" sz="2177" b="1">
                <a:latin typeface="Arial" pitchFamily="34" charset="0"/>
                <a:cs typeface="Arial" pitchFamily="34" charset="0"/>
              </a:rPr>
              <a:t>Со статьей 15 Устава Нефтеюганского муниципального района Ханты-Мансийского автономного округа-Югры</a:t>
            </a:r>
          </a:p>
          <a:p>
            <a:pPr lvl="1" algn="just">
              <a:spcAft>
                <a:spcPts val="544"/>
              </a:spcAft>
              <a:buFont typeface="Arial" pitchFamily="34" charset="0"/>
              <a:buChar char="•"/>
            </a:pPr>
            <a:endParaRPr lang="ru-RU" sz="1361" b="1">
              <a:latin typeface="Arial" pitchFamily="34" charset="0"/>
              <a:cs typeface="Arial" pitchFamily="34" charset="0"/>
            </a:endParaRPr>
          </a:p>
          <a:p>
            <a:pPr marL="715706" lvl="1" indent="-306883" algn="just">
              <a:spcAft>
                <a:spcPts val="544"/>
              </a:spcAft>
              <a:buFont typeface="Wingdings" panose="05000000000000000000" pitchFamily="2" charset="2"/>
              <a:buChar char="v"/>
            </a:pPr>
            <a:r>
              <a:rPr lang="ru-RU" sz="2177" b="1">
                <a:latin typeface="Arial" pitchFamily="34" charset="0"/>
                <a:cs typeface="Arial" pitchFamily="34" charset="0"/>
              </a:rPr>
              <a:t>С постановление Главы Нефтеюганского района от 10.03.2023 № 22-пг «О назначении публичных слушаний по проекту решения Думы Нефтеюганского района «Об исполнении бюджета Нефтеюганского района за 2022 год»</a:t>
            </a:r>
          </a:p>
        </p:txBody>
      </p:sp>
    </p:spTree>
    <p:extLst>
      <p:ext uri="{BB962C8B-B14F-4D97-AF65-F5344CB8AC3E}">
        <p14:creationId xmlns:p14="http://schemas.microsoft.com/office/powerpoint/2010/main" val="2632780911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0" y="5433644"/>
            <a:ext cx="12191999" cy="1448754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080">
                <a:defRPr/>
              </a:pPr>
              <a:endParaRPr lang="ru-RU" sz="1633" kern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95648"/>
            <a:ext cx="1145812" cy="809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9939" y="2737802"/>
            <a:ext cx="165270" cy="333886"/>
          </a:xfrm>
          <a:prstGeom prst="rect">
            <a:avLst/>
          </a:prstGeom>
          <a:noFill/>
        </p:spPr>
        <p:txBody>
          <a:bodyPr wrap="none" lIns="81804" tIns="40900" rIns="81804" bIns="40900" rtlCol="0">
            <a:spAutoFit/>
          </a:bodyPr>
          <a:lstStyle/>
          <a:p>
            <a:pPr defTabSz="933136"/>
            <a:endParaRPr lang="ru-RU" sz="1633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151761" y="-325430"/>
            <a:ext cx="1151761" cy="9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https://im0-tub-ru.yandex.net/i?id=09b424528e03d77025570c6af30e3016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4715" y="1071578"/>
            <a:ext cx="1755062" cy="94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Заголовок 1"/>
          <p:cNvSpPr txBox="1"/>
          <p:nvPr/>
        </p:nvSpPr>
        <p:spPr>
          <a:xfrm>
            <a:off x="1459705" y="46037"/>
            <a:ext cx="7620002" cy="76043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0198" tIns="45098" rIns="90198" bIns="4509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1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Исполнение бюджета за счет средств благотворительной помощи (с учетом средств прошлых лет)</a:t>
            </a:r>
            <a:endParaRPr lang="en-US" sz="21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9550663" y="1086637"/>
            <a:ext cx="1921866" cy="850848"/>
            <a:chOff x="2330473" y="1336976"/>
            <a:chExt cx="1921866" cy="850848"/>
          </a:xfrm>
          <a:solidFill>
            <a:srgbClr val="DEA900"/>
          </a:solidFill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330473" y="1336976"/>
              <a:ext cx="1809089" cy="850848"/>
            </a:xfrm>
            <a:prstGeom prst="roundRect">
              <a:avLst/>
            </a:prstGeom>
            <a:grp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1400" b="1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08297" y="1565583"/>
              <a:ext cx="184404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b="1">
                  <a:latin typeface="Arial" pitchFamily="34" charset="0"/>
                  <a:cs typeface="Arial" pitchFamily="34" charset="0"/>
                </a:rPr>
                <a:t>179 млн руб.</a:t>
              </a:r>
            </a:p>
          </p:txBody>
        </p:sp>
      </p:grp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556605"/>
              </p:ext>
            </p:extLst>
          </p:nvPr>
        </p:nvGraphicFramePr>
        <p:xfrm>
          <a:off x="1101994" y="2132610"/>
          <a:ext cx="9701477" cy="4192700"/>
        </p:xfrm>
        <a:graphic>
          <a:graphicData uri="http://schemas.openxmlformats.org/drawingml/2006/table">
            <a:tbl>
              <a:tblPr firstRow="1">
                <a:tableStyleId>{0505E3EF-67EA-436B-97B2-0124C06EBD24}</a:tableStyleId>
              </a:tblPr>
              <a:tblGrid>
                <a:gridCol w="8177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9000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70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Основные направления</a:t>
                      </a:r>
                      <a:r>
                        <a:rPr lang="ru-RU" sz="1700" baseline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расходования</a:t>
                      </a:r>
                      <a:endParaRPr lang="ru-RU" sz="170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70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Исполнено, млн руб.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190">
                <a:tc>
                  <a:txBody>
                    <a:bodyPr vert="horz" wrap="square"/>
                    <a:lstStyle/>
                    <a:p>
                      <a:pPr marL="0" marR="0" indent="0" algn="l" defTabSz="933251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700" kern="120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Реконструкции Здания станции 2-го Подъема, ВОС-8000 м3 в гп. Пойковский </a:t>
                      </a:r>
                      <a:endParaRPr lang="ru-RU" sz="1700" b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marR="0" indent="0" algn="ctr" defTabSz="933251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700" b="0">
                          <a:latin typeface="Arial" pitchFamily="34" charset="0"/>
                          <a:cs typeface="Arial" pitchFamily="34" charset="0"/>
                        </a:rPr>
                        <a:t>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150">
                <a:tc>
                  <a:txBody>
                    <a:bodyPr vert="horz" wrap="square"/>
                    <a:lstStyle/>
                    <a:p>
                      <a:pPr algn="l"/>
                      <a:r>
                        <a:rPr lang="ru-RU" sz="17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Строительство блочно-модульной водоочистной установки в сп. Каркатеевы</a:t>
                      </a:r>
                      <a:endParaRPr lang="ru-RU" sz="170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68</a:t>
                      </a:r>
                      <a:endParaRPr lang="ru-RU" sz="17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000">
                <a:tc>
                  <a:txBody>
                    <a:bodyPr vert="horz" wrap="square"/>
                    <a:lstStyle/>
                    <a:p>
                      <a:pPr marL="0" marR="0" indent="0" algn="l" defTabSz="933251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700" kern="120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Проектирование и строительство систем инженерной и транспортной инфраструктуры для участков льготной категории граждан в сп. Пойковский</a:t>
                      </a:r>
                      <a:endParaRPr lang="ru-RU" sz="170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700" b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8980">
                <a:tc>
                  <a:txBody>
                    <a:bodyPr vert="horz" wrap="square"/>
                    <a:lstStyle/>
                    <a:p>
                      <a:pPr algn="l"/>
                      <a:r>
                        <a:rPr lang="ru-RU" sz="1700" kern="120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Стимулирование культурного разнообразия в Нефтеюганском районе</a:t>
                      </a:r>
                      <a:endParaRPr lang="ru-RU" sz="1700" b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700" b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980">
                <a:tc>
                  <a:txBody>
                    <a:bodyPr vert="horz" wrap="square"/>
                    <a:lstStyle/>
                    <a:p>
                      <a:pPr marL="0" marR="0" indent="0" algn="l" defTabSz="933251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700">
                          <a:latin typeface="Arial" pitchFamily="34" charset="0"/>
                          <a:cs typeface="Arial" pitchFamily="34" charset="0"/>
                        </a:rPr>
                        <a:t>Социально-экономическое развитие населения района из числа коренных малочисленных народов Севера (авиаработы)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marR="0" indent="0" algn="ctr" defTabSz="933251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7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4414">
                <a:tc>
                  <a:txBody>
                    <a:bodyPr vert="horz" wrap="square"/>
                    <a:lstStyle/>
                    <a:p>
                      <a:pPr algn="l"/>
                      <a:r>
                        <a:rPr lang="ru-RU" sz="1700" kern="120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Реализация основных образовательных программ в рамках социально-экономического развития Нефтеюганского района</a:t>
                      </a:r>
                      <a:endParaRPr lang="ru-RU" sz="1700" b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marR="0" indent="0" algn="ctr" defTabSz="933251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700" b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8980">
                <a:tc>
                  <a:txBody>
                    <a:bodyPr vert="horz" wrap="square"/>
                    <a:lstStyle/>
                    <a:p>
                      <a:pPr marL="0" marR="0" indent="0" algn="l" defTabSz="933251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700" kern="120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Сбор, транспортированию и размещению отходов 4 и 5 классов опасности </a:t>
                      </a:r>
                      <a:endParaRPr lang="ru-RU" sz="1700" b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marL="0" marR="0" indent="0" algn="ctr" defTabSz="933251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700" b="0"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872289"/>
                  </a:ext>
                </a:extLst>
              </a:tr>
            </a:tbl>
          </a:graphicData>
        </a:graphic>
      </p:graphicFrame>
      <p:grpSp>
        <p:nvGrpSpPr>
          <p:cNvPr id="28" name="Группа 27"/>
          <p:cNvGrpSpPr/>
          <p:nvPr/>
        </p:nvGrpSpPr>
        <p:grpSpPr>
          <a:xfrm>
            <a:off x="2884226" y="1193671"/>
            <a:ext cx="5437712" cy="709979"/>
            <a:chOff x="4737133" y="1041000"/>
            <a:chExt cx="1863498" cy="709979"/>
          </a:xfrm>
        </p:grpSpPr>
        <p:sp>
          <p:nvSpPr>
            <p:cNvPr id="29" name="Folded Corner 45"/>
            <p:cNvSpPr/>
            <p:nvPr/>
          </p:nvSpPr>
          <p:spPr>
            <a:xfrm>
              <a:off x="4737133" y="1041000"/>
              <a:ext cx="1863498" cy="709979"/>
            </a:xfrm>
            <a:prstGeom prst="foldedCorner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56589" y="1043639"/>
              <a:ext cx="18440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>
                  <a:latin typeface="Arial" pitchFamily="34" charset="0"/>
                  <a:cs typeface="Arial" pitchFamily="34" charset="0"/>
                </a:rPr>
                <a:t>Направлены на социально-экономическое развитие Нефтеюганского района</a:t>
              </a:r>
            </a:p>
          </p:txBody>
        </p:sp>
      </p:grpSp>
      <p:pic>
        <p:nvPicPr>
          <p:cNvPr id="31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2FD97920-FAD6-46EA-A4DA-BB438B2A9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24899" y="208869"/>
            <a:ext cx="3164601" cy="66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480756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04020967-95DA-49D2-BDC7-68865CCFF3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3950" y="2059112"/>
            <a:ext cx="1536325" cy="1518036"/>
          </a:xfrm>
          <a:prstGeom prst="rect">
            <a:avLst/>
          </a:prstGeom>
        </p:spPr>
      </p:pic>
      <p:grpSp>
        <p:nvGrpSpPr>
          <p:cNvPr id="64" name="Группа 63"/>
          <p:cNvGrpSpPr/>
          <p:nvPr/>
        </p:nvGrpSpPr>
        <p:grpSpPr>
          <a:xfrm>
            <a:off x="0" y="5433644"/>
            <a:ext cx="12191999" cy="1448754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1808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3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1808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3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1808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3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81808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63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1999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95648"/>
            <a:ext cx="1145812" cy="809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77292" y="2729801"/>
            <a:ext cx="165270" cy="333886"/>
          </a:xfrm>
          <a:prstGeom prst="rect">
            <a:avLst/>
          </a:prstGeom>
          <a:noFill/>
        </p:spPr>
        <p:txBody>
          <a:bodyPr wrap="none" lIns="81804" tIns="40900" rIns="81804" bIns="40900" rtlCol="0">
            <a:spAutoFit/>
          </a:bodyPr>
          <a:lstStyle/>
          <a:p>
            <a:pPr marL="0" marR="0" lvl="0" indent="0" algn="l" defTabSz="93313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63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F3BDA25B-2C8F-4F1D-8BBC-61A49592E996}"/>
              </a:ext>
            </a:extLst>
          </p:cNvPr>
          <p:cNvSpPr txBox="1"/>
          <p:nvPr/>
        </p:nvSpPr>
        <p:spPr>
          <a:xfrm>
            <a:off x="1231235" y="-106242"/>
            <a:ext cx="5384005" cy="568577"/>
          </a:xfrm>
          <a:prstGeom prst="rect">
            <a:avLst/>
          </a:prstGeom>
        </p:spPr>
        <p:txBody>
          <a:bodyPr vert="horz" lIns="90087" tIns="45042" rIns="90087" bIns="45042" rtlCol="0" anchor="ctr">
            <a:normAutofit fontScale="97500"/>
          </a:bodyPr>
          <a:lstStyle>
            <a:lvl1pPr algn="ctr" defTabSz="91327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00924">
              <a:defRPr/>
            </a:pPr>
            <a:r>
              <a:rPr lang="ru-RU" sz="2100" b="1">
                <a:latin typeface="Arial" pitchFamily="34" charset="0"/>
                <a:cs typeface="Arial" pitchFamily="34" charset="0"/>
              </a:rPr>
              <a:t>Социально ориентированный бюджет</a:t>
            </a:r>
          </a:p>
        </p:txBody>
      </p:sp>
      <p:sp>
        <p:nvSpPr>
          <p:cNvPr id="27" name="Скругленный прямоугольник 57">
            <a:extLst>
              <a:ext uri="{FF2B5EF4-FFF2-40B4-BE49-F238E27FC236}">
                <a16:creationId xmlns:a16="http://schemas.microsoft.com/office/drawing/2014/main" id="{8D460C0B-0894-45B2-A906-10B7E87A321F}"/>
              </a:ext>
            </a:extLst>
          </p:cNvPr>
          <p:cNvSpPr/>
          <p:nvPr/>
        </p:nvSpPr>
        <p:spPr>
          <a:xfrm>
            <a:off x="289661" y="1439769"/>
            <a:ext cx="4426060" cy="45817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0198" tIns="45098" rIns="90198" bIns="45098" rtlCol="0" anchor="ctr"/>
          <a:lstStyle/>
          <a:p>
            <a:pPr algn="ctr"/>
            <a:r>
              <a:rPr lang="ru-RU" sz="1400">
                <a:latin typeface="Arial" pitchFamily="34" charset="0"/>
                <a:cs typeface="Arial" pitchFamily="34" charset="0"/>
              </a:rPr>
              <a:t>Дошкольное, общее и дополнительное образование детей</a:t>
            </a:r>
            <a:endParaRPr lang="ru-RU" sz="14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060B62DD-2B60-42B2-AB58-CB6EA6C4B8FA}"/>
              </a:ext>
            </a:extLst>
          </p:cNvPr>
          <p:cNvSpPr/>
          <p:nvPr/>
        </p:nvSpPr>
        <p:spPr>
          <a:xfrm>
            <a:off x="211344" y="2070792"/>
            <a:ext cx="4615110" cy="44045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32" name="燕尾形 106">
            <a:extLst>
              <a:ext uri="{FF2B5EF4-FFF2-40B4-BE49-F238E27FC236}">
                <a16:creationId xmlns:a16="http://schemas.microsoft.com/office/drawing/2014/main" id="{E0A48CB7-03D2-447D-9DA2-2DB42B2F10A8}"/>
              </a:ext>
            </a:extLst>
          </p:cNvPr>
          <p:cNvSpPr/>
          <p:nvPr/>
        </p:nvSpPr>
        <p:spPr>
          <a:xfrm rot="5400000">
            <a:off x="324711" y="2171420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900">
              <a:solidFill>
                <a:schemeClr val="tx1"/>
              </a:solidFill>
            </a:endParaRPr>
          </a:p>
        </p:txBody>
      </p:sp>
      <p:cxnSp>
        <p:nvCxnSpPr>
          <p:cNvPr id="33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605766" y="2680703"/>
            <a:ext cx="3967003" cy="0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47">
            <a:extLst>
              <a:ext uri="{FF2B5EF4-FFF2-40B4-BE49-F238E27FC236}">
                <a16:creationId xmlns:a16="http://schemas.microsoft.com/office/drawing/2014/main" id="{7F4806CC-26F2-4508-89F0-45BF1AA39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036" y="2054112"/>
            <a:ext cx="3814772" cy="68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660" tIns="33832" rIns="67660" bIns="33832">
            <a:spAutoFit/>
          </a:bodyPr>
          <a:lstStyle>
            <a:lvl1pPr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500"/>
              </a:lnSpc>
              <a:buNone/>
            </a:pPr>
            <a:r>
              <a:rPr lang="ru-RU" altLang="zh-CN" sz="1200">
                <a:latin typeface="Arial" pitchFamily="34" charset="0"/>
                <a:cs typeface="Arial" pitchFamily="34" charset="0"/>
              </a:rPr>
              <a:t>Обеспечение реализации основных образовательных программ        </a:t>
            </a:r>
          </a:p>
          <a:p>
            <a:pPr>
              <a:lnSpc>
                <a:spcPts val="1500"/>
              </a:lnSpc>
              <a:buNone/>
            </a:pPr>
            <a:r>
              <a:rPr lang="ru-RU" altLang="zh-CN" sz="1200" b="1">
                <a:latin typeface="Arial" pitchFamily="34" charset="0"/>
                <a:cs typeface="Arial" pitchFamily="34" charset="0"/>
              </a:rPr>
              <a:t>                                                            2 052 млн руб.</a:t>
            </a:r>
          </a:p>
        </p:txBody>
      </p:sp>
      <p:sp>
        <p:nvSpPr>
          <p:cNvPr id="35" name="燕尾形 106">
            <a:extLst>
              <a:ext uri="{FF2B5EF4-FFF2-40B4-BE49-F238E27FC236}">
                <a16:creationId xmlns:a16="http://schemas.microsoft.com/office/drawing/2014/main" id="{DDA88BC7-BB79-4F85-948E-A98B775E0887}"/>
              </a:ext>
            </a:extLst>
          </p:cNvPr>
          <p:cNvSpPr/>
          <p:nvPr/>
        </p:nvSpPr>
        <p:spPr>
          <a:xfrm rot="5400000">
            <a:off x="324711" y="2722450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900">
              <a:solidFill>
                <a:schemeClr val="tx1"/>
              </a:solidFill>
            </a:endParaRPr>
          </a:p>
        </p:txBody>
      </p:sp>
      <p:sp>
        <p:nvSpPr>
          <p:cNvPr id="36" name="矩形 47">
            <a:extLst>
              <a:ext uri="{FF2B5EF4-FFF2-40B4-BE49-F238E27FC236}">
                <a16:creationId xmlns:a16="http://schemas.microsoft.com/office/drawing/2014/main" id="{F889E035-9D4D-460A-8239-3B8E2DD93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036" y="3327995"/>
            <a:ext cx="3851615" cy="83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660" tIns="33832" rIns="67660" bIns="33832">
            <a:spAutoFit/>
          </a:bodyPr>
          <a:lstStyle>
            <a:lvl1pPr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500"/>
              </a:lnSpc>
              <a:buNone/>
            </a:pPr>
            <a:r>
              <a:rPr lang="ru-RU" altLang="zh-CN" sz="1200">
                <a:latin typeface="Arial" pitchFamily="34" charset="0"/>
                <a:cs typeface="Arial" pitchFamily="34" charset="0"/>
              </a:rPr>
              <a:t>Развитие системы дополнительного образования. Формирование эффективной системы выявления, поддержки и развития способностей и талантов у детей и молодежи                                    </a:t>
            </a:r>
            <a:r>
              <a:rPr lang="ru-RU" altLang="zh-CN" sz="1200" b="1">
                <a:latin typeface="Arial" pitchFamily="34" charset="0"/>
                <a:cs typeface="Arial" pitchFamily="34" charset="0"/>
              </a:rPr>
              <a:t>19 млн руб.</a:t>
            </a:r>
          </a:p>
        </p:txBody>
      </p:sp>
      <p:cxnSp>
        <p:nvCxnSpPr>
          <p:cNvPr id="37" name="直接连接符 107">
            <a:extLst>
              <a:ext uri="{FF2B5EF4-FFF2-40B4-BE49-F238E27FC236}">
                <a16:creationId xmlns:a16="http://schemas.microsoft.com/office/drawing/2014/main" id="{48B27787-8D4F-4690-A489-C769C538E70D}"/>
              </a:ext>
            </a:extLst>
          </p:cNvPr>
          <p:cNvCxnSpPr/>
          <p:nvPr/>
        </p:nvCxnSpPr>
        <p:spPr>
          <a:xfrm>
            <a:off x="606595" y="3250307"/>
            <a:ext cx="3985121" cy="9481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燕尾形 106">
            <a:extLst>
              <a:ext uri="{FF2B5EF4-FFF2-40B4-BE49-F238E27FC236}">
                <a16:creationId xmlns:a16="http://schemas.microsoft.com/office/drawing/2014/main" id="{CE32671F-11D3-48A3-98A0-33E60209805C}"/>
              </a:ext>
            </a:extLst>
          </p:cNvPr>
          <p:cNvSpPr/>
          <p:nvPr/>
        </p:nvSpPr>
        <p:spPr>
          <a:xfrm rot="5400000">
            <a:off x="324711" y="3621286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900">
              <a:solidFill>
                <a:schemeClr val="tx1"/>
              </a:solidFill>
            </a:endParaRPr>
          </a:p>
        </p:txBody>
      </p:sp>
      <p:sp>
        <p:nvSpPr>
          <p:cNvPr id="39" name="矩形 47">
            <a:extLst>
              <a:ext uri="{FF2B5EF4-FFF2-40B4-BE49-F238E27FC236}">
                <a16:creationId xmlns:a16="http://schemas.microsoft.com/office/drawing/2014/main" id="{F8425090-C90A-4125-8123-F522E7BA0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035" y="2765714"/>
            <a:ext cx="3847733" cy="48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660" tIns="33832" rIns="67660" bIns="33832">
            <a:spAutoFit/>
          </a:bodyPr>
          <a:lstStyle>
            <a:lvl1pPr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500"/>
              </a:lnSpc>
              <a:buNone/>
            </a:pPr>
            <a:r>
              <a:rPr lang="ru-RU" altLang="zh-CN" sz="1200">
                <a:latin typeface="Arial" pitchFamily="34" charset="0"/>
                <a:cs typeface="Arial" pitchFamily="34" charset="0"/>
              </a:rPr>
              <a:t>Организация отдыха и оздоровления детей</a:t>
            </a:r>
          </a:p>
          <a:p>
            <a:pPr>
              <a:lnSpc>
                <a:spcPts val="1500"/>
              </a:lnSpc>
              <a:buNone/>
            </a:pPr>
            <a:r>
              <a:rPr lang="ru-RU" altLang="zh-CN" sz="1200" b="1">
                <a:latin typeface="Arial" pitchFamily="34" charset="0"/>
                <a:cs typeface="Arial" pitchFamily="34" charset="0"/>
              </a:rPr>
              <a:t>                                                                 22 млн руб.</a:t>
            </a:r>
          </a:p>
        </p:txBody>
      </p:sp>
      <p:cxnSp>
        <p:nvCxnSpPr>
          <p:cNvPr id="40" name="直接连接符 107">
            <a:extLst>
              <a:ext uri="{FF2B5EF4-FFF2-40B4-BE49-F238E27FC236}">
                <a16:creationId xmlns:a16="http://schemas.microsoft.com/office/drawing/2014/main" id="{249E8960-9E56-41AA-865C-F4B1596A0DB0}"/>
              </a:ext>
            </a:extLst>
          </p:cNvPr>
          <p:cNvCxnSpPr/>
          <p:nvPr/>
        </p:nvCxnSpPr>
        <p:spPr>
          <a:xfrm>
            <a:off x="630139" y="4152375"/>
            <a:ext cx="3942630" cy="0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燕尾形 106">
            <a:extLst>
              <a:ext uri="{FF2B5EF4-FFF2-40B4-BE49-F238E27FC236}">
                <a16:creationId xmlns:a16="http://schemas.microsoft.com/office/drawing/2014/main" id="{BEB047AC-2480-4C44-AAEA-270907C94639}"/>
              </a:ext>
            </a:extLst>
          </p:cNvPr>
          <p:cNvSpPr/>
          <p:nvPr/>
        </p:nvSpPr>
        <p:spPr>
          <a:xfrm rot="5400000">
            <a:off x="324711" y="4508313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900">
              <a:solidFill>
                <a:schemeClr val="tx1"/>
              </a:solidFill>
            </a:endParaRPr>
          </a:p>
        </p:txBody>
      </p:sp>
      <p:sp>
        <p:nvSpPr>
          <p:cNvPr id="42" name="矩形 47">
            <a:extLst>
              <a:ext uri="{FF2B5EF4-FFF2-40B4-BE49-F238E27FC236}">
                <a16:creationId xmlns:a16="http://schemas.microsoft.com/office/drawing/2014/main" id="{FB33E385-9AD2-458B-853C-ED70951E26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035" y="5219595"/>
            <a:ext cx="3940380" cy="45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660" tIns="33832" rIns="67660" bIns="33832">
            <a:spAutoFit/>
          </a:bodyPr>
          <a:lstStyle>
            <a:lvl1pPr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500"/>
              </a:lnSpc>
              <a:buNone/>
            </a:pPr>
            <a:r>
              <a:rPr lang="ru-RU" altLang="zh-CN" sz="1200">
                <a:latin typeface="Arial" pitchFamily="34" charset="0"/>
                <a:cs typeface="Arial" pitchFamily="34" charset="0"/>
              </a:rPr>
              <a:t>Региональный проект «Патриотическое воспитание граждан Российской Федерации»            </a:t>
            </a:r>
            <a:r>
              <a:rPr lang="ru-RU" altLang="zh-CN" sz="1200" b="1">
                <a:latin typeface="Arial" pitchFamily="34" charset="0"/>
                <a:cs typeface="Arial" pitchFamily="34" charset="0"/>
              </a:rPr>
              <a:t>0,8 млн руб</a:t>
            </a:r>
            <a:r>
              <a:rPr lang="ru-RU" altLang="zh-CN" sz="1200">
                <a:latin typeface="Arial" pitchFamily="34" charset="0"/>
                <a:cs typeface="Arial" pitchFamily="34" charset="0"/>
              </a:rPr>
              <a:t>.       </a:t>
            </a:r>
            <a:endParaRPr lang="ru-RU" altLang="zh-CN" sz="12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直接连接符 107">
            <a:extLst>
              <a:ext uri="{FF2B5EF4-FFF2-40B4-BE49-F238E27FC236}">
                <a16:creationId xmlns:a16="http://schemas.microsoft.com/office/drawing/2014/main" id="{7744B6D5-219F-4C50-8FB8-D77B5417D084}"/>
              </a:ext>
            </a:extLst>
          </p:cNvPr>
          <p:cNvCxnSpPr/>
          <p:nvPr/>
        </p:nvCxnSpPr>
        <p:spPr>
          <a:xfrm>
            <a:off x="614406" y="5120073"/>
            <a:ext cx="3925402" cy="23436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燕尾形 106">
            <a:extLst>
              <a:ext uri="{FF2B5EF4-FFF2-40B4-BE49-F238E27FC236}">
                <a16:creationId xmlns:a16="http://schemas.microsoft.com/office/drawing/2014/main" id="{3F9E5B9E-83B1-4581-A268-395FD5BBE573}"/>
              </a:ext>
            </a:extLst>
          </p:cNvPr>
          <p:cNvSpPr/>
          <p:nvPr/>
        </p:nvSpPr>
        <p:spPr>
          <a:xfrm rot="5400000">
            <a:off x="292933" y="5736439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900">
              <a:solidFill>
                <a:schemeClr val="tx1"/>
              </a:solidFill>
            </a:endParaRPr>
          </a:p>
        </p:txBody>
      </p:sp>
      <p:sp>
        <p:nvSpPr>
          <p:cNvPr id="45" name="矩形 47">
            <a:extLst>
              <a:ext uri="{FF2B5EF4-FFF2-40B4-BE49-F238E27FC236}">
                <a16:creationId xmlns:a16="http://schemas.microsoft.com/office/drawing/2014/main" id="{A93EBF9D-0B52-47DF-A895-8B8F64893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036" y="4221452"/>
            <a:ext cx="3866680" cy="83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660" tIns="33832" rIns="67660" bIns="33832">
            <a:spAutoFit/>
          </a:bodyPr>
          <a:lstStyle>
            <a:lvl1pPr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500"/>
              </a:lnSpc>
              <a:buNone/>
            </a:pPr>
            <a:r>
              <a:rPr lang="ru-RU" altLang="zh-CN" sz="1200">
                <a:latin typeface="Arial" pitchFamily="34" charset="0"/>
                <a:cs typeface="Arial" pitchFamily="34" charset="0"/>
              </a:rPr>
              <a:t>Создание условий для реализации национальной системы профессионального роста педагогических работников, развитие наставничества, кадрового потенциала отрасли                                 </a:t>
            </a:r>
            <a:r>
              <a:rPr lang="ru-RU" altLang="zh-CN" sz="1200" b="1">
                <a:latin typeface="Arial" pitchFamily="34" charset="0"/>
                <a:cs typeface="Arial" pitchFamily="34" charset="0"/>
              </a:rPr>
              <a:t>17 млн руб.</a:t>
            </a:r>
          </a:p>
        </p:txBody>
      </p:sp>
      <p:cxnSp>
        <p:nvCxnSpPr>
          <p:cNvPr id="46" name="直接连接符 107">
            <a:extLst>
              <a:ext uri="{FF2B5EF4-FFF2-40B4-BE49-F238E27FC236}">
                <a16:creationId xmlns:a16="http://schemas.microsoft.com/office/drawing/2014/main" id="{464DF48C-219B-44F6-8052-84BAC4C941B1}"/>
              </a:ext>
            </a:extLst>
          </p:cNvPr>
          <p:cNvCxnSpPr/>
          <p:nvPr/>
        </p:nvCxnSpPr>
        <p:spPr>
          <a:xfrm>
            <a:off x="634140" y="6261857"/>
            <a:ext cx="3872125" cy="6125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47">
            <a:extLst>
              <a:ext uri="{FF2B5EF4-FFF2-40B4-BE49-F238E27FC236}">
                <a16:creationId xmlns:a16="http://schemas.microsoft.com/office/drawing/2014/main" id="{F5690CF3-9F6D-46CB-AB44-A44AECF77A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035" y="5826539"/>
            <a:ext cx="3814772" cy="48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660" tIns="33832" rIns="67660" bIns="33832">
            <a:spAutoFit/>
          </a:bodyPr>
          <a:lstStyle>
            <a:lvl1pPr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500"/>
              </a:lnSpc>
              <a:buNone/>
            </a:pPr>
            <a:r>
              <a:rPr lang="ru-RU" altLang="zh-CN" sz="1200">
                <a:latin typeface="Arial" pitchFamily="34" charset="0"/>
                <a:cs typeface="Arial" pitchFamily="34" charset="0"/>
              </a:rPr>
              <a:t>Развитие системы оценки качества образования           </a:t>
            </a:r>
          </a:p>
          <a:p>
            <a:pPr>
              <a:lnSpc>
                <a:spcPts val="1500"/>
              </a:lnSpc>
              <a:buNone/>
            </a:pPr>
            <a:r>
              <a:rPr lang="ru-RU" altLang="zh-CN" sz="1200">
                <a:latin typeface="Arial" pitchFamily="34" charset="0"/>
                <a:cs typeface="Arial" pitchFamily="34" charset="0"/>
              </a:rPr>
              <a:t>                                                                </a:t>
            </a:r>
            <a:r>
              <a:rPr lang="ru-RU" altLang="zh-CN" sz="1200" b="1">
                <a:latin typeface="Arial" pitchFamily="34" charset="0"/>
                <a:cs typeface="Arial" pitchFamily="34" charset="0"/>
              </a:rPr>
              <a:t>0,6 млн руб.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051C906-74B2-4DAA-BC55-357206017B5D}"/>
              </a:ext>
            </a:extLst>
          </p:cNvPr>
          <p:cNvSpPr txBox="1"/>
          <p:nvPr/>
        </p:nvSpPr>
        <p:spPr>
          <a:xfrm>
            <a:off x="3499668" y="1726656"/>
            <a:ext cx="1482640" cy="353270"/>
          </a:xfrm>
          <a:prstGeom prst="roundRect">
            <a:avLst/>
          </a:prstGeom>
          <a:solidFill>
            <a:srgbClr val="DEA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102887" tIns="51427" rIns="102887" bIns="51427" rtlCol="0">
            <a:spAutoFit/>
          </a:bodyPr>
          <a:lstStyle/>
          <a:p>
            <a:pPr algn="ctr"/>
            <a:r>
              <a:rPr lang="ru-RU" sz="1400" b="1">
                <a:latin typeface="Arial" pitchFamily="34" charset="0"/>
                <a:cs typeface="Arial" pitchFamily="34" charset="0"/>
              </a:rPr>
              <a:t>2 111 млн руб.</a:t>
            </a:r>
          </a:p>
        </p:txBody>
      </p:sp>
      <p:sp>
        <p:nvSpPr>
          <p:cNvPr id="55" name="Скругленный прямоугольник 37">
            <a:extLst>
              <a:ext uri="{FF2B5EF4-FFF2-40B4-BE49-F238E27FC236}">
                <a16:creationId xmlns:a16="http://schemas.microsoft.com/office/drawing/2014/main" id="{62647A19-78AA-4CEE-8D0D-9DBEA29EDE98}"/>
              </a:ext>
            </a:extLst>
          </p:cNvPr>
          <p:cNvSpPr/>
          <p:nvPr/>
        </p:nvSpPr>
        <p:spPr>
          <a:xfrm>
            <a:off x="5457159" y="1414135"/>
            <a:ext cx="5495744" cy="47507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0198" tIns="45098" rIns="90198" bIns="45098" rtlCol="0" anchor="ctr"/>
          <a:lstStyle/>
          <a:p>
            <a:pPr algn="ctr"/>
            <a:r>
              <a:rPr lang="ru-RU" sz="1400">
                <a:latin typeface="Arial" pitchFamily="34" charset="0"/>
                <a:cs typeface="Arial" pitchFamily="34" charset="0"/>
              </a:rPr>
              <a:t>Ресурсное обеспечение в сфере образования и молодежной политики</a:t>
            </a:r>
            <a:endParaRPr lang="ru-RU" sz="14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EE34077-AB5C-4FEC-8450-58CB324F3613}"/>
              </a:ext>
            </a:extLst>
          </p:cNvPr>
          <p:cNvSpPr txBox="1"/>
          <p:nvPr/>
        </p:nvSpPr>
        <p:spPr>
          <a:xfrm>
            <a:off x="10598722" y="1660857"/>
            <a:ext cx="1482640" cy="353270"/>
          </a:xfrm>
          <a:prstGeom prst="roundRect">
            <a:avLst/>
          </a:prstGeom>
          <a:solidFill>
            <a:srgbClr val="DEA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102887" tIns="51427" rIns="102887" bIns="51427" rtlCol="0">
            <a:spAutoFit/>
          </a:bodyPr>
          <a:lstStyle/>
          <a:p>
            <a:pPr algn="ctr"/>
            <a:r>
              <a:rPr lang="ru-RU" sz="1400" b="1">
                <a:latin typeface="Arial" pitchFamily="34" charset="0"/>
                <a:cs typeface="Arial" pitchFamily="34" charset="0"/>
              </a:rPr>
              <a:t>213 млн руб.</a:t>
            </a: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A9210189-F89F-423C-B7EA-0C8E9F3E3EF1}"/>
              </a:ext>
            </a:extLst>
          </p:cNvPr>
          <p:cNvSpPr/>
          <p:nvPr/>
        </p:nvSpPr>
        <p:spPr>
          <a:xfrm>
            <a:off x="5412620" y="2013099"/>
            <a:ext cx="5630242" cy="15743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58" name="燕尾形 106">
            <a:extLst>
              <a:ext uri="{FF2B5EF4-FFF2-40B4-BE49-F238E27FC236}">
                <a16:creationId xmlns:a16="http://schemas.microsoft.com/office/drawing/2014/main" id="{A5518F7D-EC70-4922-AF77-D61CB144F1AF}"/>
              </a:ext>
            </a:extLst>
          </p:cNvPr>
          <p:cNvSpPr/>
          <p:nvPr/>
        </p:nvSpPr>
        <p:spPr>
          <a:xfrm rot="5400000">
            <a:off x="5635536" y="2016937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600">
              <a:solidFill>
                <a:schemeClr val="tx1"/>
              </a:solidFill>
            </a:endParaRPr>
          </a:p>
        </p:txBody>
      </p:sp>
      <p:cxnSp>
        <p:nvCxnSpPr>
          <p:cNvPr id="59" name="直接连接符 107">
            <a:extLst>
              <a:ext uri="{FF2B5EF4-FFF2-40B4-BE49-F238E27FC236}">
                <a16:creationId xmlns:a16="http://schemas.microsoft.com/office/drawing/2014/main" id="{FC8F4D9A-D222-4805-8447-06A4046D390E}"/>
              </a:ext>
            </a:extLst>
          </p:cNvPr>
          <p:cNvCxnSpPr/>
          <p:nvPr/>
        </p:nvCxnSpPr>
        <p:spPr>
          <a:xfrm flipV="1">
            <a:off x="5916591" y="2512724"/>
            <a:ext cx="4808151" cy="13496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47">
            <a:extLst>
              <a:ext uri="{FF2B5EF4-FFF2-40B4-BE49-F238E27FC236}">
                <a16:creationId xmlns:a16="http://schemas.microsoft.com/office/drawing/2014/main" id="{69B96F4E-6A4C-4AB2-8141-1A9C5E6A4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5861" y="2004487"/>
            <a:ext cx="4846019" cy="45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660" tIns="33832" rIns="67660" bIns="33832">
            <a:spAutoFit/>
          </a:bodyPr>
          <a:lstStyle>
            <a:lvl1pPr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500"/>
              </a:lnSpc>
              <a:buNone/>
            </a:pPr>
            <a:r>
              <a:rPr lang="ru-RU" altLang="zh-CN" sz="1200">
                <a:latin typeface="Arial" pitchFamily="34" charset="0"/>
                <a:cs typeface="Arial" pitchFamily="34" charset="0"/>
              </a:rPr>
              <a:t>Обеспечение комплексной безопасности и комфортных условий образовательного процесса</a:t>
            </a:r>
            <a:r>
              <a:rPr lang="ru-RU" altLang="zh-CN" sz="1200" b="1">
                <a:latin typeface="Arial" pitchFamily="34" charset="0"/>
                <a:cs typeface="Arial" pitchFamily="34" charset="0"/>
              </a:rPr>
              <a:t>                                     15 млн руб.</a:t>
            </a:r>
          </a:p>
        </p:txBody>
      </p:sp>
      <p:sp>
        <p:nvSpPr>
          <p:cNvPr id="61" name="燕尾形 106">
            <a:extLst>
              <a:ext uri="{FF2B5EF4-FFF2-40B4-BE49-F238E27FC236}">
                <a16:creationId xmlns:a16="http://schemas.microsoft.com/office/drawing/2014/main" id="{C8B1D0DC-8284-401E-A66B-5849C667709F}"/>
              </a:ext>
            </a:extLst>
          </p:cNvPr>
          <p:cNvSpPr/>
          <p:nvPr/>
        </p:nvSpPr>
        <p:spPr>
          <a:xfrm rot="5400000">
            <a:off x="5635536" y="2903646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600">
              <a:solidFill>
                <a:schemeClr val="tx1"/>
              </a:solidFill>
            </a:endParaRPr>
          </a:p>
        </p:txBody>
      </p:sp>
      <p:cxnSp>
        <p:nvCxnSpPr>
          <p:cNvPr id="63" name="直接连接符 107">
            <a:extLst>
              <a:ext uri="{FF2B5EF4-FFF2-40B4-BE49-F238E27FC236}">
                <a16:creationId xmlns:a16="http://schemas.microsoft.com/office/drawing/2014/main" id="{04558776-6630-44FC-9DA1-5D7DDBFA7049}"/>
              </a:ext>
            </a:extLst>
          </p:cNvPr>
          <p:cNvCxnSpPr/>
          <p:nvPr/>
        </p:nvCxnSpPr>
        <p:spPr>
          <a:xfrm>
            <a:off x="5920938" y="3420999"/>
            <a:ext cx="4808151" cy="0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矩形 47">
            <a:extLst>
              <a:ext uri="{FF2B5EF4-FFF2-40B4-BE49-F238E27FC236}">
                <a16:creationId xmlns:a16="http://schemas.microsoft.com/office/drawing/2014/main" id="{CE5DE243-C81F-49C5-A563-8CBBC79AE4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5861" y="2716089"/>
            <a:ext cx="4688881" cy="645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660" tIns="33832" rIns="67660" bIns="33832">
            <a:spAutoFit/>
          </a:bodyPr>
          <a:lstStyle>
            <a:lvl1pPr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500"/>
              </a:lnSpc>
              <a:buNone/>
            </a:pPr>
            <a:r>
              <a:rPr lang="ru-RU" altLang="zh-CN" sz="1200">
                <a:latin typeface="Arial" pitchFamily="34" charset="0"/>
                <a:cs typeface="Arial" pitchFamily="34" charset="0"/>
              </a:rPr>
              <a:t>Обеспечение функций управления в сфере образования и молодежной политики. Финансовое обеспечение отдельных государственных полномочий</a:t>
            </a:r>
            <a:r>
              <a:rPr lang="ru-RU" altLang="zh-CN" sz="1200" b="1">
                <a:latin typeface="Arial" pitchFamily="34" charset="0"/>
                <a:cs typeface="Arial" pitchFamily="34" charset="0"/>
              </a:rPr>
              <a:t>                                  197 млн руб.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83D6ADF-CA8F-4142-B1FA-4F0A4D058116}"/>
              </a:ext>
            </a:extLst>
          </p:cNvPr>
          <p:cNvSpPr txBox="1"/>
          <p:nvPr/>
        </p:nvSpPr>
        <p:spPr>
          <a:xfrm>
            <a:off x="6996801" y="5094095"/>
            <a:ext cx="165270" cy="333886"/>
          </a:xfrm>
          <a:prstGeom prst="rect">
            <a:avLst/>
          </a:prstGeom>
          <a:noFill/>
        </p:spPr>
        <p:txBody>
          <a:bodyPr wrap="none" lIns="81804" tIns="40900" rIns="81804" bIns="40900" rtlCol="0">
            <a:spAutoFit/>
          </a:bodyPr>
          <a:lstStyle/>
          <a:p>
            <a:pPr marL="0" marR="0" lvl="0" indent="0" algn="l" defTabSz="93313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63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2" name="Скругленный прямоугольник 37">
            <a:extLst>
              <a:ext uri="{FF2B5EF4-FFF2-40B4-BE49-F238E27FC236}">
                <a16:creationId xmlns:a16="http://schemas.microsoft.com/office/drawing/2014/main" id="{BFC7165B-8B4E-4A81-B8DC-1A68F76F75AC}"/>
              </a:ext>
            </a:extLst>
          </p:cNvPr>
          <p:cNvSpPr/>
          <p:nvPr/>
        </p:nvSpPr>
        <p:spPr>
          <a:xfrm>
            <a:off x="5457159" y="3689991"/>
            <a:ext cx="5495744" cy="39241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90198" tIns="45098" rIns="90198" bIns="45098" rtlCol="0" anchor="ctr"/>
          <a:lstStyle/>
          <a:p>
            <a:pPr algn="ctr"/>
            <a:r>
              <a:rPr lang="ru-RU" sz="1400">
                <a:latin typeface="Arial" pitchFamily="34" charset="0"/>
                <a:cs typeface="Arial" pitchFamily="34" charset="0"/>
              </a:rPr>
              <a:t>Молодежь Нефтеюганского района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83E1DEC-DA78-4B48-88CE-1D2D6F8F3E9D}"/>
              </a:ext>
            </a:extLst>
          </p:cNvPr>
          <p:cNvSpPr txBox="1"/>
          <p:nvPr/>
        </p:nvSpPr>
        <p:spPr>
          <a:xfrm>
            <a:off x="10559593" y="3841854"/>
            <a:ext cx="1482640" cy="353270"/>
          </a:xfrm>
          <a:prstGeom prst="roundRect">
            <a:avLst/>
          </a:prstGeom>
          <a:solidFill>
            <a:srgbClr val="DEA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102887" tIns="51427" rIns="102887" bIns="51427" rtlCol="0">
            <a:spAutoFit/>
          </a:bodyPr>
          <a:lstStyle/>
          <a:p>
            <a:pPr algn="ctr"/>
            <a:r>
              <a:rPr lang="ru-RU" sz="1400" b="1">
                <a:latin typeface="Arial" pitchFamily="34" charset="0"/>
                <a:cs typeface="Arial" pitchFamily="34" charset="0"/>
              </a:rPr>
              <a:t>42 млн руб.</a:t>
            </a:r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7D6BB51D-7EC9-4B48-9174-D3C3FE3B1FA3}"/>
              </a:ext>
            </a:extLst>
          </p:cNvPr>
          <p:cNvSpPr/>
          <p:nvPr/>
        </p:nvSpPr>
        <p:spPr>
          <a:xfrm>
            <a:off x="5431698" y="4214828"/>
            <a:ext cx="6054344" cy="17668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85" name="燕尾形 106">
            <a:extLst>
              <a:ext uri="{FF2B5EF4-FFF2-40B4-BE49-F238E27FC236}">
                <a16:creationId xmlns:a16="http://schemas.microsoft.com/office/drawing/2014/main" id="{F91AB7D3-338A-4503-B945-0236970DF6F9}"/>
              </a:ext>
            </a:extLst>
          </p:cNvPr>
          <p:cNvSpPr/>
          <p:nvPr/>
        </p:nvSpPr>
        <p:spPr>
          <a:xfrm rot="5400000">
            <a:off x="5622286" y="4337223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900">
              <a:solidFill>
                <a:schemeClr val="tx1"/>
              </a:solidFill>
            </a:endParaRPr>
          </a:p>
        </p:txBody>
      </p:sp>
      <p:cxnSp>
        <p:nvCxnSpPr>
          <p:cNvPr id="86" name="直接连接符 107">
            <a:extLst>
              <a:ext uri="{FF2B5EF4-FFF2-40B4-BE49-F238E27FC236}">
                <a16:creationId xmlns:a16="http://schemas.microsoft.com/office/drawing/2014/main" id="{9DCF6371-BD66-440E-A534-D32AD95A9973}"/>
              </a:ext>
            </a:extLst>
          </p:cNvPr>
          <p:cNvCxnSpPr/>
          <p:nvPr/>
        </p:nvCxnSpPr>
        <p:spPr>
          <a:xfrm>
            <a:off x="5903341" y="4846506"/>
            <a:ext cx="5312122" cy="0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矩形 47">
            <a:extLst>
              <a:ext uri="{FF2B5EF4-FFF2-40B4-BE49-F238E27FC236}">
                <a16:creationId xmlns:a16="http://schemas.microsoft.com/office/drawing/2014/main" id="{4106EBA2-4F2E-48BB-97B2-EC40EEAA2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8620" y="4226182"/>
            <a:ext cx="5547745" cy="645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660" tIns="33832" rIns="67660" bIns="33832">
            <a:spAutoFit/>
          </a:bodyPr>
          <a:lstStyle>
            <a:lvl1pPr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500"/>
              </a:lnSpc>
              <a:buNone/>
            </a:pPr>
            <a:r>
              <a:rPr lang="ru-RU" altLang="zh-CN" sz="1200">
                <a:latin typeface="Arial" pitchFamily="34" charset="0"/>
                <a:cs typeface="Arial" pitchFamily="34" charset="0"/>
              </a:rPr>
              <a:t>Создание условий для вовлечения молодежи в активную социальную деятельность. Поддержка общественных инициатив и проектов, в том числе в сфере добровольчества (волонтерства)                 </a:t>
            </a:r>
            <a:r>
              <a:rPr lang="ru-RU" altLang="zh-CN" sz="1200" b="1">
                <a:latin typeface="Arial" pitchFamily="34" charset="0"/>
                <a:cs typeface="Arial" pitchFamily="34" charset="0"/>
              </a:rPr>
              <a:t>17 млн руб.</a:t>
            </a:r>
          </a:p>
        </p:txBody>
      </p:sp>
      <p:sp>
        <p:nvSpPr>
          <p:cNvPr id="88" name="燕尾形 106">
            <a:extLst>
              <a:ext uri="{FF2B5EF4-FFF2-40B4-BE49-F238E27FC236}">
                <a16:creationId xmlns:a16="http://schemas.microsoft.com/office/drawing/2014/main" id="{2E9C27B5-5B9E-45A6-B47A-AD28803D1001}"/>
              </a:ext>
            </a:extLst>
          </p:cNvPr>
          <p:cNvSpPr/>
          <p:nvPr/>
        </p:nvSpPr>
        <p:spPr>
          <a:xfrm rot="5400000">
            <a:off x="5618099" y="4903965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900">
              <a:solidFill>
                <a:schemeClr val="tx1"/>
              </a:solidFill>
            </a:endParaRPr>
          </a:p>
        </p:txBody>
      </p:sp>
      <p:cxnSp>
        <p:nvCxnSpPr>
          <p:cNvPr id="89" name="直接连接符 107">
            <a:extLst>
              <a:ext uri="{FF2B5EF4-FFF2-40B4-BE49-F238E27FC236}">
                <a16:creationId xmlns:a16="http://schemas.microsoft.com/office/drawing/2014/main" id="{987B1753-34A2-4BDA-B59F-8CE1E0E5C19F}"/>
              </a:ext>
            </a:extLst>
          </p:cNvPr>
          <p:cNvCxnSpPr/>
          <p:nvPr/>
        </p:nvCxnSpPr>
        <p:spPr>
          <a:xfrm flipV="1">
            <a:off x="5916590" y="5427981"/>
            <a:ext cx="5298873" cy="5930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矩形 47">
            <a:extLst>
              <a:ext uri="{FF2B5EF4-FFF2-40B4-BE49-F238E27FC236}">
                <a16:creationId xmlns:a16="http://schemas.microsoft.com/office/drawing/2014/main" id="{63A5BB52-1770-4E67-A4C8-151F49A7F9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5999" y="4925615"/>
            <a:ext cx="5137780" cy="45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660" tIns="33832" rIns="67660" bIns="33832">
            <a:spAutoFit/>
          </a:bodyPr>
          <a:lstStyle>
            <a:lvl1pPr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500"/>
              </a:lnSpc>
              <a:buNone/>
            </a:pPr>
            <a:r>
              <a:rPr lang="ru-RU" altLang="zh-CN" sz="1200">
                <a:latin typeface="Arial" pitchFamily="34" charset="0"/>
                <a:cs typeface="Arial" pitchFamily="34" charset="0"/>
              </a:rPr>
              <a:t>Создание условий для развития гражданско-патриотических, военно-патриотических качеств молодежи                                        </a:t>
            </a:r>
            <a:r>
              <a:rPr lang="ru-RU" altLang="zh-CN" sz="1200" b="1">
                <a:latin typeface="Arial" pitchFamily="34" charset="0"/>
                <a:cs typeface="Arial" pitchFamily="34" charset="0"/>
              </a:rPr>
              <a:t>2 млн руб.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9FD0051-605D-49D8-A4EF-A5FC48DA225A}"/>
              </a:ext>
            </a:extLst>
          </p:cNvPr>
          <p:cNvSpPr txBox="1"/>
          <p:nvPr/>
        </p:nvSpPr>
        <p:spPr>
          <a:xfrm>
            <a:off x="6983552" y="5646079"/>
            <a:ext cx="165270" cy="333886"/>
          </a:xfrm>
          <a:prstGeom prst="rect">
            <a:avLst/>
          </a:prstGeom>
          <a:noFill/>
        </p:spPr>
        <p:txBody>
          <a:bodyPr wrap="none" lIns="81804" tIns="40900" rIns="81804" bIns="40900" rtlCol="0">
            <a:spAutoFit/>
          </a:bodyPr>
          <a:lstStyle/>
          <a:p>
            <a:pPr marL="0" marR="0" lvl="0" indent="0" algn="l" defTabSz="93313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63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2" name="燕尾形 106">
            <a:extLst>
              <a:ext uri="{FF2B5EF4-FFF2-40B4-BE49-F238E27FC236}">
                <a16:creationId xmlns:a16="http://schemas.microsoft.com/office/drawing/2014/main" id="{5908BAA5-B215-4D88-B306-FE54AC8EEE57}"/>
              </a:ext>
            </a:extLst>
          </p:cNvPr>
          <p:cNvSpPr/>
          <p:nvPr/>
        </p:nvSpPr>
        <p:spPr>
          <a:xfrm rot="5400000">
            <a:off x="5604850" y="5455949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900">
              <a:solidFill>
                <a:schemeClr val="tx1"/>
              </a:solidFill>
            </a:endParaRPr>
          </a:p>
        </p:txBody>
      </p:sp>
      <p:cxnSp>
        <p:nvCxnSpPr>
          <p:cNvPr id="93" name="直接连接符 107">
            <a:extLst>
              <a:ext uri="{FF2B5EF4-FFF2-40B4-BE49-F238E27FC236}">
                <a16:creationId xmlns:a16="http://schemas.microsoft.com/office/drawing/2014/main" id="{B109AEBA-5681-4EBC-8477-38DE84D7E2D5}"/>
              </a:ext>
            </a:extLst>
          </p:cNvPr>
          <p:cNvCxnSpPr/>
          <p:nvPr/>
        </p:nvCxnSpPr>
        <p:spPr>
          <a:xfrm flipV="1">
            <a:off x="5903341" y="5979965"/>
            <a:ext cx="5298873" cy="5930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矩形 47">
            <a:extLst>
              <a:ext uri="{FF2B5EF4-FFF2-40B4-BE49-F238E27FC236}">
                <a16:creationId xmlns:a16="http://schemas.microsoft.com/office/drawing/2014/main" id="{C2E2BBB6-EF65-4C87-946C-F24C7FE5F2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1183" y="5462974"/>
            <a:ext cx="5137780" cy="45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660" tIns="33832" rIns="67660" bIns="33832">
            <a:spAutoFit/>
          </a:bodyPr>
          <a:lstStyle>
            <a:lvl1pPr>
              <a:spcBef>
                <a:spcPct val="20000"/>
              </a:spcBef>
              <a:buFont typeface="Arial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ts val="1500"/>
              </a:lnSpc>
              <a:buNone/>
            </a:pPr>
            <a:r>
              <a:rPr lang="ru-RU" altLang="zh-CN" sz="1200">
                <a:latin typeface="Arial" pitchFamily="34" charset="0"/>
                <a:cs typeface="Arial" pitchFamily="34" charset="0"/>
              </a:rPr>
              <a:t>Расходы на обеспечение деятельности (оказание услуг) муниципальных учреждений                                                 </a:t>
            </a:r>
            <a:r>
              <a:rPr lang="ru-RU" altLang="zh-CN" sz="1200" b="1">
                <a:latin typeface="Arial" pitchFamily="34" charset="0"/>
                <a:cs typeface="Arial" pitchFamily="34" charset="0"/>
              </a:rPr>
              <a:t>22 млн руб.</a:t>
            </a:r>
          </a:p>
        </p:txBody>
      </p:sp>
      <p:cxnSp>
        <p:nvCxnSpPr>
          <p:cNvPr id="62" name="直接连接符 107">
            <a:extLst>
              <a:ext uri="{FF2B5EF4-FFF2-40B4-BE49-F238E27FC236}">
                <a16:creationId xmlns:a16="http://schemas.microsoft.com/office/drawing/2014/main" id="{7744B6D5-219F-4C50-8FB8-D77B5417D084}"/>
              </a:ext>
            </a:extLst>
          </p:cNvPr>
          <p:cNvCxnSpPr/>
          <p:nvPr/>
        </p:nvCxnSpPr>
        <p:spPr>
          <a:xfrm>
            <a:off x="617175" y="5754611"/>
            <a:ext cx="3925402" cy="23436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燕尾形 106">
            <a:extLst>
              <a:ext uri="{FF2B5EF4-FFF2-40B4-BE49-F238E27FC236}">
                <a16:creationId xmlns:a16="http://schemas.microsoft.com/office/drawing/2014/main" id="{3F9E5B9E-83B1-4581-A268-395FD5BBE573}"/>
              </a:ext>
            </a:extLst>
          </p:cNvPr>
          <p:cNvSpPr/>
          <p:nvPr/>
        </p:nvSpPr>
        <p:spPr>
          <a:xfrm rot="5400000">
            <a:off x="302577" y="5217556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900">
              <a:solidFill>
                <a:schemeClr val="tx1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5294953" y="607134"/>
            <a:ext cx="4915842" cy="693333"/>
            <a:chOff x="6977292" y="505699"/>
            <a:chExt cx="4915842" cy="693333"/>
          </a:xfrm>
        </p:grpSpPr>
        <p:sp>
          <p:nvSpPr>
            <p:cNvPr id="73" name="Прямоугольник: скругленные углы 14">
              <a:extLst>
                <a:ext uri="{FF2B5EF4-FFF2-40B4-BE49-F238E27FC236}">
                  <a16:creationId xmlns:a16="http://schemas.microsoft.com/office/drawing/2014/main" id="{E4752EAE-A45E-4F30-9CF2-9D94FCD00FED}"/>
                </a:ext>
              </a:extLst>
            </p:cNvPr>
            <p:cNvSpPr/>
            <p:nvPr/>
          </p:nvSpPr>
          <p:spPr>
            <a:xfrm>
              <a:off x="7079436" y="505699"/>
              <a:ext cx="4760346" cy="693333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18B7E1A-67D9-4BFA-9B36-BF50051FEDE8}"/>
                </a:ext>
              </a:extLst>
            </p:cNvPr>
            <p:cNvSpPr txBox="1"/>
            <p:nvPr/>
          </p:nvSpPr>
          <p:spPr>
            <a:xfrm>
              <a:off x="6977292" y="541241"/>
              <a:ext cx="4915842" cy="646331"/>
            </a:xfrm>
            <a:prstGeom prst="rect">
              <a:avLst/>
            </a:prstGeom>
            <a:noFill/>
          </p:spPr>
          <p:txBody>
            <a:bodyPr wrap="square" lIns="90198" tIns="45098" rIns="90198" bIns="45098" rtlCol="0" anchor="ctr">
              <a:spAutoFit/>
            </a:bodyPr>
            <a:lstStyle/>
            <a:p>
              <a:pPr algn="ctr"/>
              <a:r>
                <a:rPr lang="ru-RU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«Образование 21 века на 2019-2024 годы </a:t>
              </a:r>
            </a:p>
            <a:p>
              <a:pPr algn="ctr"/>
              <a:r>
                <a:rPr lang="ru-RU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и на период до 2030 года»</a:t>
              </a: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093D1366-D9E3-483A-B95A-4F8499BE8C38}"/>
              </a:ext>
            </a:extLst>
          </p:cNvPr>
          <p:cNvSpPr txBox="1"/>
          <p:nvPr/>
        </p:nvSpPr>
        <p:spPr>
          <a:xfrm>
            <a:off x="9571619" y="990494"/>
            <a:ext cx="1482640" cy="353270"/>
          </a:xfrm>
          <a:prstGeom prst="roundRect">
            <a:avLst/>
          </a:prstGeom>
          <a:solidFill>
            <a:srgbClr val="DEA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102887" tIns="51427" rIns="102887" bIns="51427" rtlCol="0">
            <a:spAutoFit/>
          </a:bodyPr>
          <a:lstStyle/>
          <a:p>
            <a:pPr algn="ctr"/>
            <a:r>
              <a:rPr lang="ru-RU" sz="1400" b="1">
                <a:latin typeface="Arial" pitchFamily="34" charset="0"/>
                <a:cs typeface="Arial" pitchFamily="34" charset="0"/>
              </a:rPr>
              <a:t>2 млрд руб.</a:t>
            </a:r>
          </a:p>
        </p:txBody>
      </p:sp>
    </p:spTree>
    <p:extLst>
      <p:ext uri="{BB962C8B-B14F-4D97-AF65-F5344CB8AC3E}">
        <p14:creationId xmlns:p14="http://schemas.microsoft.com/office/powerpoint/2010/main" val="2759842350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060B62DD-2B60-42B2-AB58-CB6EA6C4B8FA}"/>
              </a:ext>
            </a:extLst>
          </p:cNvPr>
          <p:cNvSpPr/>
          <p:nvPr/>
        </p:nvSpPr>
        <p:spPr>
          <a:xfrm>
            <a:off x="8449606" y="2132229"/>
            <a:ext cx="3418563" cy="25654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060B62DD-2B60-42B2-AB58-CB6EA6C4B8FA}"/>
              </a:ext>
            </a:extLst>
          </p:cNvPr>
          <p:cNvSpPr/>
          <p:nvPr/>
        </p:nvSpPr>
        <p:spPr>
          <a:xfrm>
            <a:off x="192315" y="2497279"/>
            <a:ext cx="4408572" cy="33923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pic>
        <p:nvPicPr>
          <p:cNvPr id="39" name="Picture 2" descr="C:\Users\gaidenraihan\Desktop\культ.jpg">
            <a:extLst>
              <a:ext uri="{FF2B5EF4-FFF2-40B4-BE49-F238E27FC236}">
                <a16:creationId xmlns:a16="http://schemas.microsoft.com/office/drawing/2014/main" id="{AF12A1F4-B56E-4D35-BAD6-538736E95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1778" y="2861533"/>
            <a:ext cx="1486060" cy="127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4" name="Группа 63"/>
          <p:cNvGrpSpPr/>
          <p:nvPr/>
        </p:nvGrpSpPr>
        <p:grpSpPr>
          <a:xfrm>
            <a:off x="0" y="5433644"/>
            <a:ext cx="12191999" cy="1448754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080">
                <a:defRPr/>
              </a:pPr>
              <a:endParaRPr lang="ru-RU" sz="1633" kern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95648"/>
            <a:ext cx="1145812" cy="809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05934" y="2695974"/>
            <a:ext cx="165270" cy="333886"/>
          </a:xfrm>
          <a:prstGeom prst="rect">
            <a:avLst/>
          </a:prstGeom>
          <a:noFill/>
        </p:spPr>
        <p:txBody>
          <a:bodyPr wrap="none" lIns="81804" tIns="40900" rIns="81804" bIns="40900" rtlCol="0">
            <a:spAutoFit/>
          </a:bodyPr>
          <a:lstStyle/>
          <a:p>
            <a:pPr defTabSz="933136"/>
            <a:endParaRPr lang="ru-RU" sz="1633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D5C15AB1-BEAC-435E-93A6-CD196648A74F}"/>
              </a:ext>
            </a:extLst>
          </p:cNvPr>
          <p:cNvSpPr txBox="1"/>
          <p:nvPr/>
        </p:nvSpPr>
        <p:spPr>
          <a:xfrm>
            <a:off x="1231235" y="-106242"/>
            <a:ext cx="5384005" cy="568577"/>
          </a:xfrm>
          <a:prstGeom prst="rect">
            <a:avLst/>
          </a:prstGeom>
        </p:spPr>
        <p:txBody>
          <a:bodyPr vert="horz" lIns="90087" tIns="45042" rIns="90087" bIns="45042" rtlCol="0" anchor="ctr">
            <a:normAutofit fontScale="97500"/>
          </a:bodyPr>
          <a:lstStyle>
            <a:lvl1pPr algn="ctr" defTabSz="91327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00924">
              <a:defRPr/>
            </a:pPr>
            <a:r>
              <a:rPr lang="ru-RU" sz="2100" b="1">
                <a:latin typeface="Arial" pitchFamily="34" charset="0"/>
                <a:cs typeface="Arial" pitchFamily="34" charset="0"/>
              </a:rPr>
              <a:t>Социально ориентированный бюджет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E4752EAE-A45E-4F30-9CF2-9D94FCD00FED}"/>
              </a:ext>
            </a:extLst>
          </p:cNvPr>
          <p:cNvSpPr/>
          <p:nvPr/>
        </p:nvSpPr>
        <p:spPr>
          <a:xfrm>
            <a:off x="7105934" y="596063"/>
            <a:ext cx="4760346" cy="1149404"/>
          </a:xfrm>
          <a:prstGeom prst="roundRect">
            <a:avLst/>
          </a:prstGeom>
          <a:solidFill>
            <a:srgbClr val="1F6F66"/>
          </a:solidFill>
          <a:ln>
            <a:solidFill>
              <a:srgbClr val="1F6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56FFBA-1635-4506-809A-925346AF5A32}"/>
              </a:ext>
            </a:extLst>
          </p:cNvPr>
          <p:cNvSpPr txBox="1"/>
          <p:nvPr/>
        </p:nvSpPr>
        <p:spPr>
          <a:xfrm>
            <a:off x="7087602" y="555640"/>
            <a:ext cx="47056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«Развитие физической культуры и спорта в Нефтеюганском районе                          на 2019-2024 годы 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на период до 2030 года»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68D4A6-328E-43E0-ACA7-0C9BEC253A1D}"/>
              </a:ext>
            </a:extLst>
          </p:cNvPr>
          <p:cNvSpPr txBox="1"/>
          <p:nvPr/>
        </p:nvSpPr>
        <p:spPr>
          <a:xfrm>
            <a:off x="348635" y="2633699"/>
            <a:ext cx="4393143" cy="891296"/>
          </a:xfrm>
          <a:prstGeom prst="rect">
            <a:avLst/>
          </a:prstGeom>
          <a:noFill/>
        </p:spPr>
        <p:txBody>
          <a:bodyPr wrap="square" lIns="90198" tIns="45098" rIns="90198" bIns="45098" rtlCol="0">
            <a:spAutoFit/>
          </a:bodyPr>
          <a:lstStyle/>
          <a:p>
            <a:r>
              <a:rPr lang="ru-RU" sz="1300">
                <a:latin typeface="Arial" pitchFamily="34" charset="0"/>
                <a:cs typeface="Arial" pitchFamily="34" charset="0"/>
              </a:rPr>
              <a:t>Укрепление единого культурного пространства в Нефтеюганском районе. Поддержка творческих инициатив, способствующих самореализации граждан                                              </a:t>
            </a:r>
            <a:r>
              <a:rPr lang="ru-RU" sz="1300" b="1">
                <a:latin typeface="Arial" pitchFamily="34" charset="0"/>
                <a:cs typeface="Arial" pitchFamily="34" charset="0"/>
              </a:rPr>
              <a:t>351 млн руб.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623378-56C0-4EE7-87C7-EA3F5E4E8A49}"/>
              </a:ext>
            </a:extLst>
          </p:cNvPr>
          <p:cNvSpPr txBox="1"/>
          <p:nvPr/>
        </p:nvSpPr>
        <p:spPr>
          <a:xfrm rot="10800000" flipV="1">
            <a:off x="299996" y="3975421"/>
            <a:ext cx="4042671" cy="491186"/>
          </a:xfrm>
          <a:prstGeom prst="rect">
            <a:avLst/>
          </a:prstGeom>
          <a:noFill/>
        </p:spPr>
        <p:txBody>
          <a:bodyPr wrap="square" lIns="90198" tIns="45098" rIns="90198" bIns="45098" rtlCol="0">
            <a:spAutoFit/>
          </a:bodyPr>
          <a:lstStyle/>
          <a:p>
            <a:r>
              <a:rPr lang="ru-RU" sz="1300">
                <a:latin typeface="Arial" pitchFamily="34" charset="0"/>
                <a:cs typeface="Arial" pitchFamily="34" charset="0"/>
              </a:rPr>
              <a:t>Совершенствование системы управления в сфере культуры                                 </a:t>
            </a:r>
            <a:r>
              <a:rPr lang="ru-RU" sz="1300" b="1">
                <a:latin typeface="Arial" pitchFamily="34" charset="0"/>
                <a:cs typeface="Arial" pitchFamily="34" charset="0"/>
              </a:rPr>
              <a:t>106 млн руб.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6515B3-63B9-42FA-BAA1-39D2D26D02E8}"/>
              </a:ext>
            </a:extLst>
          </p:cNvPr>
          <p:cNvSpPr txBox="1"/>
          <p:nvPr/>
        </p:nvSpPr>
        <p:spPr>
          <a:xfrm>
            <a:off x="349476" y="4792786"/>
            <a:ext cx="4202310" cy="691241"/>
          </a:xfrm>
          <a:prstGeom prst="rect">
            <a:avLst/>
          </a:prstGeom>
          <a:noFill/>
        </p:spPr>
        <p:txBody>
          <a:bodyPr wrap="square" lIns="90198" tIns="45098" rIns="90198" bIns="45098" rtlCol="0">
            <a:spAutoFit/>
          </a:bodyPr>
          <a:lstStyle/>
          <a:p>
            <a:r>
              <a:rPr lang="ru-RU" sz="1300">
                <a:latin typeface="Arial" pitchFamily="34" charset="0"/>
                <a:cs typeface="Arial" pitchFamily="34" charset="0"/>
              </a:rPr>
              <a:t>Обеспечение прав граждан на доступ к объектам сферы культуры и информационным ресурсам</a:t>
            </a:r>
            <a:r>
              <a:rPr lang="ru-RU" sz="1300" b="1">
                <a:latin typeface="Arial" pitchFamily="34" charset="0"/>
                <a:cs typeface="Arial" pitchFamily="34" charset="0"/>
              </a:rPr>
              <a:t>                                                            </a:t>
            </a:r>
          </a:p>
          <a:p>
            <a:r>
              <a:rPr lang="ru-RU" sz="1300" b="1">
                <a:latin typeface="Arial" pitchFamily="34" charset="0"/>
                <a:cs typeface="Arial" pitchFamily="34" charset="0"/>
              </a:rPr>
              <a:t>                                                            8 млн руб.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4C7AFAB3-D796-4F50-9078-427F880F6EC7}"/>
              </a:ext>
            </a:extLst>
          </p:cNvPr>
          <p:cNvSpPr/>
          <p:nvPr/>
        </p:nvSpPr>
        <p:spPr>
          <a:xfrm>
            <a:off x="166067" y="1042570"/>
            <a:ext cx="4669587" cy="1200329"/>
          </a:xfrm>
          <a:prstGeom prst="roundRect">
            <a:avLst/>
          </a:prstGeom>
          <a:solidFill>
            <a:srgbClr val="1F6F66"/>
          </a:solidFill>
          <a:ln>
            <a:solidFill>
              <a:srgbClr val="1F6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3C8ABD-EDF0-47F4-8A2B-7FFB683415E0}"/>
              </a:ext>
            </a:extLst>
          </p:cNvPr>
          <p:cNvSpPr txBox="1"/>
          <p:nvPr/>
        </p:nvSpPr>
        <p:spPr>
          <a:xfrm>
            <a:off x="57743" y="1133131"/>
            <a:ext cx="47384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«Развитие культуры Нефтеюганского района  на 2019-2024 годы 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период до 2030 года»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EE2CA0C-F7D5-457F-BEA1-2AB0B068C964}"/>
              </a:ext>
            </a:extLst>
          </p:cNvPr>
          <p:cNvSpPr txBox="1"/>
          <p:nvPr/>
        </p:nvSpPr>
        <p:spPr>
          <a:xfrm>
            <a:off x="3504170" y="1970135"/>
            <a:ext cx="1482640" cy="353270"/>
          </a:xfrm>
          <a:prstGeom prst="roundRect">
            <a:avLst/>
          </a:prstGeom>
          <a:solidFill>
            <a:srgbClr val="DEA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102887" tIns="51427" rIns="102887" bIns="51427" rtlCol="0">
            <a:spAutoFit/>
          </a:bodyPr>
          <a:lstStyle/>
          <a:p>
            <a:pPr algn="ctr"/>
            <a:r>
              <a:rPr lang="ru-RU" sz="1400" b="1">
                <a:latin typeface="Arial" pitchFamily="34" charset="0"/>
                <a:cs typeface="Arial" pitchFamily="34" charset="0"/>
              </a:rPr>
              <a:t>465 млн руб.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93D1366-D9E3-483A-B95A-4F8499BE8C38}"/>
              </a:ext>
            </a:extLst>
          </p:cNvPr>
          <p:cNvSpPr txBox="1"/>
          <p:nvPr/>
        </p:nvSpPr>
        <p:spPr>
          <a:xfrm>
            <a:off x="6284138" y="1556750"/>
            <a:ext cx="1482640" cy="353270"/>
          </a:xfrm>
          <a:prstGeom prst="roundRect">
            <a:avLst/>
          </a:prstGeom>
          <a:solidFill>
            <a:srgbClr val="DEA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102887" tIns="51427" rIns="102887" bIns="51427" rtlCol="0">
            <a:spAutoFit/>
          </a:bodyPr>
          <a:lstStyle/>
          <a:p>
            <a:pPr algn="ctr"/>
            <a:r>
              <a:rPr lang="ru-RU" sz="1400" b="1">
                <a:latin typeface="Arial" pitchFamily="34" charset="0"/>
                <a:cs typeface="Arial" pitchFamily="34" charset="0"/>
              </a:rPr>
              <a:t>215 млн руб.</a:t>
            </a:r>
          </a:p>
        </p:txBody>
      </p:sp>
      <p:pic>
        <p:nvPicPr>
          <p:cNvPr id="48" name="Picture 3" descr="C:\Users\gaidenraihan\Desktop\физку.jpg">
            <a:extLst>
              <a:ext uri="{FF2B5EF4-FFF2-40B4-BE49-F238E27FC236}">
                <a16:creationId xmlns:a16="http://schemas.microsoft.com/office/drawing/2014/main" id="{B7F0B56E-9588-4A9F-81DC-0C62F2D49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1334" y="2343445"/>
            <a:ext cx="1717966" cy="1076518"/>
          </a:xfrm>
          <a:prstGeom prst="rect">
            <a:avLst/>
          </a:prstGeom>
          <a:blipFill dpi="0" rotWithShape="1">
            <a:blip r:embed="rId7"/>
            <a:tile tx="0" ty="0" sx="100000" sy="100000" flip="none" algn="tl"/>
          </a:blipFill>
        </p:spPr>
      </p:pic>
      <p:grpSp>
        <p:nvGrpSpPr>
          <p:cNvPr id="6" name="Группа 5"/>
          <p:cNvGrpSpPr/>
          <p:nvPr/>
        </p:nvGrpSpPr>
        <p:grpSpPr>
          <a:xfrm>
            <a:off x="4584057" y="4539803"/>
            <a:ext cx="3818446" cy="1296897"/>
            <a:chOff x="4755507" y="4358619"/>
            <a:chExt cx="3818446" cy="1504950"/>
          </a:xfrm>
        </p:grpSpPr>
        <p:sp>
          <p:nvSpPr>
            <p:cNvPr id="54" name="Прямоугольник: скругленные углы 53">
              <a:extLst>
                <a:ext uri="{FF2B5EF4-FFF2-40B4-BE49-F238E27FC236}">
                  <a16:creationId xmlns:a16="http://schemas.microsoft.com/office/drawing/2014/main" id="{C1CA48DC-B6A1-4218-956B-B49940B9A1A0}"/>
                </a:ext>
              </a:extLst>
            </p:cNvPr>
            <p:cNvSpPr/>
            <p:nvPr/>
          </p:nvSpPr>
          <p:spPr>
            <a:xfrm>
              <a:off x="4755507" y="4358619"/>
              <a:ext cx="3818446" cy="1504950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8F67D0A-6C1A-498F-99C8-86B19E2904DB}"/>
                </a:ext>
              </a:extLst>
            </p:cNvPr>
            <p:cNvSpPr txBox="1"/>
            <p:nvPr/>
          </p:nvSpPr>
          <p:spPr>
            <a:xfrm>
              <a:off x="4971011" y="4394187"/>
              <a:ext cx="3488108" cy="13928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«Укрепление общественного здоровья жителей  Нефтеюганского  района на период 2021 - 2025 года»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DD01EE77-0F01-47E1-A375-FD58CC14C3F9}"/>
              </a:ext>
            </a:extLst>
          </p:cNvPr>
          <p:cNvSpPr txBox="1"/>
          <p:nvPr/>
        </p:nvSpPr>
        <p:spPr>
          <a:xfrm>
            <a:off x="8030264" y="5660065"/>
            <a:ext cx="1311729" cy="353270"/>
          </a:xfrm>
          <a:prstGeom prst="roundRect">
            <a:avLst/>
          </a:prstGeom>
          <a:solidFill>
            <a:srgbClr val="DEA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102887" tIns="51427" rIns="102887" bIns="51427" rtlCol="0">
            <a:spAutoFit/>
          </a:bodyPr>
          <a:lstStyle/>
          <a:p>
            <a:pPr algn="ctr"/>
            <a:r>
              <a:rPr lang="ru-RU" sz="1400" b="1">
                <a:latin typeface="Arial" pitchFamily="34" charset="0"/>
                <a:cs typeface="Arial" pitchFamily="34" charset="0"/>
              </a:rPr>
              <a:t>0,1 млн руб.</a:t>
            </a:r>
          </a:p>
        </p:txBody>
      </p:sp>
      <p:pic>
        <p:nvPicPr>
          <p:cNvPr id="58" name="Picture 2" descr="C:\Users\gaidenraihan\Desktop\гто.jpg">
            <a:extLst>
              <a:ext uri="{FF2B5EF4-FFF2-40B4-BE49-F238E27FC236}">
                <a16:creationId xmlns:a16="http://schemas.microsoft.com/office/drawing/2014/main" id="{96E5CAA4-A018-4699-B846-B66CD285D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19383" y="4752545"/>
            <a:ext cx="1632107" cy="119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8753784" y="2203241"/>
            <a:ext cx="3059675" cy="2276563"/>
            <a:chOff x="8666818" y="1970135"/>
            <a:chExt cx="3126398" cy="2276563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0363BD1-E647-4C1B-896C-16C2FD62DB41}"/>
                </a:ext>
              </a:extLst>
            </p:cNvPr>
            <p:cNvSpPr txBox="1"/>
            <p:nvPr/>
          </p:nvSpPr>
          <p:spPr>
            <a:xfrm>
              <a:off x="8666818" y="1970135"/>
              <a:ext cx="3126398" cy="691241"/>
            </a:xfrm>
            <a:prstGeom prst="rect">
              <a:avLst/>
            </a:prstGeom>
            <a:noFill/>
          </p:spPr>
          <p:txBody>
            <a:bodyPr wrap="square" lIns="90198" tIns="45098" rIns="90198" bIns="45098" rtlCol="0">
              <a:spAutoFit/>
            </a:bodyPr>
            <a:lstStyle/>
            <a:p>
              <a:r>
                <a:rPr lang="ru-RU" sz="1300">
                  <a:latin typeface="Arial" pitchFamily="34" charset="0"/>
                  <a:cs typeface="Arial" pitchFamily="34" charset="0"/>
                </a:rPr>
                <a:t>Развитие массовой физической культуры и спорта, школьного спорта </a:t>
              </a:r>
            </a:p>
            <a:p>
              <a:r>
                <a:rPr lang="ru-RU" sz="1300" b="1">
                  <a:latin typeface="Arial" pitchFamily="34" charset="0"/>
                  <a:cs typeface="Arial" pitchFamily="34" charset="0"/>
                </a:rPr>
                <a:t>147 млн руб.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681C192-5861-480C-ABCA-C58C7A07A85F}"/>
                </a:ext>
              </a:extLst>
            </p:cNvPr>
            <p:cNvSpPr txBox="1"/>
            <p:nvPr/>
          </p:nvSpPr>
          <p:spPr>
            <a:xfrm rot="10800000" flipV="1">
              <a:off x="8701796" y="2730826"/>
              <a:ext cx="2758567" cy="691241"/>
            </a:xfrm>
            <a:prstGeom prst="rect">
              <a:avLst/>
            </a:prstGeom>
            <a:noFill/>
          </p:spPr>
          <p:txBody>
            <a:bodyPr wrap="square" lIns="90198" tIns="45098" rIns="90198" bIns="45098" rtlCol="0">
              <a:spAutoFit/>
            </a:bodyPr>
            <a:lstStyle/>
            <a:p>
              <a:r>
                <a:rPr lang="ru-RU" sz="1300">
                  <a:latin typeface="Arial" pitchFamily="34" charset="0"/>
                  <a:cs typeface="Arial" pitchFamily="34" charset="0"/>
                </a:rPr>
                <a:t>Развитие детско-юношеского спорта </a:t>
              </a:r>
            </a:p>
            <a:p>
              <a:r>
                <a:rPr lang="ru-RU" sz="1300" b="1">
                  <a:latin typeface="Arial" pitchFamily="34" charset="0"/>
                  <a:cs typeface="Arial" pitchFamily="34" charset="0"/>
                </a:rPr>
                <a:t>68 млн руб.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E006D1D-94D6-4150-8BE8-01DAFEBCAAD9}"/>
                </a:ext>
              </a:extLst>
            </p:cNvPr>
            <p:cNvSpPr txBox="1"/>
            <p:nvPr/>
          </p:nvSpPr>
          <p:spPr>
            <a:xfrm>
              <a:off x="8721102" y="3555457"/>
              <a:ext cx="2719954" cy="691241"/>
            </a:xfrm>
            <a:prstGeom prst="rect">
              <a:avLst/>
            </a:prstGeom>
            <a:noFill/>
          </p:spPr>
          <p:txBody>
            <a:bodyPr wrap="square" lIns="90198" tIns="45098" rIns="90198" bIns="45098" rtlCol="0">
              <a:spAutoFit/>
            </a:bodyPr>
            <a:lstStyle/>
            <a:p>
              <a:r>
                <a:rPr lang="ru-RU" sz="1300">
                  <a:latin typeface="Arial" pitchFamily="34" charset="0"/>
                  <a:cs typeface="Arial" pitchFamily="34" charset="0"/>
                </a:rPr>
                <a:t>Управление отраслью физической культуры и спорта    </a:t>
              </a:r>
            </a:p>
            <a:p>
              <a:r>
                <a:rPr lang="ru-RU" sz="1300" b="1">
                  <a:latin typeface="Arial" pitchFamily="34" charset="0"/>
                  <a:cs typeface="Arial" pitchFamily="34" charset="0"/>
                </a:rPr>
                <a:t>0,1 млн руб.</a:t>
              </a:r>
            </a:p>
          </p:txBody>
        </p:sp>
      </p:grpSp>
      <p:cxnSp>
        <p:nvCxnSpPr>
          <p:cNvPr id="44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364693" y="3753050"/>
            <a:ext cx="3967003" cy="0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364693" y="4565103"/>
            <a:ext cx="3967003" cy="0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364693" y="5562454"/>
            <a:ext cx="3967003" cy="0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8609395" y="2894482"/>
            <a:ext cx="3061674" cy="0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8628050" y="3655173"/>
            <a:ext cx="3061674" cy="0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8628050" y="4479804"/>
            <a:ext cx="3061674" cy="0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3805787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0" y="5433644"/>
            <a:ext cx="12191999" cy="1448754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080">
                <a:defRPr/>
              </a:pPr>
              <a:endParaRPr lang="ru-RU" sz="1633" kern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06" name="Picture 2" descr="C:\Users\gaidenraihan\Desktop\Картинки к слайдам\i (1).jpg">
            <a:extLst>
              <a:ext uri="{FF2B5EF4-FFF2-40B4-BE49-F238E27FC236}">
                <a16:creationId xmlns:a16="http://schemas.microsoft.com/office/drawing/2014/main" id="{DB8DECAD-6081-4A8E-B5F3-6A655A3F1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8059" y="3938229"/>
            <a:ext cx="1941781" cy="1941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F660310E-5CB4-465A-AA9E-7748363E0D3A}"/>
              </a:ext>
            </a:extLst>
          </p:cNvPr>
          <p:cNvSpPr/>
          <p:nvPr/>
        </p:nvSpPr>
        <p:spPr>
          <a:xfrm>
            <a:off x="6975090" y="445954"/>
            <a:ext cx="5108437" cy="901869"/>
          </a:xfrm>
          <a:prstGeom prst="roundRect">
            <a:avLst/>
          </a:prstGeom>
          <a:solidFill>
            <a:srgbClr val="1F6F66"/>
          </a:solidFill>
          <a:ln>
            <a:solidFill>
              <a:srgbClr val="1F6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E917A646-2B0E-4D51-96BB-DDE95C97E153}"/>
              </a:ext>
            </a:extLst>
          </p:cNvPr>
          <p:cNvSpPr/>
          <p:nvPr/>
        </p:nvSpPr>
        <p:spPr>
          <a:xfrm>
            <a:off x="713069" y="1061537"/>
            <a:ext cx="5081402" cy="885424"/>
          </a:xfrm>
          <a:prstGeom prst="roundRect">
            <a:avLst/>
          </a:prstGeom>
          <a:solidFill>
            <a:srgbClr val="1F6F66"/>
          </a:solidFill>
          <a:ln>
            <a:solidFill>
              <a:srgbClr val="1F6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39360" y="1662447"/>
            <a:ext cx="1752600" cy="942975"/>
          </a:xfrm>
          <a:prstGeom prst="rect">
            <a:avLst/>
          </a:prstGeom>
        </p:spPr>
      </p:pic>
      <p:pic>
        <p:nvPicPr>
          <p:cNvPr id="86" name="Picture 2" descr="C:\Users\gaidenraihan\Desktop\Картинки к слайдам\0a876313-f180-4fbd-b19d-6b0c4de2f79d.jpg">
            <a:extLst>
              <a:ext uri="{FF2B5EF4-FFF2-40B4-BE49-F238E27FC236}">
                <a16:creationId xmlns:a16="http://schemas.microsoft.com/office/drawing/2014/main" id="{AF0AD523-9F0D-4E41-9259-1D2AEA5457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01" y="5442989"/>
            <a:ext cx="1113322" cy="111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95648"/>
            <a:ext cx="1145812" cy="809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06897" y="2737802"/>
            <a:ext cx="138311" cy="300533"/>
          </a:xfrm>
          <a:prstGeom prst="rect">
            <a:avLst/>
          </a:prstGeom>
          <a:noFill/>
        </p:spPr>
        <p:txBody>
          <a:bodyPr wrap="square" lIns="81804" tIns="40900" rIns="81804" bIns="40900" rtlCol="0">
            <a:spAutoFit/>
          </a:bodyPr>
          <a:lstStyle/>
          <a:p>
            <a:pPr defTabSz="933136"/>
            <a:endParaRPr lang="ru-RU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AD7518-71FA-4AF6-ACC4-BEDE0746BA82}"/>
              </a:ext>
            </a:extLst>
          </p:cNvPr>
          <p:cNvSpPr txBox="1"/>
          <p:nvPr/>
        </p:nvSpPr>
        <p:spPr>
          <a:xfrm>
            <a:off x="6883672" y="426982"/>
            <a:ext cx="5308328" cy="922074"/>
          </a:xfrm>
          <a:prstGeom prst="rect">
            <a:avLst/>
          </a:prstGeom>
          <a:noFill/>
        </p:spPr>
        <p:txBody>
          <a:bodyPr wrap="square" lIns="90198" tIns="45098" rIns="90198" bIns="45098" rtlCol="0"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«Доступная среда 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Нефтеюганского района на 2019-2024 годы 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на период до 2030 года»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2B96FA-81BF-4269-85DB-6DA805DE316F}"/>
              </a:ext>
            </a:extLst>
          </p:cNvPr>
          <p:cNvSpPr txBox="1"/>
          <p:nvPr/>
        </p:nvSpPr>
        <p:spPr>
          <a:xfrm>
            <a:off x="661648" y="1048142"/>
            <a:ext cx="5132823" cy="922074"/>
          </a:xfrm>
          <a:prstGeom prst="rect">
            <a:avLst/>
          </a:prstGeom>
          <a:noFill/>
        </p:spPr>
        <p:txBody>
          <a:bodyPr wrap="square" lIns="90198" tIns="45098" rIns="90198" bIns="45098" rtlCol="0"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«Социальная поддержка жителей Нефтеюганского района на 2019-2024 годы                    и на период до 2030 года»</a:t>
            </a:r>
          </a:p>
        </p:txBody>
      </p:sp>
      <p:grpSp>
        <p:nvGrpSpPr>
          <p:cNvPr id="20" name="Group 9">
            <a:extLst>
              <a:ext uri="{FF2B5EF4-FFF2-40B4-BE49-F238E27FC236}">
                <a16:creationId xmlns:a16="http://schemas.microsoft.com/office/drawing/2014/main" id="{3313A976-35E7-4F24-A552-5842508DA7B8}"/>
              </a:ext>
            </a:extLst>
          </p:cNvPr>
          <p:cNvGrpSpPr/>
          <p:nvPr/>
        </p:nvGrpSpPr>
        <p:grpSpPr>
          <a:xfrm>
            <a:off x="713069" y="2079449"/>
            <a:ext cx="318850" cy="442523"/>
            <a:chOff x="2078" y="1413"/>
            <a:chExt cx="1615" cy="2084"/>
          </a:xfrm>
          <a:solidFill>
            <a:srgbClr val="1A806D"/>
          </a:solidFill>
        </p:grpSpPr>
        <p:sp>
          <p:nvSpPr>
            <p:cNvPr id="21" name="Oval 10">
              <a:extLst>
                <a:ext uri="{FF2B5EF4-FFF2-40B4-BE49-F238E27FC236}">
                  <a16:creationId xmlns:a16="http://schemas.microsoft.com/office/drawing/2014/main" id="{9F21AAB1-DE4A-4F35-8568-FA7FB8D9AC4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22" name="Oval 11">
              <a:extLst>
                <a:ext uri="{FF2B5EF4-FFF2-40B4-BE49-F238E27FC236}">
                  <a16:creationId xmlns:a16="http://schemas.microsoft.com/office/drawing/2014/main" id="{421B455D-DA92-49F4-BC4E-D2E8F802665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23" name="Oval 12">
              <a:extLst>
                <a:ext uri="{FF2B5EF4-FFF2-40B4-BE49-F238E27FC236}">
                  <a16:creationId xmlns:a16="http://schemas.microsoft.com/office/drawing/2014/main" id="{53805C96-F3DC-4A3E-A36E-3FC10BE72D0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54" y="1413"/>
              <a:ext cx="1101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24" name="Oval 13">
              <a:extLst>
                <a:ext uri="{FF2B5EF4-FFF2-40B4-BE49-F238E27FC236}">
                  <a16:creationId xmlns:a16="http://schemas.microsoft.com/office/drawing/2014/main" id="{4A0E25E2-66F2-4999-A13A-59F425AC3E8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54" y="1413"/>
              <a:ext cx="1101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25" name="Oval 14">
              <a:extLst>
                <a:ext uri="{FF2B5EF4-FFF2-40B4-BE49-F238E27FC236}">
                  <a16:creationId xmlns:a16="http://schemas.microsoft.com/office/drawing/2014/main" id="{268C09C5-EE7F-4C76-9EAB-A21CF9E2F16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7" y="1479"/>
              <a:ext cx="1096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26" name="Oval 15">
              <a:extLst>
                <a:ext uri="{FF2B5EF4-FFF2-40B4-BE49-F238E27FC236}">
                  <a16:creationId xmlns:a16="http://schemas.microsoft.com/office/drawing/2014/main" id="{48F3FE91-3A90-4904-87FD-25CBEEA3804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7" y="1479"/>
              <a:ext cx="1096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Group 9">
            <a:extLst>
              <a:ext uri="{FF2B5EF4-FFF2-40B4-BE49-F238E27FC236}">
                <a16:creationId xmlns:a16="http://schemas.microsoft.com/office/drawing/2014/main" id="{3EEF83E6-56D6-480A-B8B3-6FE9276CCAFE}"/>
              </a:ext>
            </a:extLst>
          </p:cNvPr>
          <p:cNvGrpSpPr/>
          <p:nvPr/>
        </p:nvGrpSpPr>
        <p:grpSpPr>
          <a:xfrm>
            <a:off x="1167010" y="2706679"/>
            <a:ext cx="318850" cy="442523"/>
            <a:chOff x="2078" y="1413"/>
            <a:chExt cx="1615" cy="2084"/>
          </a:xfrm>
          <a:solidFill>
            <a:srgbClr val="1A806D"/>
          </a:solidFill>
        </p:grpSpPr>
        <p:sp>
          <p:nvSpPr>
            <p:cNvPr id="28" name="Oval 10">
              <a:extLst>
                <a:ext uri="{FF2B5EF4-FFF2-40B4-BE49-F238E27FC236}">
                  <a16:creationId xmlns:a16="http://schemas.microsoft.com/office/drawing/2014/main" id="{757934D0-D159-4EC0-8F47-FF66FAC3171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29" name="Oval 11">
              <a:extLst>
                <a:ext uri="{FF2B5EF4-FFF2-40B4-BE49-F238E27FC236}">
                  <a16:creationId xmlns:a16="http://schemas.microsoft.com/office/drawing/2014/main" id="{A24465E9-09EE-4A47-B2F6-22827D8560B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30" name="Oval 12">
              <a:extLst>
                <a:ext uri="{FF2B5EF4-FFF2-40B4-BE49-F238E27FC236}">
                  <a16:creationId xmlns:a16="http://schemas.microsoft.com/office/drawing/2014/main" id="{B12E9643-C788-4F74-A903-E59FEF2D78F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54" y="1413"/>
              <a:ext cx="1101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31" name="Oval 13">
              <a:extLst>
                <a:ext uri="{FF2B5EF4-FFF2-40B4-BE49-F238E27FC236}">
                  <a16:creationId xmlns:a16="http://schemas.microsoft.com/office/drawing/2014/main" id="{A104C5B4-4448-47F1-A300-A52B2724263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54" y="1413"/>
              <a:ext cx="1101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32" name="Oval 14">
              <a:extLst>
                <a:ext uri="{FF2B5EF4-FFF2-40B4-BE49-F238E27FC236}">
                  <a16:creationId xmlns:a16="http://schemas.microsoft.com/office/drawing/2014/main" id="{89BC4FE1-20AD-4EC4-B21C-E9D8D85671C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7" y="1479"/>
              <a:ext cx="1096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33" name="Oval 15">
              <a:extLst>
                <a:ext uri="{FF2B5EF4-FFF2-40B4-BE49-F238E27FC236}">
                  <a16:creationId xmlns:a16="http://schemas.microsoft.com/office/drawing/2014/main" id="{E494E199-A3B7-4BA0-9BFE-5112A465FB7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7" y="1479"/>
              <a:ext cx="1096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Group 9">
            <a:extLst>
              <a:ext uri="{FF2B5EF4-FFF2-40B4-BE49-F238E27FC236}">
                <a16:creationId xmlns:a16="http://schemas.microsoft.com/office/drawing/2014/main" id="{5F91BAE3-8D89-41BA-A533-752CE8B8A8D4}"/>
              </a:ext>
            </a:extLst>
          </p:cNvPr>
          <p:cNvGrpSpPr/>
          <p:nvPr/>
        </p:nvGrpSpPr>
        <p:grpSpPr>
          <a:xfrm>
            <a:off x="1516423" y="4089455"/>
            <a:ext cx="318850" cy="442523"/>
            <a:chOff x="2078" y="1413"/>
            <a:chExt cx="1615" cy="2084"/>
          </a:xfrm>
          <a:solidFill>
            <a:srgbClr val="1A806D"/>
          </a:solidFill>
        </p:grpSpPr>
        <p:sp>
          <p:nvSpPr>
            <p:cNvPr id="35" name="Oval 10">
              <a:extLst>
                <a:ext uri="{FF2B5EF4-FFF2-40B4-BE49-F238E27FC236}">
                  <a16:creationId xmlns:a16="http://schemas.microsoft.com/office/drawing/2014/main" id="{10C55FBE-AFA4-4C54-9AB2-765D385D450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36" name="Oval 11">
              <a:extLst>
                <a:ext uri="{FF2B5EF4-FFF2-40B4-BE49-F238E27FC236}">
                  <a16:creationId xmlns:a16="http://schemas.microsoft.com/office/drawing/2014/main" id="{B7045E6D-ACCD-4E17-9546-79A7282F9C1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37" name="Oval 12">
              <a:extLst>
                <a:ext uri="{FF2B5EF4-FFF2-40B4-BE49-F238E27FC236}">
                  <a16:creationId xmlns:a16="http://schemas.microsoft.com/office/drawing/2014/main" id="{6D302890-A7F6-4C10-A2BA-6AA2D1173BD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54" y="1413"/>
              <a:ext cx="1101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38" name="Oval 13">
              <a:extLst>
                <a:ext uri="{FF2B5EF4-FFF2-40B4-BE49-F238E27FC236}">
                  <a16:creationId xmlns:a16="http://schemas.microsoft.com/office/drawing/2014/main" id="{19C1DB75-FA8C-4499-812C-C1F1CE5C29F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54" y="1413"/>
              <a:ext cx="1101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39" name="Oval 14">
              <a:extLst>
                <a:ext uri="{FF2B5EF4-FFF2-40B4-BE49-F238E27FC236}">
                  <a16:creationId xmlns:a16="http://schemas.microsoft.com/office/drawing/2014/main" id="{D2791813-8FA7-4937-A952-54C3B8058DA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7" y="1479"/>
              <a:ext cx="1096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40" name="Oval 15">
              <a:extLst>
                <a:ext uri="{FF2B5EF4-FFF2-40B4-BE49-F238E27FC236}">
                  <a16:creationId xmlns:a16="http://schemas.microsoft.com/office/drawing/2014/main" id="{195903E4-7DCD-4338-853C-A1E45869416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7" y="1479"/>
              <a:ext cx="1096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Group 9">
            <a:extLst>
              <a:ext uri="{FF2B5EF4-FFF2-40B4-BE49-F238E27FC236}">
                <a16:creationId xmlns:a16="http://schemas.microsoft.com/office/drawing/2014/main" id="{E08BC076-4A6C-466E-8791-F4A82B1EB81C}"/>
              </a:ext>
            </a:extLst>
          </p:cNvPr>
          <p:cNvGrpSpPr/>
          <p:nvPr/>
        </p:nvGrpSpPr>
        <p:grpSpPr>
          <a:xfrm>
            <a:off x="1155341" y="5302573"/>
            <a:ext cx="318850" cy="442523"/>
            <a:chOff x="2078" y="1413"/>
            <a:chExt cx="1615" cy="2084"/>
          </a:xfrm>
          <a:solidFill>
            <a:srgbClr val="1A806D"/>
          </a:solidFill>
        </p:grpSpPr>
        <p:sp>
          <p:nvSpPr>
            <p:cNvPr id="49" name="Oval 10">
              <a:extLst>
                <a:ext uri="{FF2B5EF4-FFF2-40B4-BE49-F238E27FC236}">
                  <a16:creationId xmlns:a16="http://schemas.microsoft.com/office/drawing/2014/main" id="{3F8D4DF2-E065-41BB-B085-FDF2064E01F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50" name="Oval 11">
              <a:extLst>
                <a:ext uri="{FF2B5EF4-FFF2-40B4-BE49-F238E27FC236}">
                  <a16:creationId xmlns:a16="http://schemas.microsoft.com/office/drawing/2014/main" id="{E7A0AC7B-55C0-4BDB-9A92-AD3087E6102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51" name="Oval 12">
              <a:extLst>
                <a:ext uri="{FF2B5EF4-FFF2-40B4-BE49-F238E27FC236}">
                  <a16:creationId xmlns:a16="http://schemas.microsoft.com/office/drawing/2014/main" id="{8055718B-386A-48C2-8D75-9F34B43A51F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54" y="1413"/>
              <a:ext cx="1101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52" name="Oval 13">
              <a:extLst>
                <a:ext uri="{FF2B5EF4-FFF2-40B4-BE49-F238E27FC236}">
                  <a16:creationId xmlns:a16="http://schemas.microsoft.com/office/drawing/2014/main" id="{6FEB7D63-BD78-41A9-AC43-9F3111B6A67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54" y="1413"/>
              <a:ext cx="1101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53" name="Oval 14">
              <a:extLst>
                <a:ext uri="{FF2B5EF4-FFF2-40B4-BE49-F238E27FC236}">
                  <a16:creationId xmlns:a16="http://schemas.microsoft.com/office/drawing/2014/main" id="{676A51F5-A0A2-45A6-A805-090F82BCF29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7" y="1479"/>
              <a:ext cx="1096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54" name="Oval 15">
              <a:extLst>
                <a:ext uri="{FF2B5EF4-FFF2-40B4-BE49-F238E27FC236}">
                  <a16:creationId xmlns:a16="http://schemas.microsoft.com/office/drawing/2014/main" id="{D6B9BDC4-D2BC-4DE0-A4A8-B953F553FE7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7" y="1479"/>
              <a:ext cx="1096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Group 9">
            <a:extLst>
              <a:ext uri="{FF2B5EF4-FFF2-40B4-BE49-F238E27FC236}">
                <a16:creationId xmlns:a16="http://schemas.microsoft.com/office/drawing/2014/main" id="{C5B28F4E-B518-45A4-922D-2FB9D6A5E74E}"/>
              </a:ext>
            </a:extLst>
          </p:cNvPr>
          <p:cNvGrpSpPr/>
          <p:nvPr/>
        </p:nvGrpSpPr>
        <p:grpSpPr>
          <a:xfrm>
            <a:off x="1464779" y="3391804"/>
            <a:ext cx="318850" cy="442523"/>
            <a:chOff x="2078" y="1413"/>
            <a:chExt cx="1615" cy="2084"/>
          </a:xfrm>
          <a:solidFill>
            <a:srgbClr val="1A806D"/>
          </a:solidFill>
        </p:grpSpPr>
        <p:sp>
          <p:nvSpPr>
            <p:cNvPr id="56" name="Oval 10">
              <a:extLst>
                <a:ext uri="{FF2B5EF4-FFF2-40B4-BE49-F238E27FC236}">
                  <a16:creationId xmlns:a16="http://schemas.microsoft.com/office/drawing/2014/main" id="{A47919C1-5294-4FC3-8BAF-5BFE85BECF9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57" name="Oval 11">
              <a:extLst>
                <a:ext uri="{FF2B5EF4-FFF2-40B4-BE49-F238E27FC236}">
                  <a16:creationId xmlns:a16="http://schemas.microsoft.com/office/drawing/2014/main" id="{380AAC4D-988B-4EB5-B8D1-32739CEB01B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58" name="Oval 12">
              <a:extLst>
                <a:ext uri="{FF2B5EF4-FFF2-40B4-BE49-F238E27FC236}">
                  <a16:creationId xmlns:a16="http://schemas.microsoft.com/office/drawing/2014/main" id="{271ACBB7-9C8A-4E82-A19C-5F3E8B2F5AF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54" y="1413"/>
              <a:ext cx="1101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59" name="Oval 13">
              <a:extLst>
                <a:ext uri="{FF2B5EF4-FFF2-40B4-BE49-F238E27FC236}">
                  <a16:creationId xmlns:a16="http://schemas.microsoft.com/office/drawing/2014/main" id="{A4830B78-907F-4463-A0C7-A5C338573A4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54" y="1413"/>
              <a:ext cx="1101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60" name="Oval 14">
              <a:extLst>
                <a:ext uri="{FF2B5EF4-FFF2-40B4-BE49-F238E27FC236}">
                  <a16:creationId xmlns:a16="http://schemas.microsoft.com/office/drawing/2014/main" id="{55A2534F-D270-48C2-9F11-93B8CC0777A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7" y="1479"/>
              <a:ext cx="1096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61" name="Oval 15">
              <a:extLst>
                <a:ext uri="{FF2B5EF4-FFF2-40B4-BE49-F238E27FC236}">
                  <a16:creationId xmlns:a16="http://schemas.microsoft.com/office/drawing/2014/main" id="{15C72972-5050-44E6-A911-A1BD596BE49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7" y="1479"/>
              <a:ext cx="1096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</p:grpSp>
      <p:sp>
        <p:nvSpPr>
          <p:cNvPr id="62" name="文本框 34">
            <a:extLst>
              <a:ext uri="{FF2B5EF4-FFF2-40B4-BE49-F238E27FC236}">
                <a16:creationId xmlns:a16="http://schemas.microsoft.com/office/drawing/2014/main" id="{25215E98-0F3B-4EEB-B46F-C59EBC505008}"/>
              </a:ext>
            </a:extLst>
          </p:cNvPr>
          <p:cNvSpPr txBox="1"/>
          <p:nvPr/>
        </p:nvSpPr>
        <p:spPr>
          <a:xfrm>
            <a:off x="1066667" y="2033978"/>
            <a:ext cx="4571392" cy="460409"/>
          </a:xfrm>
          <a:prstGeom prst="rect">
            <a:avLst/>
          </a:prstGeom>
          <a:noFill/>
        </p:spPr>
        <p:txBody>
          <a:bodyPr wrap="square" lIns="90198" tIns="45098" rIns="90198" bIns="45098" rtlCol="0">
            <a:spAutoFit/>
          </a:bodyPr>
          <a:lstStyle/>
          <a:p>
            <a:r>
              <a:rPr lang="ru-RU" sz="1200">
                <a:latin typeface="Arial" pitchFamily="34" charset="0"/>
                <a:cs typeface="Arial" pitchFamily="34" charset="0"/>
              </a:rPr>
              <a:t>Произведены выплаты ежемесячного вознаграждения приемным родителям. Всего получателей –  </a:t>
            </a:r>
            <a:r>
              <a:rPr lang="ru-RU"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55 человек</a:t>
            </a:r>
          </a:p>
        </p:txBody>
      </p:sp>
      <p:sp>
        <p:nvSpPr>
          <p:cNvPr id="63" name="文本框 34">
            <a:extLst>
              <a:ext uri="{FF2B5EF4-FFF2-40B4-BE49-F238E27FC236}">
                <a16:creationId xmlns:a16="http://schemas.microsoft.com/office/drawing/2014/main" id="{83BCCA48-53F3-45B2-BF7C-9E60035A9E66}"/>
              </a:ext>
            </a:extLst>
          </p:cNvPr>
          <p:cNvSpPr txBox="1"/>
          <p:nvPr/>
        </p:nvSpPr>
        <p:spPr>
          <a:xfrm>
            <a:off x="1482943" y="2582035"/>
            <a:ext cx="4342425" cy="645075"/>
          </a:xfrm>
          <a:prstGeom prst="rect">
            <a:avLst/>
          </a:prstGeom>
          <a:noFill/>
        </p:spPr>
        <p:txBody>
          <a:bodyPr wrap="square" lIns="90198" tIns="45098" rIns="90198" bIns="45098" rtlCol="0">
            <a:spAutoFit/>
          </a:bodyPr>
          <a:lstStyle/>
          <a:p>
            <a:r>
              <a:rPr lang="ru-RU" sz="1200">
                <a:latin typeface="Arial" pitchFamily="34" charset="0"/>
                <a:cs typeface="Arial" pitchFamily="34" charset="0"/>
              </a:rPr>
              <a:t>Предоставлены по договору найма специализированного жилого помещения детям-сиротам и детям, оставшимся без попечения родителей – </a:t>
            </a:r>
            <a:r>
              <a:rPr lang="ru-RU"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 квартир</a:t>
            </a:r>
          </a:p>
        </p:txBody>
      </p:sp>
      <p:sp>
        <p:nvSpPr>
          <p:cNvPr id="68" name="文本框 34">
            <a:extLst>
              <a:ext uri="{FF2B5EF4-FFF2-40B4-BE49-F238E27FC236}">
                <a16:creationId xmlns:a16="http://schemas.microsoft.com/office/drawing/2014/main" id="{12429B27-F76B-48F6-9AFB-2EB7F09869EA}"/>
              </a:ext>
            </a:extLst>
          </p:cNvPr>
          <p:cNvSpPr txBox="1"/>
          <p:nvPr/>
        </p:nvSpPr>
        <p:spPr>
          <a:xfrm>
            <a:off x="1750195" y="4740472"/>
            <a:ext cx="4545428" cy="460409"/>
          </a:xfrm>
          <a:prstGeom prst="rect">
            <a:avLst/>
          </a:prstGeom>
          <a:noFill/>
        </p:spPr>
        <p:txBody>
          <a:bodyPr wrap="square" lIns="90198" tIns="45098" rIns="90198" bIns="45098" rtlCol="0">
            <a:spAutoFit/>
          </a:bodyPr>
          <a:lstStyle/>
          <a:p>
            <a:pPr algn="just"/>
            <a:r>
              <a:rPr lang="ru-RU" sz="1200">
                <a:latin typeface="Arial" pitchFamily="34" charset="0"/>
                <a:cs typeface="Arial" pitchFamily="34" charset="0"/>
              </a:rPr>
              <a:t>Возмещены расходы по оздоровлению детей </a:t>
            </a:r>
          </a:p>
          <a:p>
            <a:pPr algn="just"/>
            <a:r>
              <a:rPr lang="ru-RU"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 получателям </a:t>
            </a:r>
          </a:p>
        </p:txBody>
      </p:sp>
      <p:sp>
        <p:nvSpPr>
          <p:cNvPr id="71" name="文本框 34">
            <a:extLst>
              <a:ext uri="{FF2B5EF4-FFF2-40B4-BE49-F238E27FC236}">
                <a16:creationId xmlns:a16="http://schemas.microsoft.com/office/drawing/2014/main" id="{9C0AB7B9-D11B-46D8-98A1-C12B3F0B9A27}"/>
              </a:ext>
            </a:extLst>
          </p:cNvPr>
          <p:cNvSpPr txBox="1"/>
          <p:nvPr/>
        </p:nvSpPr>
        <p:spPr>
          <a:xfrm>
            <a:off x="1816912" y="4065546"/>
            <a:ext cx="4693514" cy="645075"/>
          </a:xfrm>
          <a:prstGeom prst="rect">
            <a:avLst/>
          </a:prstGeom>
          <a:noFill/>
        </p:spPr>
        <p:txBody>
          <a:bodyPr wrap="square" lIns="90198" tIns="45098" rIns="90198" bIns="45098" rtlCol="0">
            <a:spAutoFit/>
          </a:bodyPr>
          <a:lstStyle/>
          <a:p>
            <a:r>
              <a:rPr lang="ru-RU"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1200">
                <a:latin typeface="Arial" pitchFamily="34" charset="0"/>
                <a:cs typeface="Arial" pitchFamily="34" charset="0"/>
              </a:rPr>
              <a:t> гражданам выданы свидетельства о прохождении подготовки лиц, желающих принять на воспитание в свою семью ребенка, оставшегося без попечения родителей</a:t>
            </a:r>
          </a:p>
        </p:txBody>
      </p:sp>
      <p:grpSp>
        <p:nvGrpSpPr>
          <p:cNvPr id="73" name="Group 9">
            <a:extLst>
              <a:ext uri="{FF2B5EF4-FFF2-40B4-BE49-F238E27FC236}">
                <a16:creationId xmlns:a16="http://schemas.microsoft.com/office/drawing/2014/main" id="{318CA960-9E0E-48C3-9FB3-A676B0B18FF8}"/>
              </a:ext>
            </a:extLst>
          </p:cNvPr>
          <p:cNvGrpSpPr/>
          <p:nvPr/>
        </p:nvGrpSpPr>
        <p:grpSpPr>
          <a:xfrm>
            <a:off x="1414959" y="4704209"/>
            <a:ext cx="318850" cy="442523"/>
            <a:chOff x="2078" y="1413"/>
            <a:chExt cx="1615" cy="2084"/>
          </a:xfrm>
          <a:solidFill>
            <a:srgbClr val="1A806D"/>
          </a:solidFill>
        </p:grpSpPr>
        <p:sp>
          <p:nvSpPr>
            <p:cNvPr id="74" name="Oval 10">
              <a:extLst>
                <a:ext uri="{FF2B5EF4-FFF2-40B4-BE49-F238E27FC236}">
                  <a16:creationId xmlns:a16="http://schemas.microsoft.com/office/drawing/2014/main" id="{62E976CC-EC17-4527-96BD-62780E38E82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75" name="Oval 11">
              <a:extLst>
                <a:ext uri="{FF2B5EF4-FFF2-40B4-BE49-F238E27FC236}">
                  <a16:creationId xmlns:a16="http://schemas.microsoft.com/office/drawing/2014/main" id="{529C6BDA-CCD0-4A33-B168-81D096C7C27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78" name="Oval 12">
              <a:extLst>
                <a:ext uri="{FF2B5EF4-FFF2-40B4-BE49-F238E27FC236}">
                  <a16:creationId xmlns:a16="http://schemas.microsoft.com/office/drawing/2014/main" id="{9C34DFD1-2EEE-4041-82E0-C1EB3E459660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54" y="1413"/>
              <a:ext cx="1101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79" name="Oval 13">
              <a:extLst>
                <a:ext uri="{FF2B5EF4-FFF2-40B4-BE49-F238E27FC236}">
                  <a16:creationId xmlns:a16="http://schemas.microsoft.com/office/drawing/2014/main" id="{C469D2B1-A82C-4699-9AE7-2D4666BC517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254" y="1413"/>
              <a:ext cx="1101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80" name="Oval 14">
              <a:extLst>
                <a:ext uri="{FF2B5EF4-FFF2-40B4-BE49-F238E27FC236}">
                  <a16:creationId xmlns:a16="http://schemas.microsoft.com/office/drawing/2014/main" id="{99A45BEF-2FAE-4D6E-A48A-086D60A3518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7" y="1479"/>
              <a:ext cx="1096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  <p:sp>
          <p:nvSpPr>
            <p:cNvPr id="81" name="Oval 15">
              <a:extLst>
                <a:ext uri="{FF2B5EF4-FFF2-40B4-BE49-F238E27FC236}">
                  <a16:creationId xmlns:a16="http://schemas.microsoft.com/office/drawing/2014/main" id="{46CC18A4-2286-457F-A193-5D42FD742B2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37" y="1479"/>
              <a:ext cx="1096" cy="2018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09250" dir="3267739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1600">
                <a:solidFill>
                  <a:prstClr val="black"/>
                </a:solidFill>
              </a:endParaRPr>
            </a:p>
          </p:txBody>
        </p:sp>
      </p:grpSp>
      <p:sp>
        <p:nvSpPr>
          <p:cNvPr id="82" name="文本框 34">
            <a:extLst>
              <a:ext uri="{FF2B5EF4-FFF2-40B4-BE49-F238E27FC236}">
                <a16:creationId xmlns:a16="http://schemas.microsoft.com/office/drawing/2014/main" id="{087F6B54-BF5C-4960-B531-EE3A2F82433E}"/>
              </a:ext>
            </a:extLst>
          </p:cNvPr>
          <p:cNvSpPr txBox="1"/>
          <p:nvPr/>
        </p:nvSpPr>
        <p:spPr>
          <a:xfrm>
            <a:off x="1803055" y="3320497"/>
            <a:ext cx="4218485" cy="645075"/>
          </a:xfrm>
          <a:prstGeom prst="rect">
            <a:avLst/>
          </a:prstGeom>
          <a:noFill/>
        </p:spPr>
        <p:txBody>
          <a:bodyPr wrap="square" lIns="90198" tIns="45098" rIns="90198" bIns="45098" rtlCol="0">
            <a:spAutoFit/>
          </a:bodyPr>
          <a:lstStyle/>
          <a:p>
            <a:r>
              <a:rPr lang="ru-RU" sz="1200">
                <a:latin typeface="Arial" pitchFamily="34" charset="0"/>
                <a:cs typeface="Arial" pitchFamily="34" charset="0"/>
              </a:rPr>
              <a:t>Предоставлена единовременная выплата </a:t>
            </a:r>
            <a:r>
              <a:rPr lang="ru-RU"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 гражданам</a:t>
            </a:r>
            <a:r>
              <a:rPr lang="ru-RU" sz="120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200">
                <a:latin typeface="Arial" pitchFamily="34" charset="0"/>
                <a:cs typeface="Arial" pitchFamily="34" charset="0"/>
              </a:rPr>
              <a:t>страдающим хронической почечной недостаточностью и нуждающихся в процедуре программного гемодиализа</a:t>
            </a:r>
            <a:endParaRPr lang="ru-RU" sz="120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3" name="Picture 14" descr="https://im0-tub-ru.yandex.net/i?id=199218ba9fbf68a6da427b70c5b302da&amp;n=13">
            <a:extLst>
              <a:ext uri="{FF2B5EF4-FFF2-40B4-BE49-F238E27FC236}">
                <a16:creationId xmlns:a16="http://schemas.microsoft.com/office/drawing/2014/main" id="{9ECFD893-3ADD-437E-9A92-3A827C3CB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0362" y="3310333"/>
            <a:ext cx="954997" cy="12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1B7F2252-714B-4FCF-AAD6-B7E1F23AB358}"/>
              </a:ext>
            </a:extLst>
          </p:cNvPr>
          <p:cNvSpPr txBox="1"/>
          <p:nvPr/>
        </p:nvSpPr>
        <p:spPr>
          <a:xfrm>
            <a:off x="1499527" y="5244540"/>
            <a:ext cx="45454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>
                <a:latin typeface="Arial" pitchFamily="34" charset="0"/>
                <a:cs typeface="Arial" pitchFamily="34" charset="0"/>
              </a:rPr>
              <a:t>Доля граждан, обеспеченных мерами социальной поддержки, от численности граждан, имеющих право на их получение и обратившихся за их получением – </a:t>
            </a:r>
            <a:r>
              <a:rPr lang="ru-RU" sz="1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100 %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052D048-C262-4FB8-BAE9-82E8CD3D6DCF}"/>
              </a:ext>
            </a:extLst>
          </p:cNvPr>
          <p:cNvSpPr txBox="1"/>
          <p:nvPr/>
        </p:nvSpPr>
        <p:spPr>
          <a:xfrm>
            <a:off x="4873225" y="1703966"/>
            <a:ext cx="1311729" cy="353270"/>
          </a:xfrm>
          <a:prstGeom prst="roundRect">
            <a:avLst/>
          </a:prstGeom>
          <a:solidFill>
            <a:srgbClr val="DEA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102887" tIns="51427" rIns="102887" bIns="51427" rtlCol="0">
            <a:spAutoFit/>
          </a:bodyPr>
          <a:lstStyle/>
          <a:p>
            <a:pPr algn="ctr"/>
            <a:r>
              <a:rPr lang="ru-RU" sz="1400" b="1">
                <a:latin typeface="Arial" pitchFamily="34" charset="0"/>
                <a:cs typeface="Arial" pitchFamily="34" charset="0"/>
              </a:rPr>
              <a:t>69 млн руб.</a:t>
            </a:r>
          </a:p>
        </p:txBody>
      </p:sp>
      <p:sp>
        <p:nvSpPr>
          <p:cNvPr id="88" name="Заголовок 1">
            <a:extLst>
              <a:ext uri="{FF2B5EF4-FFF2-40B4-BE49-F238E27FC236}">
                <a16:creationId xmlns:a16="http://schemas.microsoft.com/office/drawing/2014/main" id="{ABD6B266-88CA-44FD-8B34-016D942AF026}"/>
              </a:ext>
            </a:extLst>
          </p:cNvPr>
          <p:cNvSpPr txBox="1"/>
          <p:nvPr/>
        </p:nvSpPr>
        <p:spPr>
          <a:xfrm>
            <a:off x="1231235" y="-106242"/>
            <a:ext cx="5384005" cy="568577"/>
          </a:xfrm>
          <a:prstGeom prst="rect">
            <a:avLst/>
          </a:prstGeom>
        </p:spPr>
        <p:txBody>
          <a:bodyPr vert="horz" lIns="90087" tIns="45042" rIns="90087" bIns="45042" rtlCol="0" anchor="ctr">
            <a:normAutofit fontScale="97500"/>
          </a:bodyPr>
          <a:lstStyle>
            <a:lvl1pPr algn="ctr" defTabSz="91327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00924">
              <a:defRPr/>
            </a:pPr>
            <a:r>
              <a:rPr lang="ru-RU" sz="2100" b="1">
                <a:latin typeface="Arial" pitchFamily="34" charset="0"/>
                <a:cs typeface="Arial" pitchFamily="34" charset="0"/>
              </a:rPr>
              <a:t>Социально ориентированный бюджет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3207FE0-6419-45E9-9D77-41FDCC76B668}"/>
              </a:ext>
            </a:extLst>
          </p:cNvPr>
          <p:cNvSpPr txBox="1"/>
          <p:nvPr/>
        </p:nvSpPr>
        <p:spPr>
          <a:xfrm>
            <a:off x="10576940" y="1304832"/>
            <a:ext cx="1311729" cy="353270"/>
          </a:xfrm>
          <a:prstGeom prst="roundRect">
            <a:avLst/>
          </a:prstGeom>
          <a:solidFill>
            <a:srgbClr val="DEA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102887" tIns="51427" rIns="102887" bIns="51427" rtlCol="0">
            <a:spAutoFit/>
          </a:bodyPr>
          <a:lstStyle/>
          <a:p>
            <a:pPr algn="ctr"/>
            <a:r>
              <a:rPr lang="ru-RU" sz="1400" b="1">
                <a:latin typeface="Arial" pitchFamily="34" charset="0"/>
                <a:cs typeface="Arial" pitchFamily="34" charset="0"/>
              </a:rPr>
              <a:t>4 млн руб.</a:t>
            </a:r>
          </a:p>
        </p:txBody>
      </p:sp>
      <p:sp>
        <p:nvSpPr>
          <p:cNvPr id="91" name="AutoShape 3">
            <a:extLst>
              <a:ext uri="{FF2B5EF4-FFF2-40B4-BE49-F238E27FC236}">
                <a16:creationId xmlns:a16="http://schemas.microsoft.com/office/drawing/2014/main" id="{3DA4CCC9-D5C9-4BED-9994-0AA68CF885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5699" y="1745390"/>
            <a:ext cx="1861670" cy="1720064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latin typeface="Verdana" pitchFamily="34" charset="0"/>
            </a:endParaRPr>
          </a:p>
        </p:txBody>
      </p:sp>
      <p:sp>
        <p:nvSpPr>
          <p:cNvPr id="92" name="AutoShape 5">
            <a:extLst>
              <a:ext uri="{FF2B5EF4-FFF2-40B4-BE49-F238E27FC236}">
                <a16:creationId xmlns:a16="http://schemas.microsoft.com/office/drawing/2014/main" id="{2D5C44D6-D811-4DC5-920B-4F36AA547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649" y="1736635"/>
            <a:ext cx="1895126" cy="1720064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US">
              <a:latin typeface="Verdana" pitchFamily="34" charset="0"/>
            </a:endParaRPr>
          </a:p>
        </p:txBody>
      </p:sp>
      <p:sp>
        <p:nvSpPr>
          <p:cNvPr id="94" name="Freeform 7">
            <a:extLst>
              <a:ext uri="{FF2B5EF4-FFF2-40B4-BE49-F238E27FC236}">
                <a16:creationId xmlns:a16="http://schemas.microsoft.com/office/drawing/2014/main" id="{CA482FB0-7D1E-4E67-8B10-7F444A4F5A19}"/>
              </a:ext>
            </a:extLst>
          </p:cNvPr>
          <p:cNvSpPr/>
          <p:nvPr/>
        </p:nvSpPr>
        <p:spPr bwMode="gray">
          <a:xfrm>
            <a:off x="8718073" y="1337336"/>
            <a:ext cx="721838" cy="563658"/>
          </a:xfrm>
          <a:custGeom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AutoShape 8">
            <a:extLst>
              <a:ext uri="{FF2B5EF4-FFF2-40B4-BE49-F238E27FC236}">
                <a16:creationId xmlns:a16="http://schemas.microsoft.com/office/drawing/2014/main" id="{98FD0651-EC0A-4725-A4EB-B8E982C4FC22}"/>
              </a:ext>
            </a:extLst>
          </p:cNvPr>
          <p:cNvSpPr>
            <a:spLocks noChangeAspect="1" noChangeArrowheads="1" noTextEdit="1"/>
          </p:cNvSpPr>
          <p:nvPr/>
        </p:nvSpPr>
        <p:spPr bwMode="gray">
          <a:xfrm flipH="1">
            <a:off x="9269029" y="2202271"/>
            <a:ext cx="836094" cy="5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Freeform 9">
            <a:extLst>
              <a:ext uri="{FF2B5EF4-FFF2-40B4-BE49-F238E27FC236}">
                <a16:creationId xmlns:a16="http://schemas.microsoft.com/office/drawing/2014/main" id="{F0E8729A-4A61-4FB1-99E2-1C6E38606AE3}"/>
              </a:ext>
            </a:extLst>
          </p:cNvPr>
          <p:cNvSpPr/>
          <p:nvPr/>
        </p:nvSpPr>
        <p:spPr bwMode="gray">
          <a:xfrm flipH="1">
            <a:off x="9636991" y="1337336"/>
            <a:ext cx="721837" cy="563658"/>
          </a:xfrm>
          <a:custGeom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A664056-EB4B-4A38-9C80-B328C6D92172}"/>
              </a:ext>
            </a:extLst>
          </p:cNvPr>
          <p:cNvSpPr txBox="1"/>
          <p:nvPr/>
        </p:nvSpPr>
        <p:spPr>
          <a:xfrm>
            <a:off x="6732183" y="1712870"/>
            <a:ext cx="2096357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100"/>
              <a:t>Обеспечение  условий инвалидам для беспрепятственного доступа к объектам социальной инфраструктуры посредством проведения комплекса мероприятий по дооборудованию и адаптации объектов</a:t>
            </a:r>
          </a:p>
          <a:p>
            <a:pPr algn="ctr"/>
            <a:r>
              <a:rPr lang="ru-RU" sz="1100" b="1">
                <a:solidFill>
                  <a:srgbClr val="FF0000"/>
                </a:solidFill>
              </a:rPr>
              <a:t>3,7 млн руб.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2C84BF7-0682-43B0-95A2-6052D9053ED7}"/>
              </a:ext>
            </a:extLst>
          </p:cNvPr>
          <p:cNvSpPr txBox="1"/>
          <p:nvPr/>
        </p:nvSpPr>
        <p:spPr>
          <a:xfrm>
            <a:off x="10115294" y="2488898"/>
            <a:ext cx="209635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100"/>
              <a:t>Обеспечение доступности предоставляемых инвалидам услуг с учетом имеющихся у них нарушений</a:t>
            </a:r>
          </a:p>
          <a:p>
            <a:pPr algn="ctr"/>
            <a:r>
              <a:rPr lang="ru-RU" sz="1100" b="1">
                <a:solidFill>
                  <a:srgbClr val="FF0000"/>
                </a:solidFill>
              </a:rPr>
              <a:t>0,2 млн руб.</a:t>
            </a:r>
          </a:p>
          <a:p>
            <a:pPr algn="ctr"/>
            <a:endParaRPr lang="ru-RU" sz="1100"/>
          </a:p>
        </p:txBody>
      </p:sp>
      <p:sp>
        <p:nvSpPr>
          <p:cNvPr id="101" name="Rounded Rectangle 91">
            <a:extLst>
              <a:ext uri="{FF2B5EF4-FFF2-40B4-BE49-F238E27FC236}">
                <a16:creationId xmlns:a16="http://schemas.microsoft.com/office/drawing/2014/main" id="{6C212051-0B80-42E8-BF1D-D25BBD8ADD38}"/>
              </a:ext>
            </a:extLst>
          </p:cNvPr>
          <p:cNvSpPr/>
          <p:nvPr/>
        </p:nvSpPr>
        <p:spPr>
          <a:xfrm>
            <a:off x="7605262" y="3631512"/>
            <a:ext cx="3910012" cy="2345990"/>
          </a:xfrm>
          <a:prstGeom prst="roundRect">
            <a:avLst>
              <a:gd name="adj" fmla="val 2499"/>
            </a:avLst>
          </a:prstGeom>
          <a:solidFill>
            <a:srgbClr val="EFF3EA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pPr algn="ctr"/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18C3CC4-A4BF-484A-AE25-CFC94A948A29}"/>
              </a:ext>
            </a:extLst>
          </p:cNvPr>
          <p:cNvSpPr txBox="1"/>
          <p:nvPr/>
        </p:nvSpPr>
        <p:spPr>
          <a:xfrm>
            <a:off x="7607009" y="3579387"/>
            <a:ext cx="3875089" cy="2676400"/>
          </a:xfrm>
          <a:prstGeom prst="rect">
            <a:avLst/>
          </a:prstGeom>
          <a:noFill/>
        </p:spPr>
        <p:txBody>
          <a:bodyPr wrap="square" lIns="90198" tIns="45098" rIns="90198" bIns="45098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200">
                <a:latin typeface="Arial" pitchFamily="34" charset="0"/>
                <a:cs typeface="Arial" pitchFamily="34" charset="0"/>
              </a:rPr>
              <a:t>Уровень доступности для инвалидов объектов социальной, транспортной инфраструктуры  </a:t>
            </a:r>
            <a:r>
              <a:rPr lang="ru-RU" sz="1200" b="1">
                <a:latin typeface="Arial" pitchFamily="34" charset="0"/>
                <a:cs typeface="Arial" pitchFamily="34" charset="0"/>
              </a:rPr>
              <a:t>75,8%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200">
                <a:latin typeface="Arial" pitchFamily="34" charset="0"/>
                <a:cs typeface="Arial" pitchFamily="34" charset="0"/>
              </a:rPr>
              <a:t>Доля общеобразовательных организаций, в которых создана универсальная безбарьерная среда для инклюзивного образования детей-инвалидов, в общем количестве общеобразовательных организаций  </a:t>
            </a:r>
            <a:r>
              <a:rPr lang="ru-RU" sz="1200" b="1">
                <a:latin typeface="Arial" pitchFamily="34" charset="0"/>
                <a:cs typeface="Arial" pitchFamily="34" charset="0"/>
              </a:rPr>
              <a:t>34,9 %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200">
                <a:latin typeface="Arial" pitchFamily="34" charset="0"/>
                <a:cs typeface="Arial" pitchFamily="34" charset="0"/>
              </a:rPr>
              <a:t>Доля людей с ОВЗ, занимающихся спортом  </a:t>
            </a:r>
            <a:r>
              <a:rPr lang="ru-RU" sz="1200" b="1">
                <a:latin typeface="Arial" pitchFamily="34" charset="0"/>
                <a:cs typeface="Arial" pitchFamily="34" charset="0"/>
              </a:rPr>
              <a:t>24,5 %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200" b="1">
                <a:latin typeface="Arial" pitchFamily="34" charset="0"/>
                <a:cs typeface="Arial" pitchFamily="34" charset="0"/>
              </a:rPr>
              <a:t>41 </a:t>
            </a:r>
            <a:r>
              <a:rPr lang="ru-RU" sz="1200">
                <a:latin typeface="Arial" pitchFamily="34" charset="0"/>
                <a:cs typeface="Arial" pitchFamily="34" charset="0"/>
              </a:rPr>
              <a:t>специалист прошли обучение и  повышение квалификации </a:t>
            </a:r>
            <a:r>
              <a:rPr lang="ru-RU" sz="1200" b="0"/>
              <a:t>по программам организации работы с лицами с ОВЗ</a:t>
            </a:r>
            <a:endParaRPr lang="ru-RU" sz="12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1200" b="1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4" name="Picture 2">
            <a:extLst>
              <a:ext uri="{FF2B5EF4-FFF2-40B4-BE49-F238E27FC236}">
                <a16:creationId xmlns:a16="http://schemas.microsoft.com/office/drawing/2014/main" id="{1FC0BBB0-856A-43F4-A666-A81810C87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60045" y="2288293"/>
            <a:ext cx="1107471" cy="673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8239699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" name="Рисунок 101">
            <a:extLst>
              <a:ext uri="{FF2B5EF4-FFF2-40B4-BE49-F238E27FC236}">
                <a16:creationId xmlns:a16="http://schemas.microsoft.com/office/drawing/2014/main" id="{C46517C7-6B63-4C41-9F74-D086D0E0DA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0694" y="124401"/>
            <a:ext cx="1493711" cy="1258205"/>
          </a:xfrm>
          <a:prstGeom prst="rect">
            <a:avLst/>
          </a:prstGeom>
        </p:spPr>
      </p:pic>
      <p:grpSp>
        <p:nvGrpSpPr>
          <p:cNvPr id="64" name="Группа 63"/>
          <p:cNvGrpSpPr/>
          <p:nvPr/>
        </p:nvGrpSpPr>
        <p:grpSpPr>
          <a:xfrm>
            <a:off x="0" y="5433644"/>
            <a:ext cx="12191999" cy="1448754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1808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3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1808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3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1808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3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81808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63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95648"/>
            <a:ext cx="1145812" cy="809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77292" y="2729801"/>
            <a:ext cx="165270" cy="333886"/>
          </a:xfrm>
          <a:prstGeom prst="rect">
            <a:avLst/>
          </a:prstGeom>
          <a:noFill/>
        </p:spPr>
        <p:txBody>
          <a:bodyPr wrap="none" lIns="81804" tIns="40900" rIns="81804" bIns="40900" rtlCol="0">
            <a:spAutoFit/>
          </a:bodyPr>
          <a:lstStyle/>
          <a:p>
            <a:pPr marL="0" marR="0" lvl="0" indent="0" algn="l" defTabSz="93313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63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F3BDA25B-2C8F-4F1D-8BBC-61A49592E996}"/>
              </a:ext>
            </a:extLst>
          </p:cNvPr>
          <p:cNvSpPr txBox="1"/>
          <p:nvPr/>
        </p:nvSpPr>
        <p:spPr>
          <a:xfrm>
            <a:off x="493300" y="6052"/>
            <a:ext cx="5384005" cy="568577"/>
          </a:xfrm>
          <a:prstGeom prst="rect">
            <a:avLst/>
          </a:prstGeom>
        </p:spPr>
        <p:txBody>
          <a:bodyPr vert="horz" lIns="90087" tIns="45042" rIns="90087" bIns="45042" rtlCol="0" anchor="ctr">
            <a:normAutofit fontScale="97500"/>
          </a:bodyPr>
          <a:lstStyle>
            <a:lvl1pPr algn="ctr" defTabSz="91327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00924">
              <a:defRPr/>
            </a:pPr>
            <a:r>
              <a:rPr lang="ru-RU" sz="2100" b="1">
                <a:latin typeface="Arial" pitchFamily="34" charset="0"/>
                <a:cs typeface="Arial" pitchFamily="34" charset="0"/>
              </a:rPr>
              <a:t>Новое качество жизни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83D6ADF-CA8F-4142-B1FA-4F0A4D058116}"/>
              </a:ext>
            </a:extLst>
          </p:cNvPr>
          <p:cNvSpPr txBox="1"/>
          <p:nvPr/>
        </p:nvSpPr>
        <p:spPr>
          <a:xfrm>
            <a:off x="6996801" y="5094095"/>
            <a:ext cx="165270" cy="333886"/>
          </a:xfrm>
          <a:prstGeom prst="rect">
            <a:avLst/>
          </a:prstGeom>
          <a:noFill/>
        </p:spPr>
        <p:txBody>
          <a:bodyPr wrap="none" lIns="81804" tIns="40900" rIns="81804" bIns="40900" rtlCol="0">
            <a:spAutoFit/>
          </a:bodyPr>
          <a:lstStyle/>
          <a:p>
            <a:pPr marL="0" marR="0" lvl="0" indent="0" algn="l" defTabSz="93313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63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9FD0051-605D-49D8-A4EF-A5FC48DA225A}"/>
              </a:ext>
            </a:extLst>
          </p:cNvPr>
          <p:cNvSpPr txBox="1"/>
          <p:nvPr/>
        </p:nvSpPr>
        <p:spPr>
          <a:xfrm>
            <a:off x="6983552" y="5646079"/>
            <a:ext cx="165270" cy="333886"/>
          </a:xfrm>
          <a:prstGeom prst="rect">
            <a:avLst/>
          </a:prstGeom>
          <a:noFill/>
        </p:spPr>
        <p:txBody>
          <a:bodyPr wrap="none" lIns="81804" tIns="40900" rIns="81804" bIns="40900" rtlCol="0">
            <a:spAutoFit/>
          </a:bodyPr>
          <a:lstStyle/>
          <a:p>
            <a:pPr marL="0" marR="0" lvl="0" indent="0" algn="l" defTabSz="93313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633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211344" y="2793845"/>
            <a:ext cx="4707633" cy="2958719"/>
            <a:chOff x="211344" y="2078951"/>
            <a:chExt cx="4707633" cy="2958719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060B62DD-2B60-42B2-AB58-CB6EA6C4B8FA}"/>
                </a:ext>
              </a:extLst>
            </p:cNvPr>
            <p:cNvSpPr/>
            <p:nvPr/>
          </p:nvSpPr>
          <p:spPr>
            <a:xfrm>
              <a:off x="211344" y="2078951"/>
              <a:ext cx="4615110" cy="2958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pPr algn="ctr"/>
              <a:endParaRPr lang="ru-RU" sz="1400">
                <a:solidFill>
                  <a:schemeClr val="tx1"/>
                </a:solidFill>
              </a:endParaRPr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282536" y="2571048"/>
              <a:ext cx="4290233" cy="467108"/>
              <a:chOff x="282536" y="2462980"/>
              <a:chExt cx="4290233" cy="467108"/>
            </a:xfrm>
          </p:grpSpPr>
          <p:sp>
            <p:nvSpPr>
              <p:cNvPr id="32" name="燕尾形 106">
                <a:extLst>
                  <a:ext uri="{FF2B5EF4-FFF2-40B4-BE49-F238E27FC236}">
                    <a16:creationId xmlns:a16="http://schemas.microsoft.com/office/drawing/2014/main" id="{E0A48CB7-03D2-447D-9DA2-2DB42B2F10A8}"/>
                  </a:ext>
                </a:extLst>
              </p:cNvPr>
              <p:cNvSpPr/>
              <p:nvPr/>
            </p:nvSpPr>
            <p:spPr>
              <a:xfrm rot="5400000">
                <a:off x="324711" y="2420805"/>
                <a:ext cx="390909" cy="475259"/>
              </a:xfrm>
              <a:prstGeom prst="chevron">
                <a:avLst/>
              </a:prstGeom>
              <a:solidFill>
                <a:srgbClr val="1F6E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198" tIns="45098" rIns="90198" bIns="45098" rtlCol="0" anchor="ctr"/>
              <a:lstStyle/>
              <a:p>
                <a:endParaRPr lang="zh-CN" altLang="en-US" sz="9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3" name="直接连接符 107">
                <a:extLst>
                  <a:ext uri="{FF2B5EF4-FFF2-40B4-BE49-F238E27FC236}">
                    <a16:creationId xmlns:a16="http://schemas.microsoft.com/office/drawing/2014/main" id="{DA9BB217-8DAD-4519-95C6-41CC15E979BB}"/>
                  </a:ext>
                </a:extLst>
              </p:cNvPr>
              <p:cNvCxnSpPr/>
              <p:nvPr/>
            </p:nvCxnSpPr>
            <p:spPr>
              <a:xfrm>
                <a:off x="605766" y="2930088"/>
                <a:ext cx="3967003" cy="0"/>
              </a:xfrm>
              <a:prstGeom prst="line">
                <a:avLst/>
              </a:prstGeom>
              <a:ln>
                <a:solidFill>
                  <a:srgbClr val="15614F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Группа 14"/>
            <p:cNvGrpSpPr/>
            <p:nvPr/>
          </p:nvGrpSpPr>
          <p:grpSpPr>
            <a:xfrm>
              <a:off x="282536" y="3328584"/>
              <a:ext cx="4309180" cy="502414"/>
              <a:chOff x="282536" y="3663461"/>
              <a:chExt cx="4309180" cy="502414"/>
            </a:xfrm>
          </p:grpSpPr>
          <p:cxnSp>
            <p:nvCxnSpPr>
              <p:cNvPr id="37" name="直接连接符 107">
                <a:extLst>
                  <a:ext uri="{FF2B5EF4-FFF2-40B4-BE49-F238E27FC236}">
                    <a16:creationId xmlns:a16="http://schemas.microsoft.com/office/drawing/2014/main" id="{48B27787-8D4F-4690-A489-C769C538E70D}"/>
                  </a:ext>
                </a:extLst>
              </p:cNvPr>
              <p:cNvCxnSpPr/>
              <p:nvPr/>
            </p:nvCxnSpPr>
            <p:spPr>
              <a:xfrm>
                <a:off x="606595" y="4156394"/>
                <a:ext cx="3985121" cy="9481"/>
              </a:xfrm>
              <a:prstGeom prst="line">
                <a:avLst/>
              </a:prstGeom>
              <a:ln>
                <a:solidFill>
                  <a:srgbClr val="15614F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燕尾形 106">
                <a:extLst>
                  <a:ext uri="{FF2B5EF4-FFF2-40B4-BE49-F238E27FC236}">
                    <a16:creationId xmlns:a16="http://schemas.microsoft.com/office/drawing/2014/main" id="{CE32671F-11D3-48A3-98A0-33E60209805C}"/>
                  </a:ext>
                </a:extLst>
              </p:cNvPr>
              <p:cNvSpPr/>
              <p:nvPr/>
            </p:nvSpPr>
            <p:spPr>
              <a:xfrm rot="5400000">
                <a:off x="324711" y="3621286"/>
                <a:ext cx="390909" cy="475259"/>
              </a:xfrm>
              <a:prstGeom prst="chevron">
                <a:avLst/>
              </a:prstGeom>
              <a:solidFill>
                <a:srgbClr val="1F6E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198" tIns="45098" rIns="90198" bIns="45098" rtlCol="0" anchor="ctr"/>
              <a:lstStyle/>
              <a:p>
                <a:endParaRPr lang="zh-CN" altLang="en-US" sz="90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Группа 16"/>
            <p:cNvGrpSpPr/>
            <p:nvPr/>
          </p:nvGrpSpPr>
          <p:grpSpPr>
            <a:xfrm>
              <a:off x="282536" y="4084712"/>
              <a:ext cx="4248632" cy="493860"/>
              <a:chOff x="282536" y="4084712"/>
              <a:chExt cx="4248632" cy="493860"/>
            </a:xfrm>
          </p:grpSpPr>
          <p:sp>
            <p:nvSpPr>
              <p:cNvPr id="41" name="燕尾形 106">
                <a:extLst>
                  <a:ext uri="{FF2B5EF4-FFF2-40B4-BE49-F238E27FC236}">
                    <a16:creationId xmlns:a16="http://schemas.microsoft.com/office/drawing/2014/main" id="{BEB047AC-2480-4C44-AAEA-270907C94639}"/>
                  </a:ext>
                </a:extLst>
              </p:cNvPr>
              <p:cNvSpPr/>
              <p:nvPr/>
            </p:nvSpPr>
            <p:spPr>
              <a:xfrm rot="5400000">
                <a:off x="324711" y="4042537"/>
                <a:ext cx="390909" cy="475259"/>
              </a:xfrm>
              <a:prstGeom prst="chevron">
                <a:avLst/>
              </a:prstGeom>
              <a:solidFill>
                <a:srgbClr val="1F6E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198" tIns="45098" rIns="90198" bIns="45098" rtlCol="0" anchor="ctr"/>
              <a:lstStyle/>
              <a:p>
                <a:endParaRPr lang="zh-CN" altLang="en-US" sz="9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3" name="直接连接符 107">
                <a:extLst>
                  <a:ext uri="{FF2B5EF4-FFF2-40B4-BE49-F238E27FC236}">
                    <a16:creationId xmlns:a16="http://schemas.microsoft.com/office/drawing/2014/main" id="{7744B6D5-219F-4C50-8FB8-D77B5417D084}"/>
                  </a:ext>
                </a:extLst>
              </p:cNvPr>
              <p:cNvCxnSpPr/>
              <p:nvPr/>
            </p:nvCxnSpPr>
            <p:spPr>
              <a:xfrm>
                <a:off x="605766" y="4555136"/>
                <a:ext cx="3925402" cy="23436"/>
              </a:xfrm>
              <a:prstGeom prst="line">
                <a:avLst/>
              </a:prstGeom>
              <a:ln>
                <a:solidFill>
                  <a:srgbClr val="15614F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Прямоугольник 7"/>
            <p:cNvSpPr/>
            <p:nvPr/>
          </p:nvSpPr>
          <p:spPr>
            <a:xfrm>
              <a:off x="734589" y="4032669"/>
              <a:ext cx="418438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Формирование современной </a:t>
              </a:r>
            </a:p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городской среды                              </a:t>
              </a:r>
              <a:r>
                <a:rPr lang="ru-RU" sz="1400" b="1">
                  <a:latin typeface="Arial" pitchFamily="34" charset="0"/>
                  <a:cs typeface="Arial" pitchFamily="34" charset="0"/>
                </a:rPr>
                <a:t>28 млн руб.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6742" y="2250516"/>
              <a:ext cx="401273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Создание условий для обеспечения качественными коммунальными </a:t>
              </a:r>
            </a:p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услугами                                        </a:t>
              </a:r>
              <a:r>
                <a:rPr lang="ru-RU" sz="1400" b="1">
                  <a:latin typeface="Arial" pitchFamily="34" charset="0"/>
                  <a:cs typeface="Arial" pitchFamily="34" charset="0"/>
                </a:rPr>
                <a:t>901 млн руб.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49837" y="3328584"/>
              <a:ext cx="398438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Капитальный ремонт многоквартирных </a:t>
              </a:r>
            </a:p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домов                                              </a:t>
              </a:r>
              <a:r>
                <a:rPr lang="ru-RU" sz="1400" b="1">
                  <a:latin typeface="Arial" pitchFamily="34" charset="0"/>
                  <a:cs typeface="Arial" pitchFamily="34" charset="0"/>
                </a:rPr>
                <a:t>92 млн руб.</a:t>
              </a:r>
            </a:p>
          </p:txBody>
        </p:sp>
      </p:grpSp>
      <p:pic>
        <p:nvPicPr>
          <p:cNvPr id="80" name="Picture 11" descr="https://im0-tub-ru.yandex.net/i?id=10cc2d59f25ff93b9db2a9f3260d8707&amp;n=13">
            <a:extLst>
              <a:ext uri="{FF2B5EF4-FFF2-40B4-BE49-F238E27FC236}">
                <a16:creationId xmlns:a16="http://schemas.microsoft.com/office/drawing/2014/main" id="{319C4771-8CDD-4239-BD7E-4AE003D4A6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1344" y="5569318"/>
            <a:ext cx="1258558" cy="673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A9210189-F89F-423C-B7EA-0C8E9F3E3EF1}"/>
              </a:ext>
            </a:extLst>
          </p:cNvPr>
          <p:cNvSpPr/>
          <p:nvPr/>
        </p:nvSpPr>
        <p:spPr>
          <a:xfrm>
            <a:off x="5916590" y="1713840"/>
            <a:ext cx="6095621" cy="20532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cxnSp>
        <p:nvCxnSpPr>
          <p:cNvPr id="59" name="直接连接符 107">
            <a:extLst>
              <a:ext uri="{FF2B5EF4-FFF2-40B4-BE49-F238E27FC236}">
                <a16:creationId xmlns:a16="http://schemas.microsoft.com/office/drawing/2014/main" id="{FC8F4D9A-D222-4805-8447-06A4046D390E}"/>
              </a:ext>
            </a:extLst>
          </p:cNvPr>
          <p:cNvCxnSpPr/>
          <p:nvPr/>
        </p:nvCxnSpPr>
        <p:spPr>
          <a:xfrm flipV="1">
            <a:off x="6463748" y="2117725"/>
            <a:ext cx="5340324" cy="26076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432053" y="3212363"/>
            <a:ext cx="55801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>
                <a:latin typeface="Arial" pitchFamily="34" charset="0"/>
                <a:cs typeface="Arial" pitchFamily="34" charset="0"/>
              </a:rPr>
              <a:t>Градостроительная деятельность                            </a:t>
            </a:r>
            <a:r>
              <a:rPr lang="ru-RU" sz="1400" b="1">
                <a:latin typeface="Arial" pitchFamily="34" charset="0"/>
                <a:cs typeface="Arial" pitchFamily="34" charset="0"/>
              </a:rPr>
              <a:t>3 млн руб.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444885" y="1797899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400">
                <a:latin typeface="Arial" pitchFamily="34" charset="0"/>
                <a:cs typeface="Arial" pitchFamily="34" charset="0"/>
              </a:rPr>
              <a:t>Содействие развитию жилищного строительства </a:t>
            </a:r>
            <a:r>
              <a:rPr lang="ru-RU" sz="1400" b="1">
                <a:latin typeface="Arial" pitchFamily="34" charset="0"/>
                <a:cs typeface="Arial" pitchFamily="34" charset="0"/>
              </a:rPr>
              <a:t>721 млн руб.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444885" y="2143271"/>
            <a:ext cx="53673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>
                <a:latin typeface="Arial" pitchFamily="34" charset="0"/>
                <a:cs typeface="Arial" pitchFamily="34" charset="0"/>
              </a:rPr>
              <a:t>Обеспечение граждан мерами государственной поддержки                        по улучшению жилищных условий                          </a:t>
            </a:r>
            <a:r>
              <a:rPr lang="ru-RU" sz="1400" b="1">
                <a:latin typeface="Arial" pitchFamily="34" charset="0"/>
                <a:cs typeface="Arial" pitchFamily="34" charset="0"/>
              </a:rPr>
              <a:t>43 млн руб.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447283" y="2648563"/>
            <a:ext cx="55571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>
                <a:latin typeface="Arial" pitchFamily="34" charset="0"/>
                <a:cs typeface="Arial" pitchFamily="34" charset="0"/>
              </a:rPr>
              <a:t>Проектирование и строительство систем инженерной  инфраструктуры                                                       </a:t>
            </a:r>
            <a:r>
              <a:rPr lang="ru-RU" sz="1400" b="1">
                <a:latin typeface="Arial" pitchFamily="34" charset="0"/>
                <a:cs typeface="Arial" pitchFamily="34" charset="0"/>
              </a:rPr>
              <a:t>32 млн руб.</a:t>
            </a:r>
          </a:p>
        </p:txBody>
      </p:sp>
      <p:cxnSp>
        <p:nvCxnSpPr>
          <p:cNvPr id="97" name="直接连接符 107">
            <a:extLst>
              <a:ext uri="{FF2B5EF4-FFF2-40B4-BE49-F238E27FC236}">
                <a16:creationId xmlns:a16="http://schemas.microsoft.com/office/drawing/2014/main" id="{FC8F4D9A-D222-4805-8447-06A4046D390E}"/>
              </a:ext>
            </a:extLst>
          </p:cNvPr>
          <p:cNvCxnSpPr/>
          <p:nvPr/>
        </p:nvCxnSpPr>
        <p:spPr>
          <a:xfrm flipV="1">
            <a:off x="6471890" y="2651660"/>
            <a:ext cx="5340324" cy="26076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107">
            <a:extLst>
              <a:ext uri="{FF2B5EF4-FFF2-40B4-BE49-F238E27FC236}">
                <a16:creationId xmlns:a16="http://schemas.microsoft.com/office/drawing/2014/main" id="{FC8F4D9A-D222-4805-8447-06A4046D390E}"/>
              </a:ext>
            </a:extLst>
          </p:cNvPr>
          <p:cNvCxnSpPr/>
          <p:nvPr/>
        </p:nvCxnSpPr>
        <p:spPr>
          <a:xfrm flipV="1">
            <a:off x="6457889" y="3245205"/>
            <a:ext cx="5340324" cy="26076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107">
            <a:extLst>
              <a:ext uri="{FF2B5EF4-FFF2-40B4-BE49-F238E27FC236}">
                <a16:creationId xmlns:a16="http://schemas.microsoft.com/office/drawing/2014/main" id="{FC8F4D9A-D222-4805-8447-06A4046D390E}"/>
              </a:ext>
            </a:extLst>
          </p:cNvPr>
          <p:cNvCxnSpPr/>
          <p:nvPr/>
        </p:nvCxnSpPr>
        <p:spPr>
          <a:xfrm flipV="1">
            <a:off x="6457889" y="3597182"/>
            <a:ext cx="5340324" cy="26076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燕尾形 106">
            <a:extLst>
              <a:ext uri="{FF2B5EF4-FFF2-40B4-BE49-F238E27FC236}">
                <a16:creationId xmlns:a16="http://schemas.microsoft.com/office/drawing/2014/main" id="{C8B1D0DC-8284-401E-A66B-5849C667709F}"/>
              </a:ext>
            </a:extLst>
          </p:cNvPr>
          <p:cNvSpPr/>
          <p:nvPr/>
        </p:nvSpPr>
        <p:spPr>
          <a:xfrm rot="5400000">
            <a:off x="6017055" y="2187323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600">
              <a:solidFill>
                <a:schemeClr val="tx1"/>
              </a:solidFill>
            </a:endParaRPr>
          </a:p>
        </p:txBody>
      </p:sp>
      <p:sp>
        <p:nvSpPr>
          <p:cNvPr id="58" name="燕尾形 106">
            <a:extLst>
              <a:ext uri="{FF2B5EF4-FFF2-40B4-BE49-F238E27FC236}">
                <a16:creationId xmlns:a16="http://schemas.microsoft.com/office/drawing/2014/main" id="{A5518F7D-EC70-4922-AF77-D61CB144F1AF}"/>
              </a:ext>
            </a:extLst>
          </p:cNvPr>
          <p:cNvSpPr/>
          <p:nvPr/>
        </p:nvSpPr>
        <p:spPr>
          <a:xfrm rot="5400000">
            <a:off x="6013913" y="1714157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600">
              <a:solidFill>
                <a:schemeClr val="tx1"/>
              </a:solidFill>
            </a:endParaRPr>
          </a:p>
        </p:txBody>
      </p:sp>
      <p:sp>
        <p:nvSpPr>
          <p:cNvPr id="100" name="燕尾形 106">
            <a:extLst>
              <a:ext uri="{FF2B5EF4-FFF2-40B4-BE49-F238E27FC236}">
                <a16:creationId xmlns:a16="http://schemas.microsoft.com/office/drawing/2014/main" id="{C8B1D0DC-8284-401E-A66B-5849C667709F}"/>
              </a:ext>
            </a:extLst>
          </p:cNvPr>
          <p:cNvSpPr/>
          <p:nvPr/>
        </p:nvSpPr>
        <p:spPr>
          <a:xfrm rot="5400000">
            <a:off x="6011801" y="2728623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600">
              <a:solidFill>
                <a:schemeClr val="tx1"/>
              </a:solidFill>
            </a:endParaRPr>
          </a:p>
        </p:txBody>
      </p:sp>
      <p:sp>
        <p:nvSpPr>
          <p:cNvPr id="101" name="燕尾形 106">
            <a:extLst>
              <a:ext uri="{FF2B5EF4-FFF2-40B4-BE49-F238E27FC236}">
                <a16:creationId xmlns:a16="http://schemas.microsoft.com/office/drawing/2014/main" id="{C8B1D0DC-8284-401E-A66B-5849C667709F}"/>
              </a:ext>
            </a:extLst>
          </p:cNvPr>
          <p:cNvSpPr/>
          <p:nvPr/>
        </p:nvSpPr>
        <p:spPr>
          <a:xfrm rot="5400000">
            <a:off x="5994166" y="3245581"/>
            <a:ext cx="390909" cy="475259"/>
          </a:xfrm>
          <a:prstGeom prst="chevron">
            <a:avLst/>
          </a:prstGeom>
          <a:solidFill>
            <a:srgbClr val="1F6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endParaRPr lang="zh-CN" altLang="en-US" sz="600">
              <a:solidFill>
                <a:schemeClr val="tx1"/>
              </a:solidFill>
            </a:endParaRPr>
          </a:p>
        </p:txBody>
      </p:sp>
      <p:grpSp>
        <p:nvGrpSpPr>
          <p:cNvPr id="52" name="Группа 51"/>
          <p:cNvGrpSpPr/>
          <p:nvPr/>
        </p:nvGrpSpPr>
        <p:grpSpPr>
          <a:xfrm>
            <a:off x="5093341" y="4765418"/>
            <a:ext cx="6086811" cy="1271547"/>
            <a:chOff x="5957867" y="4806983"/>
            <a:chExt cx="6086811" cy="1271547"/>
          </a:xfrm>
        </p:grpSpPr>
        <p:sp>
          <p:nvSpPr>
            <p:cNvPr id="84" name="Прямоугольник 83">
              <a:extLst>
                <a:ext uri="{FF2B5EF4-FFF2-40B4-BE49-F238E27FC236}">
                  <a16:creationId xmlns:a16="http://schemas.microsoft.com/office/drawing/2014/main" id="{7D6BB51D-7EC9-4B48-9174-D3C3FE3B1FA3}"/>
                </a:ext>
              </a:extLst>
            </p:cNvPr>
            <p:cNvSpPr/>
            <p:nvPr/>
          </p:nvSpPr>
          <p:spPr>
            <a:xfrm>
              <a:off x="5957867" y="4806983"/>
              <a:ext cx="6054344" cy="127154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pPr algn="ctr"/>
              <a:endParaRPr lang="ru-RU" sz="1400">
                <a:solidFill>
                  <a:schemeClr val="tx1"/>
                </a:solidFill>
              </a:endParaRPr>
            </a:p>
          </p:txBody>
        </p:sp>
        <p:sp>
          <p:nvSpPr>
            <p:cNvPr id="85" name="燕尾形 106">
              <a:extLst>
                <a:ext uri="{FF2B5EF4-FFF2-40B4-BE49-F238E27FC236}">
                  <a16:creationId xmlns:a16="http://schemas.microsoft.com/office/drawing/2014/main" id="{F91AB7D3-338A-4503-B945-0236970DF6F9}"/>
                </a:ext>
              </a:extLst>
            </p:cNvPr>
            <p:cNvSpPr/>
            <p:nvPr/>
          </p:nvSpPr>
          <p:spPr>
            <a:xfrm rot="5400000">
              <a:off x="6159405" y="4834820"/>
              <a:ext cx="390909" cy="475259"/>
            </a:xfrm>
            <a:prstGeom prst="chevron">
              <a:avLst/>
            </a:prstGeom>
            <a:solidFill>
              <a:srgbClr val="1F6E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endParaRPr lang="zh-CN" altLang="en-US" sz="900">
                <a:solidFill>
                  <a:schemeClr val="tx1"/>
                </a:solidFill>
              </a:endParaRPr>
            </a:p>
          </p:txBody>
        </p:sp>
        <p:sp>
          <p:nvSpPr>
            <p:cNvPr id="88" name="燕尾形 106">
              <a:extLst>
                <a:ext uri="{FF2B5EF4-FFF2-40B4-BE49-F238E27FC236}">
                  <a16:creationId xmlns:a16="http://schemas.microsoft.com/office/drawing/2014/main" id="{2E9C27B5-5B9E-45A6-B47A-AD28803D1001}"/>
                </a:ext>
              </a:extLst>
            </p:cNvPr>
            <p:cNvSpPr/>
            <p:nvPr/>
          </p:nvSpPr>
          <p:spPr>
            <a:xfrm rot="5400000">
              <a:off x="6179160" y="5408449"/>
              <a:ext cx="390909" cy="475259"/>
            </a:xfrm>
            <a:prstGeom prst="chevron">
              <a:avLst/>
            </a:prstGeom>
            <a:solidFill>
              <a:srgbClr val="1F6E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endParaRPr lang="zh-CN" altLang="en-US" sz="900">
                <a:solidFill>
                  <a:schemeClr val="tx1"/>
                </a:solidFill>
              </a:endParaRPr>
            </a:p>
          </p:txBody>
        </p:sp>
        <p:cxnSp>
          <p:nvCxnSpPr>
            <p:cNvPr id="89" name="直接连接符 107">
              <a:extLst>
                <a:ext uri="{FF2B5EF4-FFF2-40B4-BE49-F238E27FC236}">
                  <a16:creationId xmlns:a16="http://schemas.microsoft.com/office/drawing/2014/main" id="{987B1753-34A2-4BDA-B59F-8CE1E0E5C19F}"/>
                </a:ext>
              </a:extLst>
            </p:cNvPr>
            <p:cNvCxnSpPr/>
            <p:nvPr/>
          </p:nvCxnSpPr>
          <p:spPr>
            <a:xfrm flipV="1">
              <a:off x="6492615" y="5387470"/>
              <a:ext cx="5298873" cy="5930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107">
              <a:extLst>
                <a:ext uri="{FF2B5EF4-FFF2-40B4-BE49-F238E27FC236}">
                  <a16:creationId xmlns:a16="http://schemas.microsoft.com/office/drawing/2014/main" id="{B109AEBA-5681-4EBC-8477-38DE84D7E2D5}"/>
                </a:ext>
              </a:extLst>
            </p:cNvPr>
            <p:cNvCxnSpPr/>
            <p:nvPr/>
          </p:nvCxnSpPr>
          <p:spPr>
            <a:xfrm flipV="1">
              <a:off x="6513341" y="5962758"/>
              <a:ext cx="5298873" cy="5930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Прямоугольник 48"/>
            <p:cNvSpPr/>
            <p:nvPr/>
          </p:nvSpPr>
          <p:spPr>
            <a:xfrm>
              <a:off x="6752153" y="5435142"/>
              <a:ext cx="52600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Региональный проект «Комплексная система обращения                               с твердыми коммунальными отходами»               </a:t>
              </a:r>
              <a:r>
                <a:rPr lang="ru-RU" sz="1400" b="1">
                  <a:latin typeface="Arial" pitchFamily="34" charset="0"/>
                  <a:cs typeface="Arial" pitchFamily="34" charset="0"/>
                </a:rPr>
                <a:t>13 млн руб.</a:t>
              </a: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6762805" y="4854065"/>
              <a:ext cx="528187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Повышение экологически безопасного уровня обращения                              с отходами и качества жизни населения               </a:t>
              </a:r>
              <a:r>
                <a:rPr lang="ru-RU" sz="1400" b="1">
                  <a:latin typeface="Arial" pitchFamily="34" charset="0"/>
                  <a:cs typeface="Arial" pitchFamily="34" charset="0"/>
                </a:rPr>
                <a:t>21 млн руб.</a:t>
              </a:r>
            </a:p>
          </p:txBody>
        </p:sp>
      </p:grpSp>
      <p:grpSp>
        <p:nvGrpSpPr>
          <p:cNvPr id="103" name="组 3">
            <a:extLst>
              <a:ext uri="{FF2B5EF4-FFF2-40B4-BE49-F238E27FC236}">
                <a16:creationId xmlns:a16="http://schemas.microsoft.com/office/drawing/2014/main" id="{C7A7965D-F015-4C15-87A2-1934E9EACDEE}"/>
              </a:ext>
            </a:extLst>
          </p:cNvPr>
          <p:cNvGrpSpPr/>
          <p:nvPr/>
        </p:nvGrpSpPr>
        <p:grpSpPr>
          <a:xfrm>
            <a:off x="10401018" y="3780233"/>
            <a:ext cx="1197352" cy="967330"/>
            <a:chOff x="836142" y="2356202"/>
            <a:chExt cx="2354275" cy="2333859"/>
          </a:xfrm>
        </p:grpSpPr>
        <p:sp>
          <p:nvSpPr>
            <p:cNvPr id="104" name="Freeform 5">
              <a:extLst>
                <a:ext uri="{FF2B5EF4-FFF2-40B4-BE49-F238E27FC236}">
                  <a16:creationId xmlns:a16="http://schemas.microsoft.com/office/drawing/2014/main" id="{9DE4B755-54B0-4297-B838-CCDFD116769B}"/>
                </a:ext>
              </a:extLst>
            </p:cNvPr>
            <p:cNvSpPr/>
            <p:nvPr/>
          </p:nvSpPr>
          <p:spPr bwMode="auto">
            <a:xfrm>
              <a:off x="1627280" y="2824505"/>
              <a:ext cx="537208" cy="381533"/>
            </a:xfrm>
            <a:custGeom>
              <a:gdLst>
                <a:gd name="T0" fmla="*/ 9 w 55"/>
                <a:gd name="T1" fmla="*/ 0 h 39"/>
                <a:gd name="T2" fmla="*/ 33 w 55"/>
                <a:gd name="T3" fmla="*/ 13 h 39"/>
                <a:gd name="T4" fmla="*/ 54 w 55"/>
                <a:gd name="T5" fmla="*/ 33 h 39"/>
                <a:gd name="T6" fmla="*/ 36 w 55"/>
                <a:gd name="T7" fmla="*/ 39 h 39"/>
                <a:gd name="T8" fmla="*/ 9 w 55"/>
                <a:gd name="T9" fmla="*/ 0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9">
                  <a:moveTo>
                    <a:pt x="9" y="0"/>
                  </a:moveTo>
                  <a:cubicBezTo>
                    <a:pt x="9" y="12"/>
                    <a:pt x="24" y="11"/>
                    <a:pt x="33" y="13"/>
                  </a:cubicBezTo>
                  <a:cubicBezTo>
                    <a:pt x="55" y="18"/>
                    <a:pt x="54" y="33"/>
                    <a:pt x="54" y="33"/>
                  </a:cubicBezTo>
                  <a:cubicBezTo>
                    <a:pt x="54" y="33"/>
                    <a:pt x="47" y="39"/>
                    <a:pt x="36" y="39"/>
                  </a:cubicBezTo>
                  <a:cubicBezTo>
                    <a:pt x="23" y="39"/>
                    <a:pt x="0" y="23"/>
                    <a:pt x="9" y="0"/>
                  </a:cubicBezTo>
                  <a:close/>
                </a:path>
              </a:pathLst>
            </a:custGeom>
            <a:solidFill>
              <a:srgbClr val="30B9E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 panose="020b0502020202020204"/>
                <a:ea typeface="微软雅黑"/>
              </a:endParaRPr>
            </a:p>
          </p:txBody>
        </p:sp>
        <p:sp>
          <p:nvSpPr>
            <p:cNvPr id="105" name="Freeform 6">
              <a:extLst>
                <a:ext uri="{FF2B5EF4-FFF2-40B4-BE49-F238E27FC236}">
                  <a16:creationId xmlns:a16="http://schemas.microsoft.com/office/drawing/2014/main" id="{94988E66-D7F2-40EA-9EA7-E2B11654004D}"/>
                </a:ext>
              </a:extLst>
            </p:cNvPr>
            <p:cNvSpPr/>
            <p:nvPr/>
          </p:nvSpPr>
          <p:spPr bwMode="auto">
            <a:xfrm>
              <a:off x="2350790" y="2922759"/>
              <a:ext cx="507860" cy="468303"/>
            </a:xfrm>
            <a:custGeom>
              <a:gdLst>
                <a:gd name="T0" fmla="*/ 42 w 52"/>
                <a:gd name="T1" fmla="*/ 0 h 48"/>
                <a:gd name="T2" fmla="*/ 45 w 52"/>
                <a:gd name="T3" fmla="*/ 31 h 48"/>
                <a:gd name="T4" fmla="*/ 6 w 52"/>
                <a:gd name="T5" fmla="*/ 45 h 48"/>
                <a:gd name="T6" fmla="*/ 5 w 52"/>
                <a:gd name="T7" fmla="*/ 26 h 48"/>
                <a:gd name="T8" fmla="*/ 42 w 52"/>
                <a:gd name="T9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48">
                  <a:moveTo>
                    <a:pt x="42" y="0"/>
                  </a:moveTo>
                  <a:cubicBezTo>
                    <a:pt x="42" y="0"/>
                    <a:pt x="52" y="20"/>
                    <a:pt x="45" y="31"/>
                  </a:cubicBezTo>
                  <a:cubicBezTo>
                    <a:pt x="34" y="48"/>
                    <a:pt x="23" y="41"/>
                    <a:pt x="6" y="45"/>
                  </a:cubicBezTo>
                  <a:cubicBezTo>
                    <a:pt x="6" y="45"/>
                    <a:pt x="0" y="35"/>
                    <a:pt x="5" y="26"/>
                  </a:cubicBezTo>
                  <a:cubicBezTo>
                    <a:pt x="14" y="10"/>
                    <a:pt x="39" y="15"/>
                    <a:pt x="42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6" name="Freeform 7">
              <a:extLst>
                <a:ext uri="{FF2B5EF4-FFF2-40B4-BE49-F238E27FC236}">
                  <a16:creationId xmlns:a16="http://schemas.microsoft.com/office/drawing/2014/main" id="{0FEAF020-3613-459D-953F-AB434AB640F7}"/>
                </a:ext>
              </a:extLst>
            </p:cNvPr>
            <p:cNvSpPr/>
            <p:nvPr/>
          </p:nvSpPr>
          <p:spPr bwMode="auto">
            <a:xfrm>
              <a:off x="1969256" y="2356202"/>
              <a:ext cx="303695" cy="410882"/>
            </a:xfrm>
            <a:custGeom>
              <a:gdLst>
                <a:gd name="T0" fmla="*/ 14 w 31"/>
                <a:gd name="T1" fmla="*/ 42 h 42"/>
                <a:gd name="T2" fmla="*/ 29 w 31"/>
                <a:gd name="T3" fmla="*/ 22 h 42"/>
                <a:gd name="T4" fmla="*/ 30 w 31"/>
                <a:gd name="T5" fmla="*/ 0 h 42"/>
                <a:gd name="T6" fmla="*/ 10 w 31"/>
                <a:gd name="T7" fmla="*/ 13 h 42"/>
                <a:gd name="T8" fmla="*/ 14 w 31"/>
                <a:gd name="T9" fmla="*/ 42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2">
                  <a:moveTo>
                    <a:pt x="14" y="42"/>
                  </a:moveTo>
                  <a:cubicBezTo>
                    <a:pt x="26" y="42"/>
                    <a:pt x="31" y="33"/>
                    <a:pt x="29" y="22"/>
                  </a:cubicBezTo>
                  <a:cubicBezTo>
                    <a:pt x="28" y="13"/>
                    <a:pt x="25" y="8"/>
                    <a:pt x="30" y="0"/>
                  </a:cubicBezTo>
                  <a:cubicBezTo>
                    <a:pt x="30" y="0"/>
                    <a:pt x="16" y="2"/>
                    <a:pt x="10" y="13"/>
                  </a:cubicBezTo>
                  <a:cubicBezTo>
                    <a:pt x="0" y="31"/>
                    <a:pt x="14" y="42"/>
                    <a:pt x="14" y="42"/>
                  </a:cubicBezTo>
                  <a:close/>
                </a:path>
              </a:pathLst>
            </a:custGeom>
            <a:solidFill>
              <a:srgbClr val="8EC83E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7" name="Oval 14">
              <a:extLst>
                <a:ext uri="{FF2B5EF4-FFF2-40B4-BE49-F238E27FC236}">
                  <a16:creationId xmlns:a16="http://schemas.microsoft.com/office/drawing/2014/main" id="{22123247-0E34-4D93-AFB9-2A7207DF3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0138" y="3791736"/>
              <a:ext cx="234789" cy="234789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8" name="Oval 16">
              <a:extLst>
                <a:ext uri="{FF2B5EF4-FFF2-40B4-BE49-F238E27FC236}">
                  <a16:creationId xmlns:a16="http://schemas.microsoft.com/office/drawing/2014/main" id="{849D72D6-7A7F-47C7-8D54-CCC44A380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7954" y="3772595"/>
              <a:ext cx="322835" cy="321560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9" name="Oval 17">
              <a:extLst>
                <a:ext uri="{FF2B5EF4-FFF2-40B4-BE49-F238E27FC236}">
                  <a16:creationId xmlns:a16="http://schemas.microsoft.com/office/drawing/2014/main" id="{A723F6A4-41B8-48FF-AD94-E548A3DC7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3395" y="3743247"/>
              <a:ext cx="195232" cy="185025"/>
            </a:xfrm>
            <a:prstGeom prst="ellipse">
              <a:avLst/>
            </a:prstGeom>
            <a:solidFill>
              <a:srgbClr val="000000">
                <a:lumMod val="75000"/>
                <a:lumOff val="2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0" name="Oval 18">
              <a:extLst>
                <a:ext uri="{FF2B5EF4-FFF2-40B4-BE49-F238E27FC236}">
                  <a16:creationId xmlns:a16="http://schemas.microsoft.com/office/drawing/2014/main" id="{56F8BBF9-B9CA-454F-8349-4714C3B78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3603" y="3782803"/>
              <a:ext cx="185024" cy="185025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1" name="Oval 19">
              <a:extLst>
                <a:ext uri="{FF2B5EF4-FFF2-40B4-BE49-F238E27FC236}">
                  <a16:creationId xmlns:a16="http://schemas.microsoft.com/office/drawing/2014/main" id="{D1D059A7-3980-48B6-A23C-7D9CBAD50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3603" y="3879782"/>
              <a:ext cx="195232" cy="195233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2" name="Oval 20">
              <a:extLst>
                <a:ext uri="{FF2B5EF4-FFF2-40B4-BE49-F238E27FC236}">
                  <a16:creationId xmlns:a16="http://schemas.microsoft.com/office/drawing/2014/main" id="{734C5CB2-DCE3-4FAC-89CE-34C985496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0325" y="3889990"/>
              <a:ext cx="185024" cy="195233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3" name="Oval 21">
              <a:extLst>
                <a:ext uri="{FF2B5EF4-FFF2-40B4-BE49-F238E27FC236}">
                  <a16:creationId xmlns:a16="http://schemas.microsoft.com/office/drawing/2014/main" id="{3BD981CD-DCEC-4F69-8142-0EA8694CC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2722" y="3821084"/>
              <a:ext cx="224581" cy="224581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4" name="Oval 22">
              <a:extLst>
                <a:ext uri="{FF2B5EF4-FFF2-40B4-BE49-F238E27FC236}">
                  <a16:creationId xmlns:a16="http://schemas.microsoft.com/office/drawing/2014/main" id="{4006E149-791D-4E0F-9B38-F1FECFCC9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0325" y="3733039"/>
              <a:ext cx="185024" cy="176092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5" name="Oval 23">
              <a:extLst>
                <a:ext uri="{FF2B5EF4-FFF2-40B4-BE49-F238E27FC236}">
                  <a16:creationId xmlns:a16="http://schemas.microsoft.com/office/drawing/2014/main" id="{491EAEBE-2371-4270-8085-E0407877F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4675" y="3919339"/>
              <a:ext cx="176092" cy="174816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6" name="Freeform 24">
              <a:extLst>
                <a:ext uri="{FF2B5EF4-FFF2-40B4-BE49-F238E27FC236}">
                  <a16:creationId xmlns:a16="http://schemas.microsoft.com/office/drawing/2014/main" id="{C1BED79C-3AAC-47AA-83F5-0152A8B6BCF5}"/>
                </a:ext>
              </a:extLst>
            </p:cNvPr>
            <p:cNvSpPr/>
            <p:nvPr/>
          </p:nvSpPr>
          <p:spPr bwMode="auto">
            <a:xfrm>
              <a:off x="1051791" y="3703690"/>
              <a:ext cx="2138626" cy="585698"/>
            </a:xfrm>
            <a:custGeom>
              <a:gdLst>
                <a:gd name="T0" fmla="*/ 14 w 219"/>
                <a:gd name="T1" fmla="*/ 60 h 60"/>
                <a:gd name="T2" fmla="*/ 129 w 219"/>
                <a:gd name="T3" fmla="*/ 60 h 60"/>
                <a:gd name="T4" fmla="*/ 209 w 219"/>
                <a:gd name="T5" fmla="*/ 27 h 60"/>
                <a:gd name="T6" fmla="*/ 216 w 219"/>
                <a:gd name="T7" fmla="*/ 10 h 60"/>
                <a:gd name="T8" fmla="*/ 198 w 219"/>
                <a:gd name="T9" fmla="*/ 3 h 60"/>
                <a:gd name="T10" fmla="*/ 124 w 219"/>
                <a:gd name="T11" fmla="*/ 34 h 60"/>
                <a:gd name="T12" fmla="*/ 14 w 219"/>
                <a:gd name="T13" fmla="*/ 34 h 60"/>
                <a:gd name="T14" fmla="*/ 0 w 219"/>
                <a:gd name="T15" fmla="*/ 47 h 60"/>
                <a:gd name="T16" fmla="*/ 14 w 219"/>
                <a:gd name="T17" fmla="*/ 60 h 6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9" h="60">
                  <a:moveTo>
                    <a:pt x="14" y="60"/>
                  </a:moveTo>
                  <a:cubicBezTo>
                    <a:pt x="129" y="60"/>
                    <a:pt x="129" y="60"/>
                    <a:pt x="129" y="60"/>
                  </a:cubicBezTo>
                  <a:cubicBezTo>
                    <a:pt x="209" y="27"/>
                    <a:pt x="209" y="27"/>
                    <a:pt x="209" y="27"/>
                  </a:cubicBezTo>
                  <a:cubicBezTo>
                    <a:pt x="215" y="25"/>
                    <a:pt x="219" y="17"/>
                    <a:pt x="216" y="10"/>
                  </a:cubicBezTo>
                  <a:cubicBezTo>
                    <a:pt x="213" y="3"/>
                    <a:pt x="205" y="0"/>
                    <a:pt x="198" y="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6" y="34"/>
                    <a:pt x="0" y="40"/>
                    <a:pt x="0" y="47"/>
                  </a:cubicBezTo>
                  <a:cubicBezTo>
                    <a:pt x="0" y="54"/>
                    <a:pt x="6" y="60"/>
                    <a:pt x="14" y="6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7" name="Freeform 25">
              <a:extLst>
                <a:ext uri="{FF2B5EF4-FFF2-40B4-BE49-F238E27FC236}">
                  <a16:creationId xmlns:a16="http://schemas.microsoft.com/office/drawing/2014/main" id="{EC7E2A91-F308-4E3F-942B-7D308646BA82}"/>
                </a:ext>
              </a:extLst>
            </p:cNvPr>
            <p:cNvSpPr/>
            <p:nvPr/>
          </p:nvSpPr>
          <p:spPr bwMode="auto">
            <a:xfrm>
              <a:off x="1060723" y="3674341"/>
              <a:ext cx="948090" cy="586974"/>
            </a:xfrm>
            <a:custGeom>
              <a:gdLst>
                <a:gd name="T0" fmla="*/ 15 w 97"/>
                <a:gd name="T1" fmla="*/ 60 h 60"/>
                <a:gd name="T2" fmla="*/ 20 w 97"/>
                <a:gd name="T3" fmla="*/ 59 h 60"/>
                <a:gd name="T4" fmla="*/ 88 w 97"/>
                <a:gd name="T5" fmla="*/ 27 h 60"/>
                <a:gd name="T6" fmla="*/ 94 w 97"/>
                <a:gd name="T7" fmla="*/ 9 h 60"/>
                <a:gd name="T8" fmla="*/ 76 w 97"/>
                <a:gd name="T9" fmla="*/ 3 h 60"/>
                <a:gd name="T10" fmla="*/ 10 w 97"/>
                <a:gd name="T11" fmla="*/ 35 h 60"/>
                <a:gd name="T12" fmla="*/ 3 w 97"/>
                <a:gd name="T13" fmla="*/ 52 h 60"/>
                <a:gd name="T14" fmla="*/ 15 w 97"/>
                <a:gd name="T15" fmla="*/ 60 h 6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60">
                  <a:moveTo>
                    <a:pt x="15" y="60"/>
                  </a:moveTo>
                  <a:cubicBezTo>
                    <a:pt x="17" y="60"/>
                    <a:pt x="19" y="60"/>
                    <a:pt x="20" y="59"/>
                  </a:cubicBezTo>
                  <a:cubicBezTo>
                    <a:pt x="46" y="49"/>
                    <a:pt x="87" y="28"/>
                    <a:pt x="88" y="27"/>
                  </a:cubicBezTo>
                  <a:cubicBezTo>
                    <a:pt x="95" y="24"/>
                    <a:pt x="97" y="16"/>
                    <a:pt x="94" y="9"/>
                  </a:cubicBezTo>
                  <a:cubicBezTo>
                    <a:pt x="91" y="2"/>
                    <a:pt x="83" y="0"/>
                    <a:pt x="76" y="3"/>
                  </a:cubicBezTo>
                  <a:cubicBezTo>
                    <a:pt x="76" y="3"/>
                    <a:pt x="34" y="25"/>
                    <a:pt x="10" y="35"/>
                  </a:cubicBezTo>
                  <a:cubicBezTo>
                    <a:pt x="3" y="38"/>
                    <a:pt x="0" y="45"/>
                    <a:pt x="3" y="52"/>
                  </a:cubicBezTo>
                  <a:cubicBezTo>
                    <a:pt x="5" y="57"/>
                    <a:pt x="10" y="60"/>
                    <a:pt x="15" y="6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8" name="Freeform 26">
              <a:extLst>
                <a:ext uri="{FF2B5EF4-FFF2-40B4-BE49-F238E27FC236}">
                  <a16:creationId xmlns:a16="http://schemas.microsoft.com/office/drawing/2014/main" id="{AE9DD467-C085-47D8-97B2-1E9DBA4F021B}"/>
                </a:ext>
              </a:extLst>
            </p:cNvPr>
            <p:cNvSpPr/>
            <p:nvPr/>
          </p:nvSpPr>
          <p:spPr bwMode="auto">
            <a:xfrm>
              <a:off x="836142" y="3948687"/>
              <a:ext cx="987647" cy="741374"/>
            </a:xfrm>
            <a:custGeom>
              <a:gdLst>
                <a:gd name="T0" fmla="*/ 48 w 101"/>
                <a:gd name="T1" fmla="*/ 3 h 76"/>
                <a:gd name="T2" fmla="*/ 22 w 101"/>
                <a:gd name="T3" fmla="*/ 18 h 76"/>
                <a:gd name="T4" fmla="*/ 0 w 101"/>
                <a:gd name="T5" fmla="*/ 50 h 76"/>
                <a:gd name="T6" fmla="*/ 49 w 101"/>
                <a:gd name="T7" fmla="*/ 76 h 76"/>
                <a:gd name="T8" fmla="*/ 75 w 101"/>
                <a:gd name="T9" fmla="*/ 32 h 76"/>
                <a:gd name="T10" fmla="*/ 84 w 101"/>
                <a:gd name="T11" fmla="*/ 20 h 76"/>
                <a:gd name="T12" fmla="*/ 65 w 101"/>
                <a:gd name="T13" fmla="*/ 22 h 76"/>
                <a:gd name="T14" fmla="*/ 48 w 101"/>
                <a:gd name="T15" fmla="*/ 3 h 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76">
                  <a:moveTo>
                    <a:pt x="48" y="3"/>
                  </a:moveTo>
                  <a:cubicBezTo>
                    <a:pt x="48" y="3"/>
                    <a:pt x="36" y="0"/>
                    <a:pt x="22" y="18"/>
                  </a:cubicBezTo>
                  <a:cubicBezTo>
                    <a:pt x="15" y="26"/>
                    <a:pt x="7" y="38"/>
                    <a:pt x="0" y="50"/>
                  </a:cubicBezTo>
                  <a:cubicBezTo>
                    <a:pt x="18" y="66"/>
                    <a:pt x="49" y="76"/>
                    <a:pt x="49" y="76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5" y="32"/>
                    <a:pt x="101" y="20"/>
                    <a:pt x="84" y="20"/>
                  </a:cubicBezTo>
                  <a:cubicBezTo>
                    <a:pt x="77" y="20"/>
                    <a:pt x="59" y="22"/>
                    <a:pt x="65" y="22"/>
                  </a:cubicBezTo>
                  <a:cubicBezTo>
                    <a:pt x="75" y="22"/>
                    <a:pt x="72" y="3"/>
                    <a:pt x="48" y="3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902084">
                <a:defRPr/>
              </a:pPr>
              <a:endParaRPr lang="zh-CN" altLang="en-US" sz="2400" kern="0">
                <a:solidFill>
                  <a:srgbClr val="000000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9" name="任意多边形 28">
              <a:extLst>
                <a:ext uri="{FF2B5EF4-FFF2-40B4-BE49-F238E27FC236}">
                  <a16:creationId xmlns:a16="http://schemas.microsoft.com/office/drawing/2014/main" id="{14F5D185-B6F5-4B16-A458-63D133FAE555}"/>
                </a:ext>
              </a:extLst>
            </p:cNvPr>
            <p:cNvSpPr/>
            <p:nvPr/>
          </p:nvSpPr>
          <p:spPr>
            <a:xfrm>
              <a:off x="1908007" y="2496564"/>
              <a:ext cx="854940" cy="1324519"/>
            </a:xfrm>
            <a:custGeom>
              <a:gdLst>
                <a:gd name="connsiteX0" fmla="*/ 384175 w 1063625"/>
                <a:gd name="connsiteY0" fmla="*/ 1631950 h 1647825"/>
                <a:gd name="connsiteX1" fmla="*/ 409575 w 1063625"/>
                <a:gd name="connsiteY1" fmla="*/ 831850 h 1647825"/>
                <a:gd name="connsiteX2" fmla="*/ 0 w 1063625"/>
                <a:gd name="connsiteY2" fmla="*/ 682625 h 1647825"/>
                <a:gd name="connsiteX3" fmla="*/ 390525 w 1063625"/>
                <a:gd name="connsiteY3" fmla="*/ 794543 h 1647825"/>
                <a:gd name="connsiteX4" fmla="*/ 292100 w 1063625"/>
                <a:gd name="connsiteY4" fmla="*/ 0 h 1647825"/>
                <a:gd name="connsiteX5" fmla="*/ 527050 w 1063625"/>
                <a:gd name="connsiteY5" fmla="*/ 1127125 h 1647825"/>
                <a:gd name="connsiteX6" fmla="*/ 1063625 w 1063625"/>
                <a:gd name="connsiteY6" fmla="*/ 669925 h 1647825"/>
                <a:gd name="connsiteX7" fmla="*/ 536575 w 1063625"/>
                <a:gd name="connsiteY7" fmla="*/ 1187450 h 1647825"/>
                <a:gd name="connsiteX8" fmla="*/ 476250 w 1063625"/>
                <a:gd name="connsiteY8" fmla="*/ 1647825 h 1647825"/>
                <a:gd name="connsiteX9" fmla="*/ 384175 w 1063625"/>
                <a:gd name="connsiteY9" fmla="*/ 1631950 h 164782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63625" h="1647825">
                  <a:moveTo>
                    <a:pt x="384175" y="1631950"/>
                  </a:moveTo>
                  <a:cubicBezTo>
                    <a:pt x="602192" y="1296194"/>
                    <a:pt x="453495" y="1046163"/>
                    <a:pt x="409575" y="831850"/>
                  </a:cubicBezTo>
                  <a:cubicBezTo>
                    <a:pt x="184150" y="823383"/>
                    <a:pt x="111125" y="767292"/>
                    <a:pt x="0" y="682625"/>
                  </a:cubicBezTo>
                  <a:cubicBezTo>
                    <a:pt x="174625" y="774700"/>
                    <a:pt x="273050" y="797718"/>
                    <a:pt x="390525" y="794543"/>
                  </a:cubicBezTo>
                  <a:cubicBezTo>
                    <a:pt x="300567" y="601926"/>
                    <a:pt x="159808" y="350573"/>
                    <a:pt x="292100" y="0"/>
                  </a:cubicBezTo>
                  <a:cubicBezTo>
                    <a:pt x="148167" y="509058"/>
                    <a:pt x="470958" y="732367"/>
                    <a:pt x="527050" y="1127125"/>
                  </a:cubicBezTo>
                  <a:cubicBezTo>
                    <a:pt x="734483" y="903288"/>
                    <a:pt x="932393" y="969962"/>
                    <a:pt x="1063625" y="669925"/>
                  </a:cubicBezTo>
                  <a:cubicBezTo>
                    <a:pt x="1011767" y="932920"/>
                    <a:pt x="624153" y="1012560"/>
                    <a:pt x="536575" y="1187450"/>
                  </a:cubicBezTo>
                  <a:cubicBezTo>
                    <a:pt x="580761" y="1359958"/>
                    <a:pt x="513027" y="1515798"/>
                    <a:pt x="476250" y="1647825"/>
                  </a:cubicBezTo>
                  <a:lnTo>
                    <a:pt x="384175" y="1631950"/>
                  </a:lnTo>
                  <a:close/>
                </a:path>
              </a:pathLst>
            </a:custGeom>
            <a:solidFill>
              <a:srgbClr val="4FA5E3">
                <a:lumMod val="20000"/>
                <a:lumOff val="8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02084">
                <a:defRPr/>
              </a:pPr>
              <a:endParaRPr lang="zh-CN" altLang="en-US" sz="2400" kern="0">
                <a:solidFill>
                  <a:srgbClr val="FFFFFF"/>
                </a:solidFill>
                <a:latin typeface="Century Gothic" panose="020b0502020202020204"/>
                <a:ea typeface="微软雅黑"/>
              </a:endParaRPr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110609" y="1194401"/>
            <a:ext cx="5815569" cy="1437624"/>
            <a:chOff x="110609" y="1025066"/>
            <a:chExt cx="5815569" cy="1437624"/>
          </a:xfrm>
        </p:grpSpPr>
        <p:sp>
          <p:nvSpPr>
            <p:cNvPr id="120" name="Прямоугольник: скругленные углы 1">
              <a:extLst>
                <a:ext uri="{FF2B5EF4-FFF2-40B4-BE49-F238E27FC236}">
                  <a16:creationId xmlns:a16="http://schemas.microsoft.com/office/drawing/2014/main" id="{4C7AFAB3-D796-4F50-9078-427F880F6EC7}"/>
                </a:ext>
              </a:extLst>
            </p:cNvPr>
            <p:cNvSpPr/>
            <p:nvPr/>
          </p:nvSpPr>
          <p:spPr>
            <a:xfrm>
              <a:off x="211344" y="1025066"/>
              <a:ext cx="5005823" cy="1280164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110609" y="1041928"/>
              <a:ext cx="5188972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16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«Развитие жилищно- коммунального комплекса                    и повышение энергетической эффективности                       в муниципальном образовании Нефтеюганский район на 2019-2024  годы и на период                           до 2030 года»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883E1DEC-DA78-4B48-88CE-1D2D6F8F3E9D}"/>
                </a:ext>
              </a:extLst>
            </p:cNvPr>
            <p:cNvSpPr txBox="1"/>
            <p:nvPr/>
          </p:nvSpPr>
          <p:spPr>
            <a:xfrm>
              <a:off x="4443538" y="2075368"/>
              <a:ext cx="1482640" cy="387322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102887" tIns="51427" rIns="102887" bIns="51427" rtlCol="0">
              <a:spAutoFit/>
            </a:bodyPr>
            <a:lstStyle/>
            <a:p>
              <a:pPr algn="ctr"/>
              <a:r>
                <a:rPr lang="ru-RU" sz="1600" b="1">
                  <a:latin typeface="Arial" pitchFamily="34" charset="0"/>
                  <a:cs typeface="Arial" pitchFamily="34" charset="0"/>
                </a:rPr>
                <a:t>1 млрд руб.</a:t>
              </a:r>
            </a:p>
          </p:txBody>
        </p:sp>
      </p:grpSp>
      <p:sp>
        <p:nvSpPr>
          <p:cNvPr id="122" name="Прямоугольник: скругленные углы 1">
            <a:extLst>
              <a:ext uri="{FF2B5EF4-FFF2-40B4-BE49-F238E27FC236}">
                <a16:creationId xmlns:a16="http://schemas.microsoft.com/office/drawing/2014/main" id="{4C7AFAB3-D796-4F50-9078-427F880F6EC7}"/>
              </a:ext>
            </a:extLst>
          </p:cNvPr>
          <p:cNvSpPr/>
          <p:nvPr/>
        </p:nvSpPr>
        <p:spPr>
          <a:xfrm>
            <a:off x="5926178" y="584510"/>
            <a:ext cx="4517933" cy="1001853"/>
          </a:xfrm>
          <a:prstGeom prst="roundRect">
            <a:avLst/>
          </a:prstGeom>
          <a:noFill/>
          <a:ln>
            <a:solidFill>
              <a:srgbClr val="1F6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Прямоугольник 120"/>
          <p:cNvSpPr/>
          <p:nvPr/>
        </p:nvSpPr>
        <p:spPr>
          <a:xfrm>
            <a:off x="5854317" y="563881"/>
            <a:ext cx="4584516" cy="1077218"/>
          </a:xfrm>
          <a:prstGeom prst="rect">
            <a:avLst/>
          </a:prstGeom>
          <a:solidFill>
            <a:srgbClr val="1F6F66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1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«Обеспечение доступным и комфортным жильем жителей Нефтеюганского района                  на 2019-2024 годы и на период   </a:t>
            </a:r>
          </a:p>
          <a:p>
            <a:pPr lvl="0" algn="ctr"/>
            <a:r>
              <a:rPr lang="ru-RU" sz="1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 2030 года»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EE34077-AB5C-4FEC-8450-58CB324F3613}"/>
              </a:ext>
            </a:extLst>
          </p:cNvPr>
          <p:cNvSpPr txBox="1"/>
          <p:nvPr/>
        </p:nvSpPr>
        <p:spPr>
          <a:xfrm>
            <a:off x="9697513" y="1310482"/>
            <a:ext cx="1482640" cy="353270"/>
          </a:xfrm>
          <a:prstGeom prst="roundRect">
            <a:avLst/>
          </a:prstGeom>
          <a:solidFill>
            <a:srgbClr val="DEA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102887" tIns="51427" rIns="102887" bIns="51427" rtlCol="0">
            <a:spAutoFit/>
          </a:bodyPr>
          <a:lstStyle/>
          <a:p>
            <a:pPr algn="ctr"/>
            <a:r>
              <a:rPr lang="ru-RU" sz="1400" b="1">
                <a:latin typeface="Arial" pitchFamily="34" charset="0"/>
                <a:cs typeface="Arial" pitchFamily="34" charset="0"/>
              </a:rPr>
              <a:t>800 млн руб.</a:t>
            </a:r>
          </a:p>
        </p:txBody>
      </p:sp>
      <p:sp>
        <p:nvSpPr>
          <p:cNvPr id="124" name="Прямоугольник: скругленные углы 1">
            <a:extLst>
              <a:ext uri="{FF2B5EF4-FFF2-40B4-BE49-F238E27FC236}">
                <a16:creationId xmlns:a16="http://schemas.microsoft.com/office/drawing/2014/main" id="{4C7AFAB3-D796-4F50-9078-427F880F6EC7}"/>
              </a:ext>
            </a:extLst>
          </p:cNvPr>
          <p:cNvSpPr/>
          <p:nvPr/>
        </p:nvSpPr>
        <p:spPr>
          <a:xfrm>
            <a:off x="5311605" y="3836277"/>
            <a:ext cx="4517933" cy="844783"/>
          </a:xfrm>
          <a:prstGeom prst="roundRect">
            <a:avLst/>
          </a:prstGeom>
          <a:solidFill>
            <a:srgbClr val="1F6F66"/>
          </a:solidFill>
          <a:ln>
            <a:solidFill>
              <a:srgbClr val="1F6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рямоугольник 122"/>
          <p:cNvSpPr/>
          <p:nvPr/>
        </p:nvSpPr>
        <p:spPr>
          <a:xfrm>
            <a:off x="5367972" y="3773860"/>
            <a:ext cx="45196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«Обеспечение  экологической безопасности в Нефтеюганском районе на 2019-2024 годы и на период до 2030 года»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051C906-74B2-4DAA-BC55-357206017B5D}"/>
              </a:ext>
            </a:extLst>
          </p:cNvPr>
          <p:cNvSpPr txBox="1"/>
          <p:nvPr/>
        </p:nvSpPr>
        <p:spPr>
          <a:xfrm>
            <a:off x="8848938" y="4541164"/>
            <a:ext cx="1482640" cy="353270"/>
          </a:xfrm>
          <a:prstGeom prst="roundRect">
            <a:avLst/>
          </a:prstGeom>
          <a:solidFill>
            <a:srgbClr val="DEA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102887" tIns="51427" rIns="102887" bIns="51427" rtlCol="0">
            <a:spAutoFit/>
          </a:bodyPr>
          <a:lstStyle/>
          <a:p>
            <a:pPr algn="ctr"/>
            <a:r>
              <a:rPr lang="ru-RU" sz="1400" b="1">
                <a:latin typeface="Arial" pitchFamily="34" charset="0"/>
                <a:cs typeface="Arial" pitchFamily="34" charset="0"/>
              </a:rPr>
              <a:t>37 млн руб.</a:t>
            </a:r>
          </a:p>
        </p:txBody>
      </p:sp>
    </p:spTree>
    <p:extLst>
      <p:ext uri="{BB962C8B-B14F-4D97-AF65-F5344CB8AC3E}">
        <p14:creationId xmlns:p14="http://schemas.microsoft.com/office/powerpoint/2010/main" val="2196767617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6" name="Picture 3">
            <a:extLst>
              <a:ext uri="{FF2B5EF4-FFF2-40B4-BE49-F238E27FC236}">
                <a16:creationId xmlns:a16="http://schemas.microsoft.com/office/drawing/2014/main" id="{4A486F06-84C5-4114-A7B5-C4D64799C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9409" y="931777"/>
            <a:ext cx="1087014" cy="1171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4" name="Группа 63"/>
          <p:cNvGrpSpPr/>
          <p:nvPr/>
        </p:nvGrpSpPr>
        <p:grpSpPr>
          <a:xfrm>
            <a:off x="0" y="5433644"/>
            <a:ext cx="12191999" cy="1448754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080">
                <a:defRPr/>
              </a:pPr>
              <a:endParaRPr lang="ru-RU" sz="1633" kern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95648"/>
            <a:ext cx="1145812" cy="809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05934" y="2695974"/>
            <a:ext cx="165270" cy="333886"/>
          </a:xfrm>
          <a:prstGeom prst="rect">
            <a:avLst/>
          </a:prstGeom>
          <a:noFill/>
        </p:spPr>
        <p:txBody>
          <a:bodyPr wrap="none" lIns="81804" tIns="40900" rIns="81804" bIns="40900" rtlCol="0">
            <a:spAutoFit/>
          </a:bodyPr>
          <a:lstStyle/>
          <a:p>
            <a:pPr defTabSz="933136"/>
            <a:endParaRPr lang="ru-RU" sz="1633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6894347" y="1384149"/>
            <a:ext cx="4969216" cy="1230607"/>
            <a:chOff x="166067" y="1033343"/>
            <a:chExt cx="4969216" cy="1230607"/>
          </a:xfrm>
        </p:grpSpPr>
        <p:sp>
          <p:nvSpPr>
            <p:cNvPr id="2" name="Прямоугольник: скругленные углы 1">
              <a:extLst>
                <a:ext uri="{FF2B5EF4-FFF2-40B4-BE49-F238E27FC236}">
                  <a16:creationId xmlns:a16="http://schemas.microsoft.com/office/drawing/2014/main" id="{4C7AFAB3-D796-4F50-9078-427F880F6EC7}"/>
                </a:ext>
              </a:extLst>
            </p:cNvPr>
            <p:cNvSpPr/>
            <p:nvPr/>
          </p:nvSpPr>
          <p:spPr>
            <a:xfrm>
              <a:off x="166067" y="1042570"/>
              <a:ext cx="4669587" cy="927565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73C8ABD-EDF0-47F4-8A2B-7FFB683415E0}"/>
                </a:ext>
              </a:extLst>
            </p:cNvPr>
            <p:cNvSpPr txBox="1"/>
            <p:nvPr/>
          </p:nvSpPr>
          <p:spPr>
            <a:xfrm>
              <a:off x="192315" y="1033343"/>
              <a:ext cx="4518812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/>
              <a:r>
                <a:rPr lang="ru-RU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«Цифровое развитие Нефтеюганского района на 2019-2024 годы и на период до 2030 года»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EE2CA0C-F7D5-457F-BEA1-2AB0B068C964}"/>
                </a:ext>
              </a:extLst>
            </p:cNvPr>
            <p:cNvSpPr txBox="1"/>
            <p:nvPr/>
          </p:nvSpPr>
          <p:spPr>
            <a:xfrm>
              <a:off x="3652643" y="1910680"/>
              <a:ext cx="1482640" cy="353270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102887" tIns="51427" rIns="102887" bIns="51427" rtlCol="0">
              <a:spAutoFit/>
            </a:bodyPr>
            <a:lstStyle/>
            <a:p>
              <a:pPr algn="ctr"/>
              <a:r>
                <a:rPr lang="ru-RU" sz="1400" b="1">
                  <a:latin typeface="Arial" pitchFamily="34" charset="0"/>
                  <a:cs typeface="Arial" pitchFamily="34" charset="0"/>
                </a:rPr>
                <a:t>12 млн руб.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1347034" y="866882"/>
            <a:ext cx="4930771" cy="1295967"/>
            <a:chOff x="7105934" y="571123"/>
            <a:chExt cx="4930771" cy="1295967"/>
          </a:xfrm>
        </p:grpSpPr>
        <p:sp>
          <p:nvSpPr>
            <p:cNvPr id="15" name="Прямоугольник: скругленные углы 14">
              <a:extLst>
                <a:ext uri="{FF2B5EF4-FFF2-40B4-BE49-F238E27FC236}">
                  <a16:creationId xmlns:a16="http://schemas.microsoft.com/office/drawing/2014/main" id="{E4752EAE-A45E-4F30-9CF2-9D94FCD00FED}"/>
                </a:ext>
              </a:extLst>
            </p:cNvPr>
            <p:cNvSpPr/>
            <p:nvPr/>
          </p:nvSpPr>
          <p:spPr>
            <a:xfrm>
              <a:off x="7105934" y="571123"/>
              <a:ext cx="4583790" cy="1085464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656FFBA-1635-4506-809A-925346AF5A32}"/>
                </a:ext>
              </a:extLst>
            </p:cNvPr>
            <p:cNvSpPr txBox="1"/>
            <p:nvPr/>
          </p:nvSpPr>
          <p:spPr>
            <a:xfrm>
              <a:off x="7160666" y="604991"/>
              <a:ext cx="4705614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/>
              <a:r>
                <a:rPr lang="ru-RU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«Развитие гражданского общества Нефтеюганского района на 2019-2024 годы и на период до 2030 года»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93D1366-D9E3-483A-B95A-4F8499BE8C38}"/>
                </a:ext>
              </a:extLst>
            </p:cNvPr>
            <p:cNvSpPr txBox="1"/>
            <p:nvPr/>
          </p:nvSpPr>
          <p:spPr>
            <a:xfrm>
              <a:off x="10554065" y="1513820"/>
              <a:ext cx="1482640" cy="353270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102887" tIns="51427" rIns="102887" bIns="51427" rtlCol="0">
              <a:spAutoFit/>
            </a:bodyPr>
            <a:lstStyle/>
            <a:p>
              <a:pPr algn="ctr"/>
              <a:r>
                <a:rPr lang="ru-RU" sz="1400" b="1">
                  <a:latin typeface="Arial" pitchFamily="34" charset="0"/>
                  <a:cs typeface="Arial" pitchFamily="34" charset="0"/>
                </a:rPr>
                <a:t>68 млн руб.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6700951" y="2802880"/>
            <a:ext cx="4738456" cy="2452701"/>
            <a:chOff x="192315" y="2497279"/>
            <a:chExt cx="4738456" cy="2452701"/>
          </a:xfrm>
        </p:grpSpPr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id="{060B62DD-2B60-42B2-AB58-CB6EA6C4B8FA}"/>
                </a:ext>
              </a:extLst>
            </p:cNvPr>
            <p:cNvSpPr/>
            <p:nvPr/>
          </p:nvSpPr>
          <p:spPr>
            <a:xfrm>
              <a:off x="192315" y="2497279"/>
              <a:ext cx="4738456" cy="24527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pPr lvl="0"/>
              <a:endParaRPr lang="ru-RU" sz="1200" b="1">
                <a:solidFill>
                  <a:srgbClr val="FF0000"/>
                </a:solidFill>
              </a:endParaRPr>
            </a:p>
          </p:txBody>
        </p:sp>
        <p:cxnSp>
          <p:nvCxnSpPr>
            <p:cNvPr id="44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 flipV="1">
              <a:off x="364693" y="3977913"/>
              <a:ext cx="4351028" cy="20635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>
              <a:off x="377032" y="4740069"/>
              <a:ext cx="4346434" cy="30558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>
              <a:off x="364693" y="3274319"/>
              <a:ext cx="4351028" cy="7073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Прямоугольник 2"/>
            <p:cNvSpPr/>
            <p:nvPr/>
          </p:nvSpPr>
          <p:spPr>
            <a:xfrm>
              <a:off x="353009" y="2689820"/>
              <a:ext cx="439750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Приобретение и сопровождение информационных </a:t>
              </a:r>
            </a:p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систем                                                       </a:t>
              </a:r>
              <a:r>
                <a:rPr lang="ru-RU" sz="1400" b="1">
                  <a:latin typeface="Arial" pitchFamily="34" charset="0"/>
                  <a:cs typeface="Arial" pitchFamily="34" charset="0"/>
                </a:rPr>
                <a:t>5 млн руб.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04606" y="3977913"/>
              <a:ext cx="448945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Приобретение оборудования для </a:t>
              </a:r>
            </a:p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функционирования и развития                    информационной сети                            </a:t>
              </a:r>
              <a:r>
                <a:rPr lang="ru-RU" sz="1400" b="1">
                  <a:latin typeface="Arial" pitchFamily="34" charset="0"/>
                  <a:cs typeface="Arial" pitchFamily="34" charset="0"/>
                </a:rPr>
                <a:t>2 млн руб.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77032" y="3383747"/>
              <a:ext cx="437348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Обеспечение защиты информации и </a:t>
              </a:r>
            </a:p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персональных данных                            </a:t>
              </a:r>
              <a:r>
                <a:rPr lang="ru-RU" sz="1400" b="1">
                  <a:latin typeface="Arial" pitchFamily="34" charset="0"/>
                  <a:cs typeface="Arial" pitchFamily="34" charset="0"/>
                </a:rPr>
                <a:t>5 млн руб.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240111" y="2176179"/>
            <a:ext cx="5236340" cy="2565485"/>
            <a:chOff x="6656769" y="2132229"/>
            <a:chExt cx="5236340" cy="2565485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6656769" y="2132229"/>
              <a:ext cx="5236340" cy="2565485"/>
              <a:chOff x="8449606" y="2132229"/>
              <a:chExt cx="3418563" cy="2565485"/>
            </a:xfrm>
          </p:grpSpPr>
          <p:sp>
            <p:nvSpPr>
              <p:cNvPr id="42" name="Прямоугольник 41">
                <a:extLst>
                  <a:ext uri="{FF2B5EF4-FFF2-40B4-BE49-F238E27FC236}">
                    <a16:creationId xmlns:a16="http://schemas.microsoft.com/office/drawing/2014/main" id="{060B62DD-2B60-42B2-AB58-CB6EA6C4B8FA}"/>
                  </a:ext>
                </a:extLst>
              </p:cNvPr>
              <p:cNvSpPr/>
              <p:nvPr/>
            </p:nvSpPr>
            <p:spPr>
              <a:xfrm>
                <a:off x="8449606" y="2132229"/>
                <a:ext cx="3418563" cy="256548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softEdge rad="3175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198" tIns="45098" rIns="90198" bIns="45098" rtlCol="0" anchor="ctr"/>
              <a:lstStyle/>
              <a:p>
                <a:pPr lvl="0"/>
                <a:endParaRPr lang="ru-RU" sz="1400" b="1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0" name="直接连接符 107">
                <a:extLst>
                  <a:ext uri="{FF2B5EF4-FFF2-40B4-BE49-F238E27FC236}">
                    <a16:creationId xmlns:a16="http://schemas.microsoft.com/office/drawing/2014/main" id="{DA9BB217-8DAD-4519-95C6-41CC15E979BB}"/>
                  </a:ext>
                </a:extLst>
              </p:cNvPr>
              <p:cNvCxnSpPr/>
              <p:nvPr/>
            </p:nvCxnSpPr>
            <p:spPr>
              <a:xfrm>
                <a:off x="8609395" y="2936047"/>
                <a:ext cx="3061674" cy="0"/>
              </a:xfrm>
              <a:prstGeom prst="line">
                <a:avLst/>
              </a:prstGeom>
              <a:ln>
                <a:solidFill>
                  <a:srgbClr val="15614F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107">
                <a:extLst>
                  <a:ext uri="{FF2B5EF4-FFF2-40B4-BE49-F238E27FC236}">
                    <a16:creationId xmlns:a16="http://schemas.microsoft.com/office/drawing/2014/main" id="{DA9BB217-8DAD-4519-95C6-41CC15E979BB}"/>
                  </a:ext>
                </a:extLst>
              </p:cNvPr>
              <p:cNvCxnSpPr/>
              <p:nvPr/>
            </p:nvCxnSpPr>
            <p:spPr>
              <a:xfrm>
                <a:off x="8628050" y="3655173"/>
                <a:ext cx="3061674" cy="0"/>
              </a:xfrm>
              <a:prstGeom prst="line">
                <a:avLst/>
              </a:prstGeom>
              <a:ln>
                <a:solidFill>
                  <a:srgbClr val="15614F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107">
                <a:extLst>
                  <a:ext uri="{FF2B5EF4-FFF2-40B4-BE49-F238E27FC236}">
                    <a16:creationId xmlns:a16="http://schemas.microsoft.com/office/drawing/2014/main" id="{DA9BB217-8DAD-4519-95C6-41CC15E979BB}"/>
                  </a:ext>
                </a:extLst>
              </p:cNvPr>
              <p:cNvCxnSpPr/>
              <p:nvPr/>
            </p:nvCxnSpPr>
            <p:spPr>
              <a:xfrm>
                <a:off x="8628050" y="4479804"/>
                <a:ext cx="3061674" cy="0"/>
              </a:xfrm>
              <a:prstGeom prst="line">
                <a:avLst/>
              </a:prstGeom>
              <a:ln>
                <a:solidFill>
                  <a:srgbClr val="15614F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Прямоугольник 10"/>
            <p:cNvSpPr/>
            <p:nvPr/>
          </p:nvSpPr>
          <p:spPr>
            <a:xfrm>
              <a:off x="6963306" y="3722498"/>
              <a:ext cx="477527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Оказание поддержки социально-ориентированным </a:t>
              </a:r>
            </a:p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некоммерческим организациям в Нефтеюганском </a:t>
              </a:r>
            </a:p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районе                                                      </a:t>
              </a:r>
              <a:r>
                <a:rPr lang="ru-RU" sz="1400" b="1">
                  <a:latin typeface="Arial" pitchFamily="34" charset="0"/>
                  <a:cs typeface="Arial" pitchFamily="34" charset="0"/>
                </a:rPr>
                <a:t>4,5 млн руб.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7012168" y="2981248"/>
              <a:ext cx="485411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Реализация инициативных проектов в Нефтеюганском </a:t>
              </a:r>
            </a:p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районе                                                      </a:t>
              </a:r>
              <a:r>
                <a:rPr lang="ru-RU" sz="1400" b="1">
                  <a:latin typeface="Arial" pitchFamily="34" charset="0"/>
                  <a:cs typeface="Arial" pitchFamily="34" charset="0"/>
                </a:rPr>
                <a:t>18 млн руб.</a:t>
              </a: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7012168" y="2171626"/>
              <a:ext cx="467755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1400">
                  <a:latin typeface="Arial" pitchFamily="34" charset="0"/>
                  <a:cs typeface="Arial" pitchFamily="34" charset="0"/>
                </a:rPr>
                <a:t>Обеспечение доступа граждан к социально, экономически и общественно значимой информации                            </a:t>
              </a:r>
            </a:p>
            <a:p>
              <a:pPr lvl="0"/>
              <a:r>
                <a:rPr lang="ru-RU" sz="1400" b="1">
                  <a:latin typeface="Arial" pitchFamily="34" charset="0"/>
                  <a:cs typeface="Arial" pitchFamily="34" charset="0"/>
                </a:rPr>
                <a:t>                                                                   46 млн руб.</a:t>
              </a:r>
            </a:p>
          </p:txBody>
        </p:sp>
      </p:grpSp>
      <p:pic>
        <p:nvPicPr>
          <p:cNvPr id="53" name="Picture 3" descr="C:\Users\gaidenraihan\Desktop\Картинки к слайдам\3598bc3178d882ab4.jpg">
            <a:extLst>
              <a:ext uri="{FF2B5EF4-FFF2-40B4-BE49-F238E27FC236}">
                <a16:creationId xmlns:a16="http://schemas.microsoft.com/office/drawing/2014/main" id="{03790A13-BCD9-42B4-8FD7-B20767338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59301" y="183196"/>
            <a:ext cx="1321503" cy="112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Группа 31"/>
          <p:cNvGrpSpPr/>
          <p:nvPr/>
        </p:nvGrpSpPr>
        <p:grpSpPr>
          <a:xfrm>
            <a:off x="570760" y="4784262"/>
            <a:ext cx="5947255" cy="2622512"/>
            <a:chOff x="-456762" y="4803116"/>
            <a:chExt cx="5947255" cy="2622512"/>
          </a:xfrm>
        </p:grpSpPr>
        <p:sp>
          <p:nvSpPr>
            <p:cNvPr id="59" name="Rounded Rectangle 91">
              <a:extLst>
                <a:ext uri="{FF2B5EF4-FFF2-40B4-BE49-F238E27FC236}">
                  <a16:creationId xmlns:a16="http://schemas.microsoft.com/office/drawing/2014/main" id="{A9CAE639-A1C4-419A-B410-5291BC0D9782}"/>
                </a:ext>
              </a:extLst>
            </p:cNvPr>
            <p:cNvSpPr/>
            <p:nvPr/>
          </p:nvSpPr>
          <p:spPr>
            <a:xfrm>
              <a:off x="590085" y="4892035"/>
              <a:ext cx="4483922" cy="1580591"/>
            </a:xfrm>
            <a:prstGeom prst="roundRect">
              <a:avLst>
                <a:gd name="adj" fmla="val 2499"/>
              </a:avLst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90198" tIns="45098" rIns="90198" bIns="45098" rtlCol="0" anchor="ctr"/>
            <a:lstStyle/>
            <a:p>
              <a:endParaRPr lang="ru-RU" sz="1600"/>
            </a:p>
          </p:txBody>
        </p:sp>
        <p:pic>
          <p:nvPicPr>
            <p:cNvPr id="60" name="Picture 7" descr="https://sun9-10.userapi.com/c855336/v855336127/f1c5d/oTdmg5VJoRA.jpg?ava=1">
              <a:extLst>
                <a:ext uri="{FF2B5EF4-FFF2-40B4-BE49-F238E27FC236}">
                  <a16:creationId xmlns:a16="http://schemas.microsoft.com/office/drawing/2014/main" id="{D49E9849-CD7A-4FBA-B33C-EF5B99E9B2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715721" y="4803116"/>
              <a:ext cx="774772" cy="7747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Рисунок 60">
              <a:extLst>
                <a:ext uri="{FF2B5EF4-FFF2-40B4-BE49-F238E27FC236}">
                  <a16:creationId xmlns:a16="http://schemas.microsoft.com/office/drawing/2014/main" id="{568B5B99-B33F-4BA0-A502-D6BC1B477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56762" y="5326290"/>
              <a:ext cx="2099338" cy="2099338"/>
            </a:xfrm>
            <a:prstGeom prst="rect">
              <a:avLst/>
            </a:prstGeom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D08EC0F7-A0EB-4E04-9A2D-D1DA03C77980}"/>
                </a:ext>
              </a:extLst>
            </p:cNvPr>
            <p:cNvSpPr txBox="1"/>
            <p:nvPr/>
          </p:nvSpPr>
          <p:spPr>
            <a:xfrm>
              <a:off x="643511" y="4915698"/>
              <a:ext cx="451369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ru-RU" sz="1200">
                  <a:latin typeface="Arial" pitchFamily="34" charset="0"/>
                  <a:cs typeface="Arial" pitchFamily="34" charset="0"/>
                </a:rPr>
                <a:t>Реализовано </a:t>
              </a:r>
              <a:r>
                <a:rPr lang="ru-RU" sz="1200" b="1">
                  <a:latin typeface="Arial" pitchFamily="34" charset="0"/>
                  <a:cs typeface="Arial" pitchFamily="34" charset="0"/>
                </a:rPr>
                <a:t>11 </a:t>
              </a:r>
              <a:r>
                <a:rPr lang="ru-RU" sz="1200">
                  <a:latin typeface="Arial" pitchFamily="34" charset="0"/>
                  <a:cs typeface="Arial" pitchFamily="34" charset="0"/>
                </a:rPr>
                <a:t>инициативных проектов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ru-RU" sz="1200">
                  <a:latin typeface="Arial" pitchFamily="34" charset="0"/>
                  <a:cs typeface="Arial" pitchFamily="34" charset="0"/>
                </a:rPr>
                <a:t>Предоставлены субсидии </a:t>
              </a:r>
              <a:r>
                <a:rPr lang="ru-RU" sz="1200" b="1">
                  <a:latin typeface="Arial" pitchFamily="34" charset="0"/>
                  <a:cs typeface="Arial" pitchFamily="34" charset="0"/>
                </a:rPr>
                <a:t>12</a:t>
              </a:r>
              <a:r>
                <a:rPr lang="ru-RU" sz="1200">
                  <a:latin typeface="Arial" pitchFamily="34" charset="0"/>
                  <a:cs typeface="Arial" pitchFamily="34" charset="0"/>
                </a:rPr>
                <a:t> социально ориентированным некоммерческим организациям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ru-RU" sz="1200">
                  <a:latin typeface="Arial" pitchFamily="34" charset="0"/>
                  <a:cs typeface="Arial" pitchFamily="34" charset="0"/>
                </a:rPr>
                <a:t>в средствах массовой информации в эфир вышло           </a:t>
              </a:r>
              <a:r>
                <a:rPr lang="ru-RU" sz="1200" b="1">
                  <a:latin typeface="Arial" pitchFamily="34" charset="0"/>
                  <a:cs typeface="Arial" pitchFamily="34" charset="0"/>
                </a:rPr>
                <a:t>1730</a:t>
              </a:r>
              <a:r>
                <a:rPr lang="ru-RU" sz="1200">
                  <a:latin typeface="Arial" pitchFamily="34" charset="0"/>
                  <a:cs typeface="Arial" pitchFamily="34" charset="0"/>
                </a:rPr>
                <a:t> материалов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ru-RU" sz="1200">
                  <a:effectLst/>
                  <a:latin typeface="Arial" pitchFamily="34" charset="0"/>
                  <a:ea typeface="Times New Roman" panose="02020603050405020304" pitchFamily="18" charset="0"/>
                  <a:cs typeface="Arial" pitchFamily="34" charset="0"/>
                </a:rPr>
                <a:t>в газете «Югорское обозрение» опубликовано </a:t>
              </a:r>
              <a:r>
                <a:rPr lang="ru-RU" sz="1200" b="1">
                  <a:effectLst/>
                  <a:latin typeface="Arial" pitchFamily="34" charset="0"/>
                  <a:ea typeface="Times New Roman" panose="02020603050405020304" pitchFamily="18" charset="0"/>
                  <a:cs typeface="Arial" pitchFamily="34" charset="0"/>
                </a:rPr>
                <a:t>730 </a:t>
              </a:r>
              <a:r>
                <a:rPr lang="ru-RU" sz="1200">
                  <a:effectLst/>
                  <a:latin typeface="Arial" pitchFamily="34" charset="0"/>
                  <a:ea typeface="Times New Roman" panose="02020603050405020304" pitchFamily="18" charset="0"/>
                  <a:cs typeface="Arial" pitchFamily="34" charset="0"/>
                </a:rPr>
                <a:t>нормативных правовых актов, </a:t>
              </a:r>
              <a:r>
                <a:rPr lang="ru-RU" sz="1200" b="1">
                  <a:effectLst/>
                  <a:latin typeface="Arial" pitchFamily="34" charset="0"/>
                  <a:ea typeface="Times New Roman" panose="02020603050405020304" pitchFamily="18" charset="0"/>
                  <a:cs typeface="Arial" pitchFamily="34" charset="0"/>
                </a:rPr>
                <a:t>176</a:t>
              </a:r>
              <a:r>
                <a:rPr lang="ru-RU" sz="1200">
                  <a:effectLst/>
                  <a:latin typeface="Arial" pitchFamily="34" charset="0"/>
                  <a:ea typeface="Times New Roman" panose="02020603050405020304" pitchFamily="18" charset="0"/>
                  <a:cs typeface="Arial" pitchFamily="34" charset="0"/>
                </a:rPr>
                <a:t> информационных материалов</a:t>
              </a:r>
              <a:endParaRPr lang="ru-RU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7" name="Заголовок 1">
            <a:extLst>
              <a:ext uri="{FF2B5EF4-FFF2-40B4-BE49-F238E27FC236}">
                <a16:creationId xmlns:a16="http://schemas.microsoft.com/office/drawing/2014/main" id="{F3BDA25B-2C8F-4F1D-8BBC-61A49592E996}"/>
              </a:ext>
            </a:extLst>
          </p:cNvPr>
          <p:cNvSpPr txBox="1"/>
          <p:nvPr/>
        </p:nvSpPr>
        <p:spPr>
          <a:xfrm>
            <a:off x="493300" y="6052"/>
            <a:ext cx="5384005" cy="568577"/>
          </a:xfrm>
          <a:prstGeom prst="rect">
            <a:avLst/>
          </a:prstGeom>
        </p:spPr>
        <p:txBody>
          <a:bodyPr vert="horz" lIns="90087" tIns="45042" rIns="90087" bIns="45042" rtlCol="0" anchor="ctr">
            <a:normAutofit fontScale="97500"/>
          </a:bodyPr>
          <a:lstStyle>
            <a:lvl1pPr algn="ctr" defTabSz="91327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00924">
              <a:defRPr/>
            </a:pPr>
            <a:r>
              <a:rPr lang="ru-RU" sz="2100" b="1">
                <a:latin typeface="Arial" pitchFamily="34" charset="0"/>
                <a:cs typeface="Arial" pitchFamily="34" charset="0"/>
              </a:rPr>
              <a:t>Новое качество жизни</a:t>
            </a:r>
          </a:p>
        </p:txBody>
      </p:sp>
    </p:spTree>
    <p:extLst>
      <p:ext uri="{BB962C8B-B14F-4D97-AF65-F5344CB8AC3E}">
        <p14:creationId xmlns:p14="http://schemas.microsoft.com/office/powerpoint/2010/main" val="3736585397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0" y="5299909"/>
            <a:ext cx="12192000" cy="1583353"/>
            <a:chOff x="14100" y="5532437"/>
            <a:chExt cx="10706101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14100" y="5532437"/>
              <a:ext cx="10706101" cy="2054225"/>
              <a:chOff x="14100" y="5532437"/>
              <a:chExt cx="10706101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14100" y="6218699"/>
                <a:ext cx="10706101" cy="13679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080">
                <a:defRPr/>
              </a:pPr>
              <a:endParaRPr lang="ru-RU" sz="1633" kern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85" y="104130"/>
            <a:ext cx="1145812" cy="809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9939" y="2737802"/>
            <a:ext cx="165270" cy="333886"/>
          </a:xfrm>
          <a:prstGeom prst="rect">
            <a:avLst/>
          </a:prstGeom>
          <a:noFill/>
        </p:spPr>
        <p:txBody>
          <a:bodyPr wrap="none" lIns="81804" tIns="40900" rIns="81804" bIns="40900" rtlCol="0">
            <a:spAutoFit/>
          </a:bodyPr>
          <a:lstStyle/>
          <a:p>
            <a:pPr defTabSz="933136"/>
            <a:endParaRPr lang="ru-RU" sz="1633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A5313C4F-59F8-4FF0-9757-5DE8E04A64EB}"/>
              </a:ext>
            </a:extLst>
          </p:cNvPr>
          <p:cNvSpPr txBox="1"/>
          <p:nvPr/>
        </p:nvSpPr>
        <p:spPr>
          <a:xfrm>
            <a:off x="1410813" y="-78488"/>
            <a:ext cx="6912728" cy="68984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81826" tIns="40912" rIns="81826" bIns="40912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29544"/>
            <a:r>
              <a:rPr lang="ru-RU" sz="1905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Экономическое развитие</a:t>
            </a:r>
            <a:endParaRPr lang="en-US" sz="1905" b="1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Picture 5">
            <a:extLst>
              <a:ext uri="{FF2B5EF4-FFF2-40B4-BE49-F238E27FC236}">
                <a16:creationId xmlns:a16="http://schemas.microsoft.com/office/drawing/2014/main" id="{7EC16849-8B65-49A6-9B0A-DE7F8BD49B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38459" y="1318117"/>
            <a:ext cx="1117698" cy="535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518156" y="945772"/>
            <a:ext cx="5211295" cy="1427274"/>
            <a:chOff x="433673" y="788697"/>
            <a:chExt cx="5211295" cy="1427274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433673" y="788697"/>
              <a:ext cx="4777623" cy="1373914"/>
              <a:chOff x="433673" y="788697"/>
              <a:chExt cx="4777623" cy="1373914"/>
            </a:xfrm>
          </p:grpSpPr>
          <p:sp>
            <p:nvSpPr>
              <p:cNvPr id="60" name="Прямоугольник: скругленные углы 59">
                <a:extLst>
                  <a:ext uri="{FF2B5EF4-FFF2-40B4-BE49-F238E27FC236}">
                    <a16:creationId xmlns:a16="http://schemas.microsoft.com/office/drawing/2014/main" id="{45E277E9-4AD1-48AF-B840-931AC8EB3459}"/>
                  </a:ext>
                </a:extLst>
              </p:cNvPr>
              <p:cNvSpPr/>
              <p:nvPr/>
            </p:nvSpPr>
            <p:spPr>
              <a:xfrm>
                <a:off x="447630" y="788697"/>
                <a:ext cx="4754651" cy="1373914"/>
              </a:xfrm>
              <a:prstGeom prst="roundRect">
                <a:avLst/>
              </a:prstGeom>
              <a:solidFill>
                <a:srgbClr val="1F6F66"/>
              </a:solidFill>
              <a:ln>
                <a:solidFill>
                  <a:srgbClr val="1F6F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B016A6A-267A-439F-AB90-AFDC5386143C}"/>
                  </a:ext>
                </a:extLst>
              </p:cNvPr>
              <p:cNvSpPr txBox="1"/>
              <p:nvPr/>
            </p:nvSpPr>
            <p:spPr>
              <a:xfrm>
                <a:off x="433673" y="806699"/>
                <a:ext cx="4777623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817620"/>
                <a:r>
                  <a:rPr lang="ru-RU" sz="16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«Развитие агропромышленного комплекса и рынков сельскохозяйственной продукции, </a:t>
                </a:r>
              </a:p>
              <a:p>
                <a:pPr algn="ctr" defTabSz="817620"/>
                <a:r>
                  <a:rPr lang="ru-RU" sz="16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сырья и продовольствия в Нефтеюганском районе в 2019-2024 годах и на период                  до 2030 года»</a:t>
                </a:r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3B63597-36A5-430D-AD23-D176EF69C395}"/>
                </a:ext>
              </a:extLst>
            </p:cNvPr>
            <p:cNvSpPr txBox="1"/>
            <p:nvPr/>
          </p:nvSpPr>
          <p:spPr>
            <a:xfrm>
              <a:off x="4157685" y="1862701"/>
              <a:ext cx="1487283" cy="353270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102887" tIns="51427" rIns="102887" bIns="51427" rtlCol="0">
              <a:spAutoFit/>
            </a:bodyPr>
            <a:lstStyle/>
            <a:p>
              <a:pPr algn="ctr"/>
              <a:r>
                <a:rPr lang="ru-RU" sz="1400" b="1">
                  <a:latin typeface="Arial" pitchFamily="34" charset="0"/>
                  <a:cs typeface="Arial" pitchFamily="34" charset="0"/>
                </a:rPr>
                <a:t>231 млн руб.</a:t>
              </a:r>
            </a:p>
          </p:txBody>
        </p:sp>
      </p:grpSp>
      <p:pic>
        <p:nvPicPr>
          <p:cNvPr id="92" name="Picture 2">
            <a:extLst>
              <a:ext uri="{FF2B5EF4-FFF2-40B4-BE49-F238E27FC236}">
                <a16:creationId xmlns:a16="http://schemas.microsoft.com/office/drawing/2014/main" id="{29932EE0-6B8F-4888-B249-594D3A1D84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8671" y="5280344"/>
            <a:ext cx="1869678" cy="579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6579939" y="904311"/>
            <a:ext cx="5255212" cy="1412527"/>
            <a:chOff x="6579939" y="704800"/>
            <a:chExt cx="5255212" cy="1412527"/>
          </a:xfrm>
        </p:grpSpPr>
        <p:sp>
          <p:nvSpPr>
            <p:cNvPr id="63" name="Прямоугольник: скругленные углы 62">
              <a:extLst>
                <a:ext uri="{FF2B5EF4-FFF2-40B4-BE49-F238E27FC236}">
                  <a16:creationId xmlns:a16="http://schemas.microsoft.com/office/drawing/2014/main" id="{116E7AD4-B756-4369-BA1B-B9AE406FA0A5}"/>
                </a:ext>
              </a:extLst>
            </p:cNvPr>
            <p:cNvSpPr/>
            <p:nvPr/>
          </p:nvSpPr>
          <p:spPr>
            <a:xfrm>
              <a:off x="6579939" y="704800"/>
              <a:ext cx="4760346" cy="1181362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5036B29-8137-46C7-99DC-99C59B7A28A9}"/>
                </a:ext>
              </a:extLst>
            </p:cNvPr>
            <p:cNvSpPr txBox="1"/>
            <p:nvPr/>
          </p:nvSpPr>
          <p:spPr>
            <a:xfrm>
              <a:off x="6620714" y="747982"/>
              <a:ext cx="4705614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817620"/>
              <a:r>
                <a:rPr lang="ru-RU" sz="16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«Устойчивое развитие коренных малочисленных народов Севера Нефтеюганского района на 2019-2024 годы  и на период до 2030 года»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93DAE8F-572F-4DE1-BE42-CBD9A6235471}"/>
                </a:ext>
              </a:extLst>
            </p:cNvPr>
            <p:cNvSpPr txBox="1"/>
            <p:nvPr/>
          </p:nvSpPr>
          <p:spPr>
            <a:xfrm>
              <a:off x="10543123" y="1764057"/>
              <a:ext cx="1292028" cy="353270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102887" tIns="51427" rIns="102887" bIns="51427" rtlCol="0">
              <a:spAutoFit/>
            </a:bodyPr>
            <a:lstStyle/>
            <a:p>
              <a:pPr algn="ctr"/>
              <a:r>
                <a:rPr lang="ru-RU" sz="1400" b="1">
                  <a:latin typeface="Arial" pitchFamily="34" charset="0"/>
                  <a:cs typeface="Arial" pitchFamily="34" charset="0"/>
                </a:rPr>
                <a:t>19 млн руб.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6531049" y="2538182"/>
            <a:ext cx="5362121" cy="2599617"/>
            <a:chOff x="6531049" y="2322051"/>
            <a:chExt cx="5362121" cy="2599617"/>
          </a:xfrm>
        </p:grpSpPr>
        <p:sp>
          <p:nvSpPr>
            <p:cNvPr id="184" name="Прямоугольник 183">
              <a:extLst>
                <a:ext uri="{FF2B5EF4-FFF2-40B4-BE49-F238E27FC236}">
                  <a16:creationId xmlns:a16="http://schemas.microsoft.com/office/drawing/2014/main" id="{060B62DD-2B60-42B2-AB58-CB6EA6C4B8FA}"/>
                </a:ext>
              </a:extLst>
            </p:cNvPr>
            <p:cNvSpPr/>
            <p:nvPr/>
          </p:nvSpPr>
          <p:spPr>
            <a:xfrm>
              <a:off x="6531049" y="2322051"/>
              <a:ext cx="5086681" cy="25996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pPr algn="ctr"/>
              <a:endParaRPr lang="ru-RU" sz="1400">
                <a:solidFill>
                  <a:schemeClr val="tx1"/>
                </a:solidFill>
              </a:endParaRPr>
            </a:p>
          </p:txBody>
        </p: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2382B99E-8A73-4ABF-81F2-0401AACAB61F}"/>
                </a:ext>
              </a:extLst>
            </p:cNvPr>
            <p:cNvSpPr/>
            <p:nvPr/>
          </p:nvSpPr>
          <p:spPr>
            <a:xfrm>
              <a:off x="6651698" y="2970438"/>
              <a:ext cx="4794662" cy="955994"/>
            </a:xfrm>
            <a:prstGeom prst="rect">
              <a:avLst/>
            </a:prstGeom>
          </p:spPr>
          <p:txBody>
            <a:bodyPr wrap="square" lIns="93337" tIns="46654" rIns="93337" bIns="46654">
              <a:spAutoFit/>
            </a:bodyPr>
            <a:lstStyle/>
            <a:p>
              <a:pPr defTabSz="817620"/>
              <a:r>
                <a:rPr lang="ru-RU" sz="140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Организация, проведение мероприятий, направленных на развитие традиционной хозяйственной деятельности и культуры наследия коренных малочисленных народов                               </a:t>
              </a:r>
              <a:r>
                <a:rPr lang="ru-RU" sz="1400" b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 млн руб. </a:t>
              </a:r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E02606A4-72CD-4C06-B387-FD0601D4ED56}"/>
                </a:ext>
              </a:extLst>
            </p:cNvPr>
            <p:cNvSpPr/>
            <p:nvPr/>
          </p:nvSpPr>
          <p:spPr>
            <a:xfrm>
              <a:off x="6662574" y="2408502"/>
              <a:ext cx="4808434" cy="7405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3337" tIns="46654" rIns="93337" bIns="46654">
              <a:spAutoFit/>
            </a:bodyPr>
            <a:lstStyle/>
            <a:p>
              <a:pPr defTabSz="817620"/>
              <a:r>
                <a:rPr lang="ru-RU" sz="140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Укрепление межнационального согласия, поддержка и развитие языков, народных промыслов      </a:t>
              </a:r>
              <a:r>
                <a:rPr lang="ru-RU" sz="1400" b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13 млн руб.</a:t>
              </a:r>
            </a:p>
            <a:p>
              <a:pPr defTabSz="817620"/>
              <a:r>
                <a:rPr lang="ru-RU" sz="140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                                     </a:t>
              </a:r>
              <a:endParaRPr lang="ru-RU" sz="1400" b="1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5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>
              <a:off x="6628457" y="2940242"/>
              <a:ext cx="4817393" cy="26839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Прямоугольник 5"/>
            <p:cNvSpPr/>
            <p:nvPr/>
          </p:nvSpPr>
          <p:spPr>
            <a:xfrm>
              <a:off x="6591101" y="3964292"/>
              <a:ext cx="530206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817620"/>
              <a:r>
                <a:rPr lang="ru-RU" sz="140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Государственная поддержка юридических и физических                            лиц из числа коренных малочисленных народов </a:t>
              </a:r>
            </a:p>
            <a:p>
              <a:pPr defTabSz="817620"/>
              <a:r>
                <a:rPr lang="ru-RU" sz="1400" b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                                                                        0,3 млн руб.</a:t>
              </a:r>
            </a:p>
            <a:p>
              <a:pPr defTabSz="817620"/>
              <a:endParaRPr lang="ru-RU" sz="1400" b="1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6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>
              <a:off x="6614151" y="3914154"/>
              <a:ext cx="4817393" cy="26839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>
              <a:off x="6614150" y="4679256"/>
              <a:ext cx="4817393" cy="26839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8" name="Прямоугольник 187">
            <a:extLst>
              <a:ext uri="{FF2B5EF4-FFF2-40B4-BE49-F238E27FC236}">
                <a16:creationId xmlns:a16="http://schemas.microsoft.com/office/drawing/2014/main" id="{060B62DD-2B60-42B2-AB58-CB6EA6C4B8FA}"/>
              </a:ext>
            </a:extLst>
          </p:cNvPr>
          <p:cNvSpPr/>
          <p:nvPr/>
        </p:nvSpPr>
        <p:spPr>
          <a:xfrm>
            <a:off x="211940" y="2538182"/>
            <a:ext cx="5570329" cy="38164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cxnSp>
        <p:nvCxnSpPr>
          <p:cNvPr id="189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391841" y="2913732"/>
            <a:ext cx="5202624" cy="16635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69287" y="2633128"/>
            <a:ext cx="52251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>
                <a:latin typeface="Arial" pitchFamily="34" charset="0"/>
                <a:cs typeface="Arial" pitchFamily="34" charset="0"/>
              </a:rPr>
              <a:t>Поддержка и развитие животноводства             </a:t>
            </a:r>
            <a:r>
              <a:rPr lang="ru-RU" sz="14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171 млн руб.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9287" y="2937757"/>
            <a:ext cx="53601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>
                <a:latin typeface="Arial" pitchFamily="34" charset="0"/>
                <a:cs typeface="Arial" pitchFamily="34" charset="0"/>
              </a:rPr>
              <a:t>Осуществление деятельности по обращению                                 с животными без владельцев                               </a:t>
            </a:r>
            <a:r>
              <a:rPr lang="ru-RU" sz="14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40 млн руб.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9287" y="3463335"/>
            <a:ext cx="53601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33251">
              <a:defRPr/>
            </a:pPr>
            <a:r>
              <a:rPr lang="ru-RU" sz="1400">
                <a:latin typeface="Arial" pitchFamily="34" charset="0"/>
                <a:cs typeface="Arial" pitchFamily="34" charset="0"/>
              </a:rPr>
              <a:t>Поддержка и развитие малых форм                             хозяйствования                                                        </a:t>
            </a:r>
            <a:r>
              <a:rPr lang="ru-RU" sz="14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6 млн руб.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3290" y="3969844"/>
            <a:ext cx="52946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>
                <a:latin typeface="Arial" pitchFamily="34" charset="0"/>
                <a:cs typeface="Arial" pitchFamily="34" charset="0"/>
              </a:rPr>
              <a:t>Развитие рыбохозяйственного комплекса            </a:t>
            </a:r>
            <a:r>
              <a:rPr lang="ru-RU" sz="14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 млн руб.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69287" y="4263353"/>
            <a:ext cx="52946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>
                <a:latin typeface="Arial" pitchFamily="34" charset="0"/>
                <a:cs typeface="Arial" pitchFamily="34" charset="0"/>
              </a:rPr>
              <a:t>Улучшение жилищных условий граждан,                      проживающих  в сельской местности                    </a:t>
            </a:r>
            <a:r>
              <a:rPr lang="ru-RU" sz="14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 млн руб.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61688" y="4782964"/>
            <a:ext cx="52327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400">
                <a:latin typeface="Arial" pitchFamily="34" charset="0"/>
                <a:cs typeface="Arial" pitchFamily="34" charset="0"/>
              </a:rPr>
              <a:t>Развитие деятельности по заготовке и                           переработке дикоросов                                          </a:t>
            </a:r>
            <a:r>
              <a:rPr lang="ru-RU" sz="14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 млн руб.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38743" y="5316967"/>
            <a:ext cx="53376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33251">
              <a:defRPr/>
            </a:pPr>
            <a:r>
              <a:rPr lang="ru-RU" sz="1400">
                <a:latin typeface="Arial" pitchFamily="34" charset="0"/>
                <a:cs typeface="Arial" pitchFamily="34" charset="0"/>
              </a:rPr>
              <a:t>Организация совещаний, семинаров,                                   ярмарок, конкурсов, выставок                                </a:t>
            </a:r>
            <a:r>
              <a:rPr lang="ru-RU" sz="14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 млн руб.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38743" y="5857048"/>
            <a:ext cx="53252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33251">
              <a:defRPr/>
            </a:pPr>
            <a:r>
              <a:rPr lang="ru-RU" sz="1400">
                <a:latin typeface="Arial" pitchFamily="34" charset="0"/>
                <a:cs typeface="Arial" pitchFamily="34" charset="0"/>
              </a:rPr>
              <a:t>Поддержка и развитие растениеводства              </a:t>
            </a:r>
            <a:r>
              <a:rPr lang="ru-RU" sz="14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 млн руб.</a:t>
            </a:r>
          </a:p>
        </p:txBody>
      </p:sp>
      <p:cxnSp>
        <p:nvCxnSpPr>
          <p:cNvPr id="190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369287" y="3931696"/>
            <a:ext cx="5202624" cy="16635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369287" y="3451129"/>
            <a:ext cx="5202624" cy="16635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369287" y="4258883"/>
            <a:ext cx="5202624" cy="16635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369287" y="4767463"/>
            <a:ext cx="5202624" cy="16635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369287" y="5310657"/>
            <a:ext cx="5202624" cy="16635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361688" y="6171103"/>
            <a:ext cx="5202624" cy="16635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>
            <a:off x="369287" y="5807838"/>
            <a:ext cx="5202624" cy="16635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7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2FD97920-FAD6-46EA-A4DA-BB438B2A9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76422" y="175538"/>
            <a:ext cx="3164601" cy="66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405134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0" y="5415624"/>
            <a:ext cx="12191999" cy="1448754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080">
                <a:defRPr/>
              </a:pPr>
              <a:endParaRPr lang="ru-RU" sz="1633" kern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95648"/>
            <a:ext cx="1145812" cy="809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29018" y="2738800"/>
            <a:ext cx="165270" cy="333886"/>
          </a:xfrm>
          <a:prstGeom prst="rect">
            <a:avLst/>
          </a:prstGeom>
          <a:noFill/>
        </p:spPr>
        <p:txBody>
          <a:bodyPr wrap="none" lIns="81804" tIns="40900" rIns="81804" bIns="40900" rtlCol="0">
            <a:spAutoFit/>
          </a:bodyPr>
          <a:lstStyle/>
          <a:p>
            <a:pPr defTabSz="933136"/>
            <a:endParaRPr lang="ru-RU" sz="1633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C5FF1063-EE37-4D4F-8694-D568D3C07A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0" t="8383" r="30341" b="8451"/>
          <a:stretch>
            <a:fillRect/>
          </a:stretch>
        </p:blipFill>
        <p:spPr>
          <a:xfrm>
            <a:off x="4943524" y="736116"/>
            <a:ext cx="1150937" cy="1070330"/>
          </a:xfrm>
          <a:prstGeom prst="rect">
            <a:avLst/>
          </a:prstGeom>
        </p:spPr>
      </p:pic>
      <p:pic>
        <p:nvPicPr>
          <p:cNvPr id="52" name="Picture 2" descr="https://thumbs.dreamstime.com/b/%D1%81%D1%82%D1%80%D0%BE%D0%B8%D1%82%D0%B5-%D1%8C%D1%81%D1%82%D0%B2%D0%BE-%D0%BE%D1%80%D0%BE%D0%B3-%D0%B2%D0%B5%D0%BA%D1%82%D0%BE%D1%80%D0%B0-%D1%81-%D1%80%D0%BE-%D0%B8%D0%BA%D0%BE%D0%BC-%D0%BE%D1%80%D0%BE%D0%B3%D0%B8-37554427.jpg">
            <a:extLst>
              <a:ext uri="{FF2B5EF4-FFF2-40B4-BE49-F238E27FC236}">
                <a16:creationId xmlns:a16="http://schemas.microsoft.com/office/drawing/2014/main" id="{F1031B66-3B21-4A9F-9D8D-043ADEF3B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91418" y="3847928"/>
            <a:ext cx="1678849" cy="160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332414" y="934308"/>
            <a:ext cx="5211676" cy="1420866"/>
            <a:chOff x="891410" y="751989"/>
            <a:chExt cx="5211676" cy="1420866"/>
          </a:xfrm>
        </p:grpSpPr>
        <p:sp>
          <p:nvSpPr>
            <p:cNvPr id="18" name="Прямоугольник: скругленные углы 17">
              <a:extLst>
                <a:ext uri="{FF2B5EF4-FFF2-40B4-BE49-F238E27FC236}">
                  <a16:creationId xmlns:a16="http://schemas.microsoft.com/office/drawing/2014/main" id="{523D3B44-36B3-42FF-8F4E-730417CB8B29}"/>
                </a:ext>
              </a:extLst>
            </p:cNvPr>
            <p:cNvSpPr/>
            <p:nvPr/>
          </p:nvSpPr>
          <p:spPr>
            <a:xfrm>
              <a:off x="909794" y="781178"/>
              <a:ext cx="4609857" cy="1352681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C8644AD-0AFD-4C76-AB07-C8CCC08B10A8}"/>
                </a:ext>
              </a:extLst>
            </p:cNvPr>
            <p:cNvSpPr txBox="1"/>
            <p:nvPr/>
          </p:nvSpPr>
          <p:spPr>
            <a:xfrm>
              <a:off x="891410" y="751989"/>
              <a:ext cx="4609856" cy="1325325"/>
            </a:xfrm>
            <a:prstGeom prst="rect">
              <a:avLst/>
            </a:prstGeom>
            <a:noFill/>
          </p:spPr>
          <p:txBody>
            <a:bodyPr wrap="square" lIns="93337" tIns="46654" rIns="93337" bIns="46654" rtlCol="0">
              <a:spAutoFit/>
            </a:bodyPr>
            <a:lstStyle/>
            <a:p>
              <a:pPr algn="ctr"/>
              <a:r>
                <a:rPr lang="ru-RU" sz="16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«Содействие развитию малого и среднего предпринимательства и создание условий для развития потребительского рынка в  Нефтеюганском районе на 2019-2024 годы и на период до 2030 года»  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3B63597-36A5-430D-AD23-D176EF69C395}"/>
                </a:ext>
              </a:extLst>
            </p:cNvPr>
            <p:cNvSpPr txBox="1"/>
            <p:nvPr/>
          </p:nvSpPr>
          <p:spPr>
            <a:xfrm>
              <a:off x="4615803" y="1819585"/>
              <a:ext cx="1487283" cy="353270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102887" tIns="51427" rIns="102887" bIns="51427" rtlCol="0">
              <a:spAutoFit/>
            </a:bodyPr>
            <a:lstStyle/>
            <a:p>
              <a:pPr algn="ctr"/>
              <a:r>
                <a:rPr lang="ru-RU" sz="1400" b="1">
                  <a:latin typeface="Arial" pitchFamily="34" charset="0"/>
                  <a:cs typeface="Arial" pitchFamily="34" charset="0"/>
                </a:rPr>
                <a:t>5 млн руб.</a:t>
              </a: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501892" y="565679"/>
            <a:ext cx="5331873" cy="1085051"/>
            <a:chOff x="5950332" y="747791"/>
            <a:chExt cx="5331873" cy="1085051"/>
          </a:xfrm>
        </p:grpSpPr>
        <p:sp>
          <p:nvSpPr>
            <p:cNvPr id="17" name="Прямоугольник: скругленные углы 16">
              <a:extLst>
                <a:ext uri="{FF2B5EF4-FFF2-40B4-BE49-F238E27FC236}">
                  <a16:creationId xmlns:a16="http://schemas.microsoft.com/office/drawing/2014/main" id="{BB9389A1-30E2-4895-BD87-81984524C5F5}"/>
                </a:ext>
              </a:extLst>
            </p:cNvPr>
            <p:cNvSpPr/>
            <p:nvPr/>
          </p:nvSpPr>
          <p:spPr>
            <a:xfrm>
              <a:off x="6521859" y="747791"/>
              <a:ext cx="4760346" cy="864172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6AA66997-A42B-4B49-917B-1FBCDB790FDC}"/>
                </a:ext>
              </a:extLst>
            </p:cNvPr>
            <p:cNvSpPr/>
            <p:nvPr/>
          </p:nvSpPr>
          <p:spPr>
            <a:xfrm>
              <a:off x="6614596" y="779470"/>
              <a:ext cx="4574871" cy="821265"/>
            </a:xfrm>
            <a:prstGeom prst="rect">
              <a:avLst/>
            </a:prstGeom>
          </p:spPr>
          <p:txBody>
            <a:bodyPr wrap="square" lIns="81806" tIns="40901" rIns="81806" bIns="40901">
              <a:spAutoFit/>
            </a:bodyPr>
            <a:lstStyle/>
            <a:p>
              <a:pPr algn="ctr" defTabSz="817419"/>
              <a:r>
                <a:rPr lang="ru-RU" sz="16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«Развитие транспортной системы Нефтеюганского района на 2019-2024 годы и на период до 2030 года»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3B63597-36A5-430D-AD23-D176EF69C395}"/>
                </a:ext>
              </a:extLst>
            </p:cNvPr>
            <p:cNvSpPr txBox="1"/>
            <p:nvPr/>
          </p:nvSpPr>
          <p:spPr>
            <a:xfrm>
              <a:off x="5950332" y="1479572"/>
              <a:ext cx="1487283" cy="353270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102887" tIns="51427" rIns="102887" bIns="51427" rtlCol="0">
              <a:spAutoFit/>
            </a:bodyPr>
            <a:lstStyle/>
            <a:p>
              <a:pPr algn="ctr"/>
              <a:r>
                <a:rPr lang="ru-RU" sz="1400" b="1">
                  <a:latin typeface="Arial" pitchFamily="34" charset="0"/>
                  <a:cs typeface="Arial" pitchFamily="34" charset="0"/>
                </a:rPr>
                <a:t>243 млн руб.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6214857" y="3547197"/>
            <a:ext cx="4250923" cy="2160136"/>
            <a:chOff x="6355501" y="3599412"/>
            <a:chExt cx="3289573" cy="2160136"/>
          </a:xfrm>
        </p:grpSpPr>
        <p:grpSp>
          <p:nvGrpSpPr>
            <p:cNvPr id="43" name="Группа 42">
              <a:extLst>
                <a:ext uri="{FF2B5EF4-FFF2-40B4-BE49-F238E27FC236}">
                  <a16:creationId xmlns:a16="http://schemas.microsoft.com/office/drawing/2014/main" id="{52293342-A14F-495D-92D4-1BC40F677975}"/>
                </a:ext>
              </a:extLst>
            </p:cNvPr>
            <p:cNvGrpSpPr/>
            <p:nvPr/>
          </p:nvGrpSpPr>
          <p:grpSpPr>
            <a:xfrm>
              <a:off x="6355501" y="3599412"/>
              <a:ext cx="3289573" cy="2160136"/>
              <a:chOff x="419138" y="2332038"/>
              <a:chExt cx="6121027" cy="2745090"/>
            </a:xfrm>
          </p:grpSpPr>
          <p:sp>
            <p:nvSpPr>
              <p:cNvPr id="44" name="Folded Corner 15">
                <a:extLst>
                  <a:ext uri="{FF2B5EF4-FFF2-40B4-BE49-F238E27FC236}">
                    <a16:creationId xmlns:a16="http://schemas.microsoft.com/office/drawing/2014/main" id="{97679A44-8C81-4565-868E-E5494A7887FA}"/>
                  </a:ext>
                </a:extLst>
              </p:cNvPr>
              <p:cNvSpPr/>
              <p:nvPr/>
            </p:nvSpPr>
            <p:spPr>
              <a:xfrm>
                <a:off x="428449" y="2332038"/>
                <a:ext cx="5809479" cy="2745090"/>
              </a:xfrm>
              <a:prstGeom prst="foldedCorner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1F6E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2932" tIns="41466" rIns="82932" bIns="41466" rtlCol="0" anchor="ctr"/>
              <a:lstStyle/>
              <a:p>
                <a:pPr algn="ctr" defTabSz="817419"/>
                <a:endParaRPr lang="en-US" sz="1179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CD68A215-AAC0-434C-969C-1BFBD16DF3EC}"/>
                  </a:ext>
                </a:extLst>
              </p:cNvPr>
              <p:cNvSpPr/>
              <p:nvPr/>
            </p:nvSpPr>
            <p:spPr>
              <a:xfrm>
                <a:off x="428449" y="4025404"/>
                <a:ext cx="6039857" cy="981837"/>
              </a:xfrm>
              <a:prstGeom prst="rect">
                <a:avLst/>
              </a:prstGeom>
            </p:spPr>
            <p:txBody>
              <a:bodyPr wrap="square" lIns="94584" tIns="47292" rIns="94584" bIns="47292">
                <a:spAutoFit/>
              </a:bodyPr>
              <a:lstStyle/>
              <a:p>
                <a:pPr marL="291644" indent="-291644" defTabSz="817419">
                  <a:buFont typeface="Wingdings" panose="05000000000000000000" pitchFamily="2" charset="2"/>
                  <a:buChar char="Ø"/>
                </a:pPr>
                <a:r>
                  <a:rPr lang="ru-RU" sz="110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Согласовано </a:t>
                </a:r>
                <a:r>
                  <a:rPr lang="ru-RU" sz="1100" b="1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12 597 </a:t>
                </a:r>
                <a:r>
                  <a:rPr lang="ru-RU" sz="110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разрешения на перевозку крупногабаритных и тяжеловесных грузов по подъездным автомобильным дорогам к                  населенным пунктам</a:t>
                </a:r>
              </a:p>
            </p:txBody>
          </p:sp>
          <p:sp>
            <p:nvSpPr>
              <p:cNvPr id="47" name="文本框 34">
                <a:extLst>
                  <a:ext uri="{FF2B5EF4-FFF2-40B4-BE49-F238E27FC236}">
                    <a16:creationId xmlns:a16="http://schemas.microsoft.com/office/drawing/2014/main" id="{F490ECAB-0043-4FC0-81A9-2A12F2F7FB75}"/>
                  </a:ext>
                </a:extLst>
              </p:cNvPr>
              <p:cNvSpPr txBox="1"/>
              <p:nvPr/>
            </p:nvSpPr>
            <p:spPr>
              <a:xfrm>
                <a:off x="449717" y="2375421"/>
                <a:ext cx="5507994" cy="553624"/>
              </a:xfrm>
              <a:prstGeom prst="rect">
                <a:avLst/>
              </a:prstGeom>
              <a:noFill/>
            </p:spPr>
            <p:txBody>
              <a:bodyPr wrap="square" lIns="94584" tIns="47292" rIns="94584" bIns="47292" rtlCol="0">
                <a:spAutoFit/>
              </a:bodyPr>
              <a:lstStyle/>
              <a:p>
                <a:pPr marL="291644" indent="-291644" defTabSz="817419">
                  <a:buFont typeface="Wingdings" panose="05000000000000000000" pitchFamily="2" charset="2"/>
                  <a:buChar char="Ø"/>
                </a:pPr>
                <a:r>
                  <a:rPr lang="ru-RU" sz="110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Приведено в нормативное состояние </a:t>
                </a:r>
                <a:r>
                  <a:rPr lang="ru-RU" sz="1100" b="1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5,1 км </a:t>
                </a:r>
                <a:r>
                  <a:rPr lang="ru-RU" sz="110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автомобильных дорог общего пользования местного значения</a:t>
                </a:r>
              </a:p>
            </p:txBody>
          </p:sp>
          <p:sp>
            <p:nvSpPr>
              <p:cNvPr id="48" name="文本框 35">
                <a:extLst>
                  <a:ext uri="{FF2B5EF4-FFF2-40B4-BE49-F238E27FC236}">
                    <a16:creationId xmlns:a16="http://schemas.microsoft.com/office/drawing/2014/main" id="{A074940F-CBBA-4D48-B757-6CDE7ABA2070}"/>
                  </a:ext>
                </a:extLst>
              </p:cNvPr>
              <p:cNvSpPr txBox="1"/>
              <p:nvPr/>
            </p:nvSpPr>
            <p:spPr>
              <a:xfrm>
                <a:off x="419138" y="3180406"/>
                <a:ext cx="6121027" cy="661782"/>
              </a:xfrm>
              <a:prstGeom prst="rect">
                <a:avLst/>
              </a:prstGeom>
              <a:noFill/>
            </p:spPr>
            <p:txBody>
              <a:bodyPr wrap="square" lIns="94584" tIns="47292" rIns="94584" bIns="47292" rtlCol="0">
                <a:spAutoFit/>
              </a:bodyPr>
              <a:lstStyle/>
              <a:p>
                <a:pPr marL="291644" indent="-291644" defTabSz="817419">
                  <a:buFont typeface="Wingdings" panose="05000000000000000000" pitchFamily="2" charset="2"/>
                  <a:buChar char="Ø"/>
                </a:pPr>
                <a:r>
                  <a:rPr lang="ru-RU" sz="110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Выполнены работы по капитальному ремонту автомобильной дороги «Подъездная автомобильная дорога  к п. Усть-Юган, протяжённостью 17,606 км»</a:t>
                </a:r>
              </a:p>
            </p:txBody>
          </p:sp>
        </p:grpSp>
        <p:cxnSp>
          <p:nvCxnSpPr>
            <p:cNvPr id="87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>
              <a:off x="6476859" y="4192315"/>
              <a:ext cx="2921688" cy="17871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>
              <a:off x="6469593" y="4928746"/>
              <a:ext cx="2921688" cy="17871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060B62DD-2B60-42B2-AB58-CB6EA6C4B8FA}"/>
              </a:ext>
            </a:extLst>
          </p:cNvPr>
          <p:cNvSpPr/>
          <p:nvPr/>
        </p:nvSpPr>
        <p:spPr>
          <a:xfrm>
            <a:off x="6709181" y="1743555"/>
            <a:ext cx="5086681" cy="15521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198" tIns="45098" rIns="90198" bIns="45098" rtlCol="0" anchor="ctr"/>
          <a:lstStyle/>
          <a:p>
            <a:pPr algn="ctr"/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BD530F7D-FAEC-4909-B983-D38A92815C8B}"/>
              </a:ext>
            </a:extLst>
          </p:cNvPr>
          <p:cNvSpPr/>
          <p:nvPr/>
        </p:nvSpPr>
        <p:spPr>
          <a:xfrm>
            <a:off x="6788160" y="1754845"/>
            <a:ext cx="5061933" cy="636621"/>
          </a:xfrm>
          <a:prstGeom prst="rect">
            <a:avLst/>
          </a:prstGeom>
        </p:spPr>
        <p:txBody>
          <a:bodyPr wrap="square" lIns="81826" tIns="40912" rIns="81826" bIns="40912">
            <a:spAutoFit/>
          </a:bodyPr>
          <a:lstStyle/>
          <a:p>
            <a:r>
              <a:rPr lang="ru-RU" sz="1200">
                <a:latin typeface="Arial" pitchFamily="34" charset="0"/>
                <a:cs typeface="Arial" pitchFamily="34" charset="0"/>
              </a:rPr>
              <a:t>Капитальный ремонт, ремонт и содержание автомобильных дорог                      и искусственных дорожных сооружений общего пользования                  местного значения муниципального района                 </a:t>
            </a:r>
            <a:r>
              <a:rPr lang="ru-RU" sz="1200" b="1">
                <a:latin typeface="Arial" pitchFamily="34" charset="0"/>
                <a:cs typeface="Arial" pitchFamily="34" charset="0"/>
              </a:rPr>
              <a:t>229 млн руб.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9723A1AD-0BEF-4B13-BC18-5C34DD760FAE}"/>
              </a:ext>
            </a:extLst>
          </p:cNvPr>
          <p:cNvSpPr/>
          <p:nvPr/>
        </p:nvSpPr>
        <p:spPr>
          <a:xfrm>
            <a:off x="6747467" y="2573243"/>
            <a:ext cx="5322800" cy="636621"/>
          </a:xfrm>
          <a:prstGeom prst="rect">
            <a:avLst/>
          </a:prstGeom>
        </p:spPr>
        <p:txBody>
          <a:bodyPr wrap="square" lIns="81826" tIns="40912" rIns="81826" bIns="40912">
            <a:spAutoFit/>
          </a:bodyPr>
          <a:lstStyle/>
          <a:p>
            <a:r>
              <a:rPr lang="ru-RU" sz="1200">
                <a:latin typeface="Arial" pitchFamily="34" charset="0"/>
                <a:cs typeface="Arial" pitchFamily="34" charset="0"/>
              </a:rPr>
              <a:t>Содержание автомобильных дорог общего пользования                                местного значения поселений                                           </a:t>
            </a:r>
            <a:r>
              <a:rPr lang="ru-RU" sz="1200" b="1">
                <a:latin typeface="Arial" pitchFamily="34" charset="0"/>
                <a:cs typeface="Arial" pitchFamily="34" charset="0"/>
              </a:rPr>
              <a:t>14 млн руб.</a:t>
            </a:r>
          </a:p>
          <a:p>
            <a:pPr marL="255732" indent="-255732">
              <a:buFont typeface="Wingdings" panose="05000000000000000000" pitchFamily="2" charset="2"/>
              <a:buChar char="v"/>
            </a:pPr>
            <a:endParaRPr lang="ru-RU" sz="120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188692" y="2388045"/>
            <a:ext cx="5083268" cy="1512487"/>
            <a:chOff x="211941" y="2538182"/>
            <a:chExt cx="5083268" cy="1735842"/>
          </a:xfrm>
        </p:grpSpPr>
        <p:sp>
          <p:nvSpPr>
            <p:cNvPr id="112" name="Прямоугольник 111">
              <a:extLst>
                <a:ext uri="{FF2B5EF4-FFF2-40B4-BE49-F238E27FC236}">
                  <a16:creationId xmlns:a16="http://schemas.microsoft.com/office/drawing/2014/main" id="{060B62DD-2B60-42B2-AB58-CB6EA6C4B8FA}"/>
                </a:ext>
              </a:extLst>
            </p:cNvPr>
            <p:cNvSpPr/>
            <p:nvPr/>
          </p:nvSpPr>
          <p:spPr>
            <a:xfrm>
              <a:off x="211941" y="2538182"/>
              <a:ext cx="5083268" cy="17358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pPr algn="ctr"/>
              <a:endParaRPr lang="ru-RU" sz="140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8D15758E-689B-4CA8-9742-84B0FABF858E}"/>
                </a:ext>
              </a:extLst>
            </p:cNvPr>
            <p:cNvSpPr/>
            <p:nvPr/>
          </p:nvSpPr>
          <p:spPr>
            <a:xfrm>
              <a:off x="245229" y="2911430"/>
              <a:ext cx="4903776" cy="590454"/>
            </a:xfrm>
            <a:prstGeom prst="rect">
              <a:avLst/>
            </a:prstGeom>
          </p:spPr>
          <p:txBody>
            <a:bodyPr wrap="square" lIns="81826" tIns="40912" rIns="81826" bIns="40912">
              <a:spAutoFit/>
            </a:bodyPr>
            <a:lstStyle/>
            <a:p>
              <a:r>
                <a:rPr lang="ru-RU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Организовано проведение районного конкурса «Призвание» среди субъектов малого и среднего предпринимательства Нефтеюганского района, </a:t>
              </a:r>
              <a:r>
                <a:rPr lang="ru-RU" sz="11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13</a:t>
              </a:r>
              <a:r>
                <a:rPr lang="ru-RU" sz="11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субъектов</a:t>
              </a:r>
              <a:endParaRPr lang="ru-RU" sz="11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C600CDC3-BCE0-42A3-9514-2A9C66D869D5}"/>
                </a:ext>
              </a:extLst>
            </p:cNvPr>
            <p:cNvSpPr/>
            <p:nvPr/>
          </p:nvSpPr>
          <p:spPr>
            <a:xfrm>
              <a:off x="246789" y="2610218"/>
              <a:ext cx="4987666" cy="263496"/>
            </a:xfrm>
            <a:prstGeom prst="rect">
              <a:avLst/>
            </a:prstGeom>
          </p:spPr>
          <p:txBody>
            <a:bodyPr wrap="square" lIns="93337" tIns="46654" rIns="93337" bIns="46654">
              <a:spAutoFit/>
            </a:bodyPr>
            <a:lstStyle/>
            <a:p>
              <a:r>
                <a:rPr lang="ru-RU" sz="1100">
                  <a:latin typeface="Arial" pitchFamily="34" charset="0"/>
                  <a:cs typeface="Arial" pitchFamily="34" charset="0"/>
                </a:rPr>
                <a:t>Оказана финансовая поддержка </a:t>
              </a:r>
              <a:r>
                <a:rPr lang="ru-RU" sz="1100" b="1">
                  <a:latin typeface="Arial" pitchFamily="34" charset="0"/>
                  <a:cs typeface="Arial" pitchFamily="34" charset="0"/>
                </a:rPr>
                <a:t>28 </a:t>
              </a:r>
              <a:r>
                <a:rPr lang="ru-RU" sz="1100">
                  <a:latin typeface="Arial" pitchFamily="34" charset="0"/>
                  <a:cs typeface="Arial" pitchFamily="34" charset="0"/>
                </a:rPr>
                <a:t>предпринимателям </a:t>
              </a:r>
              <a:r>
                <a:rPr lang="ru-RU" sz="1100" b="1">
                  <a:latin typeface="Arial" pitchFamily="34" charset="0"/>
                  <a:cs typeface="Arial" pitchFamily="34" charset="0"/>
                </a:rPr>
                <a:t>4 млн руб.</a:t>
              </a: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680BE367-4276-433E-A1B0-21269523231D}"/>
                </a:ext>
              </a:extLst>
            </p:cNvPr>
            <p:cNvSpPr/>
            <p:nvPr/>
          </p:nvSpPr>
          <p:spPr>
            <a:xfrm>
              <a:off x="226629" y="3585816"/>
              <a:ext cx="4836664" cy="432773"/>
            </a:xfrm>
            <a:prstGeom prst="rect">
              <a:avLst/>
            </a:prstGeom>
          </p:spPr>
          <p:txBody>
            <a:bodyPr wrap="square" lIns="93337" tIns="46654" rIns="93337" bIns="46654">
              <a:spAutoFit/>
            </a:bodyPr>
            <a:lstStyle/>
            <a:p>
              <a:r>
                <a:rPr lang="ru-RU" sz="1100">
                  <a:latin typeface="Arial" pitchFamily="34" charset="0"/>
                  <a:cs typeface="Arial" pitchFamily="34" charset="0"/>
                </a:rPr>
                <a:t>Организовано участие в окружной выставке-форуме товаропроизводителей «Товары земли Югорской», </a:t>
              </a:r>
              <a:r>
                <a:rPr lang="ru-RU" sz="1100" b="1">
                  <a:latin typeface="Arial" pitchFamily="34" charset="0"/>
                  <a:cs typeface="Arial" pitchFamily="34" charset="0"/>
                </a:rPr>
                <a:t>15 </a:t>
              </a:r>
              <a:r>
                <a:rPr lang="ru-RU" sz="1100">
                  <a:latin typeface="Arial" pitchFamily="34" charset="0"/>
                  <a:cs typeface="Arial" pitchFamily="34" charset="0"/>
                </a:rPr>
                <a:t>участников</a:t>
              </a:r>
              <a:endParaRPr lang="ru-RU" sz="11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3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 flipV="1">
              <a:off x="277762" y="2893379"/>
              <a:ext cx="4771597" cy="23403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 flipV="1">
              <a:off x="299044" y="3583628"/>
              <a:ext cx="4771597" cy="23403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 flipV="1">
              <a:off x="310296" y="4063148"/>
              <a:ext cx="4771597" cy="23403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8" name="Группа 117"/>
          <p:cNvGrpSpPr/>
          <p:nvPr/>
        </p:nvGrpSpPr>
        <p:grpSpPr>
          <a:xfrm>
            <a:off x="806742" y="3904570"/>
            <a:ext cx="5219976" cy="1219094"/>
            <a:chOff x="-267118" y="995957"/>
            <a:chExt cx="5219976" cy="1219094"/>
          </a:xfrm>
        </p:grpSpPr>
        <p:sp>
          <p:nvSpPr>
            <p:cNvPr id="119" name="Прямоугольник: скругленные углы 1">
              <a:extLst>
                <a:ext uri="{FF2B5EF4-FFF2-40B4-BE49-F238E27FC236}">
                  <a16:creationId xmlns:a16="http://schemas.microsoft.com/office/drawing/2014/main" id="{4C7AFAB3-D796-4F50-9078-427F880F6EC7}"/>
                </a:ext>
              </a:extLst>
            </p:cNvPr>
            <p:cNvSpPr/>
            <p:nvPr/>
          </p:nvSpPr>
          <p:spPr>
            <a:xfrm>
              <a:off x="-13436" y="1016434"/>
              <a:ext cx="4917432" cy="1003327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B836FCA5-2FBD-4D2C-B5E4-D2175F9AC6E0}"/>
                </a:ext>
              </a:extLst>
            </p:cNvPr>
            <p:cNvSpPr txBox="1"/>
            <p:nvPr/>
          </p:nvSpPr>
          <p:spPr>
            <a:xfrm>
              <a:off x="-267118" y="1861781"/>
              <a:ext cx="1482640" cy="353270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102887" tIns="51427" rIns="102887" bIns="51427" rtlCol="0">
              <a:spAutoFit/>
            </a:bodyPr>
            <a:lstStyle/>
            <a:p>
              <a:pPr algn="ctr"/>
              <a:r>
                <a:rPr lang="ru-RU" sz="1400" b="1">
                  <a:latin typeface="Arial" pitchFamily="34" charset="0"/>
                  <a:cs typeface="Arial" pitchFamily="34" charset="0"/>
                </a:rPr>
                <a:t>6 млн руб.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D625DE09-9397-4300-8FD7-524DEFC6FA2D}"/>
                </a:ext>
              </a:extLst>
            </p:cNvPr>
            <p:cNvSpPr txBox="1"/>
            <p:nvPr/>
          </p:nvSpPr>
          <p:spPr>
            <a:xfrm>
              <a:off x="46140" y="995957"/>
              <a:ext cx="4906718" cy="1079104"/>
            </a:xfrm>
            <a:prstGeom prst="rect">
              <a:avLst/>
            </a:prstGeom>
            <a:noFill/>
          </p:spPr>
          <p:txBody>
            <a:bodyPr wrap="square" lIns="93337" tIns="46654" rIns="93337" bIns="46654" rtlCol="0">
              <a:spAutoFit/>
            </a:bodyPr>
            <a:lstStyle/>
            <a:p>
              <a:pPr algn="ctr"/>
              <a:r>
                <a:rPr lang="ru-RU" sz="16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«Улучшение условий и охраны труда в муниципальном образовании Нефтеюганский  район на 2019-2024 годы и на период              до 2030 года»       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91456" y="5125039"/>
            <a:ext cx="4972473" cy="1232973"/>
            <a:chOff x="191456" y="5050222"/>
            <a:chExt cx="4972473" cy="1232973"/>
          </a:xfrm>
        </p:grpSpPr>
        <p:sp>
          <p:nvSpPr>
            <p:cNvPr id="128" name="Прямоугольник 127">
              <a:extLst>
                <a:ext uri="{FF2B5EF4-FFF2-40B4-BE49-F238E27FC236}">
                  <a16:creationId xmlns:a16="http://schemas.microsoft.com/office/drawing/2014/main" id="{060B62DD-2B60-42B2-AB58-CB6EA6C4B8FA}"/>
                </a:ext>
              </a:extLst>
            </p:cNvPr>
            <p:cNvSpPr/>
            <p:nvPr/>
          </p:nvSpPr>
          <p:spPr>
            <a:xfrm>
              <a:off x="191456" y="5050222"/>
              <a:ext cx="4934300" cy="12329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pPr algn="ctr"/>
              <a:endParaRPr lang="ru-RU" sz="1400">
                <a:solidFill>
                  <a:schemeClr val="tx1"/>
                </a:solidFill>
              </a:endParaRPr>
            </a:p>
          </p:txBody>
        </p:sp>
        <p:sp>
          <p:nvSpPr>
            <p:cNvPr id="126" name="Прямоугольник 125">
              <a:extLst>
                <a:ext uri="{FF2B5EF4-FFF2-40B4-BE49-F238E27FC236}">
                  <a16:creationId xmlns:a16="http://schemas.microsoft.com/office/drawing/2014/main" id="{27091B2E-4CA7-43AD-8C77-6FC5C0672A3F}"/>
                </a:ext>
              </a:extLst>
            </p:cNvPr>
            <p:cNvSpPr/>
            <p:nvPr/>
          </p:nvSpPr>
          <p:spPr>
            <a:xfrm>
              <a:off x="221980" y="5089413"/>
              <a:ext cx="4941949" cy="463551"/>
            </a:xfrm>
            <a:prstGeom prst="rect">
              <a:avLst/>
            </a:prstGeom>
          </p:spPr>
          <p:txBody>
            <a:bodyPr wrap="square" lIns="93337" tIns="46654" rIns="93337" bIns="46654">
              <a:spAutoFit/>
            </a:bodyPr>
            <a:lstStyle/>
            <a:p>
              <a:r>
                <a:rPr lang="ru-RU" sz="1200">
                  <a:latin typeface="Arial" pitchFamily="34" charset="0"/>
                  <a:ea typeface="Calibri"/>
                  <a:cs typeface="Arial" pitchFamily="34" charset="0"/>
                </a:rPr>
                <a:t>Временно трудоустроено </a:t>
              </a:r>
              <a:r>
                <a:rPr lang="ru-RU" sz="1200" b="1">
                  <a:latin typeface="Arial" pitchFamily="34" charset="0"/>
                  <a:ea typeface="Calibri"/>
                  <a:cs typeface="Arial" pitchFamily="34" charset="0"/>
                </a:rPr>
                <a:t>525</a:t>
              </a:r>
              <a:r>
                <a:rPr lang="ru-RU" sz="1200">
                  <a:latin typeface="Arial" pitchFamily="34" charset="0"/>
                  <a:ea typeface="Calibri"/>
                  <a:cs typeface="Arial" pitchFamily="34" charset="0"/>
                </a:rPr>
                <a:t> несовершеннолетних граждан в возрасте от 14 до 18 лет</a:t>
              </a:r>
              <a:endParaRPr lang="ru-RU" sz="12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Прямоугольник 126">
              <a:extLst>
                <a:ext uri="{FF2B5EF4-FFF2-40B4-BE49-F238E27FC236}">
                  <a16:creationId xmlns:a16="http://schemas.microsoft.com/office/drawing/2014/main" id="{C8276489-11F5-4182-AAFD-B0BE687B923F}"/>
                </a:ext>
              </a:extLst>
            </p:cNvPr>
            <p:cNvSpPr/>
            <p:nvPr/>
          </p:nvSpPr>
          <p:spPr>
            <a:xfrm>
              <a:off x="203380" y="5553237"/>
              <a:ext cx="4810672" cy="648217"/>
            </a:xfrm>
            <a:prstGeom prst="rect">
              <a:avLst/>
            </a:prstGeom>
          </p:spPr>
          <p:txBody>
            <a:bodyPr wrap="square" lIns="93337" tIns="46654" rIns="93337" bIns="46654">
              <a:spAutoFit/>
            </a:bodyPr>
            <a:lstStyle/>
            <a:p>
              <a:r>
                <a:rPr lang="ru-RU" sz="1200">
                  <a:latin typeface="Arial" pitchFamily="34" charset="0"/>
                  <a:ea typeface="Calibri"/>
                  <a:cs typeface="Arial" pitchFamily="34" charset="0"/>
                </a:rPr>
                <a:t>За консультацией по вопросам охраны труда в отдел социально-трудовых отношений в устном порядке по телефонам обратилось </a:t>
              </a:r>
              <a:r>
                <a:rPr lang="ru-RU" sz="1200" b="1">
                  <a:latin typeface="Arial" pitchFamily="34" charset="0"/>
                  <a:ea typeface="Calibri"/>
                  <a:cs typeface="Arial" pitchFamily="34" charset="0"/>
                </a:rPr>
                <a:t>183 </a:t>
              </a:r>
              <a:r>
                <a:rPr lang="ru-RU" sz="1200">
                  <a:latin typeface="Arial" pitchFamily="34" charset="0"/>
                  <a:ea typeface="Calibri"/>
                  <a:cs typeface="Arial" pitchFamily="34" charset="0"/>
                </a:rPr>
                <a:t>человека</a:t>
              </a:r>
              <a:endParaRPr lang="ru-RU" sz="120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9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 flipV="1">
              <a:off x="250706" y="5543267"/>
              <a:ext cx="4771597" cy="20392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 flipV="1">
              <a:off x="254512" y="6153436"/>
              <a:ext cx="4771597" cy="20392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6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 flipV="1">
            <a:off x="6788160" y="2400000"/>
            <a:ext cx="4952867" cy="32936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07">
            <a:extLst>
              <a:ext uri="{FF2B5EF4-FFF2-40B4-BE49-F238E27FC236}">
                <a16:creationId xmlns:a16="http://schemas.microsoft.com/office/drawing/2014/main" id="{DA9BB217-8DAD-4519-95C6-41CC15E979BB}"/>
              </a:ext>
            </a:extLst>
          </p:cNvPr>
          <p:cNvCxnSpPr/>
          <p:nvPr/>
        </p:nvCxnSpPr>
        <p:spPr>
          <a:xfrm flipV="1">
            <a:off x="6819097" y="3021873"/>
            <a:ext cx="4952867" cy="32936"/>
          </a:xfrm>
          <a:prstGeom prst="line">
            <a:avLst/>
          </a:prstGeom>
          <a:ln>
            <a:solidFill>
              <a:srgbClr val="15614F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Заголовок 1">
            <a:extLst>
              <a:ext uri="{FF2B5EF4-FFF2-40B4-BE49-F238E27FC236}">
                <a16:creationId xmlns:a16="http://schemas.microsoft.com/office/drawing/2014/main" id="{A5313C4F-59F8-4FF0-9757-5DE8E04A64EB}"/>
              </a:ext>
            </a:extLst>
          </p:cNvPr>
          <p:cNvSpPr txBox="1"/>
          <p:nvPr/>
        </p:nvSpPr>
        <p:spPr>
          <a:xfrm>
            <a:off x="1485906" y="-48680"/>
            <a:ext cx="6912728" cy="68984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81826" tIns="40912" rIns="81826" bIns="40912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29544"/>
            <a:r>
              <a:rPr lang="ru-RU" sz="1905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Экономическое развитие</a:t>
            </a:r>
            <a:endParaRPr lang="en-US" sz="1905" b="1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103609"/>
      </p:ext>
    </p:ext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1" name="Группа 70">
            <a:extLst>
              <a:ext uri="{FF2B5EF4-FFF2-40B4-BE49-F238E27FC236}">
                <a16:creationId xmlns:a16="http://schemas.microsoft.com/office/drawing/2014/main" id="{79D630BC-AB0E-4E9D-93D9-36526343F66B}"/>
              </a:ext>
            </a:extLst>
          </p:cNvPr>
          <p:cNvGrpSpPr/>
          <p:nvPr/>
        </p:nvGrpSpPr>
        <p:grpSpPr>
          <a:xfrm>
            <a:off x="0" y="5433644"/>
            <a:ext cx="12191999" cy="1448754"/>
            <a:chOff x="-14287" y="5532437"/>
            <a:chExt cx="10706100" cy="2054225"/>
          </a:xfrm>
        </p:grpSpPr>
        <p:grpSp>
          <p:nvGrpSpPr>
            <p:cNvPr id="73" name="Группа 72">
              <a:extLst>
                <a:ext uri="{FF2B5EF4-FFF2-40B4-BE49-F238E27FC236}">
                  <a16:creationId xmlns:a16="http://schemas.microsoft.com/office/drawing/2014/main" id="{50C957A7-3ECB-4EF9-93B6-F31F07637BF8}"/>
                </a:ext>
              </a:extLst>
            </p:cNvPr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75" name="Picture 2">
                <a:extLst>
                  <a:ext uri="{FF2B5EF4-FFF2-40B4-BE49-F238E27FC236}">
                    <a16:creationId xmlns:a16="http://schemas.microsoft.com/office/drawing/2014/main" id="{D8ABFFDF-E37E-4482-835B-3B9A0520F6B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8" name="Прямоугольник 77">
                <a:extLst>
                  <a:ext uri="{FF2B5EF4-FFF2-40B4-BE49-F238E27FC236}">
                    <a16:creationId xmlns:a16="http://schemas.microsoft.com/office/drawing/2014/main" id="{B991B6D1-F53A-47DF-BC25-629BDFC3158C}"/>
                  </a:ext>
                </a:extLst>
              </p:cNvPr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9" name="Прямоугольник 78">
                <a:extLst>
                  <a:ext uri="{FF2B5EF4-FFF2-40B4-BE49-F238E27FC236}">
                    <a16:creationId xmlns:a16="http://schemas.microsoft.com/office/drawing/2014/main" id="{B89A46C2-7E77-4C33-96DD-F99EB5269B87}"/>
                  </a:ext>
                </a:extLst>
              </p:cNvPr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81" name="Прямоугольник 80">
                <a:extLst>
                  <a:ext uri="{FF2B5EF4-FFF2-40B4-BE49-F238E27FC236}">
                    <a16:creationId xmlns:a16="http://schemas.microsoft.com/office/drawing/2014/main" id="{FDDAC80B-4EDC-4621-8E21-AD642D1EE4F0}"/>
                  </a:ext>
                </a:extLst>
              </p:cNvPr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74" name="Прямоугольник 73">
              <a:extLst>
                <a:ext uri="{FF2B5EF4-FFF2-40B4-BE49-F238E27FC236}">
                  <a16:creationId xmlns:a16="http://schemas.microsoft.com/office/drawing/2014/main" id="{EEE15A89-1228-41F6-97F0-BFC4E9769430}"/>
                </a:ext>
              </a:extLst>
            </p:cNvPr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080">
                <a:defRPr/>
              </a:pPr>
              <a:endParaRPr lang="ru-RU" sz="1633" kern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82" name="Picture 3">
            <a:extLst>
              <a:ext uri="{FF2B5EF4-FFF2-40B4-BE49-F238E27FC236}">
                <a16:creationId xmlns:a16="http://schemas.microsoft.com/office/drawing/2014/main" id="{32A47119-A686-4D34-81C6-312BB0483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45890" y="2645034"/>
            <a:ext cx="165274" cy="333888"/>
          </a:xfrm>
          <a:prstGeom prst="rect">
            <a:avLst/>
          </a:prstGeom>
          <a:noFill/>
        </p:spPr>
        <p:txBody>
          <a:bodyPr wrap="none" lIns="81806" tIns="40901" rIns="81806" bIns="40901" rtlCol="0">
            <a:spAutoFit/>
          </a:bodyPr>
          <a:lstStyle/>
          <a:p>
            <a:pPr defTabSz="933189"/>
            <a:endParaRPr lang="ru-RU" sz="1633">
              <a:solidFill>
                <a:prstClr val="black"/>
              </a:solidFill>
            </a:endParaRPr>
          </a:p>
        </p:txBody>
      </p:sp>
      <p:pic>
        <p:nvPicPr>
          <p:cNvPr id="4098" name="Picture 2" descr="http://roshal.omsu.inlite.ru/files/image/22/72/29/lg!pf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014" y="5171161"/>
            <a:ext cx="1598035" cy="10561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Рисунок 82">
            <a:extLst>
              <a:ext uri="{FF2B5EF4-FFF2-40B4-BE49-F238E27FC236}">
                <a16:creationId xmlns:a16="http://schemas.microsoft.com/office/drawing/2014/main" id="{13EA4607-2986-4067-B72E-4345337979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95648"/>
            <a:ext cx="1145812" cy="809801"/>
          </a:xfrm>
          <a:prstGeom prst="rect">
            <a:avLst/>
          </a:prstGeom>
        </p:spPr>
      </p:pic>
      <p:sp>
        <p:nvSpPr>
          <p:cNvPr id="86" name="Заголовок 1">
            <a:extLst>
              <a:ext uri="{FF2B5EF4-FFF2-40B4-BE49-F238E27FC236}">
                <a16:creationId xmlns:a16="http://schemas.microsoft.com/office/drawing/2014/main" id="{37E3D08D-D1C9-44D6-8937-2DAD2DA0B62E}"/>
              </a:ext>
            </a:extLst>
          </p:cNvPr>
          <p:cNvSpPr txBox="1"/>
          <p:nvPr/>
        </p:nvSpPr>
        <p:spPr>
          <a:xfrm>
            <a:off x="1347034" y="-105971"/>
            <a:ext cx="4730947" cy="68984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81826" tIns="40912" rIns="81826" bIns="40912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905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Общественная безопасность</a:t>
            </a:r>
            <a:endParaRPr lang="en-US" sz="1905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03380" y="1045729"/>
            <a:ext cx="5549540" cy="1315072"/>
            <a:chOff x="150517" y="925420"/>
            <a:chExt cx="5549540" cy="1315072"/>
          </a:xfrm>
        </p:grpSpPr>
        <p:sp>
          <p:nvSpPr>
            <p:cNvPr id="76" name="Прямоугольник: скругленные углы 75">
              <a:extLst>
                <a:ext uri="{FF2B5EF4-FFF2-40B4-BE49-F238E27FC236}">
                  <a16:creationId xmlns:a16="http://schemas.microsoft.com/office/drawing/2014/main" id="{E15B02E7-6284-4DF4-9981-80C04A5F24B7}"/>
                </a:ext>
              </a:extLst>
            </p:cNvPr>
            <p:cNvSpPr/>
            <p:nvPr/>
          </p:nvSpPr>
          <p:spPr>
            <a:xfrm>
              <a:off x="231064" y="925420"/>
              <a:ext cx="4611604" cy="1053696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0517" y="959002"/>
              <a:ext cx="4692151" cy="955994"/>
            </a:xfrm>
            <a:prstGeom prst="rect">
              <a:avLst/>
            </a:prstGeom>
            <a:noFill/>
          </p:spPr>
          <p:txBody>
            <a:bodyPr wrap="square" lIns="93337" tIns="46654" rIns="93337" bIns="46654" rtlCol="0">
              <a:spAutoFit/>
            </a:bodyPr>
            <a:lstStyle/>
            <a:p>
              <a:pPr algn="ctr"/>
              <a:r>
                <a:rPr lang="ru-RU" sz="14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«Защита населения и территорий от чрезвычайных ситуаций, обеспечение пожарной безопасности в Нефтеюганском районе </a:t>
              </a:r>
            </a:p>
            <a:p>
              <a:pPr algn="ctr"/>
              <a:r>
                <a:rPr lang="ru-RU" sz="14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на 2019-2024 годы и на период до 2030 года»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48344649-FC6F-4E77-B7EA-06432DDBE457}"/>
                </a:ext>
              </a:extLst>
            </p:cNvPr>
            <p:cNvSpPr txBox="1"/>
            <p:nvPr/>
          </p:nvSpPr>
          <p:spPr>
            <a:xfrm>
              <a:off x="4278069" y="1897886"/>
              <a:ext cx="1421988" cy="342606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93337" tIns="46654" rIns="93337" bIns="46654" rtlCol="0">
              <a:spAutoFit/>
            </a:bodyPr>
            <a:lstStyle/>
            <a:p>
              <a:pPr algn="ctr"/>
              <a:r>
                <a:rPr lang="ru-RU" sz="1400" b="1">
                  <a:latin typeface="Arial" pitchFamily="34" charset="0"/>
                  <a:cs typeface="Arial" pitchFamily="34" charset="0"/>
                </a:rPr>
                <a:t>26 млн руб.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7504921" y="339455"/>
            <a:ext cx="4656159" cy="1276397"/>
            <a:chOff x="7505705" y="472138"/>
            <a:chExt cx="4656159" cy="1276397"/>
          </a:xfrm>
        </p:grpSpPr>
        <p:sp>
          <p:nvSpPr>
            <p:cNvPr id="77" name="Прямоугольник: скругленные углы 76">
              <a:extLst>
                <a:ext uri="{FF2B5EF4-FFF2-40B4-BE49-F238E27FC236}">
                  <a16:creationId xmlns:a16="http://schemas.microsoft.com/office/drawing/2014/main" id="{1362D64D-9C84-46C4-94C5-2BAA89C77023}"/>
                </a:ext>
              </a:extLst>
            </p:cNvPr>
            <p:cNvSpPr/>
            <p:nvPr/>
          </p:nvSpPr>
          <p:spPr>
            <a:xfrm>
              <a:off x="7515674" y="472138"/>
              <a:ext cx="4304429" cy="987018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48E5CF2-4C07-4682-A558-77B556FE900A}"/>
                </a:ext>
              </a:extLst>
            </p:cNvPr>
            <p:cNvSpPr txBox="1"/>
            <p:nvPr/>
          </p:nvSpPr>
          <p:spPr>
            <a:xfrm>
              <a:off x="7505705" y="492270"/>
              <a:ext cx="4230891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«Обеспечение прав и законных интересов населения Нефтеюганского района в отдельных сферах жизнедеятельности в 2019-2024 годах и на период до 2030 года»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79862FE9-DB72-4E40-92ED-CF278AA9D919}"/>
                </a:ext>
              </a:extLst>
            </p:cNvPr>
            <p:cNvSpPr txBox="1"/>
            <p:nvPr/>
          </p:nvSpPr>
          <p:spPr>
            <a:xfrm>
              <a:off x="10739876" y="1405929"/>
              <a:ext cx="1421988" cy="342606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93337" tIns="46654" rIns="93337" bIns="46654" rtlCol="0">
              <a:spAutoFit/>
            </a:bodyPr>
            <a:lstStyle/>
            <a:p>
              <a:pPr algn="ctr"/>
              <a:r>
                <a:rPr lang="ru-RU" sz="1400" b="1">
                  <a:latin typeface="Arial" pitchFamily="34" charset="0"/>
                  <a:cs typeface="Arial" pitchFamily="34" charset="0"/>
                </a:rPr>
                <a:t>2 млн руб.</a:t>
              </a: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7308848" y="3063777"/>
            <a:ext cx="4850913" cy="1080588"/>
            <a:chOff x="5679414" y="3107256"/>
            <a:chExt cx="4850913" cy="1080588"/>
          </a:xfrm>
        </p:grpSpPr>
        <p:sp>
          <p:nvSpPr>
            <p:cNvPr id="90" name="Прямоугольник: скругленные углы 89">
              <a:extLst>
                <a:ext uri="{FF2B5EF4-FFF2-40B4-BE49-F238E27FC236}">
                  <a16:creationId xmlns:a16="http://schemas.microsoft.com/office/drawing/2014/main" id="{4B374E21-CA75-47AB-8F24-BB8127A6DD7A}"/>
                </a:ext>
              </a:extLst>
            </p:cNvPr>
            <p:cNvSpPr/>
            <p:nvPr/>
          </p:nvSpPr>
          <p:spPr>
            <a:xfrm>
              <a:off x="5771049" y="3107256"/>
              <a:ext cx="4146035" cy="971288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C6D1B276-E623-4FE0-86F5-1D385524FDBE}"/>
                </a:ext>
              </a:extLst>
            </p:cNvPr>
            <p:cNvSpPr txBox="1"/>
            <p:nvPr/>
          </p:nvSpPr>
          <p:spPr>
            <a:xfrm>
              <a:off x="5679414" y="3134225"/>
              <a:ext cx="4329110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«Профилактика экстремизма, гармонизация межэтнических и межкультурных отношений  в Нефтеюганском районе на 2019-2024 годы </a:t>
              </a:r>
            </a:p>
            <a:p>
              <a:pPr algn="ctr"/>
              <a:r>
                <a:rPr lang="ru-RU" sz="14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и на период до 2030 года»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34D50109-9D0F-40C6-89C6-4ACCBDF801B9}"/>
                </a:ext>
              </a:extLst>
            </p:cNvPr>
            <p:cNvSpPr txBox="1"/>
            <p:nvPr/>
          </p:nvSpPr>
          <p:spPr>
            <a:xfrm>
              <a:off x="9108339" y="3845238"/>
              <a:ext cx="1421988" cy="342606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93337" tIns="46654" rIns="93337" bIns="46654" rtlCol="0">
              <a:spAutoFit/>
            </a:bodyPr>
            <a:lstStyle/>
            <a:p>
              <a:pPr algn="ctr"/>
              <a:r>
                <a:rPr lang="ru-RU" sz="1400" b="1">
                  <a:latin typeface="Arial" pitchFamily="34" charset="0"/>
                  <a:cs typeface="Arial" pitchFamily="34" charset="0"/>
                </a:rPr>
                <a:t>2 млн руб.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54575" y="2496793"/>
            <a:ext cx="4716483" cy="1888070"/>
            <a:chOff x="812269" y="2496793"/>
            <a:chExt cx="4716483" cy="1888070"/>
          </a:xfrm>
        </p:grpSpPr>
        <p:sp>
          <p:nvSpPr>
            <p:cNvPr id="102" name="Прямоугольник 101">
              <a:extLst>
                <a:ext uri="{FF2B5EF4-FFF2-40B4-BE49-F238E27FC236}">
                  <a16:creationId xmlns:a16="http://schemas.microsoft.com/office/drawing/2014/main" id="{B596A23D-CDC5-47DF-A352-BD229C2BD7AD}"/>
                </a:ext>
              </a:extLst>
            </p:cNvPr>
            <p:cNvSpPr/>
            <p:nvPr/>
          </p:nvSpPr>
          <p:spPr>
            <a:xfrm>
              <a:off x="812269" y="2496793"/>
              <a:ext cx="4716483" cy="188807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pPr algn="ctr"/>
              <a:endParaRPr lang="ru-RU" sz="140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874810" y="3360171"/>
              <a:ext cx="4520150" cy="853338"/>
            </a:xfrm>
            <a:prstGeom prst="rect">
              <a:avLst/>
            </a:prstGeom>
          </p:spPr>
          <p:txBody>
            <a:bodyPr wrap="square" lIns="93337" tIns="46654" rIns="93337" bIns="46654">
              <a:spAutoFit/>
            </a:bodyPr>
            <a:lstStyle/>
            <a:p>
              <a:pPr algn="just"/>
              <a:r>
                <a:rPr lang="ru-RU" sz="1100">
                  <a:latin typeface="Arial" pitchFamily="34" charset="0"/>
                  <a:cs typeface="Arial" pitchFamily="34" charset="0"/>
                </a:rPr>
                <a:t>Организация и обеспечение мероприятий в сфере гражданской обороны, защиты населения и территории </a:t>
              </a:r>
            </a:p>
            <a:p>
              <a:pPr algn="just"/>
              <a:r>
                <a:rPr lang="ru-RU" sz="1100">
                  <a:latin typeface="Arial" pitchFamily="34" charset="0"/>
                  <a:cs typeface="Arial" pitchFamily="34" charset="0"/>
                </a:rPr>
                <a:t>Нефтеюганского района от чрезвычайных ситуаций </a:t>
              </a:r>
            </a:p>
            <a:p>
              <a:pPr algn="just"/>
              <a:r>
                <a:rPr lang="ru-RU" sz="1100" b="1">
                  <a:latin typeface="Arial" pitchFamily="34" charset="0"/>
                  <a:cs typeface="Arial" pitchFamily="34" charset="0"/>
                </a:rPr>
                <a:t>                                                                                         </a:t>
              </a:r>
              <a:r>
                <a:rPr lang="en-US" sz="1100" b="1">
                  <a:latin typeface="Arial" pitchFamily="34" charset="0"/>
                  <a:cs typeface="Arial" pitchFamily="34" charset="0"/>
                </a:rPr>
                <a:t>604 </a:t>
              </a:r>
              <a:r>
                <a:rPr lang="ru-RU" sz="1100" b="1">
                  <a:latin typeface="Arial" pitchFamily="34" charset="0"/>
                  <a:cs typeface="Arial" pitchFamily="34" charset="0"/>
                </a:rPr>
                <a:t>тыс. руб</a:t>
              </a:r>
              <a:r>
                <a:rPr lang="ru-RU" sz="1633" b="1">
                  <a:latin typeface="Arial" pitchFamily="34" charset="0"/>
                  <a:cs typeface="Arial" pitchFamily="34" charset="0"/>
                </a:rPr>
                <a:t>.</a:t>
              </a: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874810" y="2516730"/>
              <a:ext cx="4653942" cy="940605"/>
            </a:xfrm>
            <a:prstGeom prst="rect">
              <a:avLst/>
            </a:prstGeom>
          </p:spPr>
          <p:txBody>
            <a:bodyPr wrap="square" lIns="93337" tIns="46654" rIns="93337" bIns="46654">
              <a:spAutoFit/>
            </a:bodyPr>
            <a:lstStyle/>
            <a:p>
              <a:r>
                <a:rPr lang="ru-RU" sz="1100">
                  <a:latin typeface="Arial" pitchFamily="34" charset="0"/>
                  <a:cs typeface="Arial" pitchFamily="34" charset="0"/>
                </a:rPr>
                <a:t>Создание условий для осуществления эффективной деятельности органа повседневного управления Нефтеюганского районного звена территориальной подсистемы РСЧС Ханты-Мансийского автономного округа-Югры                                                  </a:t>
              </a:r>
              <a:r>
                <a:rPr lang="ru-RU" sz="1100" b="1">
                  <a:latin typeface="Arial" pitchFamily="34" charset="0"/>
                  <a:cs typeface="Arial" pitchFamily="34" charset="0"/>
                </a:rPr>
                <a:t>25 млн руб.</a:t>
              </a:r>
            </a:p>
            <a:p>
              <a:endParaRPr lang="ru-RU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0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>
              <a:off x="874810" y="3299685"/>
              <a:ext cx="4520150" cy="0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>
              <a:off x="874810" y="4213509"/>
              <a:ext cx="4520150" cy="0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0"/>
          <p:cNvGrpSpPr/>
          <p:nvPr/>
        </p:nvGrpSpPr>
        <p:grpSpPr>
          <a:xfrm>
            <a:off x="5938025" y="1511269"/>
            <a:ext cx="4467204" cy="1403211"/>
            <a:chOff x="7202938" y="1768570"/>
            <a:chExt cx="4467204" cy="1403211"/>
          </a:xfrm>
        </p:grpSpPr>
        <p:sp>
          <p:nvSpPr>
            <p:cNvPr id="88" name="Прямоугольник 87">
              <a:extLst>
                <a:ext uri="{FF2B5EF4-FFF2-40B4-BE49-F238E27FC236}">
                  <a16:creationId xmlns:a16="http://schemas.microsoft.com/office/drawing/2014/main" id="{B596A23D-CDC5-47DF-A352-BD229C2BD7AD}"/>
                </a:ext>
              </a:extLst>
            </p:cNvPr>
            <p:cNvSpPr/>
            <p:nvPr/>
          </p:nvSpPr>
          <p:spPr>
            <a:xfrm>
              <a:off x="7211165" y="1768570"/>
              <a:ext cx="4369843" cy="14032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pPr algn="ctr"/>
              <a:endParaRPr lang="ru-RU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7762C67-D08E-49CC-A614-215C3695FFD5}"/>
                </a:ext>
              </a:extLst>
            </p:cNvPr>
            <p:cNvSpPr txBox="1"/>
            <p:nvPr/>
          </p:nvSpPr>
          <p:spPr>
            <a:xfrm>
              <a:off x="7505705" y="1825389"/>
              <a:ext cx="3444148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1100">
                  <a:latin typeface="Arial" pitchFamily="34" charset="0"/>
                  <a:cs typeface="Arial" pitchFamily="34" charset="0"/>
                </a:rPr>
                <a:t>      Профилактика правонарушений</a:t>
              </a:r>
              <a:endParaRPr lang="ru-RU" sz="11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7D716159-AE13-4203-9C79-C242B70AEEDD}"/>
                </a:ext>
              </a:extLst>
            </p:cNvPr>
            <p:cNvSpPr txBox="1"/>
            <p:nvPr/>
          </p:nvSpPr>
          <p:spPr>
            <a:xfrm>
              <a:off x="7202938" y="2053050"/>
              <a:ext cx="4467204" cy="9387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91644" indent="-291644">
                <a:buFont typeface="Wingdings" panose="05000000000000000000" pitchFamily="2" charset="2"/>
                <a:buChar char="ü"/>
              </a:pPr>
              <a:r>
                <a:rPr lang="ru-RU" sz="1100">
                  <a:latin typeface="Arial" pitchFamily="34" charset="0"/>
                  <a:cs typeface="Arial" pitchFamily="34" charset="0"/>
                </a:rPr>
                <a:t>Членами народной дружины проведено  </a:t>
              </a:r>
              <a:r>
                <a:rPr lang="ru-RU" sz="1100" b="1">
                  <a:latin typeface="Arial" pitchFamily="34" charset="0"/>
                  <a:cs typeface="Arial" pitchFamily="34" charset="0"/>
                </a:rPr>
                <a:t>652</a:t>
              </a:r>
              <a:r>
                <a:rPr lang="ru-RU" sz="1100">
                  <a:latin typeface="Arial" pitchFamily="34" charset="0"/>
                  <a:cs typeface="Arial" pitchFamily="34" charset="0"/>
                </a:rPr>
                <a:t> выхода на профилактические рейды и охрану общественного порядка, выявлено </a:t>
              </a:r>
              <a:r>
                <a:rPr lang="ru-RU" sz="1100" b="1">
                  <a:latin typeface="Arial" pitchFamily="34" charset="0"/>
                  <a:cs typeface="Arial" pitchFamily="34" charset="0"/>
                </a:rPr>
                <a:t>264</a:t>
              </a:r>
              <a:r>
                <a:rPr lang="ru-RU" sz="1100">
                  <a:latin typeface="Arial" pitchFamily="34" charset="0"/>
                  <a:cs typeface="Arial" pitchFamily="34" charset="0"/>
                </a:rPr>
                <a:t> административных правонарушения</a:t>
              </a:r>
            </a:p>
            <a:p>
              <a:pPr marL="291644" indent="-291644">
                <a:buFont typeface="Wingdings" panose="05000000000000000000" pitchFamily="2" charset="2"/>
                <a:buChar char="ü"/>
              </a:pPr>
              <a:r>
                <a:rPr lang="ru-RU" sz="1100">
                  <a:latin typeface="Arial" pitchFamily="34" charset="0"/>
                  <a:cs typeface="Arial" pitchFamily="34" charset="0"/>
                </a:rPr>
                <a:t>Административной комиссией проведено </a:t>
              </a:r>
              <a:r>
                <a:rPr lang="ru-RU" sz="1100" b="1">
                  <a:latin typeface="Arial" pitchFamily="34" charset="0"/>
                  <a:cs typeface="Arial" pitchFamily="34" charset="0"/>
                </a:rPr>
                <a:t>28</a:t>
              </a:r>
              <a:r>
                <a:rPr lang="ru-RU" sz="1100">
                  <a:latin typeface="Arial" pitchFamily="34" charset="0"/>
                  <a:cs typeface="Arial" pitchFamily="34" charset="0"/>
                </a:rPr>
                <a:t> заседаний</a:t>
              </a:r>
            </a:p>
            <a:p>
              <a:pPr marL="291644" indent="-291644">
                <a:buFont typeface="Wingdings" panose="05000000000000000000" pitchFamily="2" charset="2"/>
                <a:buChar char="ü"/>
              </a:pPr>
              <a:r>
                <a:rPr lang="ru-RU" sz="1100">
                  <a:latin typeface="Arial" pitchFamily="34" charset="0"/>
                  <a:cs typeface="Arial" pitchFamily="34" charset="0"/>
                </a:rPr>
                <a:t>Сокращение преступности на улицах на </a:t>
              </a:r>
              <a:r>
                <a:rPr lang="ru-RU" sz="1100" b="1">
                  <a:latin typeface="Arial" pitchFamily="34" charset="0"/>
                  <a:cs typeface="Arial" pitchFamily="34" charset="0"/>
                </a:rPr>
                <a:t>15,8%</a:t>
              </a:r>
            </a:p>
          </p:txBody>
        </p:sp>
        <p:cxnSp>
          <p:nvCxnSpPr>
            <p:cNvPr id="91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>
              <a:off x="7407497" y="2070375"/>
              <a:ext cx="3542356" cy="16624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Группа 9"/>
          <p:cNvGrpSpPr/>
          <p:nvPr/>
        </p:nvGrpSpPr>
        <p:grpSpPr>
          <a:xfrm>
            <a:off x="5386834" y="4187785"/>
            <a:ext cx="5170470" cy="1881635"/>
            <a:chOff x="5519837" y="4245974"/>
            <a:chExt cx="4137829" cy="1932001"/>
          </a:xfrm>
        </p:grpSpPr>
        <p:sp>
          <p:nvSpPr>
            <p:cNvPr id="104" name="Прямоугольник 103">
              <a:extLst>
                <a:ext uri="{FF2B5EF4-FFF2-40B4-BE49-F238E27FC236}">
                  <a16:creationId xmlns:a16="http://schemas.microsoft.com/office/drawing/2014/main" id="{CF672AE0-87A4-46E8-BEE4-530A44442DFD}"/>
                </a:ext>
              </a:extLst>
            </p:cNvPr>
            <p:cNvSpPr/>
            <p:nvPr/>
          </p:nvSpPr>
          <p:spPr>
            <a:xfrm>
              <a:off x="5519837" y="4245974"/>
              <a:ext cx="4137829" cy="19320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pPr algn="ctr"/>
              <a:endParaRPr lang="ru-RU" sz="110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" name="Группа 1">
              <a:extLst>
                <a:ext uri="{FF2B5EF4-FFF2-40B4-BE49-F238E27FC236}">
                  <a16:creationId xmlns:a16="http://schemas.microsoft.com/office/drawing/2014/main" id="{B6515FFC-E1C5-4A9F-AA2A-1BE6383DA24A}"/>
                </a:ext>
              </a:extLst>
            </p:cNvPr>
            <p:cNvGrpSpPr/>
            <p:nvPr/>
          </p:nvGrpSpPr>
          <p:grpSpPr>
            <a:xfrm>
              <a:off x="5618182" y="4268365"/>
              <a:ext cx="4039484" cy="1871769"/>
              <a:chOff x="6217029" y="4416523"/>
              <a:chExt cx="4973250" cy="1426959"/>
            </a:xfrm>
          </p:grpSpPr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BA60341E-ACFE-4323-A420-91207CD4522B}"/>
                  </a:ext>
                </a:extLst>
              </p:cNvPr>
              <p:cNvSpPr txBox="1"/>
              <p:nvPr/>
            </p:nvSpPr>
            <p:spPr>
              <a:xfrm>
                <a:off x="6217029" y="4416523"/>
                <a:ext cx="4973250" cy="8673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100">
                    <a:latin typeface="Arial" pitchFamily="34" charset="0"/>
                    <a:cs typeface="Arial" pitchFamily="34" charset="0"/>
                  </a:rPr>
                  <a:t>Укрепление межнационального и межконфессионального согласия, поддержка и развитие языков и культуры народов Российской Федерации, проживающих на территории Нефтеюганского района, обеспечение социальной и культурной адаптации мигрантов, профилактика межнациональных (межэтнических), межконфессиональных конфликтов </a:t>
                </a:r>
                <a:endParaRPr lang="ru-RU" sz="11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74AD94CB-0C83-4621-9008-F3977D5690F8}"/>
                  </a:ext>
                </a:extLst>
              </p:cNvPr>
              <p:cNvSpPr txBox="1"/>
              <p:nvPr/>
            </p:nvSpPr>
            <p:spPr>
              <a:xfrm>
                <a:off x="6503349" y="5249388"/>
                <a:ext cx="4674375" cy="4575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55732" indent="-255732">
                  <a:spcBef>
                    <a:spcPct val="20000"/>
                  </a:spcBef>
                  <a:buFont typeface="Wingdings" panose="05000000000000000000" pitchFamily="2" charset="2"/>
                  <a:buChar char="v"/>
                </a:pPr>
                <a:r>
                  <a:rPr lang="ru-RU" sz="1100">
                    <a:latin typeface="Arial" pitchFamily="34" charset="0"/>
                    <a:cs typeface="Arial" pitchFamily="34" charset="0"/>
                  </a:rPr>
                  <a:t>В эфире местного телеканала вышло </a:t>
                </a:r>
                <a:r>
                  <a:rPr lang="ru-RU" sz="1100" b="1">
                    <a:latin typeface="Arial" pitchFamily="34" charset="0"/>
                    <a:cs typeface="Arial" pitchFamily="34" charset="0"/>
                  </a:rPr>
                  <a:t>16</a:t>
                </a:r>
                <a:r>
                  <a:rPr lang="ru-RU" sz="1100">
                    <a:latin typeface="Arial" pitchFamily="34" charset="0"/>
                    <a:cs typeface="Arial" pitchFamily="34" charset="0"/>
                  </a:rPr>
                  <a:t> сюжетов, </a:t>
                </a:r>
                <a:r>
                  <a:rPr lang="ru-RU" sz="1100" b="1">
                    <a:latin typeface="Arial" pitchFamily="34" charset="0"/>
                    <a:cs typeface="Arial" pitchFamily="34" charset="0"/>
                  </a:rPr>
                  <a:t>5</a:t>
                </a:r>
                <a:r>
                  <a:rPr lang="ru-RU" sz="1100">
                    <a:latin typeface="Arial" pitchFamily="34" charset="0"/>
                    <a:cs typeface="Arial" pitchFamily="34" charset="0"/>
                  </a:rPr>
                  <a:t> интервью, </a:t>
                </a:r>
                <a:r>
                  <a:rPr lang="ru-RU" sz="1100" b="1">
                    <a:latin typeface="Arial" pitchFamily="34" charset="0"/>
                    <a:cs typeface="Arial" pitchFamily="34" charset="0"/>
                  </a:rPr>
                  <a:t>10</a:t>
                </a:r>
                <a:r>
                  <a:rPr lang="ru-RU" sz="1100">
                    <a:latin typeface="Arial" pitchFamily="34" charset="0"/>
                    <a:cs typeface="Arial" pitchFamily="34" charset="0"/>
                  </a:rPr>
                  <a:t> объявлений с озвучкой, </a:t>
                </a:r>
                <a:r>
                  <a:rPr lang="ru-RU" sz="1100" b="1">
                    <a:latin typeface="Arial" pitchFamily="34" charset="0"/>
                    <a:cs typeface="Arial" pitchFamily="34" charset="0"/>
                  </a:rPr>
                  <a:t>3 </a:t>
                </a:r>
                <a:r>
                  <a:rPr lang="ru-RU" sz="1100">
                    <a:latin typeface="Arial" pitchFamily="34" charset="0"/>
                    <a:cs typeface="Arial" pitchFamily="34" charset="0"/>
                  </a:rPr>
                  <a:t>видеоролика, </a:t>
                </a:r>
                <a:r>
                  <a:rPr lang="ru-RU" sz="1100" b="1">
                    <a:latin typeface="Arial" pitchFamily="34" charset="0"/>
                    <a:cs typeface="Arial" pitchFamily="34" charset="0"/>
                  </a:rPr>
                  <a:t>1</a:t>
                </a:r>
                <a:r>
                  <a:rPr lang="ru-RU" sz="1100">
                    <a:latin typeface="Arial" pitchFamily="34" charset="0"/>
                    <a:cs typeface="Arial" pitchFamily="34" charset="0"/>
                  </a:rPr>
                  <a:t> специальный репортаж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42F30B55-1857-477F-A76F-7D26410168B8}"/>
                  </a:ext>
                </a:extLst>
              </p:cNvPr>
              <p:cNvSpPr txBox="1"/>
              <p:nvPr/>
            </p:nvSpPr>
            <p:spPr>
              <a:xfrm>
                <a:off x="6503349" y="5514992"/>
                <a:ext cx="4537094" cy="3284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55732" indent="-255732">
                  <a:spcBef>
                    <a:spcPct val="20000"/>
                  </a:spcBef>
                  <a:buFont typeface="Wingdings" panose="05000000000000000000" pitchFamily="2" charset="2"/>
                  <a:buChar char="v"/>
                </a:pPr>
                <a:r>
                  <a:rPr lang="ru-RU" sz="1100">
                    <a:latin typeface="Arial" pitchFamily="34" charset="0"/>
                    <a:cs typeface="Arial" pitchFamily="34" charset="0"/>
                  </a:rPr>
                  <a:t>Всего проведено </a:t>
                </a:r>
                <a:r>
                  <a:rPr lang="ru-RU" sz="1100" b="1">
                    <a:latin typeface="Arial" pitchFamily="34" charset="0"/>
                    <a:cs typeface="Arial" pitchFamily="34" charset="0"/>
                  </a:rPr>
                  <a:t>112</a:t>
                </a:r>
                <a:r>
                  <a:rPr lang="ru-RU" sz="1100">
                    <a:latin typeface="Arial" pitchFamily="34" charset="0"/>
                    <a:cs typeface="Arial" pitchFamily="34" charset="0"/>
                  </a:rPr>
                  <a:t> мероприятий с охватом более </a:t>
                </a:r>
                <a:r>
                  <a:rPr lang="ru-RU" sz="1100" b="1">
                    <a:latin typeface="Arial" pitchFamily="34" charset="0"/>
                    <a:cs typeface="Arial" pitchFamily="34" charset="0"/>
                  </a:rPr>
                  <a:t>13000</a:t>
                </a:r>
                <a:r>
                  <a:rPr lang="ru-RU" sz="1100">
                    <a:latin typeface="Arial" pitchFamily="34" charset="0"/>
                    <a:cs typeface="Arial" pitchFamily="34" charset="0"/>
                  </a:rPr>
                  <a:t> человек.</a:t>
                </a:r>
              </a:p>
            </p:txBody>
          </p:sp>
        </p:grpSp>
        <p:cxnSp>
          <p:nvCxnSpPr>
            <p:cNvPr id="93" name="直接连接符 107">
              <a:extLst>
                <a:ext uri="{FF2B5EF4-FFF2-40B4-BE49-F238E27FC236}">
                  <a16:creationId xmlns:a16="http://schemas.microsoft.com/office/drawing/2014/main" id="{DA9BB217-8DAD-4519-95C6-41CC15E979BB}"/>
                </a:ext>
              </a:extLst>
            </p:cNvPr>
            <p:cNvCxnSpPr/>
            <p:nvPr/>
          </p:nvCxnSpPr>
          <p:spPr>
            <a:xfrm>
              <a:off x="5666108" y="5376360"/>
              <a:ext cx="3731036" cy="0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5"/>
          <p:cNvGrpSpPr/>
          <p:nvPr/>
        </p:nvGrpSpPr>
        <p:grpSpPr>
          <a:xfrm>
            <a:off x="1664835" y="4584579"/>
            <a:ext cx="3400892" cy="1135040"/>
            <a:chOff x="174174" y="4511327"/>
            <a:chExt cx="3400892" cy="1135040"/>
          </a:xfrm>
        </p:grpSpPr>
        <p:sp>
          <p:nvSpPr>
            <p:cNvPr id="136" name="Прямоугольник 135">
              <a:extLst>
                <a:ext uri="{FF2B5EF4-FFF2-40B4-BE49-F238E27FC236}">
                  <a16:creationId xmlns:a16="http://schemas.microsoft.com/office/drawing/2014/main" id="{B596A23D-CDC5-47DF-A352-BD229C2BD7AD}"/>
                </a:ext>
              </a:extLst>
            </p:cNvPr>
            <p:cNvSpPr/>
            <p:nvPr/>
          </p:nvSpPr>
          <p:spPr>
            <a:xfrm>
              <a:off x="209064" y="4515666"/>
              <a:ext cx="3273969" cy="11307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pPr algn="ctr"/>
              <a:endParaRPr lang="ru-RU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174174" y="4511327"/>
              <a:ext cx="3400892" cy="1088743"/>
            </a:xfrm>
            <a:prstGeom prst="rect">
              <a:avLst/>
            </a:prstGeom>
          </p:spPr>
          <p:txBody>
            <a:bodyPr wrap="square" lIns="102887" tIns="51427" rIns="102887" bIns="51427">
              <a:spAutoFit/>
            </a:bodyPr>
            <a:lstStyle/>
            <a:p>
              <a:r>
                <a:rPr lang="ru-RU" sz="160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Обеспечение функционирования муниципальной системы оповещения населения и Системы – 112     </a:t>
              </a:r>
              <a:r>
                <a:rPr lang="ru-RU" sz="1600" b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8 млн руб.</a:t>
              </a:r>
            </a:p>
          </p:txBody>
        </p:sp>
      </p:grpSp>
      <p:pic>
        <p:nvPicPr>
          <p:cNvPr id="138" name="Picture 4" descr="https://versiya.info/uploads/posts/2017-10/1508573876_img-20150319-wa000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70993" y="403966"/>
            <a:ext cx="1503197" cy="998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" name="Picture 2" descr="http://i.mycdn.me/i?r=AzEPZsRbOZEKgBhR0XGMT1RkF0zxzo-2FRJVOpm2E4pl2qaKTM5SRkZCeTgDn6uOyic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9722" y="2980364"/>
            <a:ext cx="1780514" cy="1049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8809975"/>
      </p:ext>
    </p:ext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1" name="Группа 70">
            <a:extLst>
              <a:ext uri="{FF2B5EF4-FFF2-40B4-BE49-F238E27FC236}">
                <a16:creationId xmlns:a16="http://schemas.microsoft.com/office/drawing/2014/main" id="{AF2F43CF-1AB5-4DC9-8551-8B5B7CE66334}"/>
              </a:ext>
            </a:extLst>
          </p:cNvPr>
          <p:cNvGrpSpPr/>
          <p:nvPr/>
        </p:nvGrpSpPr>
        <p:grpSpPr>
          <a:xfrm>
            <a:off x="16880" y="5421095"/>
            <a:ext cx="12191999" cy="1448754"/>
            <a:chOff x="-14287" y="5532437"/>
            <a:chExt cx="10706100" cy="2054225"/>
          </a:xfrm>
        </p:grpSpPr>
        <p:grpSp>
          <p:nvGrpSpPr>
            <p:cNvPr id="73" name="Группа 72">
              <a:extLst>
                <a:ext uri="{FF2B5EF4-FFF2-40B4-BE49-F238E27FC236}">
                  <a16:creationId xmlns:a16="http://schemas.microsoft.com/office/drawing/2014/main" id="{5689F226-15EC-4664-B240-AD9E5BC0DB0F}"/>
                </a:ext>
              </a:extLst>
            </p:cNvPr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99" name="Picture 2">
                <a:extLst>
                  <a:ext uri="{FF2B5EF4-FFF2-40B4-BE49-F238E27FC236}">
                    <a16:creationId xmlns:a16="http://schemas.microsoft.com/office/drawing/2014/main" id="{728990A5-7E07-4391-B603-7501C0F0A8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34" name="Прямоугольник 133">
                <a:extLst>
                  <a:ext uri="{FF2B5EF4-FFF2-40B4-BE49-F238E27FC236}">
                    <a16:creationId xmlns:a16="http://schemas.microsoft.com/office/drawing/2014/main" id="{33C93818-AB92-4E27-A6D3-DEDAB82171F2}"/>
                  </a:ext>
                </a:extLst>
              </p:cNvPr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35" name="Прямоугольник 134">
                <a:extLst>
                  <a:ext uri="{FF2B5EF4-FFF2-40B4-BE49-F238E27FC236}">
                    <a16:creationId xmlns:a16="http://schemas.microsoft.com/office/drawing/2014/main" id="{D56B9333-7576-40D0-82AD-92C229FA1A8F}"/>
                  </a:ext>
                </a:extLst>
              </p:cNvPr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36" name="Прямоугольник 135">
                <a:extLst>
                  <a:ext uri="{FF2B5EF4-FFF2-40B4-BE49-F238E27FC236}">
                    <a16:creationId xmlns:a16="http://schemas.microsoft.com/office/drawing/2014/main" id="{EBF3E836-BD81-42DA-A391-B35C5383192A}"/>
                  </a:ext>
                </a:extLst>
              </p:cNvPr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080">
                  <a:defRPr/>
                </a:pPr>
                <a:endParaRPr lang="ru-RU" sz="1633" kern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98" name="Прямоугольник 97">
              <a:extLst>
                <a:ext uri="{FF2B5EF4-FFF2-40B4-BE49-F238E27FC236}">
                  <a16:creationId xmlns:a16="http://schemas.microsoft.com/office/drawing/2014/main" id="{27E97469-53C7-4C92-A5CF-47498527D551}"/>
                </a:ext>
              </a:extLst>
            </p:cNvPr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080">
                <a:defRPr/>
              </a:pPr>
              <a:endParaRPr lang="ru-RU" sz="1633" kern="0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37" name="Picture 3">
            <a:extLst>
              <a:ext uri="{FF2B5EF4-FFF2-40B4-BE49-F238E27FC236}">
                <a16:creationId xmlns:a16="http://schemas.microsoft.com/office/drawing/2014/main" id="{559E7312-5592-4EE7-B2AC-11751AC6A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0952903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16575" y="2176762"/>
            <a:ext cx="165274" cy="333888"/>
          </a:xfrm>
          <a:prstGeom prst="rect">
            <a:avLst/>
          </a:prstGeom>
          <a:noFill/>
        </p:spPr>
        <p:txBody>
          <a:bodyPr wrap="none" lIns="81806" tIns="40901" rIns="81806" bIns="40901" rtlCol="0">
            <a:spAutoFit/>
          </a:bodyPr>
          <a:lstStyle/>
          <a:p>
            <a:pPr defTabSz="933189"/>
            <a:endParaRPr lang="ru-RU" sz="1633">
              <a:solidFill>
                <a:prstClr val="black"/>
              </a:solidFill>
            </a:endParaRPr>
          </a:p>
        </p:txBody>
      </p:sp>
      <p:pic>
        <p:nvPicPr>
          <p:cNvPr id="138" name="Рисунок 137">
            <a:extLst>
              <a:ext uri="{FF2B5EF4-FFF2-40B4-BE49-F238E27FC236}">
                <a16:creationId xmlns:a16="http://schemas.microsoft.com/office/drawing/2014/main" id="{A868E18D-5C82-4537-96C9-F7C66381C2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95648"/>
            <a:ext cx="1145812" cy="809801"/>
          </a:xfrm>
          <a:prstGeom prst="rect">
            <a:avLst/>
          </a:prstGeom>
        </p:spPr>
      </p:pic>
      <p:sp>
        <p:nvSpPr>
          <p:cNvPr id="139" name="TextBox 138">
            <a:extLst>
              <a:ext uri="{FF2B5EF4-FFF2-40B4-BE49-F238E27FC236}">
                <a16:creationId xmlns:a16="http://schemas.microsoft.com/office/drawing/2014/main" id="{0F0F2D09-D379-4250-89CF-E856FA444E79}"/>
              </a:ext>
            </a:extLst>
          </p:cNvPr>
          <p:cNvSpPr txBox="1"/>
          <p:nvPr/>
        </p:nvSpPr>
        <p:spPr>
          <a:xfrm>
            <a:off x="6416563" y="2176784"/>
            <a:ext cx="165270" cy="333886"/>
          </a:xfrm>
          <a:prstGeom prst="rect">
            <a:avLst/>
          </a:prstGeom>
          <a:noFill/>
        </p:spPr>
        <p:txBody>
          <a:bodyPr wrap="none" lIns="81804" tIns="40900" rIns="81804" bIns="40900" rtlCol="0">
            <a:spAutoFit/>
          </a:bodyPr>
          <a:lstStyle/>
          <a:p>
            <a:pPr defTabSz="933136"/>
            <a:endParaRPr lang="ru-RU" sz="1633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" name="Заголовок 1">
            <a:extLst>
              <a:ext uri="{FF2B5EF4-FFF2-40B4-BE49-F238E27FC236}">
                <a16:creationId xmlns:a16="http://schemas.microsoft.com/office/drawing/2014/main" id="{F20C26E9-C3A9-41E0-965B-372AE28F1E56}"/>
              </a:ext>
            </a:extLst>
          </p:cNvPr>
          <p:cNvSpPr txBox="1"/>
          <p:nvPr/>
        </p:nvSpPr>
        <p:spPr>
          <a:xfrm>
            <a:off x="1347034" y="-63303"/>
            <a:ext cx="6912728" cy="68984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81826" tIns="40912" rIns="81826" bIns="40912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905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Результативное управление</a:t>
            </a:r>
            <a:endParaRPr lang="en-US" sz="1905" b="1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465577" y="1092541"/>
            <a:ext cx="5397920" cy="1138882"/>
            <a:chOff x="-5017" y="1044859"/>
            <a:chExt cx="4670259" cy="1215831"/>
          </a:xfrm>
        </p:grpSpPr>
        <p:sp>
          <p:nvSpPr>
            <p:cNvPr id="143" name="Прямоугольник: скругленные углы 142">
              <a:extLst>
                <a:ext uri="{FF2B5EF4-FFF2-40B4-BE49-F238E27FC236}">
                  <a16:creationId xmlns:a16="http://schemas.microsoft.com/office/drawing/2014/main" id="{AF77A4D7-3036-4055-B035-113AC35636BE}"/>
                </a:ext>
              </a:extLst>
            </p:cNvPr>
            <p:cNvSpPr/>
            <p:nvPr/>
          </p:nvSpPr>
          <p:spPr>
            <a:xfrm>
              <a:off x="45445" y="1064338"/>
              <a:ext cx="4323796" cy="1005571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D7C9D2AF-0A8A-4FC2-B550-48818EF182C6}"/>
                </a:ext>
              </a:extLst>
            </p:cNvPr>
            <p:cNvSpPr txBox="1"/>
            <p:nvPr/>
          </p:nvSpPr>
          <p:spPr>
            <a:xfrm>
              <a:off x="-5017" y="1044859"/>
              <a:ext cx="4341083" cy="8871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«Совершенствование муниципального управления в Нефтеюганском районе                       на 2019-2024 годы и на период до 2030 года»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12C580C0-FB58-4520-9B3F-8339FCBB08B6}"/>
                </a:ext>
              </a:extLst>
            </p:cNvPr>
            <p:cNvSpPr txBox="1"/>
            <p:nvPr/>
          </p:nvSpPr>
          <p:spPr>
            <a:xfrm>
              <a:off x="3243254" y="1918084"/>
              <a:ext cx="1421988" cy="342606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93337" tIns="46654" rIns="93337" bIns="46654" rtlCol="0">
              <a:spAutoFit/>
            </a:bodyPr>
            <a:lstStyle/>
            <a:p>
              <a:pPr algn="ctr"/>
              <a:r>
                <a:rPr lang="ru-RU" sz="1400" b="1">
                  <a:latin typeface="Arial" pitchFamily="34" charset="0"/>
                  <a:cs typeface="Arial" pitchFamily="34" charset="0"/>
                </a:rPr>
                <a:t>519 млн руб.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440968" y="4619251"/>
            <a:ext cx="5430984" cy="1125225"/>
            <a:chOff x="5360863" y="4579026"/>
            <a:chExt cx="5430984" cy="1125225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5360863" y="4579026"/>
              <a:ext cx="5153427" cy="958637"/>
              <a:chOff x="8272124" y="362247"/>
              <a:chExt cx="3933870" cy="1129928"/>
            </a:xfrm>
          </p:grpSpPr>
          <p:sp>
            <p:nvSpPr>
              <p:cNvPr id="77" name="Прямоугольник: скругленные углы 76">
                <a:extLst>
                  <a:ext uri="{FF2B5EF4-FFF2-40B4-BE49-F238E27FC236}">
                    <a16:creationId xmlns:a16="http://schemas.microsoft.com/office/drawing/2014/main" id="{1D4FCD7E-26CA-42D4-B03A-40CC1C98668A}"/>
                  </a:ext>
                </a:extLst>
              </p:cNvPr>
              <p:cNvSpPr/>
              <p:nvPr/>
            </p:nvSpPr>
            <p:spPr>
              <a:xfrm>
                <a:off x="8335158" y="362247"/>
                <a:ext cx="3870836" cy="1129928"/>
              </a:xfrm>
              <a:prstGeom prst="roundRect">
                <a:avLst/>
              </a:prstGeom>
              <a:solidFill>
                <a:srgbClr val="1F6F66"/>
              </a:solidFill>
              <a:ln>
                <a:solidFill>
                  <a:srgbClr val="1F6F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8272124" y="392721"/>
                <a:ext cx="3870837" cy="968036"/>
              </a:xfrm>
              <a:prstGeom prst="rect">
                <a:avLst/>
              </a:prstGeom>
              <a:noFill/>
            </p:spPr>
            <p:txBody>
              <a:bodyPr wrap="square" lIns="81826" tIns="40912" rIns="81826" bIns="40912" rtlCol="0">
                <a:spAutoFit/>
              </a:bodyPr>
              <a:lstStyle/>
              <a:p>
                <a:pPr algn="ctr"/>
                <a:r>
                  <a:rPr lang="ru-RU" sz="16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«Управление имуществом муниципального образования Нефтеюганский район                   на 2019 - 2024 годы и на период до 2030 года»</a:t>
                </a:r>
              </a:p>
            </p:txBody>
          </p: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5AA4CDC-BEDE-431C-BF5F-E16CC05CCE58}"/>
                </a:ext>
              </a:extLst>
            </p:cNvPr>
            <p:cNvSpPr txBox="1"/>
            <p:nvPr/>
          </p:nvSpPr>
          <p:spPr>
            <a:xfrm>
              <a:off x="9515169" y="5361645"/>
              <a:ext cx="1276678" cy="342606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93337" tIns="46654" rIns="93337" bIns="46654" rtlCol="0">
              <a:spAutoFit/>
            </a:bodyPr>
            <a:lstStyle/>
            <a:p>
              <a:pPr algn="ctr"/>
              <a:r>
                <a:rPr lang="ru-RU" sz="1400" b="1">
                  <a:latin typeface="Arial" pitchFamily="34" charset="0"/>
                  <a:cs typeface="Arial" pitchFamily="34" charset="0"/>
                </a:rPr>
                <a:t>47 млн руб.</a:t>
              </a: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7178110" y="874067"/>
            <a:ext cx="4794394" cy="1220714"/>
            <a:chOff x="4972526" y="1382191"/>
            <a:chExt cx="3391997" cy="1667284"/>
          </a:xfrm>
        </p:grpSpPr>
        <p:sp>
          <p:nvSpPr>
            <p:cNvPr id="150" name="Прямоугольник: скругленные углы 149">
              <a:extLst>
                <a:ext uri="{FF2B5EF4-FFF2-40B4-BE49-F238E27FC236}">
                  <a16:creationId xmlns:a16="http://schemas.microsoft.com/office/drawing/2014/main" id="{AB2483CD-055A-4F61-BF69-099A5CF75A0D}"/>
                </a:ext>
              </a:extLst>
            </p:cNvPr>
            <p:cNvSpPr/>
            <p:nvPr/>
          </p:nvSpPr>
          <p:spPr>
            <a:xfrm>
              <a:off x="4972526" y="1382191"/>
              <a:ext cx="3391997" cy="1302644"/>
            </a:xfrm>
            <a:prstGeom prst="roundRect">
              <a:avLst/>
            </a:prstGeom>
            <a:solidFill>
              <a:srgbClr val="1F6F66"/>
            </a:solidFill>
            <a:ln>
              <a:solidFill>
                <a:srgbClr val="1F6F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738E2EE1-13B3-4657-B8B4-F9F027789B18}"/>
                </a:ext>
              </a:extLst>
            </p:cNvPr>
            <p:cNvSpPr txBox="1"/>
            <p:nvPr/>
          </p:nvSpPr>
          <p:spPr>
            <a:xfrm>
              <a:off x="4972526" y="1458365"/>
              <a:ext cx="3350486" cy="1121736"/>
            </a:xfrm>
            <a:prstGeom prst="rect">
              <a:avLst/>
            </a:prstGeom>
            <a:noFill/>
          </p:spPr>
          <p:txBody>
            <a:bodyPr wrap="square" lIns="81826" tIns="40912" rIns="81826" bIns="40912" rtlCol="0">
              <a:spAutoFit/>
            </a:bodyPr>
            <a:lstStyle/>
            <a:p>
              <a:pPr algn="ctr"/>
              <a:r>
                <a:rPr lang="ru-RU" sz="16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«Управление муниципальными финансами в Нефтеюганском районе</a:t>
              </a:r>
            </a:p>
            <a:p>
              <a:pPr algn="ctr"/>
              <a:r>
                <a:rPr lang="ru-RU" sz="16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на 2019-2024 годы и на период до 2030 года»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739CC7B1-C5E0-479D-A1B4-AC2B3CEC3859}"/>
                </a:ext>
              </a:extLst>
            </p:cNvPr>
            <p:cNvSpPr txBox="1"/>
            <p:nvPr/>
          </p:nvSpPr>
          <p:spPr>
            <a:xfrm>
              <a:off x="7257319" y="2566969"/>
              <a:ext cx="1107204" cy="482506"/>
            </a:xfrm>
            <a:prstGeom prst="roundRect">
              <a:avLst/>
            </a:prstGeom>
            <a:solidFill>
              <a:srgbClr val="DEA9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 lIns="102887" tIns="51427" rIns="102887" bIns="51427" rtlCol="0">
              <a:spAutoFit/>
            </a:bodyPr>
            <a:lstStyle/>
            <a:p>
              <a:pPr algn="ctr"/>
              <a:r>
                <a:rPr lang="ru-RU" sz="1400" b="1">
                  <a:latin typeface="Arial" pitchFamily="34" charset="0"/>
                  <a:cs typeface="Arial" pitchFamily="34" charset="0"/>
                </a:rPr>
                <a:t>561 млн руб.</a:t>
              </a: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498266" y="2216006"/>
            <a:ext cx="4888588" cy="2161549"/>
            <a:chOff x="7068121" y="1952995"/>
            <a:chExt cx="4888588" cy="2161549"/>
          </a:xfrm>
        </p:grpSpPr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id="{060B62DD-2B60-42B2-AB58-CB6EA6C4B8FA}"/>
                </a:ext>
              </a:extLst>
            </p:cNvPr>
            <p:cNvSpPr/>
            <p:nvPr/>
          </p:nvSpPr>
          <p:spPr>
            <a:xfrm>
              <a:off x="7068121" y="1952995"/>
              <a:ext cx="4738456" cy="216154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pPr lvl="0"/>
              <a:endParaRPr lang="ru-RU" sz="1200" b="1">
                <a:solidFill>
                  <a:srgbClr val="FF0000"/>
                </a:solidFill>
              </a:endParaRPr>
            </a:p>
          </p:txBody>
        </p:sp>
        <p:grpSp>
          <p:nvGrpSpPr>
            <p:cNvPr id="2" name="Группа 1"/>
            <p:cNvGrpSpPr/>
            <p:nvPr/>
          </p:nvGrpSpPr>
          <p:grpSpPr>
            <a:xfrm>
              <a:off x="7138416" y="2063736"/>
              <a:ext cx="4818293" cy="1846944"/>
              <a:chOff x="5053802" y="3326252"/>
              <a:chExt cx="3509989" cy="1692225"/>
            </a:xfrm>
          </p:grpSpPr>
          <p:sp>
            <p:nvSpPr>
              <p:cNvPr id="152" name="Прямоугольник 151">
                <a:extLst>
                  <a:ext uri="{FF2B5EF4-FFF2-40B4-BE49-F238E27FC236}">
                    <a16:creationId xmlns:a16="http://schemas.microsoft.com/office/drawing/2014/main" id="{447D744E-E159-400F-A3E6-8555F3D1067A}"/>
                  </a:ext>
                </a:extLst>
              </p:cNvPr>
              <p:cNvSpPr/>
              <p:nvPr/>
            </p:nvSpPr>
            <p:spPr>
              <a:xfrm>
                <a:off x="5068857" y="4061123"/>
                <a:ext cx="3356696" cy="414094"/>
              </a:xfrm>
              <a:prstGeom prst="rect">
                <a:avLst/>
              </a:prstGeom>
            </p:spPr>
            <p:txBody>
              <a:bodyPr wrap="square" lIns="81826" tIns="40912" rIns="81826" bIns="40912">
                <a:spAutoFit/>
              </a:bodyPr>
              <a:lstStyle/>
              <a:p>
                <a:pPr>
                  <a:defRPr/>
                </a:pPr>
                <a:r>
                  <a:rPr lang="ru-RU" sz="1200" noProof="1">
                    <a:latin typeface="Arial" pitchFamily="34" charset="0"/>
                    <a:cs typeface="Arial" pitchFamily="34" charset="0"/>
                  </a:rPr>
                  <a:t>Организация бюджетного процесса в Нефтеюганском</a:t>
                </a:r>
              </a:p>
              <a:p>
                <a:pPr>
                  <a:defRPr/>
                </a:pPr>
                <a:r>
                  <a:rPr lang="ru-RU" sz="1200" noProof="1">
                    <a:latin typeface="Arial" pitchFamily="34" charset="0"/>
                    <a:cs typeface="Arial" pitchFamily="34" charset="0"/>
                  </a:rPr>
                  <a:t>Районе                                                     </a:t>
                </a:r>
                <a:r>
                  <a:rPr lang="ru-RU" sz="1200" b="1" noProof="1">
                    <a:latin typeface="Arial" pitchFamily="34" charset="0"/>
                    <a:cs typeface="Arial" pitchFamily="34" charset="0"/>
                  </a:rPr>
                  <a:t>                  63 млн руб. </a:t>
                </a:r>
              </a:p>
            </p:txBody>
          </p:sp>
          <p:sp>
            <p:nvSpPr>
              <p:cNvPr id="153" name="Прямоугольник 152">
                <a:extLst>
                  <a:ext uri="{FF2B5EF4-FFF2-40B4-BE49-F238E27FC236}">
                    <a16:creationId xmlns:a16="http://schemas.microsoft.com/office/drawing/2014/main" id="{5FAFD09E-A3BB-4382-BDB3-4BD5FED559E0}"/>
                  </a:ext>
                </a:extLst>
              </p:cNvPr>
              <p:cNvSpPr/>
              <p:nvPr/>
            </p:nvSpPr>
            <p:spPr>
              <a:xfrm>
                <a:off x="5071267" y="3326252"/>
                <a:ext cx="3492524" cy="752487"/>
              </a:xfrm>
              <a:prstGeom prst="rect">
                <a:avLst/>
              </a:prstGeom>
            </p:spPr>
            <p:txBody>
              <a:bodyPr wrap="square" lIns="81826" tIns="40912" rIns="81826" bIns="40912">
                <a:spAutoFit/>
              </a:bodyPr>
              <a:lstStyle/>
              <a:p>
                <a:r>
                  <a:rPr lang="ru-RU" sz="1200">
                    <a:latin typeface="Arial" pitchFamily="34" charset="0"/>
                    <a:cs typeface="Arial" pitchFamily="34" charset="0"/>
                  </a:rPr>
    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</a:t>
                </a:r>
              </a:p>
              <a:p>
                <a:r>
                  <a:rPr lang="ru-RU" sz="1200">
                    <a:latin typeface="Arial" pitchFamily="34" charset="0"/>
                    <a:cs typeface="Arial" pitchFamily="34" charset="0"/>
                  </a:rPr>
                  <a:t>                                                                                 </a:t>
                </a:r>
                <a:r>
                  <a:rPr lang="ru-RU" sz="1200" b="1">
                    <a:latin typeface="Arial" pitchFamily="34" charset="0"/>
                    <a:cs typeface="Arial" pitchFamily="34" charset="0"/>
                  </a:rPr>
                  <a:t>495 млн руб.</a:t>
                </a:r>
              </a:p>
            </p:txBody>
          </p:sp>
          <p:sp>
            <p:nvSpPr>
              <p:cNvPr id="154" name="Прямоугольник 153">
                <a:extLst>
                  <a:ext uri="{FF2B5EF4-FFF2-40B4-BE49-F238E27FC236}">
                    <a16:creationId xmlns:a16="http://schemas.microsoft.com/office/drawing/2014/main" id="{DC1C535D-DD4B-427E-A0B8-5B174CAE911F}"/>
                  </a:ext>
                </a:extLst>
              </p:cNvPr>
              <p:cNvSpPr/>
              <p:nvPr/>
            </p:nvSpPr>
            <p:spPr>
              <a:xfrm>
                <a:off x="5072445" y="4460646"/>
                <a:ext cx="3459016" cy="414094"/>
              </a:xfrm>
              <a:prstGeom prst="rect">
                <a:avLst/>
              </a:prstGeom>
            </p:spPr>
            <p:txBody>
              <a:bodyPr wrap="square" lIns="81826" tIns="40912" rIns="81826" bIns="40912">
                <a:spAutoFit/>
              </a:bodyPr>
              <a:lstStyle/>
              <a:p>
                <a:r>
                  <a:rPr lang="ru-RU" sz="1200">
                    <a:latin typeface="Arial" pitchFamily="34" charset="0"/>
                    <a:cs typeface="Arial" pitchFamily="34" charset="0"/>
                  </a:rPr>
                  <a:t>Повышение качества управления муниципальными </a:t>
                </a:r>
              </a:p>
              <a:p>
                <a:r>
                  <a:rPr lang="ru-RU" sz="1200">
                    <a:latin typeface="Arial" pitchFamily="34" charset="0"/>
                    <a:cs typeface="Arial" pitchFamily="34" charset="0"/>
                  </a:rPr>
                  <a:t>финансами Нефтеюганского района                        </a:t>
                </a:r>
                <a:r>
                  <a:rPr lang="ru-RU" sz="1200" b="1">
                    <a:latin typeface="Arial" pitchFamily="34" charset="0"/>
                    <a:cs typeface="Arial" pitchFamily="34" charset="0"/>
                  </a:rPr>
                  <a:t>3 млн руб.</a:t>
                </a:r>
              </a:p>
            </p:txBody>
          </p:sp>
          <p:cxnSp>
            <p:nvCxnSpPr>
              <p:cNvPr id="75" name="直接连接符 107">
                <a:extLst>
                  <a:ext uri="{FF2B5EF4-FFF2-40B4-BE49-F238E27FC236}">
                    <a16:creationId xmlns:a16="http://schemas.microsoft.com/office/drawing/2014/main" id="{3E460E02-3991-41AE-BC81-4892A1A9B412}"/>
                  </a:ext>
                </a:extLst>
              </p:cNvPr>
              <p:cNvCxnSpPr/>
              <p:nvPr/>
            </p:nvCxnSpPr>
            <p:spPr>
              <a:xfrm>
                <a:off x="5061329" y="4449646"/>
                <a:ext cx="3271614" cy="0"/>
              </a:xfrm>
              <a:prstGeom prst="line">
                <a:avLst/>
              </a:prstGeom>
              <a:ln>
                <a:solidFill>
                  <a:srgbClr val="15614F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107">
                <a:extLst>
                  <a:ext uri="{FF2B5EF4-FFF2-40B4-BE49-F238E27FC236}">
                    <a16:creationId xmlns:a16="http://schemas.microsoft.com/office/drawing/2014/main" id="{4CEC0CA4-8722-4FB3-B5D8-C404A7832E02}"/>
                  </a:ext>
                </a:extLst>
              </p:cNvPr>
              <p:cNvCxnSpPr/>
              <p:nvPr/>
            </p:nvCxnSpPr>
            <p:spPr>
              <a:xfrm flipV="1">
                <a:off x="5053802" y="4072715"/>
                <a:ext cx="3271614" cy="6570"/>
              </a:xfrm>
              <a:prstGeom prst="line">
                <a:avLst/>
              </a:prstGeom>
              <a:ln>
                <a:solidFill>
                  <a:srgbClr val="15614F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107">
                <a:extLst>
                  <a:ext uri="{FF2B5EF4-FFF2-40B4-BE49-F238E27FC236}">
                    <a16:creationId xmlns:a16="http://schemas.microsoft.com/office/drawing/2014/main" id="{DC825ECD-19A7-48BC-9823-0B8DE26A9E94}"/>
                  </a:ext>
                </a:extLst>
              </p:cNvPr>
              <p:cNvCxnSpPr/>
              <p:nvPr/>
            </p:nvCxnSpPr>
            <p:spPr>
              <a:xfrm>
                <a:off x="5068857" y="5018477"/>
                <a:ext cx="3271614" cy="0"/>
              </a:xfrm>
              <a:prstGeom prst="line">
                <a:avLst/>
              </a:prstGeom>
              <a:ln>
                <a:solidFill>
                  <a:srgbClr val="15614F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Группа 6"/>
          <p:cNvGrpSpPr/>
          <p:nvPr/>
        </p:nvGrpSpPr>
        <p:grpSpPr>
          <a:xfrm>
            <a:off x="324158" y="2371252"/>
            <a:ext cx="4738456" cy="1706389"/>
            <a:chOff x="515350" y="2396191"/>
            <a:chExt cx="4738456" cy="1706389"/>
          </a:xfrm>
        </p:grpSpPr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060B62DD-2B60-42B2-AB58-CB6EA6C4B8FA}"/>
                </a:ext>
              </a:extLst>
            </p:cNvPr>
            <p:cNvSpPr/>
            <p:nvPr/>
          </p:nvSpPr>
          <p:spPr>
            <a:xfrm>
              <a:off x="515350" y="2396191"/>
              <a:ext cx="4738456" cy="16982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pPr lvl="0"/>
              <a:endParaRPr lang="ru-RU" sz="1200" b="1">
                <a:solidFill>
                  <a:srgbClr val="FF0000"/>
                </a:solidFill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47075CA2-172B-4D4B-BF9F-C3DC9C95483B}"/>
                </a:ext>
              </a:extLst>
            </p:cNvPr>
            <p:cNvSpPr txBox="1"/>
            <p:nvPr/>
          </p:nvSpPr>
          <p:spPr>
            <a:xfrm>
              <a:off x="733457" y="2440587"/>
              <a:ext cx="4392910" cy="16619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120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Обеспечение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                                                  </a:t>
              </a:r>
              <a:r>
                <a:rPr lang="ru-RU" sz="1200" b="1">
                  <a:latin typeface="Arial" pitchFamily="34" charset="0"/>
                  <a:cs typeface="Arial" pitchFamily="34" charset="0"/>
                </a:rPr>
                <a:t>518 млн руб.</a:t>
              </a:r>
            </a:p>
            <a:p>
              <a:pPr>
                <a:lnSpc>
                  <a:spcPct val="150000"/>
                </a:lnSpc>
              </a:pPr>
              <a:r>
                <a:rPr lang="ru-RU" sz="120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Развитие муниципальной службы в муниципальном</a:t>
              </a:r>
              <a:endParaRPr lang="ru-RU" sz="1200" b="1">
                <a:latin typeface="Arial" pitchFamily="34" charset="0"/>
                <a:cs typeface="Arial" pitchFamily="34" charset="0"/>
              </a:endParaRPr>
            </a:p>
            <a:p>
              <a:r>
                <a:rPr lang="ru-RU" sz="120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образовании Нефтеюганский район                </a:t>
              </a:r>
              <a:r>
                <a:rPr lang="ru-RU" sz="1200" b="1">
                  <a:latin typeface="Arial" pitchFamily="34" charset="0"/>
                  <a:cs typeface="Arial" pitchFamily="34" charset="0"/>
                </a:rPr>
                <a:t>760 тыс. руб.</a:t>
              </a:r>
              <a:endPara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ru-RU" sz="120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4" name="直接连接符 107">
              <a:extLst>
                <a:ext uri="{FF2B5EF4-FFF2-40B4-BE49-F238E27FC236}">
                  <a16:creationId xmlns:a16="http://schemas.microsoft.com/office/drawing/2014/main" id="{4CEC0CA4-8722-4FB3-B5D8-C404A7832E02}"/>
                </a:ext>
              </a:extLst>
            </p:cNvPr>
            <p:cNvCxnSpPr/>
            <p:nvPr/>
          </p:nvCxnSpPr>
          <p:spPr>
            <a:xfrm flipV="1">
              <a:off x="629505" y="3414866"/>
              <a:ext cx="4491067" cy="7171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107">
              <a:extLst>
                <a:ext uri="{FF2B5EF4-FFF2-40B4-BE49-F238E27FC236}">
                  <a16:creationId xmlns:a16="http://schemas.microsoft.com/office/drawing/2014/main" id="{4CEC0CA4-8722-4FB3-B5D8-C404A7832E02}"/>
                </a:ext>
              </a:extLst>
            </p:cNvPr>
            <p:cNvCxnSpPr/>
            <p:nvPr/>
          </p:nvCxnSpPr>
          <p:spPr>
            <a:xfrm flipV="1">
              <a:off x="639045" y="3917078"/>
              <a:ext cx="4491067" cy="7171"/>
            </a:xfrm>
            <a:prstGeom prst="line">
              <a:avLst/>
            </a:prstGeom>
            <a:ln>
              <a:solidFill>
                <a:srgbClr val="15614F"/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Группа 9"/>
          <p:cNvGrpSpPr/>
          <p:nvPr/>
        </p:nvGrpSpPr>
        <p:grpSpPr>
          <a:xfrm>
            <a:off x="823622" y="4348392"/>
            <a:ext cx="3631422" cy="1694536"/>
            <a:chOff x="833148" y="4397991"/>
            <a:chExt cx="2748237" cy="1765009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7E2BD185-C441-4936-8596-FF2A01F99400}"/>
                </a:ext>
              </a:extLst>
            </p:cNvPr>
            <p:cNvSpPr txBox="1"/>
            <p:nvPr/>
          </p:nvSpPr>
          <p:spPr>
            <a:xfrm>
              <a:off x="833148" y="4485329"/>
              <a:ext cx="2748237" cy="15465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105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Зарегистрировано </a:t>
              </a:r>
              <a:r>
                <a:rPr lang="ru-RU" sz="1050" b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1 042 </a:t>
              </a:r>
              <a:r>
                <a:rPr lang="ru-RU" sz="105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актов гражданского состояния,  в том числе:</a:t>
              </a: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ru-RU" sz="105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Актов о рождении – </a:t>
              </a:r>
              <a:r>
                <a:rPr lang="ru-RU" sz="1050" b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346</a:t>
              </a:r>
              <a:r>
                <a:rPr lang="ru-RU" sz="105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	</a:t>
              </a: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ru-RU" sz="105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Актов о смерти – </a:t>
              </a:r>
              <a:r>
                <a:rPr lang="ru-RU" sz="1050" b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200</a:t>
              </a: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ru-RU" sz="105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Актов о заключении брака – </a:t>
              </a:r>
              <a:r>
                <a:rPr lang="ru-RU" sz="1050" b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200</a:t>
              </a: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ru-RU" sz="105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Актов о расторжении брака – </a:t>
              </a:r>
              <a:r>
                <a:rPr lang="ru-RU" sz="1050" b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195</a:t>
              </a: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ru-RU" sz="105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Актов о перемене имени – </a:t>
              </a:r>
              <a:r>
                <a:rPr lang="ru-RU" sz="1050" b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24</a:t>
              </a: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ru-RU" sz="105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Актов об установлении отцовства – </a:t>
              </a:r>
              <a:r>
                <a:rPr lang="ru-RU" sz="1050" b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74</a:t>
              </a:r>
            </a:p>
            <a:p>
              <a:pPr marL="171450" indent="-171450">
                <a:buFont typeface="Wingdings" panose="05000000000000000000" pitchFamily="2" charset="2"/>
                <a:buChar char="ü"/>
              </a:pPr>
              <a:r>
                <a:rPr lang="ru-RU" sz="105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Актов об усыновлении (удочерении) - </a:t>
              </a:r>
              <a:r>
                <a:rPr lang="ru-RU" sz="1050" b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 </a:t>
              </a:r>
              <a:endParaRPr lang="ru-RU" sz="1050" b="1"/>
            </a:p>
          </p:txBody>
        </p:sp>
        <p:sp>
          <p:nvSpPr>
            <p:cNvPr id="67" name="Folded Corner 15">
              <a:extLst>
                <a:ext uri="{FF2B5EF4-FFF2-40B4-BE49-F238E27FC236}">
                  <a16:creationId xmlns:a16="http://schemas.microsoft.com/office/drawing/2014/main" id="{C7FA2377-3270-435D-8F3E-45699A9A0173}"/>
                </a:ext>
              </a:extLst>
            </p:cNvPr>
            <p:cNvSpPr/>
            <p:nvPr/>
          </p:nvSpPr>
          <p:spPr>
            <a:xfrm>
              <a:off x="845732" y="4397991"/>
              <a:ext cx="2648597" cy="1765009"/>
            </a:xfrm>
            <a:prstGeom prst="foldedCorner">
              <a:avLst/>
            </a:prstGeom>
            <a:noFill/>
            <a:ln>
              <a:solidFill>
                <a:srgbClr val="1F6E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98" tIns="45098" rIns="90198" bIns="45098" rtlCol="0" anchor="ctr"/>
            <a:lstStyle/>
            <a:p>
              <a:pPr algn="ctr"/>
              <a:endParaRPr lang="en-US" sz="1600"/>
            </a:p>
          </p:txBody>
        </p:sp>
      </p:grpSp>
      <p:pic>
        <p:nvPicPr>
          <p:cNvPr id="7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59008" y="665560"/>
            <a:ext cx="1581469" cy="1123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8350974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7" name="Группа 26"/>
          <p:cNvGrpSpPr/>
          <p:nvPr/>
        </p:nvGrpSpPr>
        <p:grpSpPr>
          <a:xfrm>
            <a:off x="0" y="5318898"/>
            <a:ext cx="12191999" cy="1539102"/>
            <a:chOff x="-14287" y="5532437"/>
            <a:chExt cx="10706100" cy="2054225"/>
          </a:xfrm>
        </p:grpSpPr>
        <p:grpSp>
          <p:nvGrpSpPr>
            <p:cNvPr id="28" name="Группа 27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1" name="Прямоугольник 30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59494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539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59494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539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59494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539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9" name="Прямоугольник 28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59494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539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1999" cy="888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9" y="38941"/>
            <a:ext cx="1080228" cy="7634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52303" y="2777414"/>
            <a:ext cx="153436" cy="313555"/>
          </a:xfrm>
          <a:prstGeom prst="rect">
            <a:avLst/>
          </a:prstGeom>
          <a:noFill/>
        </p:spPr>
        <p:txBody>
          <a:bodyPr wrap="none" lIns="75944" tIns="37977" rIns="75944" bIns="37977" rtlCol="0">
            <a:spAutoFit/>
          </a:bodyPr>
          <a:lstStyle/>
          <a:p>
            <a:pPr marL="0" marR="0" lvl="0" indent="0" algn="l" defTabSz="86631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53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C4166EC9-7559-460C-AD22-34ED9A03D5A5}"/>
              </a:ext>
            </a:extLst>
          </p:cNvPr>
          <p:cNvSpPr/>
          <p:nvPr/>
        </p:nvSpPr>
        <p:spPr>
          <a:xfrm>
            <a:off x="4113352" y="646562"/>
            <a:ext cx="2295299" cy="4154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Оглавление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C64018F1-703E-4A45-AF15-ED042FF26C55}"/>
              </a:ext>
            </a:extLst>
          </p:cNvPr>
          <p:cNvSpPr/>
          <p:nvPr/>
        </p:nvSpPr>
        <p:spPr>
          <a:xfrm>
            <a:off x="940175" y="1474274"/>
            <a:ext cx="8641653" cy="452431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42900" marR="0" lvl="0" indent="-34290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Основные параметры исполнения бюджета муниципального                                 района за 2022 год </a:t>
            </a: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……………...…………………………………………………4</a:t>
            </a:r>
          </a:p>
          <a:p>
            <a:pPr marL="342900" marR="0" lvl="0" indent="-34290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endParaRPr kumimoji="0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Анализ исполнения бюджета по доходам за 2022 год</a:t>
            </a: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……………………6</a:t>
            </a:r>
          </a:p>
          <a:p>
            <a:pPr marL="342900" marR="0" lvl="0" indent="-34290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endParaRPr kumimoji="0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Анализ исполнения бюджета по расходам за 2022 год </a:t>
            </a: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…………………</a:t>
            </a:r>
            <a:r>
              <a:rPr lang="ru-RU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kumimoji="0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endParaRPr kumimoji="0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Межбюджетные трансферты за 2022 год .</a:t>
            </a: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…………..………………………</a:t>
            </a:r>
            <a:r>
              <a:rPr lang="ru-RU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kumimoji="0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endParaRPr kumimoji="0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Исполнение в рамках муниципальных программ за 2022 год</a:t>
            </a: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…………</a:t>
            </a:r>
            <a:r>
              <a:rPr lang="ru-RU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endParaRPr kumimoji="0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endParaRPr kumimoji="0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Итоги социально-экономического развития </a:t>
            </a:r>
          </a:p>
          <a:p>
            <a:pPr marL="0" marR="0" lvl="0" indent="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Нефтеюганского района за 2022 год ……………………………………….</a:t>
            </a:r>
            <a:r>
              <a:rPr lang="ru-RU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71</a:t>
            </a:r>
            <a:endParaRPr kumimoji="0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7"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Информация о состоянии муниципального долга </a:t>
            </a:r>
          </a:p>
          <a:p>
            <a:pPr marL="0" marR="0" lvl="0" indent="0" algn="l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Нефтеюганского района на 01.01.2022 и 01.01.2023……………………..</a:t>
            </a:r>
            <a:r>
              <a:rPr lang="ru-RU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83</a:t>
            </a:r>
            <a:endParaRPr kumimoji="0" lang="ru-RU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6" name="Picture 2">
            <a:extLst>
              <a:ext uri="{FF2B5EF4-FFF2-40B4-BE49-F238E27FC236}">
                <a16:creationId xmlns:a16="http://schemas.microsoft.com/office/drawing/2014/main" id="{544D082A-E58D-4D44-865E-4117B82A4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27783" y="279832"/>
            <a:ext cx="2763047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6495397"/>
      </p:ext>
    </p:extLst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1" y="5405118"/>
            <a:ext cx="12192000" cy="1448792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127">
                <a:defRPr/>
              </a:pPr>
              <a:endParaRPr lang="ru-RU" sz="1633" kern="0">
                <a:solidFill>
                  <a:prstClr val="white"/>
                </a:solidFill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9" y="0"/>
            <a:ext cx="1145842" cy="8098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9951" y="2737780"/>
            <a:ext cx="165274" cy="333888"/>
          </a:xfrm>
          <a:prstGeom prst="rect">
            <a:avLst/>
          </a:prstGeom>
          <a:noFill/>
        </p:spPr>
        <p:txBody>
          <a:bodyPr wrap="none" lIns="81806" tIns="40901" rIns="81806" bIns="40901" rtlCol="0">
            <a:spAutoFit/>
          </a:bodyPr>
          <a:lstStyle/>
          <a:p>
            <a:pPr defTabSz="933189"/>
            <a:endParaRPr lang="ru-RU" sz="1633">
              <a:solidFill>
                <a:prstClr val="black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79C9A9B-4DED-47C2-8F34-29D82D08CA60}"/>
              </a:ext>
            </a:extLst>
          </p:cNvPr>
          <p:cNvSpPr/>
          <p:nvPr/>
        </p:nvSpPr>
        <p:spPr>
          <a:xfrm>
            <a:off x="2003076" y="2255837"/>
            <a:ext cx="8185849" cy="230832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Межбюджетные трансферты </a:t>
            </a:r>
          </a:p>
          <a:p>
            <a:pPr marL="0" marR="0" lvl="0" indent="0" algn="ct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за 2022 год </a:t>
            </a:r>
          </a:p>
        </p:txBody>
      </p:sp>
    </p:spTree>
    <p:extLst>
      <p:ext uri="{BB962C8B-B14F-4D97-AF65-F5344CB8AC3E}">
        <p14:creationId xmlns:p14="http://schemas.microsoft.com/office/powerpoint/2010/main" val="3654364943"/>
      </p:ext>
    </p:extLst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8F3DDDC7-9101-482A-BB4E-CF16951CD913}"/>
              </a:ext>
            </a:extLst>
          </p:cNvPr>
          <p:cNvSpPr/>
          <p:nvPr/>
        </p:nvSpPr>
        <p:spPr>
          <a:xfrm>
            <a:off x="1281985" y="833438"/>
            <a:ext cx="7164341" cy="2327359"/>
          </a:xfrm>
          <a:prstGeom prst="rect">
            <a:avLst/>
          </a:prstGeom>
          <a:ln>
            <a:noFill/>
          </a:ln>
        </p:spPr>
        <p:txBody>
          <a:bodyPr wrap="square" lIns="91924" tIns="45938" rIns="91924" bIns="45938">
            <a:spAutoFit/>
          </a:bodyPr>
          <a:lstStyle/>
          <a:p>
            <a:r>
              <a:rPr lang="ru-RU" sz="1452" b="1" u="sng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Формы межбюджетных трансфертов:</a:t>
            </a:r>
          </a:p>
          <a:p>
            <a:endParaRPr lang="ru-RU" sz="1452" b="1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52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Дотация на выравнивание бюджетной обеспеченности</a:t>
            </a:r>
          </a:p>
          <a:p>
            <a:pPr marL="259232" indent="-259232">
              <a:buFontTx/>
              <a:buChar char="-"/>
            </a:pPr>
            <a:endParaRPr lang="ru-RU" sz="1452" b="1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52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Субвенции на осуществление государственных полномочий</a:t>
            </a:r>
          </a:p>
          <a:p>
            <a:pPr marL="259232" indent="-259232">
              <a:buFontTx/>
              <a:buChar char="-"/>
            </a:pPr>
            <a:endParaRPr lang="ru-RU" sz="1452" b="1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52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Субсидии                                            Иные межбюджетные </a:t>
            </a:r>
          </a:p>
          <a:p>
            <a:r>
              <a:rPr lang="ru-RU" sz="1452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  трансферты</a:t>
            </a:r>
          </a:p>
          <a:p>
            <a:pPr marL="259232" indent="-259232">
              <a:buFontTx/>
              <a:buChar char="-"/>
            </a:pPr>
            <a:endParaRPr lang="ru-RU" sz="1452" b="1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259232" indent="-259232">
              <a:buFontTx/>
              <a:buChar char="-"/>
            </a:pPr>
            <a:endParaRPr lang="ru-RU" sz="1452" b="1">
              <a:solidFill>
                <a:srgbClr val="AD40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4" name="Группа 63"/>
          <p:cNvGrpSpPr/>
          <p:nvPr/>
        </p:nvGrpSpPr>
        <p:grpSpPr>
          <a:xfrm>
            <a:off x="0" y="5405118"/>
            <a:ext cx="12191999" cy="1448792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05575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05575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05575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05575">
                <a:defRPr/>
              </a:pPr>
              <a:endParaRPr lang="ru-RU" sz="1633" kern="0">
                <a:solidFill>
                  <a:prstClr val="white"/>
                </a:solidFill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785"/>
            <a:ext cx="12192000" cy="817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42" y="23616"/>
            <a:ext cx="1145842" cy="8098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80020" y="2737834"/>
            <a:ext cx="162732" cy="332632"/>
          </a:xfrm>
          <a:prstGeom prst="rect">
            <a:avLst/>
          </a:prstGeom>
          <a:noFill/>
        </p:spPr>
        <p:txBody>
          <a:bodyPr wrap="none" lIns="80547" tIns="40279" rIns="80547" bIns="40279" rtlCol="0">
            <a:spAutoFit/>
          </a:bodyPr>
          <a:lstStyle/>
          <a:p>
            <a:pPr defTabSz="918875"/>
            <a:endParaRPr lang="ru-RU" sz="1633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04370" y="-83203"/>
            <a:ext cx="8157570" cy="679088"/>
          </a:xfrm>
          <a:prstGeom prst="rect">
            <a:avLst/>
          </a:prstGeom>
        </p:spPr>
        <p:txBody>
          <a:bodyPr wrap="square" lIns="91924" tIns="45938" rIns="91924" bIns="45938">
            <a:spAutoFit/>
          </a:bodyPr>
          <a:lstStyle/>
          <a:p>
            <a:r>
              <a:rPr lang="ru-RU" sz="1905" b="1">
                <a:latin typeface="Arial" pitchFamily="34" charset="0"/>
                <a:cs typeface="Arial" pitchFamily="34" charset="0"/>
              </a:rPr>
              <a:t>Межбюджетные трансферты, предоставленные бюджетам городского и сельских поселений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841794" y="1127956"/>
            <a:ext cx="1678528" cy="76315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txBody>
          <a:bodyPr wrap="square" lIns="91924" tIns="45938" rIns="91924" bIns="45938">
            <a:spAutoFit/>
          </a:bodyPr>
          <a:lstStyle/>
          <a:p>
            <a:pPr algn="ctr"/>
            <a:r>
              <a:rPr lang="ru-RU" sz="1452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Исполнение                  составило </a:t>
            </a:r>
          </a:p>
          <a:p>
            <a:pPr algn="ctr"/>
            <a:r>
              <a:rPr lang="ru-RU" sz="1452" b="1">
                <a:solidFill>
                  <a:srgbClr val="AD403D"/>
                </a:solidFill>
                <a:latin typeface="Arial" pitchFamily="34" charset="0"/>
                <a:cs typeface="Arial" pitchFamily="34" charset="0"/>
              </a:rPr>
              <a:t>100%</a:t>
            </a:r>
          </a:p>
        </p:txBody>
      </p:sp>
      <p:pic>
        <p:nvPicPr>
          <p:cNvPr id="59" name="Picture 6" descr="https://rit.sr.unh.edu/training/spa-training/images/rats-subrecipient-monitoring/rats-sm-2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41794" y="738145"/>
            <a:ext cx="593367" cy="728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Box 59"/>
          <p:cNvSpPr txBox="1"/>
          <p:nvPr/>
        </p:nvSpPr>
        <p:spPr>
          <a:xfrm>
            <a:off x="9841794" y="519826"/>
            <a:ext cx="1884232" cy="399909"/>
          </a:xfrm>
          <a:prstGeom prst="rect">
            <a:avLst/>
          </a:prstGeom>
          <a:noFill/>
          <a:ln>
            <a:noFill/>
          </a:ln>
        </p:spPr>
        <p:txBody>
          <a:bodyPr wrap="square" lIns="91924" tIns="45938" rIns="91924" bIns="45938" rtlCol="0">
            <a:spAutoFit/>
          </a:bodyPr>
          <a:lstStyle/>
          <a:p>
            <a:pPr algn="ctr"/>
            <a:r>
              <a:rPr lang="ru-RU" sz="1996" b="1">
                <a:latin typeface="Arial" pitchFamily="34" charset="0"/>
                <a:cs typeface="Arial" pitchFamily="34" charset="0"/>
              </a:rPr>
              <a:t>901 млн руб.</a:t>
            </a:r>
          </a:p>
        </p:txBody>
      </p:sp>
      <p:sp>
        <p:nvSpPr>
          <p:cNvPr id="120" name="Line 8"/>
          <p:cNvSpPr>
            <a:spLocks noChangeShapeType="1"/>
          </p:cNvSpPr>
          <p:nvPr/>
        </p:nvSpPr>
        <p:spPr bwMode="gray">
          <a:xfrm>
            <a:off x="1408092" y="1681805"/>
            <a:ext cx="5313249" cy="27546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0577" tIns="40293" rIns="80577" bIns="40293" anchor="ctr"/>
          <a:lstStyle/>
          <a:p>
            <a:endParaRPr lang="en-US" sz="1633">
              <a:solidFill>
                <a:prstClr val="black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7687F1F-BB4C-4304-A8B7-5E4BC8CB76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1986" y="1359612"/>
            <a:ext cx="346938" cy="29011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F6DD33C-055D-4776-8249-088D3998CC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3221" y="1759440"/>
            <a:ext cx="348431" cy="28759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64F8E6A-F700-4A41-A2F6-2830237B30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45633" y="2205530"/>
            <a:ext cx="348431" cy="287594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BD1D36E-718E-4B79-AC88-C3D6CAB466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04370" y="2211346"/>
            <a:ext cx="348431" cy="28759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0C40102-D0D0-496A-BAD1-58BD2FB9ED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24781" y="2115184"/>
            <a:ext cx="5359209" cy="77429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E57E74B7-53C6-4838-ACA7-AED7A96F1B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08091" y="2684592"/>
            <a:ext cx="5359209" cy="77429"/>
          </a:xfrm>
          <a:prstGeom prst="rect">
            <a:avLst/>
          </a:prstGeom>
        </p:spPr>
      </p:pic>
      <p:sp>
        <p:nvSpPr>
          <p:cNvPr id="131" name="TextBox 130">
            <a:extLst>
              <a:ext uri="{FF2B5EF4-FFF2-40B4-BE49-F238E27FC236}">
                <a16:creationId xmlns:a16="http://schemas.microsoft.com/office/drawing/2014/main" id="{A0A85688-B5CC-43FD-BA90-18AC793184BE}"/>
              </a:ext>
            </a:extLst>
          </p:cNvPr>
          <p:cNvSpPr txBox="1"/>
          <p:nvPr/>
        </p:nvSpPr>
        <p:spPr>
          <a:xfrm>
            <a:off x="6853842" y="1285101"/>
            <a:ext cx="1678527" cy="316232"/>
          </a:xfrm>
          <a:prstGeom prst="rect">
            <a:avLst/>
          </a:prstGeom>
          <a:solidFill>
            <a:srgbClr val="FAD13C"/>
          </a:solidFill>
          <a:ln w="19050">
            <a:solidFill>
              <a:srgbClr val="1F6E6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91924" tIns="45938" rIns="91924" bIns="45938" rtlCol="0">
            <a:spAutoFit/>
          </a:bodyPr>
          <a:lstStyle/>
          <a:p>
            <a:pPr algn="ctr"/>
            <a:r>
              <a:rPr lang="ru-RU" sz="1452" b="1">
                <a:latin typeface="Arial" pitchFamily="34" charset="0"/>
                <a:cs typeface="Arial" pitchFamily="34" charset="0"/>
              </a:rPr>
              <a:t>312 млн руб.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4879A3C9-9C53-4AA5-8708-F08D849592A4}"/>
              </a:ext>
            </a:extLst>
          </p:cNvPr>
          <p:cNvSpPr txBox="1"/>
          <p:nvPr/>
        </p:nvSpPr>
        <p:spPr>
          <a:xfrm>
            <a:off x="7301918" y="1753645"/>
            <a:ext cx="1490248" cy="316232"/>
          </a:xfrm>
          <a:prstGeom prst="rect">
            <a:avLst/>
          </a:prstGeom>
          <a:solidFill>
            <a:srgbClr val="FAD13C"/>
          </a:solidFill>
          <a:ln w="19050">
            <a:solidFill>
              <a:srgbClr val="1F6E6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91924" tIns="45938" rIns="91924" bIns="45938" rtlCol="0">
            <a:spAutoFit/>
          </a:bodyPr>
          <a:lstStyle/>
          <a:p>
            <a:pPr algn="ctr"/>
            <a:r>
              <a:rPr lang="ru-RU" sz="1452" b="1">
                <a:latin typeface="Arial" pitchFamily="34" charset="0"/>
                <a:cs typeface="Arial" pitchFamily="34" charset="0"/>
              </a:rPr>
              <a:t>6 млн руб.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35E390C-F449-4376-B907-69A3372846DA}"/>
              </a:ext>
            </a:extLst>
          </p:cNvPr>
          <p:cNvSpPr txBox="1"/>
          <p:nvPr/>
        </p:nvSpPr>
        <p:spPr>
          <a:xfrm>
            <a:off x="7027713" y="2250638"/>
            <a:ext cx="1591533" cy="316232"/>
          </a:xfrm>
          <a:prstGeom prst="rect">
            <a:avLst/>
          </a:prstGeom>
          <a:solidFill>
            <a:srgbClr val="FAD13C"/>
          </a:solidFill>
          <a:ln w="19050">
            <a:solidFill>
              <a:srgbClr val="1F6E6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91924" tIns="45938" rIns="91924" bIns="45938" rtlCol="0">
            <a:spAutoFit/>
          </a:bodyPr>
          <a:lstStyle/>
          <a:p>
            <a:pPr algn="ctr"/>
            <a:r>
              <a:rPr lang="ru-RU" sz="1452" b="1">
                <a:latin typeface="Arial" pitchFamily="34" charset="0"/>
                <a:cs typeface="Arial" pitchFamily="34" charset="0"/>
              </a:rPr>
              <a:t>295 млн руб.</a:t>
            </a: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1018AC65-D251-4FF6-888F-D5E0AB750F09}"/>
              </a:ext>
            </a:extLst>
          </p:cNvPr>
          <p:cNvSpPr txBox="1"/>
          <p:nvPr/>
        </p:nvSpPr>
        <p:spPr>
          <a:xfrm>
            <a:off x="2733808" y="2209554"/>
            <a:ext cx="1524496" cy="316232"/>
          </a:xfrm>
          <a:prstGeom prst="rect">
            <a:avLst/>
          </a:prstGeom>
          <a:solidFill>
            <a:srgbClr val="FAD13C"/>
          </a:solidFill>
          <a:ln w="19050">
            <a:solidFill>
              <a:srgbClr val="1F6E6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91924" tIns="45938" rIns="91924" bIns="45938" rtlCol="0">
            <a:spAutoFit/>
          </a:bodyPr>
          <a:lstStyle/>
          <a:p>
            <a:pPr algn="ctr"/>
            <a:r>
              <a:rPr lang="ru-RU" sz="1452" b="1">
                <a:latin typeface="Arial" pitchFamily="34" charset="0"/>
                <a:cs typeface="Arial" pitchFamily="34" charset="0"/>
              </a:rPr>
              <a:t>288 млн руб.</a:t>
            </a:r>
          </a:p>
        </p:txBody>
      </p:sp>
      <p:graphicFrame>
        <p:nvGraphicFramePr>
          <p:cNvPr id="204" name="Таблица 203">
            <a:extLst>
              <a:ext uri="{FF2B5EF4-FFF2-40B4-BE49-F238E27FC236}">
                <a16:creationId xmlns:a16="http://schemas.microsoft.com/office/drawing/2014/main" id="{09629D61-6490-4BC5-944F-B1D073A20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426761"/>
              </p:ext>
            </p:extLst>
          </p:nvPr>
        </p:nvGraphicFramePr>
        <p:xfrm>
          <a:off x="5360900" y="2970242"/>
          <a:ext cx="6556871" cy="347223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597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51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2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17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71242"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5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 муниципального образования</a:t>
                      </a:r>
                      <a:endParaRPr lang="ru-RU" sz="15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5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</a:t>
                      </a:r>
                    </a:p>
                    <a:p>
                      <a:pPr algn="ctr" fontAlgn="ctr"/>
                      <a:r>
                        <a:rPr lang="ru-RU" sz="15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</a:t>
                      </a:r>
                      <a:r>
                        <a:rPr lang="en-US" sz="15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15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год</a:t>
                      </a:r>
                      <a:endParaRPr lang="ru-RU" sz="15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5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Исполнено </a:t>
                      </a:r>
                    </a:p>
                    <a:p>
                      <a:pPr algn="ctr" fontAlgn="ctr"/>
                      <a:r>
                        <a:rPr lang="ru-RU" sz="15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</a:t>
                      </a:r>
                      <a:r>
                        <a:rPr lang="en-US" sz="15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15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год</a:t>
                      </a:r>
                      <a:endParaRPr lang="ru-RU" sz="150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5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 исполнения </a:t>
                      </a:r>
                    </a:p>
                    <a:p>
                      <a:pPr algn="ctr" fontAlgn="ctr"/>
                      <a:r>
                        <a:rPr lang="ru-RU" sz="15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от плана</a:t>
                      </a:r>
                      <a:endParaRPr lang="ru-RU" sz="15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83" marR="8083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528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 г.п. Пойковский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546,3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546,3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528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 с.п. Салым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23,4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23,4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528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 с.п. Куть-Ях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89,2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89,2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528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 с.п. Усть-Юган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77,4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77,4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528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 с.п. Лемпино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31,9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31,9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528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 с.п. Каркатеевы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37,6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37,6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2595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 с.п. Сентябрьский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36,3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36,3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528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 с.п. Сингапай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58,6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58,6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  <a:endParaRPr lang="ru-RU" sz="15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528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5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Итого:</a:t>
                      </a:r>
                      <a:endParaRPr lang="ru-RU" sz="15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900,7</a:t>
                      </a:r>
                      <a:endParaRPr lang="ru-RU" sz="15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900,7</a:t>
                      </a:r>
                      <a:endParaRPr lang="ru-RU" sz="15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5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100,0</a:t>
                      </a:r>
                      <a:endParaRPr lang="ru-RU" sz="15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214" name="Группа 213">
            <a:extLst>
              <a:ext uri="{FF2B5EF4-FFF2-40B4-BE49-F238E27FC236}">
                <a16:creationId xmlns:a16="http://schemas.microsoft.com/office/drawing/2014/main" id="{954D780A-E145-4DC4-9F6A-6D4087975B87}"/>
              </a:ext>
            </a:extLst>
          </p:cNvPr>
          <p:cNvGrpSpPr/>
          <p:nvPr/>
        </p:nvGrpSpPr>
        <p:grpSpPr>
          <a:xfrm rot="10800000">
            <a:off x="1012789" y="3469787"/>
            <a:ext cx="3442038" cy="1986077"/>
            <a:chOff x="6177215" y="207882"/>
            <a:chExt cx="3247189" cy="2189282"/>
          </a:xfrm>
        </p:grpSpPr>
        <p:grpSp>
          <p:nvGrpSpPr>
            <p:cNvPr id="215" name="Группа 214">
              <a:extLst>
                <a:ext uri="{FF2B5EF4-FFF2-40B4-BE49-F238E27FC236}">
                  <a16:creationId xmlns:a16="http://schemas.microsoft.com/office/drawing/2014/main" id="{C8D4A5FA-144A-40C2-AC57-5F56FD0D062B}"/>
                </a:ext>
              </a:extLst>
            </p:cNvPr>
            <p:cNvGrpSpPr/>
            <p:nvPr/>
          </p:nvGrpSpPr>
          <p:grpSpPr>
            <a:xfrm>
              <a:off x="6463251" y="207882"/>
              <a:ext cx="2853336" cy="2189282"/>
              <a:chOff x="-507367" y="2276062"/>
              <a:chExt cx="2853336" cy="2209314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219" name="Oval 8">
                <a:extLst>
                  <a:ext uri="{FF2B5EF4-FFF2-40B4-BE49-F238E27FC236}">
                    <a16:creationId xmlns:a16="http://schemas.microsoft.com/office/drawing/2014/main" id="{3CDEFC0C-1ED6-4E51-A1F8-9C91C4CEC10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flipH="1">
                <a:off x="870369" y="2276062"/>
                <a:ext cx="1475600" cy="1299025"/>
              </a:xfrm>
              <a:prstGeom prst="ellipse">
                <a:avLst/>
              </a:prstGeom>
              <a:solidFill>
                <a:srgbClr val="EFF3EA"/>
              </a:solidFill>
              <a:ln w="12700" algn="ctr">
                <a:solidFill>
                  <a:schemeClr val="tx1"/>
                </a:solidFill>
                <a:rou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 vert="eaVert" wrap="none" anchor="ctr"/>
              <a:lstStyle/>
              <a:p>
                <a:endParaRPr lang="ru-RU" sz="1633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0" name="Oval 16">
                <a:extLst>
                  <a:ext uri="{FF2B5EF4-FFF2-40B4-BE49-F238E27FC236}">
                    <a16:creationId xmlns:a16="http://schemas.microsoft.com/office/drawing/2014/main" id="{120B13A7-06AB-4ACD-B9C8-1925418E2083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 flipH="1">
                <a:off x="-507367" y="3567818"/>
                <a:ext cx="1055896" cy="917558"/>
              </a:xfrm>
              <a:prstGeom prst="ellipse">
                <a:avLst/>
              </a:prstGeom>
              <a:solidFill>
                <a:srgbClr val="EFF3EA"/>
              </a:solidFill>
              <a:ln w="12700" algn="ctr">
                <a:solidFill>
                  <a:schemeClr val="tx1"/>
                </a:solidFill>
                <a:rou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  <p:txBody>
              <a:bodyPr vert="eaVert" wrap="none" anchor="ctr"/>
              <a:lstStyle/>
              <a:p>
                <a:endParaRPr lang="ru-RU" sz="1633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41810F5A-3A20-4EB9-917F-0165A2137A11}"/>
                </a:ext>
              </a:extLst>
            </p:cNvPr>
            <p:cNvSpPr txBox="1"/>
            <p:nvPr/>
          </p:nvSpPr>
          <p:spPr>
            <a:xfrm rot="10800000">
              <a:off x="7715839" y="377847"/>
              <a:ext cx="1708565" cy="532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sz="127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Нефтеюганский район</a:t>
              </a:r>
              <a:endParaRPr lang="ru-RU" sz="1270" b="1" u="sng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8BA40D55-BAEF-44D1-9532-7723AF4398D3}"/>
                </a:ext>
              </a:extLst>
            </p:cNvPr>
            <p:cNvSpPr txBox="1"/>
            <p:nvPr/>
          </p:nvSpPr>
          <p:spPr>
            <a:xfrm rot="10800000">
              <a:off x="6177215" y="1760859"/>
              <a:ext cx="1584176" cy="317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sz="127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Поселения</a:t>
              </a:r>
              <a:endParaRPr lang="ru-RU" sz="1270" b="1" u="sng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18" name="Picture 2" descr="C:\Users\RakovaE.A\Desktop\презентация Бюджет для граждан\Coat_of_Arms_of_Nefteyugansky_rayon_(Khanty-Mansyisky_AO).gif">
              <a:extLst>
                <a:ext uri="{FF2B5EF4-FFF2-40B4-BE49-F238E27FC236}">
                  <a16:creationId xmlns:a16="http://schemas.microsoft.com/office/drawing/2014/main" id="{AF853E00-2C59-4E2F-A6C7-DCD842F0A5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10800000">
              <a:off x="8339554" y="824593"/>
              <a:ext cx="461133" cy="5851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B1550E84-697D-4E6C-9CB4-9EEC1B08B1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0800000">
            <a:off x="1747697" y="3414073"/>
            <a:ext cx="1338413" cy="795665"/>
          </a:xfrm>
          <a:prstGeom prst="rect">
            <a:avLst/>
          </a:prstGeom>
        </p:spPr>
      </p:pic>
      <p:sp>
        <p:nvSpPr>
          <p:cNvPr id="221" name="TextBox 220">
            <a:extLst>
              <a:ext uri="{FF2B5EF4-FFF2-40B4-BE49-F238E27FC236}">
                <a16:creationId xmlns:a16="http://schemas.microsoft.com/office/drawing/2014/main" id="{5F898FC4-3FD8-4905-AF91-4590A7360504}"/>
              </a:ext>
            </a:extLst>
          </p:cNvPr>
          <p:cNvSpPr txBox="1"/>
          <p:nvPr/>
        </p:nvSpPr>
        <p:spPr>
          <a:xfrm>
            <a:off x="10865624" y="2636347"/>
            <a:ext cx="1175163" cy="316232"/>
          </a:xfrm>
          <a:prstGeom prst="rect">
            <a:avLst/>
          </a:prstGeom>
          <a:noFill/>
        </p:spPr>
        <p:txBody>
          <a:bodyPr wrap="square" lIns="91924" tIns="45938" rIns="91924" bIns="45938" rtlCol="0">
            <a:spAutoFit/>
          </a:bodyPr>
          <a:lstStyle/>
          <a:p>
            <a:pPr lvl="0"/>
            <a:r>
              <a:rPr lang="ru-RU" sz="1452" b="1">
                <a:latin typeface="Arial" pitchFamily="34" charset="0"/>
                <a:cs typeface="Arial" pitchFamily="34" charset="0"/>
              </a:rPr>
              <a:t>Млн  руб.</a:t>
            </a:r>
            <a:endParaRPr lang="ru-RU" sz="1452" b="1" u="sng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2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BD3CF655-FBFB-4996-9BAA-9B7AD42E7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46291" y="5678335"/>
            <a:ext cx="2914146" cy="66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849850"/>
      </p:ext>
    </p:extLst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9" name="Picture 2" descr="\\10.10.1.6\общие папки\Обмен\#БРЕНДБУК\Логотип и шрифт\Логотип\Паттерн узо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4225" y="1054158"/>
            <a:ext cx="4786279" cy="80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4" name="Группа 63"/>
          <p:cNvGrpSpPr/>
          <p:nvPr/>
        </p:nvGrpSpPr>
        <p:grpSpPr>
          <a:xfrm>
            <a:off x="0" y="5405118"/>
            <a:ext cx="12191999" cy="1448792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05575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05575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05575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05575">
                <a:defRPr/>
              </a:pPr>
              <a:endParaRPr lang="ru-RU" sz="1633" kern="0">
                <a:solidFill>
                  <a:prstClr val="white"/>
                </a:solidFill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785"/>
            <a:ext cx="12191999" cy="817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" y="5953"/>
            <a:ext cx="1145842" cy="8098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80020" y="2737834"/>
            <a:ext cx="162732" cy="332632"/>
          </a:xfrm>
          <a:prstGeom prst="rect">
            <a:avLst/>
          </a:prstGeom>
          <a:noFill/>
        </p:spPr>
        <p:txBody>
          <a:bodyPr wrap="none" lIns="80547" tIns="40279" rIns="80547" bIns="40279" rtlCol="0">
            <a:spAutoFit/>
          </a:bodyPr>
          <a:lstStyle/>
          <a:p>
            <a:pPr defTabSz="918875"/>
            <a:endParaRPr lang="ru-RU" sz="1633">
              <a:solidFill>
                <a:prstClr val="black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1298715" y="-51423"/>
            <a:ext cx="7138860" cy="763150"/>
          </a:xfrm>
          <a:prstGeom prst="rect">
            <a:avLst/>
          </a:prstGeom>
        </p:spPr>
        <p:txBody>
          <a:bodyPr wrap="square" lIns="91924" tIns="45938" rIns="91924" bIns="45938">
            <a:spAutoFit/>
          </a:bodyPr>
          <a:lstStyle/>
          <a:p>
            <a:r>
              <a:rPr lang="ru-RU" sz="1452" b="1">
                <a:latin typeface="Arial" pitchFamily="34" charset="0"/>
                <a:cs typeface="Arial" pitchFamily="34" charset="0"/>
              </a:rPr>
              <a:t>Межбюджетные трансферты, направленные бюджету Нефтеюганского района из бюджетов поселений на осуществление части полномочий по решению вопросов местного значения в 2022 году</a:t>
            </a:r>
          </a:p>
        </p:txBody>
      </p:sp>
      <p:grpSp>
        <p:nvGrpSpPr>
          <p:cNvPr id="15" name="Group 12"/>
          <p:cNvGrpSpPr/>
          <p:nvPr/>
        </p:nvGrpSpPr>
        <p:grpSpPr>
          <a:xfrm>
            <a:off x="1413129" y="2598312"/>
            <a:ext cx="5028755" cy="415925"/>
            <a:chOff x="1323" y="2728"/>
            <a:chExt cx="3141" cy="262"/>
          </a:xfrm>
        </p:grpSpPr>
        <p:sp>
          <p:nvSpPr>
            <p:cNvPr id="17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33"/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gray">
            <a:xfrm rot="3419336">
              <a:off x="1314" y="2737"/>
              <a:ext cx="238" cy="2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miter lim="800000"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sz="1633"/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2067164" y="2416128"/>
            <a:ext cx="3505727" cy="595347"/>
          </a:xfrm>
          <a:prstGeom prst="rect">
            <a:avLst/>
          </a:prstGeom>
        </p:spPr>
        <p:txBody>
          <a:bodyPr wrap="square" lIns="91924" tIns="45938" rIns="91924" bIns="45938">
            <a:spAutoFit/>
          </a:bodyPr>
          <a:lstStyle/>
          <a:p>
            <a:r>
              <a:rPr lang="ru-RU" sz="1633" b="1">
                <a:latin typeface="Arial" pitchFamily="34" charset="0"/>
                <a:cs typeface="Arial" pitchFamily="34" charset="0"/>
              </a:rPr>
              <a:t>Культура, физическая   культура и массовый спорт</a:t>
            </a:r>
          </a:p>
        </p:txBody>
      </p:sp>
      <p:grpSp>
        <p:nvGrpSpPr>
          <p:cNvPr id="20" name="Group 12"/>
          <p:cNvGrpSpPr/>
          <p:nvPr/>
        </p:nvGrpSpPr>
        <p:grpSpPr>
          <a:xfrm>
            <a:off x="1408091" y="3413444"/>
            <a:ext cx="5033544" cy="415925"/>
            <a:chOff x="1323" y="2728"/>
            <a:chExt cx="3141" cy="262"/>
          </a:xfrm>
        </p:grpSpPr>
        <p:sp>
          <p:nvSpPr>
            <p:cNvPr id="21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33"/>
            </a:p>
          </p:txBody>
        </p:sp>
        <p:sp>
          <p:nvSpPr>
            <p:cNvPr id="22" name="Rectangle 14"/>
            <p:cNvSpPr>
              <a:spLocks noChangeArrowheads="1"/>
            </p:cNvSpPr>
            <p:nvPr/>
          </p:nvSpPr>
          <p:spPr bwMode="gray">
            <a:xfrm rot="3419336">
              <a:off x="1314" y="2737"/>
              <a:ext cx="238" cy="2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miter lim="800000"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sz="1633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086619" y="3245655"/>
            <a:ext cx="3318108" cy="595347"/>
          </a:xfrm>
          <a:prstGeom prst="rect">
            <a:avLst/>
          </a:prstGeom>
        </p:spPr>
        <p:txBody>
          <a:bodyPr wrap="square" lIns="91924" tIns="45938" rIns="91924" bIns="45938">
            <a:spAutoFit/>
          </a:bodyPr>
          <a:lstStyle/>
          <a:p>
            <a:r>
              <a:rPr lang="ru-RU" sz="1633" b="1">
                <a:latin typeface="Arial" pitchFamily="34" charset="0"/>
                <a:cs typeface="Arial" pitchFamily="34" charset="0"/>
              </a:rPr>
              <a:t>Библиотечное обслуживания населения </a:t>
            </a:r>
          </a:p>
        </p:txBody>
      </p:sp>
      <p:grpSp>
        <p:nvGrpSpPr>
          <p:cNvPr id="27" name="Group 12"/>
          <p:cNvGrpSpPr/>
          <p:nvPr/>
        </p:nvGrpSpPr>
        <p:grpSpPr>
          <a:xfrm>
            <a:off x="1408091" y="4533875"/>
            <a:ext cx="5033544" cy="415925"/>
            <a:chOff x="1323" y="2728"/>
            <a:chExt cx="3141" cy="262"/>
          </a:xfrm>
        </p:grpSpPr>
        <p:sp>
          <p:nvSpPr>
            <p:cNvPr id="28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633"/>
            </a:p>
          </p:txBody>
        </p:sp>
        <p:sp>
          <p:nvSpPr>
            <p:cNvPr id="29" name="Rectangle 14"/>
            <p:cNvSpPr>
              <a:spLocks noChangeArrowheads="1"/>
            </p:cNvSpPr>
            <p:nvPr/>
          </p:nvSpPr>
          <p:spPr bwMode="gray">
            <a:xfrm rot="3419336">
              <a:off x="1314" y="2737"/>
              <a:ext cx="238" cy="2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miter lim="800000"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sz="1633"/>
            </a:p>
          </p:txBody>
        </p:sp>
      </p:grpSp>
      <p:sp>
        <p:nvSpPr>
          <p:cNvPr id="30" name="Прямоугольник 29"/>
          <p:cNvSpPr/>
          <p:nvPr/>
        </p:nvSpPr>
        <p:spPr>
          <a:xfrm>
            <a:off x="2067164" y="4100637"/>
            <a:ext cx="3505727" cy="846634"/>
          </a:xfrm>
          <a:prstGeom prst="rect">
            <a:avLst/>
          </a:prstGeom>
        </p:spPr>
        <p:txBody>
          <a:bodyPr wrap="square" lIns="91924" tIns="45938" rIns="91924" bIns="45938">
            <a:spAutoFit/>
          </a:bodyPr>
          <a:lstStyle/>
          <a:p>
            <a:r>
              <a:rPr lang="ru-RU" sz="1633" b="1">
                <a:latin typeface="Arial" pitchFamily="34" charset="0"/>
                <a:cs typeface="Arial" pitchFamily="34" charset="0"/>
              </a:rPr>
              <a:t>Развитие местного традиционного народного художественного творчества </a:t>
            </a:r>
            <a:endParaRPr lang="ru-RU" sz="163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074402"/>
              </p:ext>
            </p:extLst>
          </p:nvPr>
        </p:nvGraphicFramePr>
        <p:xfrm>
          <a:off x="7719173" y="2970986"/>
          <a:ext cx="3763759" cy="2636520"/>
        </p:xfrm>
        <a:graphic>
          <a:graphicData uri="http://schemas.openxmlformats.org/drawingml/2006/table">
            <a:tbl>
              <a:tblPr firstRow="1">
                <a:tableStyleId>{0505E3EF-67EA-436B-97B2-0124C06EBD24}</a:tableStyleId>
              </a:tblPr>
              <a:tblGrid>
                <a:gridCol w="1689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3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7700"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</a:rPr>
                        <a:t>Наименование муниципального образования</a:t>
                      </a:r>
                      <a:endParaRPr lang="ru-RU" sz="14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</a:rPr>
                        <a:t>Направлено бюджету Нефтеюганского</a:t>
                      </a:r>
                      <a:r>
                        <a:rPr lang="ru-RU" sz="1400" u="none" strike="noStrike" baseline="0">
                          <a:solidFill>
                            <a:schemeClr val="bg1"/>
                          </a:solidFill>
                          <a:effectLst/>
                        </a:rPr>
                        <a:t> района</a:t>
                      </a:r>
                      <a:endParaRPr lang="ru-RU" sz="14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980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 г.п. Пойковский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69,0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980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 с.п. Салым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37,9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0980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 с.п. Куть-Ях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29,2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980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 с.п. Усть-Юган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17,6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980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 с.п. Лемпино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12,1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980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 с.п. Каркатеевы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25,1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980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 с.п. Сентябрьский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20,2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980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400" u="none" strike="noStrike">
                          <a:effectLst/>
                        </a:rPr>
                        <a:t> с.п. Сингапай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27,6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0980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400" b="1" u="none" strike="noStrike">
                          <a:effectLst/>
                        </a:rPr>
                        <a:t> Итого: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</a:rPr>
                        <a:t>238,7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83" marR="8083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2" name="Прямоугольник 31"/>
          <p:cNvSpPr/>
          <p:nvPr/>
        </p:nvSpPr>
        <p:spPr>
          <a:xfrm>
            <a:off x="9311504" y="1142906"/>
            <a:ext cx="2184293" cy="98660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wrap="square" lIns="91924" tIns="45938" rIns="91924" bIns="45938">
            <a:spAutoFit/>
          </a:bodyPr>
          <a:lstStyle/>
          <a:p>
            <a:pPr algn="ctr"/>
            <a:r>
              <a:rPr lang="ru-RU" sz="1452" b="1">
                <a:latin typeface="Arial" pitchFamily="34" charset="0"/>
                <a:cs typeface="Arial" pitchFamily="34" charset="0"/>
              </a:rPr>
              <a:t>11 вопросов местного значения. Исполнение  составило </a:t>
            </a:r>
            <a:r>
              <a:rPr lang="ru-RU" sz="1452" b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99,3%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713229" y="454202"/>
            <a:ext cx="2228625" cy="344060"/>
          </a:xfrm>
          <a:prstGeom prst="rect">
            <a:avLst/>
          </a:prstGeom>
          <a:noFill/>
          <a:ln>
            <a:noFill/>
          </a:ln>
        </p:spPr>
        <p:txBody>
          <a:bodyPr wrap="square" lIns="91924" tIns="45938" rIns="91924" bIns="45938" rtlCol="0">
            <a:spAutoFit/>
          </a:bodyPr>
          <a:lstStyle/>
          <a:p>
            <a:pPr algn="ctr"/>
            <a:r>
              <a:rPr lang="ru-RU" sz="1633" b="1">
                <a:latin typeface="Arial" pitchFamily="34" charset="0"/>
                <a:cs typeface="Arial" pitchFamily="34" charset="0"/>
              </a:rPr>
              <a:t>239 млн руб.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66153" y="2599604"/>
            <a:ext cx="1490248" cy="34406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1F6E6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91924" tIns="45938" rIns="91924" bIns="45938" rtlCol="0">
            <a:spAutoFit/>
          </a:bodyPr>
          <a:lstStyle/>
          <a:p>
            <a:pPr algn="ctr"/>
            <a:r>
              <a:rPr lang="ru-RU" sz="1633" b="1">
                <a:latin typeface="Arial" pitchFamily="34" charset="0"/>
                <a:cs typeface="Arial" pitchFamily="34" charset="0"/>
              </a:rPr>
              <a:t>166 млн руб.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66153" y="3429000"/>
            <a:ext cx="1490248" cy="34406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1F6E6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91924" tIns="45938" rIns="91924" bIns="45938" rtlCol="0">
            <a:spAutoFit/>
          </a:bodyPr>
          <a:lstStyle/>
          <a:p>
            <a:pPr algn="ctr"/>
            <a:r>
              <a:rPr lang="ru-RU" sz="1633" b="1">
                <a:latin typeface="Arial" pitchFamily="34" charset="0"/>
                <a:cs typeface="Arial" pitchFamily="34" charset="0"/>
              </a:rPr>
              <a:t>22 млн руб.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04728" y="4540819"/>
            <a:ext cx="1490248" cy="34406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1F6E66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91924" tIns="45938" rIns="91924" bIns="45938" rtlCol="0">
            <a:spAutoFit/>
          </a:bodyPr>
          <a:lstStyle/>
          <a:p>
            <a:pPr algn="ctr"/>
            <a:r>
              <a:rPr lang="ru-RU" sz="1633" b="1">
                <a:latin typeface="Arial" pitchFamily="34" charset="0"/>
                <a:cs typeface="Arial" pitchFamily="34" charset="0"/>
              </a:rPr>
              <a:t>17 млн руб.</a:t>
            </a:r>
          </a:p>
        </p:txBody>
      </p:sp>
      <p:pic>
        <p:nvPicPr>
          <p:cNvPr id="38" name="Picture 6" descr="https://rit.sr.unh.edu/training/spa-training/images/rats-subrecipient-monitoring/rats-sm-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11504" y="748685"/>
            <a:ext cx="593367" cy="728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922202" y="1009780"/>
            <a:ext cx="5454998" cy="846634"/>
          </a:xfrm>
          <a:prstGeom prst="rect">
            <a:avLst/>
          </a:prstGeom>
          <a:solidFill>
            <a:schemeClr val="bg1"/>
          </a:solidFill>
          <a:ln w="19050">
            <a:solidFill>
              <a:srgbClr val="1F6E66"/>
            </a:solidFill>
          </a:ln>
        </p:spPr>
        <p:txBody>
          <a:bodyPr wrap="square" lIns="91924" tIns="45938" rIns="91924" bIns="45938">
            <a:spAutoFit/>
          </a:bodyPr>
          <a:lstStyle/>
          <a:p>
            <a:pPr algn="ctr"/>
            <a:r>
              <a:rPr lang="ru-RU" sz="1633" b="1" u="sng">
                <a:latin typeface="Arial" pitchFamily="34" charset="0"/>
                <a:cs typeface="Arial" pitchFamily="34" charset="0"/>
              </a:rPr>
              <a:t>Основные вопросы</a:t>
            </a:r>
            <a:r>
              <a:rPr lang="ru-RU" sz="1633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1633">
                <a:latin typeface="Arial" pitchFamily="34" charset="0"/>
                <a:cs typeface="Arial" pitchFamily="34" charset="0"/>
              </a:rPr>
              <a:t>при передаче осуществления части полномочий по решению вопросов местного значения:</a:t>
            </a:r>
            <a:endParaRPr lang="ru-RU" sz="1633" b="1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62788" y="5127379"/>
            <a:ext cx="1849154" cy="1399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5F898FC4-3FD8-4905-AF91-4590A7360504}"/>
              </a:ext>
            </a:extLst>
          </p:cNvPr>
          <p:cNvSpPr txBox="1"/>
          <p:nvPr/>
        </p:nvSpPr>
        <p:spPr>
          <a:xfrm>
            <a:off x="10627797" y="2613518"/>
            <a:ext cx="1175163" cy="316232"/>
          </a:xfrm>
          <a:prstGeom prst="rect">
            <a:avLst/>
          </a:prstGeom>
          <a:noFill/>
        </p:spPr>
        <p:txBody>
          <a:bodyPr wrap="square" lIns="91924" tIns="45938" rIns="91924" bIns="45938" rtlCol="0">
            <a:spAutoFit/>
          </a:bodyPr>
          <a:lstStyle/>
          <a:p>
            <a:pPr lvl="0"/>
            <a:r>
              <a:rPr lang="ru-RU" sz="1452" b="1">
                <a:latin typeface="Arial" pitchFamily="34" charset="0"/>
                <a:cs typeface="Arial" pitchFamily="34" charset="0"/>
              </a:rPr>
              <a:t>млн  руб.</a:t>
            </a:r>
            <a:endParaRPr lang="ru-RU" sz="1452" b="1" u="sng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579027"/>
      </p:ext>
    </p:extLst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9" name="Picture 4">
            <a:extLst>
              <a:ext uri="{FF2B5EF4-FFF2-40B4-BE49-F238E27FC236}">
                <a16:creationId xmlns:a16="http://schemas.microsoft.com/office/drawing/2014/main" id="{89FC3039-5243-4B31-8C73-6CDA98AD6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7570091" y="1647469"/>
            <a:ext cx="1893092" cy="783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"/>
            <a:ext cx="12191999" cy="95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C8744D0B-E69D-44DF-9EDB-1EF9326ED40D}"/>
              </a:ext>
            </a:extLst>
          </p:cNvPr>
          <p:cNvGrpSpPr/>
          <p:nvPr/>
        </p:nvGrpSpPr>
        <p:grpSpPr>
          <a:xfrm>
            <a:off x="1" y="5738949"/>
            <a:ext cx="12192000" cy="1119051"/>
            <a:chOff x="-14287" y="5532437"/>
            <a:chExt cx="10706100" cy="2054225"/>
          </a:xfrm>
        </p:grpSpPr>
        <p:grpSp>
          <p:nvGrpSpPr>
            <p:cNvPr id="21" name="Группа 20">
              <a:extLst>
                <a:ext uri="{FF2B5EF4-FFF2-40B4-BE49-F238E27FC236}">
                  <a16:creationId xmlns:a16="http://schemas.microsoft.com/office/drawing/2014/main" id="{85409AFF-D35F-48B6-86D8-429F91A54CE0}"/>
                </a:ext>
              </a:extLst>
            </p:cNvPr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3" name="Picture 2">
                <a:extLst>
                  <a:ext uri="{FF2B5EF4-FFF2-40B4-BE49-F238E27FC236}">
                    <a16:creationId xmlns:a16="http://schemas.microsoft.com/office/drawing/2014/main" id="{8E2906FD-3AC3-47F0-93C0-D9E6850630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EC1EAFE0-8631-4808-8B60-EC50C8F6C21C}"/>
                  </a:ext>
                </a:extLst>
              </p:cNvPr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B8BD6EB7-3EB1-4D9A-91B7-FBCF7EA13756}"/>
                  </a:ext>
                </a:extLst>
              </p:cNvPr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3CA1C7CC-DB86-4941-97C7-D9AF48C7BCEC}"/>
                  </a:ext>
                </a:extLst>
              </p:cNvPr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BC12EEC3-35E1-4CA1-AAE9-A9D7A41C76CB}"/>
                </a:ext>
              </a:extLst>
            </p:cNvPr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1" name="Заголовок 2"/>
          <p:cNvSpPr txBox="1"/>
          <p:nvPr/>
        </p:nvSpPr>
        <p:spPr>
          <a:xfrm>
            <a:off x="1511777" y="72235"/>
            <a:ext cx="3983904" cy="4412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>
                <a:solidFill>
                  <a:schemeClr val="bg1"/>
                </a:solidFill>
                <a:latin typeface="Ubuntu Light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32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Открытый бюджет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214" y="36588"/>
            <a:ext cx="1130666" cy="80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447150" y="899677"/>
            <a:ext cx="7148732" cy="3013824"/>
            <a:chOff x="296731" y="439685"/>
            <a:chExt cx="7608624" cy="5320759"/>
          </a:xfrm>
        </p:grpSpPr>
        <p:pic>
          <p:nvPicPr>
            <p:cNvPr id="16" name="Picture 2" descr="C:\Users\zaicevamp\Desktop\ПРОЕКТ\Безымянный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79" t="9330" r="9245" b="17715"/>
            <a:stretch>
              <a:fillRect/>
            </a:stretch>
          </p:blipFill>
          <p:spPr bwMode="auto">
            <a:xfrm>
              <a:off x="560540" y="439685"/>
              <a:ext cx="7344815" cy="428497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7" name="Picture 3" descr="C:\Users\zaicevamp\Desktop\ПРОЕКТ\Безымянный1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54" t="30160" r="9198" b="32778"/>
            <a:stretch>
              <a:fillRect/>
            </a:stretch>
          </p:blipFill>
          <p:spPr bwMode="auto">
            <a:xfrm>
              <a:off x="296731" y="3725937"/>
              <a:ext cx="7363890" cy="203450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22"/>
          <a:stretch>
            <a:fillRect/>
          </a:stretch>
        </p:blipFill>
        <p:spPr bwMode="auto">
          <a:xfrm>
            <a:off x="217209" y="2712590"/>
            <a:ext cx="4654567" cy="2418264"/>
          </a:xfrm>
          <a:prstGeom prst="rect">
            <a:avLst/>
          </a:prstGeom>
          <a:ln w="9525">
            <a:solidFill>
              <a:srgbClr val="008080"/>
            </a:solidFill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" name="Рисунок 19">
            <a:hlinkClick r:id="rId10"/>
            <a:extLst>
              <a:ext uri="{FF2B5EF4-FFF2-40B4-BE49-F238E27FC236}">
                <a16:creationId xmlns:a16="http://schemas.microsoft.com/office/drawing/2014/main" id="{5BBE1406-A32A-4C45-9C13-DB955D8FEE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680" y="4893460"/>
            <a:ext cx="1498523" cy="1409700"/>
          </a:xfrm>
          <a:prstGeom prst="rect">
            <a:avLst/>
          </a:prstGeom>
        </p:spPr>
      </p:pic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13AD74D5-72D0-48EB-AE5C-07C64C54C914}"/>
              </a:ext>
            </a:extLst>
          </p:cNvPr>
          <p:cNvGrpSpPr/>
          <p:nvPr/>
        </p:nvGrpSpPr>
        <p:grpSpPr>
          <a:xfrm>
            <a:off x="7627692" y="3272614"/>
            <a:ext cx="3973485" cy="2964460"/>
            <a:chOff x="6431625" y="3404659"/>
            <a:chExt cx="3973485" cy="2964460"/>
          </a:xfrm>
        </p:grpSpPr>
        <p:graphicFrame>
          <p:nvGraphicFramePr>
            <p:cNvPr id="5" name="Диаграмма 4"/>
            <p:cNvGraphicFramePr/>
            <p:nvPr/>
          </p:nvGraphicFramePr>
          <p:xfrm>
            <a:off x="6431625" y="3404659"/>
            <a:ext cx="3973485" cy="2964460"/>
          </p:xfrm>
          <a:graphic>
            <a:graphicData uri="http://schemas.openxmlformats.org/drawingml/2006/chart">
              <c:chart xmlns:c="http://schemas.openxmlformats.org/drawingml/2006/chart" r:id="rId11"/>
            </a:graphicData>
          </a:graphic>
        </p:graphicFrame>
        <p:sp>
          <p:nvSpPr>
            <p:cNvPr id="19" name="TextBox 18"/>
            <p:cNvSpPr txBox="1"/>
            <p:nvPr/>
          </p:nvSpPr>
          <p:spPr>
            <a:xfrm>
              <a:off x="7545359" y="5124399"/>
              <a:ext cx="567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327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1 200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181538" y="4546759"/>
              <a:ext cx="5807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327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1 323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3014531"/>
      </p:ext>
    </p:extLst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1" y="5405118"/>
            <a:ext cx="12192000" cy="1448792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127">
                <a:defRPr/>
              </a:pPr>
              <a:endParaRPr lang="ru-RU" sz="1633" kern="0">
                <a:solidFill>
                  <a:prstClr val="white"/>
                </a:solidFill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9" y="0"/>
            <a:ext cx="1145842" cy="8098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9951" y="2737780"/>
            <a:ext cx="165274" cy="333888"/>
          </a:xfrm>
          <a:prstGeom prst="rect">
            <a:avLst/>
          </a:prstGeom>
          <a:noFill/>
        </p:spPr>
        <p:txBody>
          <a:bodyPr wrap="none" lIns="81806" tIns="40901" rIns="81806" bIns="40901" rtlCol="0">
            <a:spAutoFit/>
          </a:bodyPr>
          <a:lstStyle/>
          <a:p>
            <a:pPr defTabSz="933189"/>
            <a:endParaRPr lang="ru-RU" sz="1633">
              <a:solidFill>
                <a:prstClr val="black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B2B4175-F5A2-4142-835A-998890573105}"/>
              </a:ext>
            </a:extLst>
          </p:cNvPr>
          <p:cNvSpPr txBox="1"/>
          <p:nvPr/>
        </p:nvSpPr>
        <p:spPr>
          <a:xfrm>
            <a:off x="1884812" y="2408237"/>
            <a:ext cx="8422376" cy="2743200"/>
          </a:xfrm>
          <a:prstGeom prst="rect">
            <a:avLst/>
          </a:prstGeom>
        </p:spPr>
        <p:txBody>
          <a:bodyPr lIns="90198" tIns="45098" rIns="90198" bIns="45098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Исполнение в рамках муниципальных программ за 2022 год</a:t>
            </a:r>
          </a:p>
        </p:txBody>
      </p:sp>
    </p:spTree>
    <p:extLst>
      <p:ext uri="{BB962C8B-B14F-4D97-AF65-F5344CB8AC3E}">
        <p14:creationId xmlns:p14="http://schemas.microsoft.com/office/powerpoint/2010/main" val="2800228329"/>
      </p:ext>
    </p:extLst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DB920602-70D7-4F41-8CF6-CF9BBCB16F21}"/>
              </a:ext>
            </a:extLst>
          </p:cNvPr>
          <p:cNvSpPr txBox="1"/>
          <p:nvPr/>
        </p:nvSpPr>
        <p:spPr>
          <a:xfrm>
            <a:off x="1535906" y="-54846"/>
            <a:ext cx="4572000" cy="76043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0198" tIns="45098" rIns="90198" bIns="4509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ru-RU" sz="20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МП «Образование 21 века </a:t>
            </a:r>
          </a:p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ru-RU" sz="20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 2019-2024 годы»</a:t>
            </a:r>
          </a:p>
        </p:txBody>
      </p:sp>
      <p:graphicFrame>
        <p:nvGraphicFramePr>
          <p:cNvPr id="16" name="Таблица 15">
            <a:extLst>
              <a:ext uri="{FF2B5EF4-FFF2-40B4-BE49-F238E27FC236}">
                <a16:creationId xmlns:a16="http://schemas.microsoft.com/office/drawing/2014/main" id="{A3F84E6D-6696-4A12-9A41-7A59E1159C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108540"/>
              </p:ext>
            </p:extLst>
          </p:nvPr>
        </p:nvGraphicFramePr>
        <p:xfrm>
          <a:off x="1808086" y="1305288"/>
          <a:ext cx="8575829" cy="4905719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142755">
                  <a:extLst>
                    <a:ext uri="{9D8B030D-6E8A-4147-A177-3AD203B41FA5}">
                      <a16:colId xmlns:a16="http://schemas.microsoft.com/office/drawing/2014/main" val="2924345977"/>
                    </a:ext>
                  </a:extLst>
                </a:gridCol>
                <a:gridCol w="1354058">
                  <a:extLst>
                    <a:ext uri="{9D8B030D-6E8A-4147-A177-3AD203B41FA5}">
                      <a16:colId xmlns:a16="http://schemas.microsoft.com/office/drawing/2014/main" val="1254105354"/>
                    </a:ext>
                  </a:extLst>
                </a:gridCol>
                <a:gridCol w="1079016">
                  <a:extLst>
                    <a:ext uri="{9D8B030D-6E8A-4147-A177-3AD203B41FA5}">
                      <a16:colId xmlns:a16="http://schemas.microsoft.com/office/drawing/2014/main" val="1403487562"/>
                    </a:ext>
                  </a:extLst>
                </a:gridCol>
              </a:tblGrid>
              <a:tr h="202739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7169986"/>
                  </a:ext>
                </a:extLst>
              </a:tr>
              <a:tr h="449006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8651924"/>
                  </a:ext>
                </a:extLst>
              </a:tr>
              <a:tr h="43984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реализации национальной системы профессионального роста педагогических работников, развитие наставничества, кадрового потенциала отрасли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" marR="5757" marT="575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16 998,8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16 998,8  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0052539"/>
                  </a:ext>
                </a:extLst>
              </a:tr>
              <a:tr h="43984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системы дополнительного образования. Формирование эффективной системы выявления, поддержки и развития способностей и талантов у детей и молодежи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" marR="5757" marT="575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18 743,2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18 743,2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5047780"/>
                  </a:ext>
                </a:extLst>
              </a:tr>
              <a:tr h="26363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реализации основных образовательных программ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" marR="5757" marT="575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2 052 994,3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2 052 534,4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5033560"/>
                  </a:ext>
                </a:extLst>
              </a:tr>
              <a:tr h="26894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системы оценки качества образования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" marR="5757" marT="575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568,1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568,1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547288"/>
                  </a:ext>
                </a:extLst>
              </a:tr>
              <a:tr h="29045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отдыха и оздоровления детей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" marR="5757" marT="575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21 833,7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21 829,1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394253"/>
                  </a:ext>
                </a:extLst>
              </a:tr>
              <a:tr h="29045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Региональный проект «Патриотическое воспитание граждан Российской Федерации»</a:t>
                      </a:r>
                    </a:p>
                  </a:txBody>
                  <a:tcPr marL="5757" marR="5757" marT="575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841,3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841,2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871521"/>
                  </a:ext>
                </a:extLst>
              </a:tr>
              <a:tr h="43984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вовлечения молодежи в активную социальную деятельность.</a:t>
                      </a:r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Поддержка общественных инициатив и проектов, в том числе в сфере добровольчества (волонтерства)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" marR="5757" marT="575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17 314,2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17 268,1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0549555"/>
                  </a:ext>
                </a:extLst>
              </a:tr>
              <a:tr h="21992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развития  гражданско-патриотических, военно-патриотических качеств молодежи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" marR="5757" marT="575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2 447,7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2 447,7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8891489"/>
                  </a:ext>
                </a:extLst>
              </a:tr>
              <a:tr h="21992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развития молодежной политики и патриотического воспитания граждан на территории Нефтеюганского района</a:t>
                      </a:r>
                    </a:p>
                  </a:txBody>
                  <a:tcPr marL="5757" marR="5757" marT="575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22 105,5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22 105,5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784"/>
                  </a:ext>
                </a:extLst>
              </a:tr>
              <a:tr h="29378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комплексной безопасности и комфортных условий образовательного процесс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" marR="5757" marT="575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22 767,0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33251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22 767,0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735863"/>
                  </a:ext>
                </a:extLst>
              </a:tr>
              <a:tr h="43984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функций управления в сфере образования и молодежной политики. Финансовое обеспечение отдельных государственных полномочий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" marR="5757" marT="575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197 583,6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33251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197 583,6</a:t>
                      </a:r>
                    </a:p>
                  </a:txBody>
                  <a:tcPr marL="5757" marR="5757" marT="575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371310"/>
                  </a:ext>
                </a:extLst>
              </a:tr>
            </a:tbl>
          </a:graphicData>
        </a:graphic>
      </p:graphicFrame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E9628A7E-EFB6-4131-BBF4-C9FC5987AC8F}"/>
              </a:ext>
            </a:extLst>
          </p:cNvPr>
          <p:cNvSpPr/>
          <p:nvPr/>
        </p:nvSpPr>
        <p:spPr>
          <a:xfrm>
            <a:off x="4548237" y="569146"/>
            <a:ext cx="3095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Финансовые показатели</a:t>
            </a:r>
            <a:r>
              <a:rPr lang="ru-RU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0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573A6B26-0238-4C4F-9133-06FC03CC0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11360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840335"/>
      </p:ext>
    </p:extLst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DB920602-70D7-4F41-8CF6-CF9BBCB16F21}"/>
              </a:ext>
            </a:extLst>
          </p:cNvPr>
          <p:cNvSpPr txBox="1"/>
          <p:nvPr/>
        </p:nvSpPr>
        <p:spPr>
          <a:xfrm>
            <a:off x="1535906" y="-54846"/>
            <a:ext cx="4572000" cy="76043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0198" tIns="45098" rIns="90198" bIns="4509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ru-RU" sz="20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МП «Образование 21 века </a:t>
            </a:r>
          </a:p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ru-RU" sz="20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 2019-2024 годы»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FEF77CC-7370-469B-85A5-036377E39F1C}"/>
              </a:ext>
            </a:extLst>
          </p:cNvPr>
          <p:cNvSpPr/>
          <p:nvPr/>
        </p:nvSpPr>
        <p:spPr>
          <a:xfrm>
            <a:off x="4771150" y="899240"/>
            <a:ext cx="2649701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21" name="Таблица 20">
            <a:extLst>
              <a:ext uri="{FF2B5EF4-FFF2-40B4-BE49-F238E27FC236}">
                <a16:creationId xmlns:a16="http://schemas.microsoft.com/office/drawing/2014/main" id="{6593DCC2-77CC-499F-A95A-BBC14A016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966484"/>
              </p:ext>
            </p:extLst>
          </p:nvPr>
        </p:nvGraphicFramePr>
        <p:xfrm>
          <a:off x="1468073" y="1676748"/>
          <a:ext cx="8942393" cy="368589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536544">
                  <a:extLst>
                    <a:ext uri="{9D8B030D-6E8A-4147-A177-3AD203B41FA5}">
                      <a16:colId xmlns:a16="http://schemas.microsoft.com/office/drawing/2014/main" val="2053184823"/>
                    </a:ext>
                  </a:extLst>
                </a:gridCol>
                <a:gridCol w="692459">
                  <a:extLst>
                    <a:ext uri="{9D8B030D-6E8A-4147-A177-3AD203B41FA5}">
                      <a16:colId xmlns:a16="http://schemas.microsoft.com/office/drawing/2014/main" val="2820091195"/>
                    </a:ext>
                  </a:extLst>
                </a:gridCol>
                <a:gridCol w="923452">
                  <a:extLst>
                    <a:ext uri="{9D8B030D-6E8A-4147-A177-3AD203B41FA5}">
                      <a16:colId xmlns:a16="http://schemas.microsoft.com/office/drawing/2014/main" val="2943254787"/>
                    </a:ext>
                  </a:extLst>
                </a:gridCol>
                <a:gridCol w="789938">
                  <a:extLst>
                    <a:ext uri="{9D8B030D-6E8A-4147-A177-3AD203B41FA5}">
                      <a16:colId xmlns:a16="http://schemas.microsoft.com/office/drawing/2014/main" val="1961635045"/>
                    </a:ext>
                  </a:extLst>
                </a:gridCol>
              </a:tblGrid>
              <a:tr h="399932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558741"/>
                  </a:ext>
                </a:extLst>
              </a:tr>
              <a:tr h="387364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470976"/>
                  </a:ext>
                </a:extLst>
              </a:tr>
              <a:tr h="51501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административно-управленческого и педагогического персонала общеобразовательных организаций, прошедших подготовку или повышение квалификации по программам менеджмента в образовании и (или) для работы в соответствии с федеральными государственными образовательными стандартам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898290"/>
                  </a:ext>
                </a:extLst>
              </a:tr>
              <a:tr h="65715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Отношение среднего балла единого государственного экзамена (в расчете на 2 обязательных предмета) в 10 процентах школ с лучшими результатами единого государственного экзамена к среднему баллу единого государственного экзамена (в расчете на 2 обязательных предмета) в 10 процентах школ с худшими результатами единого государственного экзамена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102292"/>
                  </a:ext>
                </a:extLst>
              </a:tr>
              <a:tr h="34334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детей в возрасте от 6 до 17 лет (включительно), охваченных всеми формами отдыха и оздоровления, от общей численности детей, нуждающихся в оздоровлении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338880"/>
                  </a:ext>
                </a:extLst>
              </a:tr>
              <a:tr h="18138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детей в возрасте от 5 до 18 лет, охваченных дополнительным образованием</a:t>
                      </a:r>
                    </a:p>
                  </a:txBody>
                  <a:tcPr marL="5258" marR="5258" marT="52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87,1</a:t>
                      </a: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5853651"/>
                  </a:ext>
                </a:extLst>
              </a:tr>
              <a:tr h="51501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средств бюджета Нефтеюганского района, выделяемых негосударственным организациям, в том числе социально ориентированным некоммерческим организациям, на предоставление услуг (работ), в общем объеме средств бюджета Нефтеюганского района, выделяемых на предоставление услуг в сфере образования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1960153"/>
                  </a:ext>
                </a:extLst>
              </a:tr>
              <a:tr h="34334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негосударственных, в том числе некоммерческих организаций, предоставляющих услуги в сфере образования, в общем числе организаций, предоставляющих услуги в сфере образования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918252"/>
                  </a:ext>
                </a:extLst>
              </a:tr>
              <a:tr h="34334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граждан, получивших услуги в негосударственных, в том числе некоммерческих организациях, в общем числе граждан, получивших услуги в сфере образования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219364"/>
                  </a:ext>
                </a:extLst>
              </a:tr>
            </a:tbl>
          </a:graphicData>
        </a:graphic>
      </p:graphicFrame>
      <p:pic>
        <p:nvPicPr>
          <p:cNvPr id="22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752C2B13-B82D-4C5D-A48E-06ACC2317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39275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192019"/>
      </p:ext>
    </p:extLst>
  </p:cSld>
  <p:clrMapOvr>
    <a:masterClrMapping/>
  </p:clrMapOvr>
  <p:transition/>
  <p:timing/>
</p:sld>
</file>

<file path=ppt/slides/slide3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DB920602-70D7-4F41-8CF6-CF9BBCB16F21}"/>
              </a:ext>
            </a:extLst>
          </p:cNvPr>
          <p:cNvSpPr txBox="1"/>
          <p:nvPr/>
        </p:nvSpPr>
        <p:spPr>
          <a:xfrm>
            <a:off x="1535906" y="-54846"/>
            <a:ext cx="4572000" cy="76043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0198" tIns="45098" rIns="90198" bIns="4509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ru-RU" sz="20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МП «Образование 21 века </a:t>
            </a:r>
          </a:p>
          <a:p>
            <a:pPr lvl="0">
              <a:lnSpc>
                <a:spcPct val="100000"/>
              </a:lnSpc>
              <a:spcBef>
                <a:spcPct val="0"/>
              </a:spcBef>
            </a:pPr>
            <a:r>
              <a:rPr lang="ru-RU" sz="20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 2019-2024 годы»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0FEF77CC-7370-469B-85A5-036377E39F1C}"/>
              </a:ext>
            </a:extLst>
          </p:cNvPr>
          <p:cNvSpPr/>
          <p:nvPr/>
        </p:nvSpPr>
        <p:spPr>
          <a:xfrm>
            <a:off x="4771150" y="899240"/>
            <a:ext cx="2649701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pic>
        <p:nvPicPr>
          <p:cNvPr id="22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752C2B13-B82D-4C5D-A48E-06ACC2317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39275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Таблица 15">
            <a:extLst>
              <a:ext uri="{FF2B5EF4-FFF2-40B4-BE49-F238E27FC236}">
                <a16:creationId xmlns:a16="http://schemas.microsoft.com/office/drawing/2014/main" id="{06B6C28B-77A8-4589-9CA0-6CE155C580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148205"/>
              </p:ext>
            </p:extLst>
          </p:nvPr>
        </p:nvGraphicFramePr>
        <p:xfrm>
          <a:off x="1687111" y="1689081"/>
          <a:ext cx="8841589" cy="4269679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163684">
                  <a:extLst>
                    <a:ext uri="{9D8B030D-6E8A-4147-A177-3AD203B41FA5}">
                      <a16:colId xmlns:a16="http://schemas.microsoft.com/office/drawing/2014/main" val="1952931478"/>
                    </a:ext>
                  </a:extLst>
                </a:gridCol>
                <a:gridCol w="750441">
                  <a:extLst>
                    <a:ext uri="{9D8B030D-6E8A-4147-A177-3AD203B41FA5}">
                      <a16:colId xmlns:a16="http://schemas.microsoft.com/office/drawing/2014/main" val="843045350"/>
                    </a:ext>
                  </a:extLst>
                </a:gridCol>
                <a:gridCol w="926374">
                  <a:extLst>
                    <a:ext uri="{9D8B030D-6E8A-4147-A177-3AD203B41FA5}">
                      <a16:colId xmlns:a16="http://schemas.microsoft.com/office/drawing/2014/main" val="35844892"/>
                    </a:ext>
                  </a:extLst>
                </a:gridCol>
                <a:gridCol w="1001090">
                  <a:extLst>
                    <a:ext uri="{9D8B030D-6E8A-4147-A177-3AD203B41FA5}">
                      <a16:colId xmlns:a16="http://schemas.microsoft.com/office/drawing/2014/main" val="4109712964"/>
                    </a:ext>
                  </a:extLst>
                </a:gridCol>
              </a:tblGrid>
              <a:tr h="724798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801985"/>
                  </a:ext>
                </a:extLst>
              </a:tr>
              <a:tr h="535627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5119891"/>
                  </a:ext>
                </a:extLst>
              </a:tr>
              <a:tr h="67130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образовательных организаций, обеспеченных интернетом со скоростью соединения не менее 100 Мб/с - для образовательных организаций, расположенных в городах, 50 Мб/с - для образовательных организаций, расположенных в сельской местности и поселках городского типа, а также гарантированным интернет-трафиком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0552210"/>
                  </a:ext>
                </a:extLst>
              </a:tr>
              <a:tr h="39751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педагогических работников, участвующих в реализации образовательных программ, включающих основы финансовой грамотности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01594"/>
                  </a:ext>
                </a:extLst>
              </a:tr>
              <a:tr h="33838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молодых людей в возрасте от 14 до 30 лет, задействованных в мероприятиях общественных объединений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26,4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26,4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0495"/>
                  </a:ext>
                </a:extLst>
              </a:tr>
              <a:tr h="409357">
                <a:tc>
                  <a:txBody>
                    <a:bodyPr vert="horz" wrap="square"/>
                    <a:lstStyle/>
                    <a:p>
                      <a:pPr indent="72000" algn="l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обучающихся, вовлеченных в деятельность общественных объединений, в т.ч. волонтерских и добровольческих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0,99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0,99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6380070"/>
                  </a:ext>
                </a:extLst>
              </a:tr>
              <a:tr h="197353">
                <a:tc>
                  <a:txBody>
                    <a:bodyPr vert="horz" wrap="square"/>
                    <a:lstStyle/>
                    <a:p>
                      <a:pPr indent="72000" algn="l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населения, работающего в качестве волонтеров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0,34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0,34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8043291"/>
                  </a:ext>
                </a:extLst>
              </a:tr>
              <a:tr h="20031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Доступность дошкольного образования для детей в возрасте от 1,5 до 3 лет 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1425539"/>
                  </a:ext>
                </a:extLst>
              </a:tr>
              <a:tr h="39751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муниципальных общеобразовательных организаций, соответствующих современным требованиям обучения, в общем количестве муниципальных общеобразовательных организаций 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91,5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1103896"/>
                  </a:ext>
                </a:extLst>
              </a:tr>
              <a:tr h="39751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созданных новых мест в общеобразовательных организациях, расположенных в сельской местности и поселках городского типа, нарастающим итогом к 2018 году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258" marR="5258" marT="52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643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2972237"/>
      </p:ext>
    </p:extLst>
  </p:cSld>
  <p:clrMapOvr>
    <a:masterClrMapping/>
  </p:clrMapOvr>
  <p:transition/>
  <p:timing/>
</p:sld>
</file>

<file path=ppt/slides/slide3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7BE53099-9CA6-4E4A-A2A3-86DB5852AC11}"/>
              </a:ext>
            </a:extLst>
          </p:cNvPr>
          <p:cNvSpPr/>
          <p:nvPr/>
        </p:nvSpPr>
        <p:spPr>
          <a:xfrm>
            <a:off x="1459707" y="-38293"/>
            <a:ext cx="6857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МП «Доступная среда Нефтеюганского района </a:t>
            </a:r>
          </a:p>
          <a:p>
            <a:r>
              <a:rPr lang="ru-RU" sz="20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на 2019-2024 годы»</a:t>
            </a:r>
            <a:r>
              <a:rPr lang="ru-RU" sz="2000" b="1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480F2754-D03E-4650-9035-4A2C97E4752A}"/>
              </a:ext>
            </a:extLst>
          </p:cNvPr>
          <p:cNvSpPr/>
          <p:nvPr/>
        </p:nvSpPr>
        <p:spPr>
          <a:xfrm>
            <a:off x="3844597" y="808037"/>
            <a:ext cx="3095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Финансовые показатели</a:t>
            </a:r>
            <a:r>
              <a:rPr lang="ru-RU"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21" name="Таблица 20">
            <a:extLst>
              <a:ext uri="{FF2B5EF4-FFF2-40B4-BE49-F238E27FC236}">
                <a16:creationId xmlns:a16="http://schemas.microsoft.com/office/drawing/2014/main" id="{E588E220-C73B-4441-8361-D49B67ED46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610818"/>
              </p:ext>
            </p:extLst>
          </p:nvPr>
        </p:nvGraphicFramePr>
        <p:xfrm>
          <a:off x="935770" y="1341437"/>
          <a:ext cx="8913180" cy="179832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436951">
                  <a:extLst>
                    <a:ext uri="{9D8B030D-6E8A-4147-A177-3AD203B41FA5}">
                      <a16:colId xmlns:a16="http://schemas.microsoft.com/office/drawing/2014/main" val="4195849593"/>
                    </a:ext>
                  </a:extLst>
                </a:gridCol>
                <a:gridCol w="1377422">
                  <a:extLst>
                    <a:ext uri="{9D8B030D-6E8A-4147-A177-3AD203B41FA5}">
                      <a16:colId xmlns:a16="http://schemas.microsoft.com/office/drawing/2014/main" val="155520684"/>
                    </a:ext>
                  </a:extLst>
                </a:gridCol>
                <a:gridCol w="1098807">
                  <a:extLst>
                    <a:ext uri="{9D8B030D-6E8A-4147-A177-3AD203B41FA5}">
                      <a16:colId xmlns:a16="http://schemas.microsoft.com/office/drawing/2014/main" val="3375610271"/>
                    </a:ext>
                  </a:extLst>
                </a:gridCol>
              </a:tblGrid>
              <a:tr h="336475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156039"/>
                  </a:ext>
                </a:extLst>
              </a:tr>
              <a:tr h="336475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995661"/>
                  </a:ext>
                </a:extLst>
              </a:tr>
              <a:tr h="49441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условий  инвалидам для беспрепятственного доступа к объектам социальной инфраструктуры посредством проведения комплекса мероприятий по дооборудованию и адаптации объектов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3 691,53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3 691,53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503348"/>
                  </a:ext>
                </a:extLst>
              </a:tr>
              <a:tr h="32960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доступности предоставляемых инвалидам услуг с учетом имеющихся у них нарушений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174,76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174,76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474548"/>
                  </a:ext>
                </a:extLst>
              </a:tr>
            </a:tbl>
          </a:graphicData>
        </a:graphic>
      </p:graphicFrame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FA064D94-C179-448A-ACA9-C4B1D319B805}"/>
              </a:ext>
            </a:extLst>
          </p:cNvPr>
          <p:cNvSpPr/>
          <p:nvPr/>
        </p:nvSpPr>
        <p:spPr>
          <a:xfrm>
            <a:off x="4067510" y="3398837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24" name="Таблица 23">
            <a:extLst>
              <a:ext uri="{FF2B5EF4-FFF2-40B4-BE49-F238E27FC236}">
                <a16:creationId xmlns:a16="http://schemas.microsoft.com/office/drawing/2014/main" id="{9AE0127A-9184-439D-92A5-ED5ACEB30F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015341"/>
              </p:ext>
            </p:extLst>
          </p:nvPr>
        </p:nvGraphicFramePr>
        <p:xfrm>
          <a:off x="935770" y="3958303"/>
          <a:ext cx="8913180" cy="2390112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844635">
                  <a:extLst>
                    <a:ext uri="{9D8B030D-6E8A-4147-A177-3AD203B41FA5}">
                      <a16:colId xmlns:a16="http://schemas.microsoft.com/office/drawing/2014/main" val="3464852541"/>
                    </a:ext>
                  </a:extLst>
                </a:gridCol>
                <a:gridCol w="1320422">
                  <a:extLst>
                    <a:ext uri="{9D8B030D-6E8A-4147-A177-3AD203B41FA5}">
                      <a16:colId xmlns:a16="http://schemas.microsoft.com/office/drawing/2014/main" val="630558058"/>
                    </a:ext>
                  </a:extLst>
                </a:gridCol>
                <a:gridCol w="1007539">
                  <a:extLst>
                    <a:ext uri="{9D8B030D-6E8A-4147-A177-3AD203B41FA5}">
                      <a16:colId xmlns:a16="http://schemas.microsoft.com/office/drawing/2014/main" val="1676573595"/>
                    </a:ext>
                  </a:extLst>
                </a:gridCol>
                <a:gridCol w="740584">
                  <a:extLst>
                    <a:ext uri="{9D8B030D-6E8A-4147-A177-3AD203B41FA5}">
                      <a16:colId xmlns:a16="http://schemas.microsoft.com/office/drawing/2014/main" val="2797666044"/>
                    </a:ext>
                  </a:extLst>
                </a:gridCol>
              </a:tblGrid>
              <a:tr h="338120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9390707"/>
                  </a:ext>
                </a:extLst>
              </a:tr>
              <a:tr h="338120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1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4936446"/>
                  </a:ext>
                </a:extLst>
              </a:tr>
              <a:tr h="33812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доступных для инвалидов и других маломобильных групп населения приоритетных объектов социальной, транспортной, инженерной инфраструктуры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3868896"/>
                  </a:ext>
                </a:extLst>
              </a:tr>
              <a:tr h="33812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проведенных культурных и спортивных мероприятий с участием инвалидов и маломобильных групп населения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38040"/>
                  </a:ext>
                </a:extLst>
              </a:tr>
              <a:tr h="50363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лиц с ограниченными возможностями здоровья и инвалидов, систематически занимающихся физической культурой и спортом, в общей численности данной категории населения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879987"/>
                  </a:ext>
                </a:extLst>
              </a:tr>
              <a:tr h="50363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общеобразовательных организаций, в которых создана универсальная безбарьерная среда для инклюзивного образования детей-инвалидов, в общем количестве общеобразовательных организаций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052435"/>
                  </a:ext>
                </a:extLst>
              </a:tr>
            </a:tbl>
          </a:graphicData>
        </a:graphic>
      </p:graphicFrame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597447"/>
      </p:ext>
    </p:extLst>
  </p:cSld>
  <p:clrMapOvr>
    <a:masterClrMapping/>
  </p:clrMapOvr>
  <p:transition/>
  <p:timing/>
</p:sld>
</file>

<file path=ppt/slides/slide3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30615EDE-25C0-4998-B8DC-F169DA451535}"/>
              </a:ext>
            </a:extLst>
          </p:cNvPr>
          <p:cNvSpPr/>
          <p:nvPr/>
        </p:nvSpPr>
        <p:spPr>
          <a:xfrm>
            <a:off x="3964259" y="1080571"/>
            <a:ext cx="3095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Финансовые показатели</a:t>
            </a:r>
            <a:r>
              <a:rPr lang="ru-RU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7116A537-454D-4131-9B23-C730CD8E76A6}"/>
              </a:ext>
            </a:extLst>
          </p:cNvPr>
          <p:cNvSpPr/>
          <p:nvPr/>
        </p:nvSpPr>
        <p:spPr>
          <a:xfrm>
            <a:off x="1459706" y="-17902"/>
            <a:ext cx="64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«Развитие культуры Нефтеюганского района на 2019-2024 годы»</a:t>
            </a:r>
          </a:p>
        </p:txBody>
      </p:sp>
      <p:graphicFrame>
        <p:nvGraphicFramePr>
          <p:cNvPr id="26" name="Таблица 25">
            <a:extLst>
              <a:ext uri="{FF2B5EF4-FFF2-40B4-BE49-F238E27FC236}">
                <a16:creationId xmlns:a16="http://schemas.microsoft.com/office/drawing/2014/main" id="{5051E1EA-C5FA-4C19-B065-9B18ED234D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019535"/>
              </p:ext>
            </p:extLst>
          </p:nvPr>
        </p:nvGraphicFramePr>
        <p:xfrm>
          <a:off x="880906" y="1722437"/>
          <a:ext cx="8922057" cy="4442864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383044">
                  <a:extLst>
                    <a:ext uri="{9D8B030D-6E8A-4147-A177-3AD203B41FA5}">
                      <a16:colId xmlns:a16="http://schemas.microsoft.com/office/drawing/2014/main" val="1701786922"/>
                    </a:ext>
                  </a:extLst>
                </a:gridCol>
                <a:gridCol w="1113648">
                  <a:extLst>
                    <a:ext uri="{9D8B030D-6E8A-4147-A177-3AD203B41FA5}">
                      <a16:colId xmlns:a16="http://schemas.microsoft.com/office/drawing/2014/main" val="2136203822"/>
                    </a:ext>
                  </a:extLst>
                </a:gridCol>
                <a:gridCol w="1425365">
                  <a:extLst>
                    <a:ext uri="{9D8B030D-6E8A-4147-A177-3AD203B41FA5}">
                      <a16:colId xmlns:a16="http://schemas.microsoft.com/office/drawing/2014/main" val="3130926867"/>
                    </a:ext>
                  </a:extLst>
                </a:gridCol>
              </a:tblGrid>
              <a:tr h="449684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321758"/>
                  </a:ext>
                </a:extLst>
              </a:tr>
              <a:tr h="419874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5492943"/>
                  </a:ext>
                </a:extLst>
              </a:tr>
              <a:tr h="25186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Региональный проект «Культурная среда»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5 000,0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5 000,0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5544142"/>
                  </a:ext>
                </a:extLst>
              </a:tr>
              <a:tr h="25186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Укрепление материально-технической базы учреждений культуры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267 198,9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3 032,0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5826661"/>
                  </a:ext>
                </a:extLst>
              </a:tr>
              <a:tr h="44388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муниципального проекта «Модернизация материально-технической базы детских школ искусств (по видам искусств) Нефтеюганского района»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593,05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593,05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897735"/>
                  </a:ext>
                </a:extLst>
              </a:tr>
              <a:tr h="43500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художественного образования, обеспечение функционирования  системы персонифицированного финансирования дополнительного образования детей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72 065,72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71 480,70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878912"/>
                  </a:ext>
                </a:extLst>
              </a:tr>
              <a:tr h="39949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Стимулирование культурного разнообразия в Нефтеюганском районе, в том числе популяризация народных художественных промыслов и ремесел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228 957,60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224 942,24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858236"/>
                  </a:ext>
                </a:extLst>
              </a:tr>
              <a:tr h="57463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субсидий некоммерческим организациям (в том числе социально ориентированным некоммерческим организациям), не являющимся государственными (муниципальными) учреждениями, осуществляющим деятельность в сфере культуры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1 837,00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1 837,00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079240"/>
                  </a:ext>
                </a:extLst>
              </a:tr>
              <a:tr h="19934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библиотечного дела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49 997,66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49 533,17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1913268"/>
                  </a:ext>
                </a:extLst>
              </a:tr>
              <a:tr h="19934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Поддержка добровольческих (волонтерских) объединений в сельской местности, в том числе по реализации социокультурных проектов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869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единой региональной  (государственной) и муниципальной политики в сфере культуры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105 826,17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105 804,08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894076"/>
                  </a:ext>
                </a:extLst>
              </a:tr>
              <a:tr h="23066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поддержка одаренных детей и молодежи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1803359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1" y="5405118"/>
            <a:ext cx="12192000" cy="1448792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127">
                <a:defRPr/>
              </a:pPr>
              <a:endParaRPr lang="ru-RU" sz="1633" kern="0">
                <a:solidFill>
                  <a:prstClr val="white"/>
                </a:solidFill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9" y="0"/>
            <a:ext cx="1145842" cy="8098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9951" y="2737780"/>
            <a:ext cx="165274" cy="333888"/>
          </a:xfrm>
          <a:prstGeom prst="rect">
            <a:avLst/>
          </a:prstGeom>
          <a:noFill/>
        </p:spPr>
        <p:txBody>
          <a:bodyPr wrap="none" lIns="81806" tIns="40901" rIns="81806" bIns="40901" rtlCol="0">
            <a:spAutoFit/>
          </a:bodyPr>
          <a:lstStyle/>
          <a:p>
            <a:pPr defTabSz="933189"/>
            <a:endParaRPr lang="ru-RU" sz="1633">
              <a:solidFill>
                <a:prstClr val="black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71016B7-7EC2-43A2-BCB2-C48ADD7E51A9}"/>
              </a:ext>
            </a:extLst>
          </p:cNvPr>
          <p:cNvSpPr/>
          <p:nvPr/>
        </p:nvSpPr>
        <p:spPr>
          <a:xfrm>
            <a:off x="2003076" y="2255837"/>
            <a:ext cx="8185849" cy="304698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Основные параметры исполнения бюджета муниципального района за 2022 год </a:t>
            </a:r>
          </a:p>
        </p:txBody>
      </p:sp>
    </p:spTree>
    <p:extLst>
      <p:ext uri="{BB962C8B-B14F-4D97-AF65-F5344CB8AC3E}">
        <p14:creationId xmlns:p14="http://schemas.microsoft.com/office/powerpoint/2010/main" val="455428436"/>
      </p:ext>
    </p:extLst>
  </p:cSld>
  <p:clrMapOvr>
    <a:masterClrMapping/>
  </p:clrMapOvr>
  <p:transition/>
  <p:timing/>
</p:sld>
</file>

<file path=ppt/slides/slide4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5CBCABF1-D254-466D-BE05-46705FC1CFA6}"/>
              </a:ext>
            </a:extLst>
          </p:cNvPr>
          <p:cNvSpPr/>
          <p:nvPr/>
        </p:nvSpPr>
        <p:spPr>
          <a:xfrm>
            <a:off x="1459706" y="10964"/>
            <a:ext cx="655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«Развитие культуры Нефтеюганского района на 2019-2024 годы»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67F18286-F306-43AA-A7B0-7BA27ABAD439}"/>
              </a:ext>
            </a:extLst>
          </p:cNvPr>
          <p:cNvSpPr/>
          <p:nvPr/>
        </p:nvSpPr>
        <p:spPr>
          <a:xfrm>
            <a:off x="3927790" y="675412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54CE5027-BBBD-4EE4-BB22-5A5D67B22C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647068"/>
              </p:ext>
            </p:extLst>
          </p:nvPr>
        </p:nvGraphicFramePr>
        <p:xfrm>
          <a:off x="1795509" y="1277560"/>
          <a:ext cx="8824403" cy="52213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104660">
                  <a:extLst>
                    <a:ext uri="{9D8B030D-6E8A-4147-A177-3AD203B41FA5}">
                      <a16:colId xmlns:a16="http://schemas.microsoft.com/office/drawing/2014/main" val="3985446243"/>
                    </a:ext>
                  </a:extLst>
                </a:gridCol>
                <a:gridCol w="1493162">
                  <a:extLst>
                    <a:ext uri="{9D8B030D-6E8A-4147-A177-3AD203B41FA5}">
                      <a16:colId xmlns:a16="http://schemas.microsoft.com/office/drawing/2014/main" val="2844165173"/>
                    </a:ext>
                  </a:extLst>
                </a:gridCol>
                <a:gridCol w="1208721">
                  <a:extLst>
                    <a:ext uri="{9D8B030D-6E8A-4147-A177-3AD203B41FA5}">
                      <a16:colId xmlns:a16="http://schemas.microsoft.com/office/drawing/2014/main" val="880797782"/>
                    </a:ext>
                  </a:extLst>
                </a:gridCol>
                <a:gridCol w="1017860">
                  <a:extLst>
                    <a:ext uri="{9D8B030D-6E8A-4147-A177-3AD203B41FA5}">
                      <a16:colId xmlns:a16="http://schemas.microsoft.com/office/drawing/2014/main" val="1890129290"/>
                    </a:ext>
                  </a:extLst>
                </a:gridCol>
              </a:tblGrid>
              <a:tr h="0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94" marR="7394" marT="73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Базовый целевой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показатель на  начало реализации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муниципальной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программы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94" marR="7394" marT="73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94" marR="7394" marT="73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391294"/>
                  </a:ext>
                </a:extLst>
              </a:tr>
              <a:tr h="717336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94" marR="7394" marT="73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94" marR="7394" marT="739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262221"/>
                  </a:ext>
                </a:extLst>
              </a:tr>
              <a:tr h="277088">
                <a:tc>
                  <a:txBody>
                    <a:bodyPr vert="horz" wrap="square"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Увеличение числа обращений к цифровым ресурсам культуры,  (% к базовому значению) &lt;1,3&gt;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процент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911453"/>
                  </a:ext>
                </a:extLst>
              </a:tr>
              <a:tr h="354901">
                <a:tc>
                  <a:txBody>
                    <a:bodyPr vert="horz" wrap="square"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Число посещений культурных мероприятий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тыс. единиц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2306583"/>
                  </a:ext>
                </a:extLst>
              </a:tr>
              <a:tr h="354901">
                <a:tc>
                  <a:txBody>
                    <a:bodyPr vert="horz" wrap="square"/>
                    <a:lstStyle/>
                    <a:p>
                      <a:pPr algn="just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Количество любительских творческих коллективов, получивших грантовую поддержку (нарастающим итогом)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единиц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655988"/>
                  </a:ext>
                </a:extLst>
              </a:tr>
              <a:tr h="354901">
                <a:tc>
                  <a:txBody>
                    <a:bodyPr vert="horz" wrap="square"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Количество созданных (реконструированных) и отремонтированных объектов организаций культуры (нарастающим итогом)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единиц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368238"/>
                  </a:ext>
                </a:extLst>
              </a:tr>
              <a:tr h="289789">
                <a:tc>
                  <a:txBody>
                    <a:bodyPr vert="horz" wrap="square"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Количество организаций культуры, получивших современное оборудование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единиц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264525"/>
                  </a:ext>
                </a:extLst>
              </a:tr>
              <a:tr h="1038687">
                <a:tc>
                  <a:txBody>
                    <a:bodyPr vert="horz" wrap="square"/>
                    <a:lstStyle/>
                    <a:p>
                      <a:pPr algn="just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Доля средств бюджета муниципального образования, выделяемых негосударственным организациям, в том числе социально ориентированным некоммерческим организациям, на предоставление услуг (работ), в общем объеме средств муниципального бюджета, выделяемых на предоставление услуг (работ) в сфере культуры, потенциально возможных к передаче 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процент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71649"/>
                  </a:ext>
                </a:extLst>
              </a:tr>
              <a:tr h="466924">
                <a:tc>
                  <a:txBody>
                    <a:bodyPr vert="horz" wrap="square"/>
                    <a:lstStyle/>
                    <a:p>
                      <a:pPr algn="just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Количество волонтеров, вовлеченных в программу «Волонтеры культуры» (нарастающим итогом)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человек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9854195"/>
      </p:ext>
    </p:extLst>
  </p:cSld>
  <p:clrMapOvr>
    <a:masterClrMapping/>
  </p:clrMapOvr>
  <p:transition/>
  <p:timing/>
</p:sld>
</file>

<file path=ppt/slides/slide4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0CB54FB-C2F8-4DE1-9455-CDC34A5129DA}"/>
              </a:ext>
            </a:extLst>
          </p:cNvPr>
          <p:cNvSpPr/>
          <p:nvPr/>
        </p:nvSpPr>
        <p:spPr>
          <a:xfrm>
            <a:off x="4368618" y="877324"/>
            <a:ext cx="3095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Финансовые показатели</a:t>
            </a:r>
            <a:r>
              <a:rPr lang="ru-RU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FE5420D-3F29-46B1-9172-CB646F53BF7F}"/>
              </a:ext>
            </a:extLst>
          </p:cNvPr>
          <p:cNvSpPr/>
          <p:nvPr/>
        </p:nvSpPr>
        <p:spPr>
          <a:xfrm>
            <a:off x="1459705" y="24160"/>
            <a:ext cx="57150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«Цифровое развитие Нефтеюганского района на 2019-2024 годы»</a:t>
            </a:r>
          </a:p>
        </p:txBody>
      </p:sp>
      <p:graphicFrame>
        <p:nvGraphicFramePr>
          <p:cNvPr id="21" name="Таблица 20">
            <a:extLst>
              <a:ext uri="{FF2B5EF4-FFF2-40B4-BE49-F238E27FC236}">
                <a16:creationId xmlns:a16="http://schemas.microsoft.com/office/drawing/2014/main" id="{7ABB7E01-8094-4E74-923C-D7809CBCDD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506806"/>
              </p:ext>
            </p:extLst>
          </p:nvPr>
        </p:nvGraphicFramePr>
        <p:xfrm>
          <a:off x="1495302" y="1448189"/>
          <a:ext cx="8842159" cy="19812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436310">
                  <a:extLst>
                    <a:ext uri="{9D8B030D-6E8A-4147-A177-3AD203B41FA5}">
                      <a16:colId xmlns:a16="http://schemas.microsoft.com/office/drawing/2014/main" val="274532475"/>
                    </a:ext>
                  </a:extLst>
                </a:gridCol>
                <a:gridCol w="1226590">
                  <a:extLst>
                    <a:ext uri="{9D8B030D-6E8A-4147-A177-3AD203B41FA5}">
                      <a16:colId xmlns:a16="http://schemas.microsoft.com/office/drawing/2014/main" val="354916128"/>
                    </a:ext>
                  </a:extLst>
                </a:gridCol>
                <a:gridCol w="1179259">
                  <a:extLst>
                    <a:ext uri="{9D8B030D-6E8A-4147-A177-3AD203B41FA5}">
                      <a16:colId xmlns:a16="http://schemas.microsoft.com/office/drawing/2014/main" val="939175249"/>
                    </a:ext>
                  </a:extLst>
                </a:gridCol>
              </a:tblGrid>
              <a:tr h="198120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667183"/>
                  </a:ext>
                </a:extLst>
              </a:tr>
              <a:tr h="0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1683906"/>
                  </a:ext>
                </a:extLst>
              </a:tr>
              <a:tr h="23463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и сопровождение информационных систем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4 607,99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4 607,99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866898"/>
                  </a:ext>
                </a:extLst>
              </a:tr>
              <a:tr h="25056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инфраструктуры информационной сети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594,06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594,06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922940"/>
                  </a:ext>
                </a:extLst>
              </a:tr>
              <a:tr h="35233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оборудования для функционирования и развития информационной сети. Замена устаревшего оборудования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1 584,20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1 584,20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22118"/>
                  </a:ext>
                </a:extLst>
              </a:tr>
              <a:tr h="25394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защиты информации и персональных данных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4 814,78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4 814,78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6447205"/>
                  </a:ext>
                </a:extLst>
              </a:tr>
            </a:tbl>
          </a:graphicData>
        </a:graphic>
      </p:graphicFrame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F851C0D5-A990-40EA-BC8C-E73BC91E25DA}"/>
              </a:ext>
            </a:extLst>
          </p:cNvPr>
          <p:cNvSpPr/>
          <p:nvPr/>
        </p:nvSpPr>
        <p:spPr>
          <a:xfrm>
            <a:off x="4591531" y="3734095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23" name="Таблица 22">
            <a:extLst>
              <a:ext uri="{FF2B5EF4-FFF2-40B4-BE49-F238E27FC236}">
                <a16:creationId xmlns:a16="http://schemas.microsoft.com/office/drawing/2014/main" id="{F67F3903-9A20-411B-BB18-58209BB5D9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599385"/>
              </p:ext>
            </p:extLst>
          </p:nvPr>
        </p:nvGraphicFramePr>
        <p:xfrm>
          <a:off x="1495302" y="4285486"/>
          <a:ext cx="8842158" cy="1645955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133912">
                  <a:extLst>
                    <a:ext uri="{9D8B030D-6E8A-4147-A177-3AD203B41FA5}">
                      <a16:colId xmlns:a16="http://schemas.microsoft.com/office/drawing/2014/main" val="3043227776"/>
                    </a:ext>
                  </a:extLst>
                </a:gridCol>
                <a:gridCol w="843997">
                  <a:extLst>
                    <a:ext uri="{9D8B030D-6E8A-4147-A177-3AD203B41FA5}">
                      <a16:colId xmlns:a16="http://schemas.microsoft.com/office/drawing/2014/main" val="4159030028"/>
                    </a:ext>
                  </a:extLst>
                </a:gridCol>
                <a:gridCol w="1074883">
                  <a:extLst>
                    <a:ext uri="{9D8B030D-6E8A-4147-A177-3AD203B41FA5}">
                      <a16:colId xmlns:a16="http://schemas.microsoft.com/office/drawing/2014/main" val="3822667945"/>
                    </a:ext>
                  </a:extLst>
                </a:gridCol>
                <a:gridCol w="789366">
                  <a:extLst>
                    <a:ext uri="{9D8B030D-6E8A-4147-A177-3AD203B41FA5}">
                      <a16:colId xmlns:a16="http://schemas.microsoft.com/office/drawing/2014/main" val="434404071"/>
                    </a:ext>
                  </a:extLst>
                </a:gridCol>
              </a:tblGrid>
              <a:tr h="346073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3857803"/>
                  </a:ext>
                </a:extLst>
              </a:tr>
              <a:tr h="369593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535839"/>
                  </a:ext>
                </a:extLst>
              </a:tr>
              <a:tr h="27936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расходов на закупки и/или аренду отечественного программного обеспечения и платформ от общих расходов на закупку или аренду программного обеспечения</a:t>
                      </a:r>
                    </a:p>
                  </a:txBody>
                  <a:tcPr marL="7063" marR="7063" marT="70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574887"/>
                  </a:ext>
                </a:extLst>
              </a:tr>
              <a:tr h="29576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единой сетевой инфраструктуры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961083"/>
                  </a:ext>
                </a:extLst>
              </a:tr>
              <a:tr h="23172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Защищенность персональных данных за счет современных способов защиты информации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3" marR="7063" marT="706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45587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598725"/>
      </p:ext>
    </p:extLst>
  </p:cSld>
  <p:clrMapOvr>
    <a:masterClrMapping/>
  </p:clrMapOvr>
  <p:transition/>
  <p:timing/>
</p:sld>
</file>

<file path=ppt/slides/slide4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32F6461C-D938-41CE-9DF1-F1ED2A176202}"/>
              </a:ext>
            </a:extLst>
          </p:cNvPr>
          <p:cNvSpPr/>
          <p:nvPr/>
        </p:nvSpPr>
        <p:spPr>
          <a:xfrm>
            <a:off x="4585407" y="886249"/>
            <a:ext cx="3095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Финансовые показатели</a:t>
            </a:r>
            <a:r>
              <a:rPr lang="ru-RU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135EA94F-FD88-4424-9AE2-BE944EE8AEDF}"/>
              </a:ext>
            </a:extLst>
          </p:cNvPr>
          <p:cNvSpPr/>
          <p:nvPr/>
        </p:nvSpPr>
        <p:spPr>
          <a:xfrm>
            <a:off x="1374478" y="-61933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«Развитие физической культуры и спорта </a:t>
            </a:r>
          </a:p>
          <a:p>
            <a:r>
              <a:rPr lang="ru-RU" sz="2000" b="1">
                <a:latin typeface="Arial" pitchFamily="34" charset="0"/>
                <a:cs typeface="Arial" pitchFamily="34" charset="0"/>
              </a:rPr>
              <a:t>в  Нефтеюганском районе в 2019-2024 годах»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167239A7-A074-4014-9C8C-31FA9FF845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582835"/>
              </p:ext>
            </p:extLst>
          </p:nvPr>
        </p:nvGraphicFramePr>
        <p:xfrm>
          <a:off x="1660447" y="1408947"/>
          <a:ext cx="8871106" cy="513227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554034">
                  <a:extLst>
                    <a:ext uri="{9D8B030D-6E8A-4147-A177-3AD203B41FA5}">
                      <a16:colId xmlns:a16="http://schemas.microsoft.com/office/drawing/2014/main" val="51959869"/>
                    </a:ext>
                  </a:extLst>
                </a:gridCol>
                <a:gridCol w="1038688">
                  <a:extLst>
                    <a:ext uri="{9D8B030D-6E8A-4147-A177-3AD203B41FA5}">
                      <a16:colId xmlns:a16="http://schemas.microsoft.com/office/drawing/2014/main" val="3546186761"/>
                    </a:ext>
                  </a:extLst>
                </a:gridCol>
                <a:gridCol w="1278384">
                  <a:extLst>
                    <a:ext uri="{9D8B030D-6E8A-4147-A177-3AD203B41FA5}">
                      <a16:colId xmlns:a16="http://schemas.microsoft.com/office/drawing/2014/main" val="1420887942"/>
                    </a:ext>
                  </a:extLst>
                </a:gridCol>
              </a:tblGrid>
              <a:tr h="128655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141357"/>
                  </a:ext>
                </a:extLst>
              </a:tr>
              <a:tr h="0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7720424"/>
                  </a:ext>
                </a:extLst>
              </a:tr>
              <a:tr h="19970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субсидий бюджетным, автономным учреждениям и иным некоммерческим организациям</a:t>
                      </a: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1 298,00</a:t>
                      </a: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1 298,00</a:t>
                      </a: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925207"/>
                  </a:ext>
                </a:extLst>
              </a:tr>
              <a:tr h="19970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материально-технической базы учреждений муниципального образования (обеспечение МТБ, строительство)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9979498"/>
                  </a:ext>
                </a:extLst>
              </a:tr>
              <a:tr h="21215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комплексной безопасности и комфортных условий в учреждениях спорта (капитальный, текущий ремонт спортивных объектов)</a:t>
                      </a: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9 239,49</a:t>
                      </a: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9 239,49</a:t>
                      </a: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3170346"/>
                  </a:ext>
                </a:extLst>
              </a:tr>
              <a:tr h="25491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деятельности (оказание услуг) организация занятий физической культурой и спортом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135 506,79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132 701,55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32895"/>
                  </a:ext>
                </a:extLst>
              </a:tr>
              <a:tr h="25825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спортивным оборудованием, экипировкой и инвентарем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34193"/>
                  </a:ext>
                </a:extLst>
              </a:tr>
              <a:tr h="26552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сети шаговой доступности</a:t>
                      </a: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1 093,75</a:t>
                      </a: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1 093,75</a:t>
                      </a: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600757"/>
                  </a:ext>
                </a:extLst>
              </a:tr>
              <a:tr h="32775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в окружных, региональных, всероссийских и международных соревнованиях в соответствии с календарным планом.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3 753,94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3 716,61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206616"/>
                  </a:ext>
                </a:extLst>
              </a:tr>
              <a:tr h="32775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спортивным оборудованием, экипировкой и инвентарем учащихся ДЮСШ Нефтеюганского района, резерв сборных команд округа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2 691,75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2 691,75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094460"/>
                  </a:ext>
                </a:extLst>
              </a:tr>
              <a:tr h="26607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деятельности (оказание услуг)  по  организации дополнительного образования детей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60 178,63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59 749,50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300581"/>
                  </a:ext>
                </a:extLst>
              </a:tr>
              <a:tr h="23969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материально-технической базы учреждений муниципального образования</a:t>
                      </a: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300,60</a:t>
                      </a: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300,60</a:t>
                      </a: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0474872"/>
                  </a:ext>
                </a:extLst>
              </a:tr>
              <a:tr h="32775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комплексной безопасности и комфортных условий в учреждениях спорта (капитальный, текущий ремонт спортивных объектов)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1 470,08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1 470,08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021470"/>
                  </a:ext>
                </a:extLst>
              </a:tr>
              <a:tr h="36810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Присвоение спортивных разрядов, квалификационных категорий спортивных судей (оплата труда специалиста, приобретение квалификационных книжек и значков)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35,10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35,10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4627083"/>
                  </a:ext>
                </a:extLst>
              </a:tr>
              <a:tr h="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Единовременное денежное вознаграждение спортсменам (победителям и призерам), их личным тренерам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28" marR="6828" marT="68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78685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014850"/>
      </p:ext>
    </p:extLst>
  </p:cSld>
  <p:clrMapOvr>
    <a:masterClrMapping/>
  </p:clrMapOvr>
  <p:transition/>
  <p:timing/>
</p:sld>
</file>

<file path=ppt/slides/slide4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6F6551C-9FC2-4B19-BA4D-A38CCAE92765}"/>
              </a:ext>
            </a:extLst>
          </p:cNvPr>
          <p:cNvSpPr/>
          <p:nvPr/>
        </p:nvSpPr>
        <p:spPr>
          <a:xfrm>
            <a:off x="1342715" y="-83969"/>
            <a:ext cx="7696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«Развитие физической культуры и спорта </a:t>
            </a:r>
          </a:p>
          <a:p>
            <a:r>
              <a:rPr lang="ru-RU" sz="2000" b="1">
                <a:latin typeface="Arial" pitchFamily="34" charset="0"/>
                <a:cs typeface="Arial" pitchFamily="34" charset="0"/>
              </a:rPr>
              <a:t>в  Нефтеюганском районе на 2019-2024 годы»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F46827CA-5513-43DA-B0AD-130F9376C94E}"/>
              </a:ext>
            </a:extLst>
          </p:cNvPr>
          <p:cNvSpPr/>
          <p:nvPr/>
        </p:nvSpPr>
        <p:spPr>
          <a:xfrm>
            <a:off x="4633614" y="752367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1AAFADA1-EC8A-4499-B97E-313A0F89E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971599"/>
              </p:ext>
            </p:extLst>
          </p:nvPr>
        </p:nvGraphicFramePr>
        <p:xfrm>
          <a:off x="1688976" y="1369821"/>
          <a:ext cx="8930936" cy="5302804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249879">
                  <a:extLst>
                    <a:ext uri="{9D8B030D-6E8A-4147-A177-3AD203B41FA5}">
                      <a16:colId xmlns:a16="http://schemas.microsoft.com/office/drawing/2014/main" val="2404005871"/>
                    </a:ext>
                  </a:extLst>
                </a:gridCol>
                <a:gridCol w="958789">
                  <a:extLst>
                    <a:ext uri="{9D8B030D-6E8A-4147-A177-3AD203B41FA5}">
                      <a16:colId xmlns:a16="http://schemas.microsoft.com/office/drawing/2014/main" val="1982864728"/>
                    </a:ext>
                  </a:extLst>
                </a:gridCol>
                <a:gridCol w="800880">
                  <a:extLst>
                    <a:ext uri="{9D8B030D-6E8A-4147-A177-3AD203B41FA5}">
                      <a16:colId xmlns:a16="http://schemas.microsoft.com/office/drawing/2014/main" val="333729981"/>
                    </a:ext>
                  </a:extLst>
                </a:gridCol>
                <a:gridCol w="921388">
                  <a:extLst>
                    <a:ext uri="{9D8B030D-6E8A-4147-A177-3AD203B41FA5}">
                      <a16:colId xmlns:a16="http://schemas.microsoft.com/office/drawing/2014/main" val="886675798"/>
                    </a:ext>
                  </a:extLst>
                </a:gridCol>
              </a:tblGrid>
              <a:tr h="418361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636948"/>
                  </a:ext>
                </a:extLst>
              </a:tr>
              <a:tr h="294250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842243"/>
                  </a:ext>
                </a:extLst>
              </a:tr>
              <a:tr h="28824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населения, систематически занимающегося физической культурой и спортом, в общей численности населения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53,10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5692320"/>
                  </a:ext>
                </a:extLst>
              </a:tr>
              <a:tr h="28824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обеспеченности населения спортивными сооружениями исходя из единовременной пропускной способности объектов спорта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631338"/>
                  </a:ext>
                </a:extLst>
              </a:tr>
              <a:tr h="28824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детей и молодежи (возраст 3 - 29 лет), систематически занимающихся физической культурой и спортом, в общей численности детей и молодежи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356841"/>
                  </a:ext>
                </a:extLst>
              </a:tr>
              <a:tr h="408578">
                <a:tc>
                  <a:txBody>
                    <a:bodyPr vert="horz" wrap="square"/>
                    <a:lstStyle/>
                    <a:p>
                      <a:pPr indent="72000"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граждан среднего возраста (женщины: 30 - 54года; мужчины: 30 - 59 лет), систематически занимающихся физической культурой и спортом, в общей численности граждан среднего возраста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103853"/>
                  </a:ext>
                </a:extLst>
              </a:tr>
              <a:tr h="39469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 граждан старшего возраста (женщины: 55 -79 года; мужчины: 60 - 79 лет), систематически занимающихся физической культурой и спортом в общей численности граждан старшего возраста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8271880"/>
                  </a:ext>
                </a:extLst>
              </a:tr>
              <a:tr h="61815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лиц с ограниченными возможностями здоровья и инвалидов, систематически занимающихся физической культурой и спортом, в общей численности данной категории населения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715079"/>
                  </a:ext>
                </a:extLst>
              </a:tr>
              <a:tr h="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граждан, выполнивших нормативы Всероссийского физкультурно-спортивного комплекса "Готов к труду и обороне" (ГТО), в общей численности населения, принявшего участие в сдаче нормативов ВФСК "ГТО"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85,38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272427"/>
                  </a:ext>
                </a:extLst>
              </a:tr>
              <a:tr h="12974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учащихся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85,25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4996049"/>
                  </a:ext>
                </a:extLst>
              </a:tr>
              <a:tr h="26425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средств бюджета Нефтеюганского района, выделяемых негосударственным организациям, в том числе СО НКО на предоставление услуг в сфере физической культуры и спорта, потенциально возможных к передаче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6055189"/>
                  </a:ext>
                </a:extLst>
              </a:tr>
              <a:tr h="26425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занимающихся по программам спортивной подготовки в организациях ведомственной принадлежности физической культуры и спорта</a:t>
                      </a:r>
                    </a:p>
                  </a:txBody>
                  <a:tcPr marL="6005" marR="6005" marT="60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92,2</a:t>
                      </a: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92,2</a:t>
                      </a:r>
                    </a:p>
                  </a:txBody>
                  <a:tcPr marL="6005" marR="6005" marT="60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903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2392369"/>
      </p:ext>
    </p:extLst>
  </p:cSld>
  <p:clrMapOvr>
    <a:masterClrMapping/>
  </p:clrMapOvr>
  <p:transition/>
  <p:timing/>
</p:sld>
</file>

<file path=ppt/slides/slide4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804514E7-50F5-4D81-AD1B-F38DD2DCA477}"/>
              </a:ext>
            </a:extLst>
          </p:cNvPr>
          <p:cNvSpPr/>
          <p:nvPr/>
        </p:nvSpPr>
        <p:spPr>
          <a:xfrm>
            <a:off x="1178412" y="-93560"/>
            <a:ext cx="93083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«Развитие агропромышленного комплекса и рынков сельскохозяйственной продукции, сырья и продовольствия </a:t>
            </a:r>
          </a:p>
          <a:p>
            <a:r>
              <a:rPr lang="ru-RU" sz="2000" b="1">
                <a:latin typeface="Arial" pitchFamily="34" charset="0"/>
                <a:cs typeface="Arial" pitchFamily="34" charset="0"/>
              </a:rPr>
              <a:t>в Нефтеюганском районе в 2019-2024 годах»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C73358C-8092-4BDB-A49F-B5B4B09DBDF5}"/>
              </a:ext>
            </a:extLst>
          </p:cNvPr>
          <p:cNvSpPr/>
          <p:nvPr/>
        </p:nvSpPr>
        <p:spPr>
          <a:xfrm>
            <a:off x="4614867" y="1458124"/>
            <a:ext cx="303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ADCB9C98-0225-457B-B380-F11AA69250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358716"/>
              </p:ext>
            </p:extLst>
          </p:nvPr>
        </p:nvGraphicFramePr>
        <p:xfrm>
          <a:off x="1803647" y="2208256"/>
          <a:ext cx="8584706" cy="320108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161103">
                  <a:extLst>
                    <a:ext uri="{9D8B030D-6E8A-4147-A177-3AD203B41FA5}">
                      <a16:colId xmlns:a16="http://schemas.microsoft.com/office/drawing/2014/main" val="1763932767"/>
                    </a:ext>
                  </a:extLst>
                </a:gridCol>
                <a:gridCol w="1180730">
                  <a:extLst>
                    <a:ext uri="{9D8B030D-6E8A-4147-A177-3AD203B41FA5}">
                      <a16:colId xmlns:a16="http://schemas.microsoft.com/office/drawing/2014/main" val="1698307265"/>
                    </a:ext>
                  </a:extLst>
                </a:gridCol>
                <a:gridCol w="1242873">
                  <a:extLst>
                    <a:ext uri="{9D8B030D-6E8A-4147-A177-3AD203B41FA5}">
                      <a16:colId xmlns:a16="http://schemas.microsoft.com/office/drawing/2014/main" val="1240745079"/>
                    </a:ext>
                  </a:extLst>
                </a:gridCol>
              </a:tblGrid>
              <a:tr h="299379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308475"/>
                  </a:ext>
                </a:extLst>
              </a:tr>
              <a:tr h="299379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562864"/>
                  </a:ext>
                </a:extLst>
              </a:tr>
              <a:tr h="24753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Поддержка и развитие растениеводства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855,00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855,00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319504"/>
                  </a:ext>
                </a:extLst>
              </a:tr>
              <a:tr h="29843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Поддержка и развитие животноводства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171 852,90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171 852,90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799779"/>
                  </a:ext>
                </a:extLst>
              </a:tr>
              <a:tr h="31197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рыбохозяйственного комплекса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4 075,00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3 894,60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6374802"/>
                  </a:ext>
                </a:extLst>
              </a:tr>
              <a:tr h="30121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деятельности по заготовке и переработке дикоросов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3 620,10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3 620,10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1279951"/>
                  </a:ext>
                </a:extLst>
              </a:tr>
              <a:tr h="27969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совещаний, семинаров, ярмарок, конкурсов, выставок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954,20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954,20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693925"/>
                  </a:ext>
                </a:extLst>
              </a:tr>
              <a:tr h="26894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Поддержка и развитие малых форм хозяйствования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6 386,70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6 386,70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946062"/>
                  </a:ext>
                </a:extLst>
              </a:tr>
              <a:tr h="30595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Улучшение жилищных условий граждан, проживающих в сельской местности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3 720,70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3 635,80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310856"/>
                  </a:ext>
                </a:extLst>
              </a:tr>
              <a:tr h="31864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Осуществление деятельности по обращению с животными без владельцев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40 084,80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indent="72000"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39 816,60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0014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4096072"/>
      </p:ext>
    </p:extLst>
  </p:cSld>
  <p:clrMapOvr>
    <a:masterClrMapping/>
  </p:clrMapOvr>
  <p:transition/>
  <p:timing/>
</p:sld>
</file>

<file path=ppt/slides/slide4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A9F3765-7CF2-410B-AB5A-ADBDAF693FAF}"/>
              </a:ext>
            </a:extLst>
          </p:cNvPr>
          <p:cNvSpPr/>
          <p:nvPr/>
        </p:nvSpPr>
        <p:spPr>
          <a:xfrm>
            <a:off x="1246423" y="-73523"/>
            <a:ext cx="93083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«Развитие агропромышленного комплекса и рынков сельскохозяйственной продукции, сырья и продовольствия </a:t>
            </a:r>
          </a:p>
          <a:p>
            <a:r>
              <a:rPr lang="ru-RU" sz="2000" b="1">
                <a:latin typeface="Arial" pitchFamily="34" charset="0"/>
                <a:cs typeface="Arial" pitchFamily="34" charset="0"/>
              </a:rPr>
              <a:t>в Нефтеюганском районе в 2019-2024 годах»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7DAF90C-FE0E-4EBA-913A-5468481AE811}"/>
              </a:ext>
            </a:extLst>
          </p:cNvPr>
          <p:cNvSpPr/>
          <p:nvPr/>
        </p:nvSpPr>
        <p:spPr>
          <a:xfrm>
            <a:off x="4715722" y="1168651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A38FBA0C-9083-41CB-9649-9182535804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489227"/>
              </p:ext>
            </p:extLst>
          </p:nvPr>
        </p:nvGraphicFramePr>
        <p:xfrm>
          <a:off x="1930449" y="1813438"/>
          <a:ext cx="8170902" cy="4432966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135698">
                  <a:extLst>
                    <a:ext uri="{9D8B030D-6E8A-4147-A177-3AD203B41FA5}">
                      <a16:colId xmlns:a16="http://schemas.microsoft.com/office/drawing/2014/main" val="689853514"/>
                    </a:ext>
                  </a:extLst>
                </a:gridCol>
                <a:gridCol w="808372">
                  <a:extLst>
                    <a:ext uri="{9D8B030D-6E8A-4147-A177-3AD203B41FA5}">
                      <a16:colId xmlns:a16="http://schemas.microsoft.com/office/drawing/2014/main" val="459283984"/>
                    </a:ext>
                  </a:extLst>
                </a:gridCol>
                <a:gridCol w="1095631">
                  <a:extLst>
                    <a:ext uri="{9D8B030D-6E8A-4147-A177-3AD203B41FA5}">
                      <a16:colId xmlns:a16="http://schemas.microsoft.com/office/drawing/2014/main" val="544974991"/>
                    </a:ext>
                  </a:extLst>
                </a:gridCol>
                <a:gridCol w="1131201">
                  <a:extLst>
                    <a:ext uri="{9D8B030D-6E8A-4147-A177-3AD203B41FA5}">
                      <a16:colId xmlns:a16="http://schemas.microsoft.com/office/drawing/2014/main" val="3466011123"/>
                    </a:ext>
                  </a:extLst>
                </a:gridCol>
              </a:tblGrid>
              <a:tr h="270448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161087"/>
                  </a:ext>
                </a:extLst>
              </a:tr>
              <a:tr h="322040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815153"/>
                  </a:ext>
                </a:extLst>
              </a:tr>
              <a:tr h="31546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поголовье сельскохозяйственных животных (за исключением кроликов и птицы)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6 406</a:t>
                      </a: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6 411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119055"/>
                  </a:ext>
                </a:extLst>
              </a:tr>
              <a:tr h="31546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Производство мяса (скота и птицы на убой) в хозяйствах всех категорий в живом весе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тонн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1 287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1 314,2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7279695"/>
                  </a:ext>
                </a:extLst>
              </a:tr>
              <a:tr h="17924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Производство молока в хозяйствах всех категорий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тонн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4 756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4 902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765702"/>
                  </a:ext>
                </a:extLst>
              </a:tr>
              <a:tr h="30026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Производство яиц в хозяйствах всех категорий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штук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1 718,8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5 500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8230294"/>
                  </a:ext>
                </a:extLst>
              </a:tr>
              <a:tr h="15773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Валовый сбор овощей открытого грунта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тонн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689082"/>
                  </a:ext>
                </a:extLst>
              </a:tr>
              <a:tr h="15773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Добыча (вылов) рыбы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тонн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713,4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8159903"/>
                  </a:ext>
                </a:extLst>
              </a:tr>
              <a:tr h="15773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заготовки дикоросов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тонн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42,9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798677"/>
                  </a:ext>
                </a:extLst>
              </a:tr>
              <a:tr h="31546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Ввод (приобретение) жилья для граждан, проживающих в сельской местности, в том числе для молодых семей и молодых специалистов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тыс.кв.метров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0,0804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755009"/>
                  </a:ext>
                </a:extLst>
              </a:tr>
              <a:tr h="19369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прибыльных сельскохозяйственных организаций в общем их числе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225300"/>
                  </a:ext>
                </a:extLst>
              </a:tr>
              <a:tr h="17087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Производство продукции сельского хозяйства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u="none" strike="noStrike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358,75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422,1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0221811"/>
                  </a:ext>
                </a:extLst>
              </a:tr>
              <a:tr h="17087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приюта для животных без владельцев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72" marR="6572" marT="657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572" marR="6572" marT="6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419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7623553"/>
      </p:ext>
    </p:extLst>
  </p:cSld>
  <p:clrMapOvr>
    <a:masterClrMapping/>
  </p:clrMapOvr>
  <p:transition/>
  <p:timing/>
</p:sld>
</file>

<file path=ppt/slides/slide4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19084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7C0FDE6-C76C-44E8-9B9B-7942321601EA}"/>
              </a:ext>
            </a:extLst>
          </p:cNvPr>
          <p:cNvSpPr/>
          <p:nvPr/>
        </p:nvSpPr>
        <p:spPr>
          <a:xfrm>
            <a:off x="4255765" y="1193856"/>
            <a:ext cx="2808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 показатели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41056FB-D7CD-4BF6-9603-96BF597D06D2}"/>
              </a:ext>
            </a:extLst>
          </p:cNvPr>
          <p:cNvSpPr/>
          <p:nvPr/>
        </p:nvSpPr>
        <p:spPr>
          <a:xfrm>
            <a:off x="1242829" y="-74655"/>
            <a:ext cx="922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«Устойчивое развитие коренных малочисленных народов</a:t>
            </a:r>
          </a:p>
          <a:p>
            <a:r>
              <a:rPr lang="ru-RU" sz="2000" b="1">
                <a:latin typeface="Arial" pitchFamily="34" charset="0"/>
                <a:cs typeface="Arial" pitchFamily="34" charset="0"/>
              </a:rPr>
              <a:t> Севера Нефтеюганского района на 2019–2024 годы»</a:t>
            </a:r>
          </a:p>
        </p:txBody>
      </p:sp>
      <p:graphicFrame>
        <p:nvGraphicFramePr>
          <p:cNvPr id="18" name="Таблица 17">
            <a:extLst>
              <a:ext uri="{FF2B5EF4-FFF2-40B4-BE49-F238E27FC236}">
                <a16:creationId xmlns:a16="http://schemas.microsoft.com/office/drawing/2014/main" id="{25D64A54-6DA6-440F-B2D0-8B6ADE9D58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849552"/>
              </p:ext>
            </p:extLst>
          </p:nvPr>
        </p:nvGraphicFramePr>
        <p:xfrm>
          <a:off x="1720332" y="2143369"/>
          <a:ext cx="8899580" cy="2725867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959810">
                  <a:extLst>
                    <a:ext uri="{9D8B030D-6E8A-4147-A177-3AD203B41FA5}">
                      <a16:colId xmlns:a16="http://schemas.microsoft.com/office/drawing/2014/main" val="3300737009"/>
                    </a:ext>
                  </a:extLst>
                </a:gridCol>
                <a:gridCol w="950877">
                  <a:extLst>
                    <a:ext uri="{9D8B030D-6E8A-4147-A177-3AD203B41FA5}">
                      <a16:colId xmlns:a16="http://schemas.microsoft.com/office/drawing/2014/main" val="1549156097"/>
                    </a:ext>
                  </a:extLst>
                </a:gridCol>
                <a:gridCol w="988893">
                  <a:extLst>
                    <a:ext uri="{9D8B030D-6E8A-4147-A177-3AD203B41FA5}">
                      <a16:colId xmlns:a16="http://schemas.microsoft.com/office/drawing/2014/main" val="579558887"/>
                    </a:ext>
                  </a:extLst>
                </a:gridCol>
              </a:tblGrid>
              <a:tr h="179988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3420951"/>
                  </a:ext>
                </a:extLst>
              </a:tr>
              <a:tr h="272319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341480"/>
                  </a:ext>
                </a:extLst>
              </a:tr>
              <a:tr h="369801">
                <a:tc>
                  <a:txBody>
                    <a:bodyPr vert="horz" wrap="square"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Государственная поддержка юридических и физических лиц из числа коренных малочисленных народов, ведущих традиционный образ жизни и осуществляющих традиционную хозяйственную деятельность</a:t>
                      </a:r>
                      <a:b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341,40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341,37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903367"/>
                  </a:ext>
                </a:extLst>
              </a:tr>
              <a:tr h="373377">
                <a:tc>
                  <a:txBody>
                    <a:bodyPr vert="horz" wrap="square"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Организация, проведение мероприятий, направленных на развитие традиционной хозяйственной деятельности коренных малочисленных народов и участие в них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3 140,32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3 140,32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653591"/>
                  </a:ext>
                </a:extLst>
              </a:tr>
              <a:tr h="478071">
                <a:tc>
                  <a:txBody>
                    <a:bodyPr vert="horz" wrap="square"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Организация, проведение мероприятий, направленных на развитие традиционной культуры, фольклора, национального спорта, сохранение культурного наследия коренных малочисленных народов и участие в них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1 461,89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1 461,89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6499398"/>
                  </a:ext>
                </a:extLst>
              </a:tr>
              <a:tr h="340624">
                <a:tc>
                  <a:txBody>
                    <a:bodyPr vert="horz" wrap="square"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Меры поддержки, просветительские мероприятия направленные на популяризацию и  поддержку родных языков народов ханты, манси, ненцев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13 717,48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13 717,48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2" marR="7202" marT="720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0271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6900831"/>
      </p:ext>
    </p:extLst>
  </p:cSld>
  <p:clrMapOvr>
    <a:masterClrMapping/>
  </p:clrMapOvr>
  <p:transition/>
  <p:timing/>
</p:sld>
</file>

<file path=ppt/slides/slide4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83B31660-04CF-4432-958F-22C47CAC114E}"/>
              </a:ext>
            </a:extLst>
          </p:cNvPr>
          <p:cNvSpPr/>
          <p:nvPr/>
        </p:nvSpPr>
        <p:spPr>
          <a:xfrm>
            <a:off x="4487617" y="1189480"/>
            <a:ext cx="2397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показатели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C50A003-8AE6-49B0-B68D-454C5262C89F}"/>
              </a:ext>
            </a:extLst>
          </p:cNvPr>
          <p:cNvSpPr/>
          <p:nvPr/>
        </p:nvSpPr>
        <p:spPr>
          <a:xfrm>
            <a:off x="1242829" y="-74655"/>
            <a:ext cx="922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«Устойчивое развитие коренных малочисленных народов</a:t>
            </a:r>
          </a:p>
          <a:p>
            <a:r>
              <a:rPr lang="ru-RU" sz="2000" b="1">
                <a:latin typeface="Arial" pitchFamily="34" charset="0"/>
                <a:cs typeface="Arial" pitchFamily="34" charset="0"/>
              </a:rPr>
              <a:t> Севера Нефтеюганского района на 2019–2024 годы»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7E2D6626-27FF-43E5-B31A-F0DE1163E4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369343"/>
              </p:ext>
            </p:extLst>
          </p:nvPr>
        </p:nvGraphicFramePr>
        <p:xfrm>
          <a:off x="1589946" y="1883014"/>
          <a:ext cx="8873083" cy="4185749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115923">
                  <a:extLst>
                    <a:ext uri="{9D8B030D-6E8A-4147-A177-3AD203B41FA5}">
                      <a16:colId xmlns:a16="http://schemas.microsoft.com/office/drawing/2014/main" val="639637316"/>
                    </a:ext>
                  </a:extLst>
                </a:gridCol>
                <a:gridCol w="770058">
                  <a:extLst>
                    <a:ext uri="{9D8B030D-6E8A-4147-A177-3AD203B41FA5}">
                      <a16:colId xmlns:a16="http://schemas.microsoft.com/office/drawing/2014/main" val="2824236804"/>
                    </a:ext>
                  </a:extLst>
                </a:gridCol>
                <a:gridCol w="1078606">
                  <a:extLst>
                    <a:ext uri="{9D8B030D-6E8A-4147-A177-3AD203B41FA5}">
                      <a16:colId xmlns:a16="http://schemas.microsoft.com/office/drawing/2014/main" val="3826447977"/>
                    </a:ext>
                  </a:extLst>
                </a:gridCol>
                <a:gridCol w="908496">
                  <a:extLst>
                    <a:ext uri="{9D8B030D-6E8A-4147-A177-3AD203B41FA5}">
                      <a16:colId xmlns:a16="http://schemas.microsoft.com/office/drawing/2014/main" val="2821088692"/>
                    </a:ext>
                  </a:extLst>
                </a:gridCol>
              </a:tblGrid>
              <a:tr h="339849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361026"/>
                  </a:ext>
                </a:extLst>
              </a:tr>
              <a:tr h="339849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7864801"/>
                  </a:ext>
                </a:extLst>
              </a:tr>
              <a:tr h="189637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 количества пользователей территориями традиционного природопользования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076365"/>
                  </a:ext>
                </a:extLst>
              </a:tr>
              <a:tr h="311997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количество пользователей  территориями традиционного природопользования из числа коренных малочисленных народов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928140"/>
                  </a:ext>
                </a:extLst>
              </a:tr>
              <a:tr h="311997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общин и организаций, осуществляющих традиционную хозяйственную деятельность и занимающихся традиционными промыслами коренных малочисленных народов Севера</a:t>
                      </a:r>
                    </a:p>
                  </a:txBody>
                  <a:tcPr marL="6153" marR="6153" marT="61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903101"/>
                  </a:ext>
                </a:extLst>
              </a:tr>
              <a:tr h="311997">
                <a:tc>
                  <a:txBody>
                    <a:bodyPr vert="horz" wrap="square"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граждан из числа коренных малочисленных народов Севера, удовлетворенных качеством реализуемых мероприятий, направленных на поддержку экономического и социального развития коренных малочисленных народов Севера, в общем количестве опрошенных лиц, относящихся к коренным малочисленным народам Севера</a:t>
                      </a:r>
                    </a:p>
                  </a:txBody>
                  <a:tcPr marL="6153" marR="6153" marT="61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060950"/>
                  </a:ext>
                </a:extLst>
              </a:tr>
              <a:tr h="453911">
                <a:tc>
                  <a:txBody>
                    <a:bodyPr vert="horz" wrap="square"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Увеличение количества участников мероприятий, направленных на сохранение культуры и традиционного образа жизни коренных малочисленных народов Севера  (человек)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9256426"/>
                  </a:ext>
                </a:extLst>
              </a:tr>
              <a:tr h="468266">
                <a:tc>
                  <a:txBody>
                    <a:bodyPr vert="horz" wrap="square"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Увеличение количества мероприятий (проектов программ), реализованных некоммерческими организациями по сохранению и развитию самобытной культуры коренных малочисленных народов Севера, за счет мер государственной и муниципальной поддержки (единиц)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0841346"/>
                  </a:ext>
                </a:extLst>
              </a:tr>
              <a:tr h="453911">
                <a:tc>
                  <a:txBody>
                    <a:bodyPr vert="horz" wrap="square"/>
                    <a:lstStyle/>
                    <a:p>
                      <a:pPr algn="l" fontAlgn="t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Увеличение количества публикаций в СМИ, направленных на сохранение и развитие самобытной культуры коренных малочисленных народов Севера (единиц)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153" marR="6153" marT="615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717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5497820"/>
      </p:ext>
    </p:extLst>
  </p:cSld>
  <p:clrMapOvr>
    <a:masterClrMapping/>
  </p:clrMapOvr>
  <p:transition/>
  <p:timing/>
</p:sld>
</file>

<file path=ppt/slides/slide4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C5D5A907-35BC-43DC-8F4A-7674499639F5}"/>
              </a:ext>
            </a:extLst>
          </p:cNvPr>
          <p:cNvSpPr/>
          <p:nvPr/>
        </p:nvSpPr>
        <p:spPr>
          <a:xfrm>
            <a:off x="4505157" y="981222"/>
            <a:ext cx="303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28877A2-8E3E-48B7-A79E-9AE350959BD7}"/>
              </a:ext>
            </a:extLst>
          </p:cNvPr>
          <p:cNvSpPr/>
          <p:nvPr/>
        </p:nvSpPr>
        <p:spPr>
          <a:xfrm>
            <a:off x="1383506" y="-62081"/>
            <a:ext cx="922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«Обеспечение доступным и комфортным жильем жителей Нефтеюганского района в 2019-2024 годах»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77AF93DB-3CCF-474E-9974-67AA4DD9E1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311255"/>
              </p:ext>
            </p:extLst>
          </p:nvPr>
        </p:nvGraphicFramePr>
        <p:xfrm>
          <a:off x="1500695" y="1628287"/>
          <a:ext cx="8797770" cy="3837374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528540">
                  <a:extLst>
                    <a:ext uri="{9D8B030D-6E8A-4147-A177-3AD203B41FA5}">
                      <a16:colId xmlns:a16="http://schemas.microsoft.com/office/drawing/2014/main" val="1370279573"/>
                    </a:ext>
                  </a:extLst>
                </a:gridCol>
                <a:gridCol w="1080585">
                  <a:extLst>
                    <a:ext uri="{9D8B030D-6E8A-4147-A177-3AD203B41FA5}">
                      <a16:colId xmlns:a16="http://schemas.microsoft.com/office/drawing/2014/main" val="2474928889"/>
                    </a:ext>
                  </a:extLst>
                </a:gridCol>
                <a:gridCol w="1188645">
                  <a:extLst>
                    <a:ext uri="{9D8B030D-6E8A-4147-A177-3AD203B41FA5}">
                      <a16:colId xmlns:a16="http://schemas.microsoft.com/office/drawing/2014/main" val="3685369638"/>
                    </a:ext>
                  </a:extLst>
                </a:gridCol>
              </a:tblGrid>
              <a:tr h="458478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992944"/>
                  </a:ext>
                </a:extLst>
              </a:tr>
              <a:tr h="439584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4625146"/>
                  </a:ext>
                </a:extLst>
              </a:tr>
              <a:tr h="22560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Осуществление градостроительной деятельности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3 355,7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3 064,2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796992"/>
                  </a:ext>
                </a:extLst>
              </a:tr>
              <a:tr h="20350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Ведение информационной системы обеспечения градостроительной деятельности Нефтеюганского района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200,0</a:t>
                      </a: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269871"/>
                  </a:ext>
                </a:extLst>
              </a:tr>
              <a:tr h="39133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жилых помещений путем заключения муниципальных контрактов долевого участия в строительстве и купли-продажи на территории городского и сельских поселений Нефтеюганского района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90 227,8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90 192,4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622011"/>
                  </a:ext>
                </a:extLst>
              </a:tr>
              <a:tr h="23090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Ликвидация объектов, утративших технологическую необходимость или пришедших в ветхое состояние, объектов инженерной инфраструктуры, хозяйственных построек, незаконных (самовольных) строений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13 374,5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13 374,5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214727"/>
                  </a:ext>
                </a:extLst>
              </a:tr>
              <a:tr h="23666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устойчивого сокращения непригодного для проживания жилищного фонда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617 427,6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613 841,2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612948"/>
                  </a:ext>
                </a:extLst>
              </a:tr>
              <a:tr h="23666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выплат гражданам по исполнительным документам</a:t>
                      </a:r>
                    </a:p>
                  </a:txBody>
                  <a:tcPr marL="6684" marR="6684" marT="668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3 989,70</a:t>
                      </a: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3 989,70</a:t>
                      </a: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192456"/>
                  </a:ext>
                </a:extLst>
              </a:tr>
              <a:tr h="24742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Расселение приспособленных для проживания строений, включенных в Реестры строений на 01.01.2012</a:t>
                      </a:r>
                    </a:p>
                  </a:txBody>
                  <a:tcPr marL="6684" marR="6684" marT="668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1 999,10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1 999,10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774290"/>
                  </a:ext>
                </a:extLst>
              </a:tr>
              <a:tr h="24742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субсидий (уведомлений) отдельным категориям граждан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17 176,70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12 014,3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413825"/>
                  </a:ext>
                </a:extLst>
              </a:tr>
              <a:tr h="24006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Переселение граждан из жилых домов, находящихся в зонах затопления, подтопления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29 044,2</a:t>
                      </a: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29 044,1</a:t>
                      </a: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5327913"/>
                  </a:ext>
                </a:extLst>
              </a:tr>
              <a:tr h="22181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Проектирование и строительство систем инженерной инфраструктуры для жилищного строительства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18 285,5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18 285,4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8938446"/>
                  </a:ext>
                </a:extLst>
              </a:tr>
              <a:tr h="34684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Проектирование и строительство систем инженерной и транспортной инфраструктуры для участков льготной категории граждан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19 197,8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14 162,6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4" marR="6684" marT="668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2051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8776124"/>
      </p:ext>
    </p:extLst>
  </p:cSld>
  <p:clrMapOvr>
    <a:masterClrMapping/>
  </p:clrMapOvr>
  <p:transition/>
  <p:timing/>
</p:sld>
</file>

<file path=ppt/slides/slide4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1E25FEF3-8DC5-4956-AF67-81AE733F97E8}"/>
              </a:ext>
            </a:extLst>
          </p:cNvPr>
          <p:cNvSpPr/>
          <p:nvPr/>
        </p:nvSpPr>
        <p:spPr>
          <a:xfrm>
            <a:off x="1246423" y="-70275"/>
            <a:ext cx="9067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«Обеспечение доступным и комфортным жильем жителей Нефтеюганского района в 2019-2024 годах»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59F96EB-0297-4C4D-8B4D-EE2F66EEEDD1}"/>
              </a:ext>
            </a:extLst>
          </p:cNvPr>
          <p:cNvSpPr/>
          <p:nvPr/>
        </p:nvSpPr>
        <p:spPr>
          <a:xfrm>
            <a:off x="4644872" y="1229462"/>
            <a:ext cx="2601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40298691-734C-4574-935D-2636185690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483636"/>
              </p:ext>
            </p:extLst>
          </p:nvPr>
        </p:nvGraphicFramePr>
        <p:xfrm>
          <a:off x="1543346" y="1991462"/>
          <a:ext cx="8833281" cy="3562465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431403">
                  <a:extLst>
                    <a:ext uri="{9D8B030D-6E8A-4147-A177-3AD203B41FA5}">
                      <a16:colId xmlns:a16="http://schemas.microsoft.com/office/drawing/2014/main" val="3195635319"/>
                    </a:ext>
                  </a:extLst>
                </a:gridCol>
                <a:gridCol w="774230">
                  <a:extLst>
                    <a:ext uri="{9D8B030D-6E8A-4147-A177-3AD203B41FA5}">
                      <a16:colId xmlns:a16="http://schemas.microsoft.com/office/drawing/2014/main" val="4017455679"/>
                    </a:ext>
                  </a:extLst>
                </a:gridCol>
                <a:gridCol w="816429">
                  <a:extLst>
                    <a:ext uri="{9D8B030D-6E8A-4147-A177-3AD203B41FA5}">
                      <a16:colId xmlns:a16="http://schemas.microsoft.com/office/drawing/2014/main" val="3785495969"/>
                    </a:ext>
                  </a:extLst>
                </a:gridCol>
                <a:gridCol w="811219">
                  <a:extLst>
                    <a:ext uri="{9D8B030D-6E8A-4147-A177-3AD203B41FA5}">
                      <a16:colId xmlns:a16="http://schemas.microsoft.com/office/drawing/2014/main" val="730471285"/>
                    </a:ext>
                  </a:extLst>
                </a:gridCol>
              </a:tblGrid>
              <a:tr h="398170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952104"/>
                  </a:ext>
                </a:extLst>
              </a:tr>
              <a:tr h="517303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290442"/>
                  </a:ext>
                </a:extLst>
              </a:tr>
              <a:tr h="54482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Сохранение доли муниципальных образований Нефтеюганского района   с утвержденными  документами  территориального  планирования и градостроительного зонирования  от общего числа  муниципальных образований  Нефтеюганского района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3120497"/>
                  </a:ext>
                </a:extLst>
              </a:tr>
              <a:tr h="27781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 объем  ввода  жилья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тыс.кв.м.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06516"/>
                  </a:ext>
                </a:extLst>
              </a:tr>
              <a:tr h="25818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площадь жилых помещений, приходящаяся в среднем на одного жителя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кв.м.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390461"/>
                  </a:ext>
                </a:extLst>
              </a:tr>
              <a:tr h="66711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семей, улучшивших жилищные условия, от числа семей, желающих улучшить жилищные условия, состоящих на учете для получения мер государственной поддержки, предусмотренной Государственной программой автономного округа, утвержденной постановлением Правительства Ханты-Мансийского автономного округа – Югры от 05.10.2018 № 346-п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8312538"/>
                  </a:ext>
                </a:extLst>
              </a:tr>
              <a:tr h="445194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снесенных домов, жилые помещения в которых признаны непригодными для проживания, многоквартирных домов, признанных аварийными и подлежащими сносу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770539"/>
                  </a:ext>
                </a:extLst>
              </a:tr>
              <a:tr h="36557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семей, переселяемых из жилых помещений, признанных непригодными для проживания, многоквартирных домов, признанных аварийными и подлежащими сносу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27" marR="6627" marT="66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87599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0162643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" name="Picture 2" descr="\\10.10.1.6\общие папки\Обмен\#БРЕНДБУК\Логотип и шрифт\Логотип\Паттерн узо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6370" y="3429000"/>
            <a:ext cx="5953710" cy="94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Группа 26"/>
          <p:cNvGrpSpPr/>
          <p:nvPr/>
        </p:nvGrpSpPr>
        <p:grpSpPr>
          <a:xfrm>
            <a:off x="0" y="5318898"/>
            <a:ext cx="12191999" cy="1539102"/>
            <a:chOff x="-14287" y="5532437"/>
            <a:chExt cx="10706100" cy="2054225"/>
          </a:xfrm>
        </p:grpSpPr>
        <p:grpSp>
          <p:nvGrpSpPr>
            <p:cNvPr id="28" name="Группа 27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1" name="Прямоугольник 30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59494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539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59494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539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759494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539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9" name="Прямоугольник 28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759494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539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1999" cy="888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9" y="38941"/>
            <a:ext cx="1080228" cy="7634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52303" y="2777414"/>
            <a:ext cx="153436" cy="313555"/>
          </a:xfrm>
          <a:prstGeom prst="rect">
            <a:avLst/>
          </a:prstGeom>
          <a:noFill/>
        </p:spPr>
        <p:txBody>
          <a:bodyPr wrap="none" lIns="75944" tIns="37977" rIns="75944" bIns="37977" rtlCol="0">
            <a:spAutoFit/>
          </a:bodyPr>
          <a:lstStyle/>
          <a:p>
            <a:pPr marL="0" marR="0" lvl="0" indent="0" algn="l" defTabSz="86631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53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307375" y="3295668"/>
            <a:ext cx="5548667" cy="3100838"/>
            <a:chOff x="3248312" y="1003594"/>
            <a:chExt cx="7101191" cy="4028485"/>
          </a:xfrm>
          <a:pattFill prst="pct5">
            <a:fgClr>
              <a:srgbClr val="DEA900"/>
            </a:fgClr>
            <a:bgClr>
              <a:schemeClr val="bg1"/>
            </a:bgClr>
          </a:pattFill>
        </p:grpSpPr>
        <p:graphicFrame>
          <p:nvGraphicFramePr>
            <p:cNvPr id="15" name="Диаграмма 14"/>
            <p:cNvGraphicFramePr/>
            <p:nvPr/>
          </p:nvGraphicFramePr>
          <p:xfrm>
            <a:off x="3248312" y="1003594"/>
            <a:ext cx="7101191" cy="4028485"/>
          </p:xfrm>
          <a:graphic>
            <a:graphicData uri="http://schemas.openxmlformats.org/drawingml/2006/chart">
              <c:chart xmlns:c="http://schemas.openxmlformats.org/drawingml/2006/chart" r:id="rId7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8771370" y="1136883"/>
              <a:ext cx="1203754" cy="393438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algn="l" defTabSz="759026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368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млн руб.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24989" y="2833681"/>
              <a:ext cx="1394955" cy="47898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algn="ctr" defTabSz="759026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796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Доходы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32048" y="2914195"/>
              <a:ext cx="1526334" cy="478989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algn="ctr" defTabSz="759026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796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Расходы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292103" y="2671745"/>
              <a:ext cx="1783888" cy="478989"/>
            </a:xfrm>
            <a:prstGeom prst="rect">
              <a:avLst/>
            </a:prstGeom>
            <a:noFill/>
            <a:effectLst>
              <a:outerShdw blurRad="139700" dist="38100" dir="3000000" algn="tl" rotWithShape="0">
                <a:schemeClr val="bg1"/>
              </a:outerShdw>
            </a:effectLst>
            <a:scene3d>
              <a:camera prst="orthographicFron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marL="0" marR="0" lvl="0" indent="0" algn="ctr" defTabSz="759026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796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Дефицит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761501" y="17721"/>
            <a:ext cx="6516882" cy="603012"/>
          </a:xfrm>
          <a:prstGeom prst="rect">
            <a:avLst/>
          </a:prstGeom>
          <a:noFill/>
        </p:spPr>
        <p:txBody>
          <a:bodyPr wrap="square" lIns="75963" tIns="37986" rIns="75963" bIns="37986" rtlCol="0">
            <a:spAutoFit/>
          </a:bodyPr>
          <a:lstStyle/>
          <a:p>
            <a:pPr marL="0" marR="0" lvl="0" indent="0" algn="l" defTabSz="75902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71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Основные параметры исполнения бюджета муниципального района за 2022 год</a:t>
            </a:r>
            <a:endParaRPr kumimoji="0" lang="en-US" sz="171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568458" y="477122"/>
            <a:ext cx="909322" cy="287221"/>
          </a:xfrm>
          <a:prstGeom prst="rect">
            <a:avLst/>
          </a:prstGeom>
        </p:spPr>
        <p:txBody>
          <a:bodyPr wrap="none" lIns="75963" tIns="37986" rIns="75963" bIns="37986">
            <a:spAutoFit/>
          </a:bodyPr>
          <a:lstStyle/>
          <a:p>
            <a:pPr marL="0" marR="0" lvl="0" indent="0" algn="l" defTabSz="75902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368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  <a:endParaRPr kumimoji="0" lang="ru-RU" sz="136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238" y="3292560"/>
            <a:ext cx="2412828" cy="2823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80" y="1249343"/>
            <a:ext cx="1512796" cy="1512796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936863" y="797040"/>
          <a:ext cx="10008612" cy="23546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7212">
                  <a:extLst>
                    <a:ext uri="{9D8B030D-6E8A-4147-A177-3AD203B41FA5}">
                      <a16:colId xmlns:a16="http://schemas.microsoft.com/office/drawing/2014/main" val="1874008057"/>
                    </a:ext>
                  </a:extLst>
                </a:gridCol>
                <a:gridCol w="1061589">
                  <a:extLst>
                    <a:ext uri="{9D8B030D-6E8A-4147-A177-3AD203B41FA5}">
                      <a16:colId xmlns:a16="http://schemas.microsoft.com/office/drawing/2014/main" val="3912885129"/>
                    </a:ext>
                  </a:extLst>
                </a:gridCol>
                <a:gridCol w="1581092">
                  <a:extLst>
                    <a:ext uri="{9D8B030D-6E8A-4147-A177-3AD203B41FA5}">
                      <a16:colId xmlns:a16="http://schemas.microsoft.com/office/drawing/2014/main" val="1346890258"/>
                    </a:ext>
                  </a:extLst>
                </a:gridCol>
                <a:gridCol w="1219699">
                  <a:extLst>
                    <a:ext uri="{9D8B030D-6E8A-4147-A177-3AD203B41FA5}">
                      <a16:colId xmlns:a16="http://schemas.microsoft.com/office/drawing/2014/main" val="1531942519"/>
                    </a:ext>
                  </a:extLst>
                </a:gridCol>
                <a:gridCol w="1039004">
                  <a:extLst>
                    <a:ext uri="{9D8B030D-6E8A-4147-A177-3AD203B41FA5}">
                      <a16:colId xmlns:a16="http://schemas.microsoft.com/office/drawing/2014/main" val="4241333101"/>
                    </a:ext>
                  </a:extLst>
                </a:gridCol>
                <a:gridCol w="1727906">
                  <a:extLst>
                    <a:ext uri="{9D8B030D-6E8A-4147-A177-3AD203B41FA5}">
                      <a16:colId xmlns:a16="http://schemas.microsoft.com/office/drawing/2014/main" val="2893769291"/>
                    </a:ext>
                  </a:extLst>
                </a:gridCol>
                <a:gridCol w="1832110">
                  <a:extLst>
                    <a:ext uri="{9D8B030D-6E8A-4147-A177-3AD203B41FA5}">
                      <a16:colId xmlns:a16="http://schemas.microsoft.com/office/drawing/2014/main" val="939587038"/>
                    </a:ext>
                  </a:extLst>
                </a:gridCol>
              </a:tblGrid>
              <a:tr h="358419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Показатели</a:t>
                      </a:r>
                      <a:endParaRPr lang="ru-RU" sz="105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Исполнено за 2021 год</a:t>
                      </a:r>
                      <a:endParaRPr lang="ru-RU" sz="105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5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 год</a:t>
                      </a:r>
                      <a:endParaRPr lang="ru-RU" sz="120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826056"/>
                  </a:ext>
                </a:extLst>
              </a:tr>
              <a:tr h="542712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Первоначальный план</a:t>
                      </a:r>
                      <a:endParaRPr lang="ru-RU" sz="105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Уточненный план</a:t>
                      </a:r>
                      <a:endParaRPr lang="ru-RU" sz="105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Исполнено</a:t>
                      </a:r>
                      <a:endParaRPr lang="ru-RU" sz="105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Процент выполнения первоначального плана</a:t>
                      </a:r>
                      <a:endParaRPr lang="ru-RU" sz="1050" b="1" i="0" u="none" strike="noStrike">
                        <a:solidFill>
                          <a:schemeClr val="bg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1" u="none" strike="noStrike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Отклонение уточненного плана от первоначального плана</a:t>
                      </a:r>
                      <a:endParaRPr lang="ru-RU" sz="1050" b="1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8268652"/>
                  </a:ext>
                </a:extLst>
              </a:tr>
              <a:tr h="209550"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Доходы, </a:t>
                      </a:r>
                      <a:r>
                        <a:rPr lang="ru-RU" sz="10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в том числе: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6 706,01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en-US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6 214</a:t>
                      </a:r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en-US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 </a:t>
                      </a:r>
                      <a:r>
                        <a:rPr lang="en-US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416</a:t>
                      </a:r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en-US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97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 </a:t>
                      </a:r>
                      <a:r>
                        <a:rPr lang="en-US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094</a:t>
                      </a:r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en-US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46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98%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en-US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</a:t>
                      </a:r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en-US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373916"/>
                  </a:ext>
                </a:extLst>
              </a:tr>
              <a:tr h="209550"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Налоговые и неналоговые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2 890,89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0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2 394,42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0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2 566,28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0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2 255,43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0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0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171,86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276334"/>
                  </a:ext>
                </a:extLst>
              </a:tr>
              <a:tr h="209550"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Безвозмездные поступления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100" b="0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3 815,12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0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3 820,18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0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3 850,69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0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3 839,03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0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0" i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30,51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226039"/>
                  </a:ext>
                </a:extLst>
              </a:tr>
              <a:tr h="209550"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Расходы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rtl="0" fontAlgn="b"/>
                      <a:r>
                        <a:rPr lang="ru-RU" sz="11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6 757,11</a:t>
                      </a:r>
                      <a:endParaRPr lang="ru-RU" sz="1100" b="1" i="0" u="none" strike="noStrike">
                        <a:solidFill>
                          <a:srgbClr val="0000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6 429,60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7 121,13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6 727,26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105%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1 153,02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011669"/>
                  </a:ext>
                </a:extLst>
              </a:tr>
              <a:tr h="180158"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Дефицит/</a:t>
                      </a:r>
                    </a:p>
                    <a:p>
                      <a:pPr algn="ctr" fontAlgn="b"/>
                      <a:r>
                        <a:rPr lang="ru-RU" sz="11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профицит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-51,10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-215,00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-704,16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-632,80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294%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100" b="1" u="none" strike="noStrike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-661,82</a:t>
                      </a:r>
                      <a:endParaRPr lang="ru-RU" sz="1100" b="1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299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018199"/>
      </p:ext>
    </p:extLst>
  </p:cSld>
  <p:clrMapOvr>
    <a:masterClrMapping/>
  </p:clrMapOvr>
  <p:transition/>
  <p:timing/>
</p:sld>
</file>

<file path=ppt/slides/slide5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AA2ABBB-3214-42FF-8D80-5F3D880B2D8A}"/>
              </a:ext>
            </a:extLst>
          </p:cNvPr>
          <p:cNvSpPr/>
          <p:nvPr/>
        </p:nvSpPr>
        <p:spPr>
          <a:xfrm>
            <a:off x="1246423" y="-48262"/>
            <a:ext cx="922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«Развитие жилищно-коммунального комплекса и повышение энергоэффективности в муниципальном образовании  Нефтеюганский район на 2019-2024 годы»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8F40889-70A7-47D4-9C16-699732DFCE60}"/>
              </a:ext>
            </a:extLst>
          </p:cNvPr>
          <p:cNvSpPr/>
          <p:nvPr/>
        </p:nvSpPr>
        <p:spPr>
          <a:xfrm>
            <a:off x="3997457" y="1031031"/>
            <a:ext cx="303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C0D5F723-3334-4BFC-8394-7C6A9346EA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773253"/>
              </p:ext>
            </p:extLst>
          </p:nvPr>
        </p:nvGraphicFramePr>
        <p:xfrm>
          <a:off x="1867268" y="1458124"/>
          <a:ext cx="8870641" cy="4634762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664336">
                  <a:extLst>
                    <a:ext uri="{9D8B030D-6E8A-4147-A177-3AD203B41FA5}">
                      <a16:colId xmlns:a16="http://schemas.microsoft.com/office/drawing/2014/main" val="1888082371"/>
                    </a:ext>
                  </a:extLst>
                </a:gridCol>
                <a:gridCol w="1125665">
                  <a:extLst>
                    <a:ext uri="{9D8B030D-6E8A-4147-A177-3AD203B41FA5}">
                      <a16:colId xmlns:a16="http://schemas.microsoft.com/office/drawing/2014/main" val="1230352313"/>
                    </a:ext>
                  </a:extLst>
                </a:gridCol>
                <a:gridCol w="1080640">
                  <a:extLst>
                    <a:ext uri="{9D8B030D-6E8A-4147-A177-3AD203B41FA5}">
                      <a16:colId xmlns:a16="http://schemas.microsoft.com/office/drawing/2014/main" val="1807638844"/>
                    </a:ext>
                  </a:extLst>
                </a:gridCol>
              </a:tblGrid>
              <a:tr h="201820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114700"/>
                  </a:ext>
                </a:extLst>
              </a:tr>
              <a:tr h="380353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3942630"/>
                  </a:ext>
                </a:extLst>
              </a:tr>
              <a:tr h="25904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Реконструкция, расширение, модернизация, строительство объектов коммунального комплекса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16" marR="7216" marT="721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102 951,88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16" marR="7216" marT="721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90 693,97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16" marR="7216" marT="721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12312"/>
                  </a:ext>
                </a:extLst>
              </a:tr>
              <a:tr h="37259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ремонт, ремонт систем теплоснабжения, водоснабжения, водоотведения, электроснабжения для подготовки к осенне-зимнему периоду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16" marR="7216" marT="721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35 676,36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16" marR="7216" marT="721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35 675,95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16" marR="7216" marT="721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309732"/>
                  </a:ext>
                </a:extLst>
              </a:tr>
              <a:tr h="33013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деятельности департамента строительства и жилищно-коммунального комплекса Нефтеюганского района и подведомственному ему учреждению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16" marR="7216" marT="721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37 614,94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16" marR="7216" marT="721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37 614,94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16" marR="7216" marT="721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9853555"/>
                  </a:ext>
                </a:extLst>
              </a:tr>
              <a:tr h="8100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Предоставление субсидии в связи с оказанием услуг в сфере ЖКК на территории Нефтеюганского района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140 110,20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140 110,20</a:t>
                      </a: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867593"/>
                  </a:ext>
                </a:extLst>
              </a:tr>
              <a:tr h="19641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Региональный проект «Чистая вода»</a:t>
                      </a:r>
                    </a:p>
                  </a:txBody>
                  <a:tcPr marL="7382" marR="7382" marT="73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617 264,74</a:t>
                      </a: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519 134,82</a:t>
                      </a: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45123"/>
                  </a:ext>
                </a:extLst>
              </a:tr>
              <a:tr h="19641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Снос, ликвидация объектов, рекультивация</a:t>
                      </a:r>
                    </a:p>
                  </a:txBody>
                  <a:tcPr marL="7382" marR="7382" marT="73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590,0</a:t>
                      </a: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590,0</a:t>
                      </a: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6552447"/>
                  </a:ext>
                </a:extLst>
              </a:tr>
              <a:tr h="18958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мероприятий по капитальному ремонту многоквартирных домов</a:t>
                      </a:r>
                    </a:p>
                  </a:txBody>
                  <a:tcPr marL="7382" marR="7382" marT="73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88 040,28</a:t>
                      </a: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88 040,28</a:t>
                      </a: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772105"/>
                  </a:ext>
                </a:extLst>
              </a:tr>
              <a:tr h="37259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реализации мероприятий по ремонту  общего имущества в МКД (в т.ч. муниципальных квартир)</a:t>
                      </a:r>
                    </a:p>
                  </a:txBody>
                  <a:tcPr marL="7382" marR="7382" marT="73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404,73</a:t>
                      </a: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404,73</a:t>
                      </a: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507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Дезинсекция и дератизация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4 036,20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4 036,10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922093"/>
                  </a:ext>
                </a:extLst>
              </a:tr>
              <a:tr h="49348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встреч с обучающимися общеобразовательных учреждений по вопросам бережного отношения к коммунальным ресурсам, общему имуществу жилых домов и общественных мест (парки, бульвары, скверы)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132041"/>
                  </a:ext>
                </a:extLst>
              </a:tr>
              <a:tr h="18629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Региональный проект "Формирование комфортной городской среды"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7 589,74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7 589,74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265839"/>
                  </a:ext>
                </a:extLst>
              </a:tr>
              <a:tr h="25415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инициативных проектов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11 945,17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11 945,17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8195855"/>
                  </a:ext>
                </a:extLst>
              </a:tr>
              <a:tr h="23666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Благоустройство территорий поселений Нефтеюганского района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8 913,21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8 913,21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82" marR="7382" marT="73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631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423509"/>
      </p:ext>
    </p:extLst>
  </p:cSld>
  <p:clrMapOvr>
    <a:masterClrMapping/>
  </p:clrMapOvr>
  <p:transition/>
  <p:timing/>
</p:sld>
</file>

<file path=ppt/slides/slide5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2DCC4D7D-8687-417D-BA16-408220A90B6E}"/>
              </a:ext>
            </a:extLst>
          </p:cNvPr>
          <p:cNvSpPr/>
          <p:nvPr/>
        </p:nvSpPr>
        <p:spPr>
          <a:xfrm>
            <a:off x="1246423" y="-31678"/>
            <a:ext cx="922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«Развитие жилищно-коммунального комплекса и повышение энергоэффективности в муниципальном образовании  Нефтеюганский район на 2019-2024 годы»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C2DD14A-DDE4-4C3D-9FDA-70C1BB4E6E6A}"/>
              </a:ext>
            </a:extLst>
          </p:cNvPr>
          <p:cNvSpPr/>
          <p:nvPr/>
        </p:nvSpPr>
        <p:spPr>
          <a:xfrm>
            <a:off x="4522854" y="950819"/>
            <a:ext cx="2601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5EA2C7C3-D483-4986-A6B7-D1CBC55DA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957615"/>
              </p:ext>
            </p:extLst>
          </p:nvPr>
        </p:nvGraphicFramePr>
        <p:xfrm>
          <a:off x="1613485" y="1407081"/>
          <a:ext cx="8984573" cy="5218957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370044">
                  <a:extLst>
                    <a:ext uri="{9D8B030D-6E8A-4147-A177-3AD203B41FA5}">
                      <a16:colId xmlns:a16="http://schemas.microsoft.com/office/drawing/2014/main" val="3380579119"/>
                    </a:ext>
                  </a:extLst>
                </a:gridCol>
                <a:gridCol w="738232">
                  <a:extLst>
                    <a:ext uri="{9D8B030D-6E8A-4147-A177-3AD203B41FA5}">
                      <a16:colId xmlns:a16="http://schemas.microsoft.com/office/drawing/2014/main" val="2759873890"/>
                    </a:ext>
                  </a:extLst>
                </a:gridCol>
                <a:gridCol w="895681">
                  <a:extLst>
                    <a:ext uri="{9D8B030D-6E8A-4147-A177-3AD203B41FA5}">
                      <a16:colId xmlns:a16="http://schemas.microsoft.com/office/drawing/2014/main" val="2637502858"/>
                    </a:ext>
                  </a:extLst>
                </a:gridCol>
                <a:gridCol w="980616">
                  <a:extLst>
                    <a:ext uri="{9D8B030D-6E8A-4147-A177-3AD203B41FA5}">
                      <a16:colId xmlns:a16="http://schemas.microsoft.com/office/drawing/2014/main" val="2025602970"/>
                    </a:ext>
                  </a:extLst>
                </a:gridCol>
              </a:tblGrid>
              <a:tr h="453887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203844"/>
                  </a:ext>
                </a:extLst>
              </a:tr>
              <a:tr h="325369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161426"/>
                  </a:ext>
                </a:extLst>
              </a:tr>
              <a:tr h="38929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граждан, принявших участие в решении вопросов развития городской среды от общего количества граждан в возрасте от 14 лет, проживающих в муниципальных образованиях, на территории которых реализуются проекты по созданию комфортной городской среды</a:t>
                      </a:r>
                    </a:p>
                  </a:txBody>
                  <a:tcPr marL="6693" marR="6693" marT="669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344040"/>
                  </a:ext>
                </a:extLst>
              </a:tr>
              <a:tr h="38929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благоустроенных общественных территорий района (в рамках реализации приоритетного проекта)</a:t>
                      </a:r>
                    </a:p>
                  </a:txBody>
                  <a:tcPr marL="6693" marR="6693" marT="669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033735"/>
                  </a:ext>
                </a:extLst>
              </a:tr>
              <a:tr h="36564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Завершено строительство и реконструкция (модернизация) объектов питьевого водоснабжения и водоподготовки, предусмотренных региональными программами, муниципальными программами</a:t>
                      </a:r>
                    </a:p>
                  </a:txBody>
                  <a:tcPr marL="6693" marR="6693" marT="669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360764"/>
                  </a:ext>
                </a:extLst>
              </a:tr>
              <a:tr h="38929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замены ветхих инженерных сетей теплоснабжения, водоснабжения, водоотведения от общей протяженности ветхих сетей теплоснабжения, водоснабжения, водоотведения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1773709"/>
                  </a:ext>
                </a:extLst>
              </a:tr>
              <a:tr h="21811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Гарантированная поставка теплоснабжения населению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852181"/>
                  </a:ext>
                </a:extLst>
              </a:tr>
              <a:tr h="36054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площади жилищного фонда, обеспеченного всеми видами благоустройства (инженерные сети), в общей площади жилищного фонда Нефтеюганского района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42831"/>
                  </a:ext>
                </a:extLst>
              </a:tr>
              <a:tr h="38174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проведенных мероприятий по дезинсекции и дератизации территорий закрепленных нормативно-правовыми актами Ханты-Мансийского автономного округа - Югры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3477503"/>
                  </a:ext>
                </a:extLst>
              </a:tr>
              <a:tr h="348275">
                <a:tc>
                  <a:txBody>
                    <a:bodyPr vert="horz" wrap="square"/>
                    <a:lstStyle/>
                    <a:p>
                      <a:pPr indent="72000"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заявок на возмещение недополученных доходов, в связи с оказанием услуг по погребению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291467"/>
                  </a:ext>
                </a:extLst>
              </a:tr>
              <a:tr h="17556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многоквартирных домов, в которых проведен ремонт общего имущества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194746"/>
                  </a:ext>
                </a:extLst>
              </a:tr>
              <a:tr h="33495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расход тепловой энергии на снабжение органов местного самоуправления и муниципальных учреждений (в расчете на 1 кв. метр общей площади)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Гкал/кв.м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2799967"/>
                  </a:ext>
                </a:extLst>
              </a:tr>
              <a:tr h="33495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благоустроенных дворовых территорий  района (в рамках реализации приоритетного проекта)</a:t>
                      </a:r>
                    </a:p>
                  </a:txBody>
                  <a:tcPr marL="6693" marR="6693" marT="669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9324920"/>
                  </a:ext>
                </a:extLst>
              </a:tr>
              <a:tr h="33495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объема закупок оборудования, имеющего российское происхождение, в том числе оборудования, закупаемого при выполнении работ, в общем объеме оборудования, закупленного в рамках реализации мероприятий государственных (муниципальных) программ современной городской среды</a:t>
                      </a:r>
                    </a:p>
                  </a:txBody>
                  <a:tcPr marL="6693" marR="6693" marT="669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6693" marR="6693" marT="66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175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6077210"/>
      </p:ext>
    </p:extLst>
  </p:cSld>
  <p:clrMapOvr>
    <a:masterClrMapping/>
  </p:clrMapOvr>
  <p:transition/>
  <p:timing/>
</p:sld>
</file>

<file path=ppt/slides/slide5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F2C5A34-F8D5-4EA5-98B9-EC3C5DF32643}"/>
              </a:ext>
            </a:extLst>
          </p:cNvPr>
          <p:cNvSpPr/>
          <p:nvPr/>
        </p:nvSpPr>
        <p:spPr>
          <a:xfrm>
            <a:off x="1311605" y="-48262"/>
            <a:ext cx="93083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«Обеспечение прав и законных интересов населения Нефтеюганского района в отдельных сферах </a:t>
            </a:r>
          </a:p>
          <a:p>
            <a:r>
              <a:rPr lang="ru-RU" sz="2000" b="1">
                <a:latin typeface="Arial" pitchFamily="34" charset="0"/>
                <a:cs typeface="Arial" pitchFamily="34" charset="0"/>
              </a:rPr>
              <a:t>жизнедеятельности в 2019-2024 годах»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E5FABEF-44E8-4360-8E1D-0862B05C53B9}"/>
              </a:ext>
            </a:extLst>
          </p:cNvPr>
          <p:cNvSpPr/>
          <p:nvPr/>
        </p:nvSpPr>
        <p:spPr>
          <a:xfrm>
            <a:off x="4488351" y="1458124"/>
            <a:ext cx="2750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 показатели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4C45B9AE-C3F3-4EA8-95B8-A1BF52D861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153404"/>
              </p:ext>
            </p:extLst>
          </p:nvPr>
        </p:nvGraphicFramePr>
        <p:xfrm>
          <a:off x="1246423" y="2045365"/>
          <a:ext cx="8940610" cy="3543828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743880">
                  <a:extLst>
                    <a:ext uri="{9D8B030D-6E8A-4147-A177-3AD203B41FA5}">
                      <a16:colId xmlns:a16="http://schemas.microsoft.com/office/drawing/2014/main" val="1888871914"/>
                    </a:ext>
                  </a:extLst>
                </a:gridCol>
                <a:gridCol w="1003445">
                  <a:extLst>
                    <a:ext uri="{9D8B030D-6E8A-4147-A177-3AD203B41FA5}">
                      <a16:colId xmlns:a16="http://schemas.microsoft.com/office/drawing/2014/main" val="2145743621"/>
                    </a:ext>
                  </a:extLst>
                </a:gridCol>
                <a:gridCol w="1193285">
                  <a:extLst>
                    <a:ext uri="{9D8B030D-6E8A-4147-A177-3AD203B41FA5}">
                      <a16:colId xmlns:a16="http://schemas.microsoft.com/office/drawing/2014/main" val="1568152847"/>
                    </a:ext>
                  </a:extLst>
                </a:gridCol>
              </a:tblGrid>
              <a:tr h="519276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4110165"/>
                  </a:ext>
                </a:extLst>
              </a:tr>
              <a:tr h="519276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521565"/>
                  </a:ext>
                </a:extLst>
              </a:tr>
              <a:tr h="22976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деятельности народных дружин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302,6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302,6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7466091"/>
                  </a:ext>
                </a:extLst>
              </a:tr>
              <a:tr h="110232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Осуществление отдельных государственных полномочий по созданию административных комиссий и определению перечня должностных лиц органов местного самоуправления, уполномоченных составлять протоколы</a:t>
                      </a:r>
                      <a:r>
                        <a:rPr lang="ru-RU" sz="1200" u="none" strike="noStrike" baseline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 административных правонарушениях, предусмотренных пунктом 2 статьи 48 Закона Ханты-Мансийского автономного округа – Югры от 11 июня 2010 года № 102-оз «Об административных правонарушениях.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1 775,5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1 775,5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05707"/>
                  </a:ext>
                </a:extLst>
              </a:tr>
              <a:tr h="44639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Осуществление государственных полномочий по составлению (изменению и дополнению) списков кандидатов в присяжные заседатели федеральных судов общей юрисдикции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335740"/>
                  </a:ext>
                </a:extLst>
              </a:tr>
              <a:tr h="28039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Правовое просвещение и правовое информирование населения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3004868"/>
                  </a:ext>
                </a:extLst>
              </a:tr>
              <a:tr h="44639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и проведение мероприятий, направленных на профилактику правонарушений несовершеннолетних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0225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565293"/>
      </p:ext>
    </p:extLst>
  </p:cSld>
  <p:clrMapOvr>
    <a:masterClrMapping/>
  </p:clrMapOvr>
  <p:transition/>
  <p:timing/>
</p:sld>
</file>

<file path=ppt/slides/slide5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D84AF06-FEAD-4573-9325-87D8284A7442}"/>
              </a:ext>
            </a:extLst>
          </p:cNvPr>
          <p:cNvSpPr/>
          <p:nvPr/>
        </p:nvSpPr>
        <p:spPr>
          <a:xfrm>
            <a:off x="4568653" y="1615894"/>
            <a:ext cx="2601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показатели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A2C9957-02BB-4FD9-B99A-2FDB273B8648}"/>
              </a:ext>
            </a:extLst>
          </p:cNvPr>
          <p:cNvSpPr/>
          <p:nvPr/>
        </p:nvSpPr>
        <p:spPr>
          <a:xfrm>
            <a:off x="1311605" y="-64638"/>
            <a:ext cx="93083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«Обеспечение прав и законных интересов населения Нефтеюганского района в отдельных сферах </a:t>
            </a:r>
          </a:p>
          <a:p>
            <a:r>
              <a:rPr lang="ru-RU" sz="2000" b="1">
                <a:latin typeface="Arial" pitchFamily="34" charset="0"/>
                <a:cs typeface="Arial" pitchFamily="34" charset="0"/>
              </a:rPr>
              <a:t>жизнедеятельности в 2019-2024 годах»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CC5897E8-0C28-40B5-9828-805D97C82B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363609"/>
              </p:ext>
            </p:extLst>
          </p:nvPr>
        </p:nvGraphicFramePr>
        <p:xfrm>
          <a:off x="1563171" y="2250574"/>
          <a:ext cx="8776374" cy="3701125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760016">
                  <a:extLst>
                    <a:ext uri="{9D8B030D-6E8A-4147-A177-3AD203B41FA5}">
                      <a16:colId xmlns:a16="http://schemas.microsoft.com/office/drawing/2014/main" val="3877578969"/>
                    </a:ext>
                  </a:extLst>
                </a:gridCol>
                <a:gridCol w="958391">
                  <a:extLst>
                    <a:ext uri="{9D8B030D-6E8A-4147-A177-3AD203B41FA5}">
                      <a16:colId xmlns:a16="http://schemas.microsoft.com/office/drawing/2014/main" val="1721586661"/>
                    </a:ext>
                  </a:extLst>
                </a:gridCol>
                <a:gridCol w="1180239">
                  <a:extLst>
                    <a:ext uri="{9D8B030D-6E8A-4147-A177-3AD203B41FA5}">
                      <a16:colId xmlns:a16="http://schemas.microsoft.com/office/drawing/2014/main" val="1115768837"/>
                    </a:ext>
                  </a:extLst>
                </a:gridCol>
                <a:gridCol w="877728">
                  <a:extLst>
                    <a:ext uri="{9D8B030D-6E8A-4147-A177-3AD203B41FA5}">
                      <a16:colId xmlns:a16="http://schemas.microsoft.com/office/drawing/2014/main" val="2256180737"/>
                    </a:ext>
                  </a:extLst>
                </a:gridCol>
              </a:tblGrid>
              <a:tr h="451263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изм.</a:t>
                      </a:r>
                      <a:endParaRPr lang="ru-RU" sz="13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3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2815773"/>
                  </a:ext>
                </a:extLst>
              </a:tr>
              <a:tr h="451263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3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3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082187"/>
                  </a:ext>
                </a:extLst>
              </a:tr>
              <a:tr h="45416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Снижение уровня преступности (число зарегистрированных преступлений на 100 тыс.человек населения)</a:t>
                      </a: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1 462</a:t>
                      </a: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1 165</a:t>
                      </a: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36248"/>
                  </a:ext>
                </a:extLst>
              </a:tr>
              <a:tr h="69382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административных правонарушений, посягающих на общественный порядок и общественную безопасность, выявленных с участием народных дружинников (глава 20 КоАП РФ), в общем количестве таких правонарушений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29,6</a:t>
                      </a: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3919306"/>
                  </a:ext>
                </a:extLst>
              </a:tr>
              <a:tr h="27709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уличных преступлений в числе зарегистрированных общеуголовных преступлений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5485884"/>
                  </a:ext>
                </a:extLst>
              </a:tr>
              <a:tr h="425784">
                <a:tc>
                  <a:txBody>
                    <a:bodyPr vert="horz" wrap="square"/>
                    <a:lstStyle/>
                    <a:p>
                      <a:pPr marL="0" marR="0" indent="72000" algn="l" defTabSz="1028774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преступности на улице и в общественных местах (число зарегистрированных преступлений на 100 тыс. человек населения)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117,4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0094081"/>
                  </a:ext>
                </a:extLst>
              </a:tr>
              <a:tr h="25547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Снижение распространенности наркомании (на 100 тыс. населения)</a:t>
                      </a: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922599"/>
                  </a:ext>
                </a:extLst>
              </a:tr>
              <a:tr h="59603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Сохранение доли обучающихся, прошедших социально-психологическое тестирование с целью раннего выявления незаконного потребления наркотических средств и психотропных веществ, в общем количестве обучающихся</a:t>
                      </a: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indent="0" algn="ctr" defTabSz="1028774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559" marR="7559" marT="755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4237700"/>
      </p:ext>
    </p:extLst>
  </p:cSld>
  <p:clrMapOvr>
    <a:masterClrMapping/>
  </p:clrMapOvr>
  <p:transition/>
  <p:timing/>
</p:sld>
</file>

<file path=ppt/slides/slide5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93110" y="325426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7B1132A-76A4-4F03-B679-453771CD2815}"/>
              </a:ext>
            </a:extLst>
          </p:cNvPr>
          <p:cNvSpPr/>
          <p:nvPr/>
        </p:nvSpPr>
        <p:spPr>
          <a:xfrm>
            <a:off x="4160258" y="1015539"/>
            <a:ext cx="303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33A1237-207A-461C-800F-24793F1CC759}"/>
              </a:ext>
            </a:extLst>
          </p:cNvPr>
          <p:cNvSpPr/>
          <p:nvPr/>
        </p:nvSpPr>
        <p:spPr>
          <a:xfrm>
            <a:off x="1246423" y="-48262"/>
            <a:ext cx="922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МП «Защита населения и территорий от чрезвычайных ситуаций, обеспечение пожарной безопасности в Нефтеюганском районе </a:t>
            </a:r>
          </a:p>
          <a:p>
            <a:pPr lvl="0"/>
            <a:r>
              <a:rPr lang="ru-RU" sz="20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 2019-2024 годы»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434213D9-0069-4280-B3BF-29987E1069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785829"/>
              </p:ext>
            </p:extLst>
          </p:nvPr>
        </p:nvGraphicFramePr>
        <p:xfrm>
          <a:off x="1502025" y="1489411"/>
          <a:ext cx="8708995" cy="141732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723054">
                  <a:extLst>
                    <a:ext uri="{9D8B030D-6E8A-4147-A177-3AD203B41FA5}">
                      <a16:colId xmlns:a16="http://schemas.microsoft.com/office/drawing/2014/main" val="2660094265"/>
                    </a:ext>
                  </a:extLst>
                </a:gridCol>
                <a:gridCol w="1357554">
                  <a:extLst>
                    <a:ext uri="{9D8B030D-6E8A-4147-A177-3AD203B41FA5}">
                      <a16:colId xmlns:a16="http://schemas.microsoft.com/office/drawing/2014/main" val="82618014"/>
                    </a:ext>
                  </a:extLst>
                </a:gridCol>
                <a:gridCol w="1628387">
                  <a:extLst>
                    <a:ext uri="{9D8B030D-6E8A-4147-A177-3AD203B41FA5}">
                      <a16:colId xmlns:a16="http://schemas.microsoft.com/office/drawing/2014/main" val="1124804580"/>
                    </a:ext>
                  </a:extLst>
                </a:gridCol>
              </a:tblGrid>
              <a:tr h="198120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263476"/>
                  </a:ext>
                </a:extLst>
              </a:tr>
              <a:tr h="0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6216221"/>
                  </a:ext>
                </a:extLst>
              </a:tr>
              <a:tr h="18463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Снижение рисков и смягчение последствий чрезвычайных ситуаций природного и техногенного характера на территории Нефтеюганского района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603,58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603,58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012640"/>
                  </a:ext>
                </a:extLst>
              </a:tr>
              <a:tr h="18463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 деятельности муниципального казенного учреждения "Единая дежурно-диспетчерская служба Нефтеюганского района"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16 848,43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16 848,43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63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функционирования муниципальной системы оповещения населения и Системы - 112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8 277,75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8 277,75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D019D5C5-4805-4851-A652-A1B337426865}"/>
              </a:ext>
            </a:extLst>
          </p:cNvPr>
          <p:cNvSpPr/>
          <p:nvPr/>
        </p:nvSpPr>
        <p:spPr>
          <a:xfrm>
            <a:off x="4351110" y="3061854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20" name="Таблица 19">
            <a:extLst>
              <a:ext uri="{FF2B5EF4-FFF2-40B4-BE49-F238E27FC236}">
                <a16:creationId xmlns:a16="http://schemas.microsoft.com/office/drawing/2014/main" id="{3B27676D-BA29-4C3A-B01A-67738A38D1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496401"/>
              </p:ext>
            </p:extLst>
          </p:nvPr>
        </p:nvGraphicFramePr>
        <p:xfrm>
          <a:off x="1507027" y="3590843"/>
          <a:ext cx="8708995" cy="2705554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4921936">
                  <a:extLst>
                    <a:ext uri="{9D8B030D-6E8A-4147-A177-3AD203B41FA5}">
                      <a16:colId xmlns:a16="http://schemas.microsoft.com/office/drawing/2014/main" val="3849271006"/>
                    </a:ext>
                  </a:extLst>
                </a:gridCol>
                <a:gridCol w="843224">
                  <a:extLst>
                    <a:ext uri="{9D8B030D-6E8A-4147-A177-3AD203B41FA5}">
                      <a16:colId xmlns:a16="http://schemas.microsoft.com/office/drawing/2014/main" val="4986893"/>
                    </a:ext>
                  </a:extLst>
                </a:gridCol>
                <a:gridCol w="1722594">
                  <a:extLst>
                    <a:ext uri="{9D8B030D-6E8A-4147-A177-3AD203B41FA5}">
                      <a16:colId xmlns:a16="http://schemas.microsoft.com/office/drawing/2014/main" val="3553554171"/>
                    </a:ext>
                  </a:extLst>
                </a:gridCol>
                <a:gridCol w="1221241">
                  <a:extLst>
                    <a:ext uri="{9D8B030D-6E8A-4147-A177-3AD203B41FA5}">
                      <a16:colId xmlns:a16="http://schemas.microsoft.com/office/drawing/2014/main" val="3244191926"/>
                    </a:ext>
                  </a:extLst>
                </a:gridCol>
              </a:tblGrid>
              <a:tr h="188006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451809"/>
                  </a:ext>
                </a:extLst>
              </a:tr>
              <a:tr h="369091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907372"/>
                  </a:ext>
                </a:extLst>
              </a:tr>
              <a:tr h="43492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укомплектованности резерва материальных ресурсов (запасов) для ликвидации чрезвычайных ситуаций и в целях гражданской обороны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393787"/>
                  </a:ext>
                </a:extLst>
              </a:tr>
              <a:tr h="288947">
                <a:tc>
                  <a:txBody>
                    <a:bodyPr vert="horz" wrap="square"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Количество оснащенных учебно-консультационных пунктов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306976"/>
                  </a:ext>
                </a:extLst>
              </a:tr>
              <a:tr h="56292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оборудованных мест проживания малообеспеченных, социально-неадаптированных и маломобильных граждан автономными пожарными извещателями, находящихся в муниципальной собственности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6939550"/>
                  </a:ext>
                </a:extLst>
              </a:tr>
              <a:tr h="523924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оснащенности МКУ "Единая дежурно-диспетчерская служба Нефтеюганского района" информационно-телекоммуникационной инфраструктурой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4599"/>
                  </a:ext>
                </a:extLst>
              </a:tr>
              <a:tr h="332212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населения охваченного муниципальной системой оповещения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90" marR="6990" marT="699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925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4871449"/>
      </p:ext>
    </p:extLst>
  </p:cSld>
  <p:clrMapOvr>
    <a:masterClrMapping/>
  </p:clrMapOvr>
  <p:transition/>
  <p:timing/>
</p:sld>
</file>

<file path=ppt/slides/slide5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2103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5D866977-3B78-4EAC-8DFE-1C45E467E8C5}"/>
              </a:ext>
            </a:extLst>
          </p:cNvPr>
          <p:cNvSpPr/>
          <p:nvPr/>
        </p:nvSpPr>
        <p:spPr>
          <a:xfrm>
            <a:off x="4771150" y="3693590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0145F477-7A9A-4CA2-A64F-7CC7006654E0}"/>
              </a:ext>
            </a:extLst>
          </p:cNvPr>
          <p:cNvSpPr/>
          <p:nvPr/>
        </p:nvSpPr>
        <p:spPr>
          <a:xfrm>
            <a:off x="1347034" y="-50455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 «Обеспечение экологической безопасности Нефтеюганского района на 2019-2024 годы»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3DE1895C-CA41-4E9E-84A1-7D28002AC86B}"/>
              </a:ext>
            </a:extLst>
          </p:cNvPr>
          <p:cNvSpPr/>
          <p:nvPr/>
        </p:nvSpPr>
        <p:spPr>
          <a:xfrm>
            <a:off x="4580297" y="860056"/>
            <a:ext cx="303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graphicFrame>
        <p:nvGraphicFramePr>
          <p:cNvPr id="22" name="Таблица 21">
            <a:extLst>
              <a:ext uri="{FF2B5EF4-FFF2-40B4-BE49-F238E27FC236}">
                <a16:creationId xmlns:a16="http://schemas.microsoft.com/office/drawing/2014/main" id="{276DB526-D64A-41A2-888F-F7033B7629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036871"/>
              </p:ext>
            </p:extLst>
          </p:nvPr>
        </p:nvGraphicFramePr>
        <p:xfrm>
          <a:off x="1735622" y="1300803"/>
          <a:ext cx="8720757" cy="205689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377053">
                  <a:extLst>
                    <a:ext uri="{9D8B030D-6E8A-4147-A177-3AD203B41FA5}">
                      <a16:colId xmlns:a16="http://schemas.microsoft.com/office/drawing/2014/main" val="4158007"/>
                    </a:ext>
                  </a:extLst>
                </a:gridCol>
                <a:gridCol w="1057225">
                  <a:extLst>
                    <a:ext uri="{9D8B030D-6E8A-4147-A177-3AD203B41FA5}">
                      <a16:colId xmlns:a16="http://schemas.microsoft.com/office/drawing/2014/main" val="3082526727"/>
                    </a:ext>
                  </a:extLst>
                </a:gridCol>
                <a:gridCol w="1286479">
                  <a:extLst>
                    <a:ext uri="{9D8B030D-6E8A-4147-A177-3AD203B41FA5}">
                      <a16:colId xmlns:a16="http://schemas.microsoft.com/office/drawing/2014/main" val="363726720"/>
                    </a:ext>
                  </a:extLst>
                </a:gridCol>
              </a:tblGrid>
              <a:tr h="195912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0656892"/>
                  </a:ext>
                </a:extLst>
              </a:tr>
              <a:tr h="128750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977296"/>
                  </a:ext>
                </a:extLst>
              </a:tr>
              <a:tr h="54252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и развитие системы экологического образования, просвещения и формирования экологической культуры, в том числе участие в международной экологической акции "Спасти  и сохранить"   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1 247,99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1 247,99</a:t>
                      </a: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69495"/>
                  </a:ext>
                </a:extLst>
              </a:tr>
              <a:tr h="16299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деятельности по обращению с отходами производства и потребления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1 985,59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1 984,05</a:t>
                      </a: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727122"/>
                  </a:ext>
                </a:extLst>
              </a:tr>
              <a:tr h="23664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экологически безопасного уровня обращения с отходами и качества жизни населения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21 087,17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21 087,17</a:t>
                      </a: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537178"/>
                  </a:ext>
                </a:extLst>
              </a:tr>
              <a:tr h="18084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Региональный проект «Комплексная система обращения с твердыми коммунальными отходами»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12 860,03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12 860,03</a:t>
                      </a: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977444"/>
                  </a:ext>
                </a:extLst>
              </a:tr>
            </a:tbl>
          </a:graphicData>
        </a:graphic>
      </p:graphicFrame>
      <p:graphicFrame>
        <p:nvGraphicFramePr>
          <p:cNvPr id="23" name="Таблица 22">
            <a:extLst>
              <a:ext uri="{FF2B5EF4-FFF2-40B4-BE49-F238E27FC236}">
                <a16:creationId xmlns:a16="http://schemas.microsoft.com/office/drawing/2014/main" id="{C909EA28-5F55-4337-B3A5-E5C24F6CB8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289370"/>
              </p:ext>
            </p:extLst>
          </p:nvPr>
        </p:nvGraphicFramePr>
        <p:xfrm>
          <a:off x="1735622" y="4071198"/>
          <a:ext cx="8753382" cy="2758552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868140">
                  <a:extLst>
                    <a:ext uri="{9D8B030D-6E8A-4147-A177-3AD203B41FA5}">
                      <a16:colId xmlns:a16="http://schemas.microsoft.com/office/drawing/2014/main" val="3135419103"/>
                    </a:ext>
                  </a:extLst>
                </a:gridCol>
                <a:gridCol w="763480">
                  <a:extLst>
                    <a:ext uri="{9D8B030D-6E8A-4147-A177-3AD203B41FA5}">
                      <a16:colId xmlns:a16="http://schemas.microsoft.com/office/drawing/2014/main" val="3759753327"/>
                    </a:ext>
                  </a:extLst>
                </a:gridCol>
                <a:gridCol w="1045927">
                  <a:extLst>
                    <a:ext uri="{9D8B030D-6E8A-4147-A177-3AD203B41FA5}">
                      <a16:colId xmlns:a16="http://schemas.microsoft.com/office/drawing/2014/main" val="1145539970"/>
                    </a:ext>
                  </a:extLst>
                </a:gridCol>
                <a:gridCol w="1075835">
                  <a:extLst>
                    <a:ext uri="{9D8B030D-6E8A-4147-A177-3AD203B41FA5}">
                      <a16:colId xmlns:a16="http://schemas.microsoft.com/office/drawing/2014/main" val="2036545783"/>
                    </a:ext>
                  </a:extLst>
                </a:gridCol>
              </a:tblGrid>
              <a:tr h="422391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256484"/>
                  </a:ext>
                </a:extLst>
              </a:tr>
              <a:tr h="282427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267597"/>
                  </a:ext>
                </a:extLst>
              </a:tr>
              <a:tr h="36297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населения, вовлеченного в эколого- просветительские и эколого-образовательные мероприятия, от общего количества населения района   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2607044"/>
                  </a:ext>
                </a:extLst>
              </a:tr>
              <a:tr h="18064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ликвидированных вновь выявленных несанкционированных свалок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753877"/>
                  </a:ext>
                </a:extLst>
              </a:tr>
              <a:tr h="36297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обеспеченности поселений  района канализационно-очистными сооружениями приведенных к нормативному состоянию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636175"/>
                  </a:ext>
                </a:extLst>
              </a:tr>
              <a:tr h="18470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Протяженность очищенной прибрежной полосы водных объектов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км.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308793"/>
                  </a:ext>
                </a:extLst>
              </a:tr>
              <a:tr h="362970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населения, вовлеченного в мероприятия по очистке берегов водных объектов, (нарастающим итогом)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человек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1,62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2,03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3546770"/>
                  </a:ext>
                </a:extLst>
              </a:tr>
              <a:tr h="362970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закупленных контейнеров для раздельного накопления твердых коммунальных отходов, устанавливаемых на контейнерные площадки, включенные в реестр мест (площадок) накопления твердых коммунальных отходов</a:t>
                      </a:r>
                    </a:p>
                  </a:txBody>
                  <a:tcPr marL="6609" marR="6609" marT="660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шт.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730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730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551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6047799"/>
      </p:ext>
    </p:extLst>
  </p:cSld>
  <p:clrMapOvr>
    <a:masterClrMapping/>
  </p:clrMapOvr>
  <p:transition/>
  <p:timing/>
</p:sld>
</file>

<file path=ppt/slides/slide5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62A3B7E-3AC2-4691-B67E-8549236783A2}"/>
              </a:ext>
            </a:extLst>
          </p:cNvPr>
          <p:cNvSpPr/>
          <p:nvPr/>
        </p:nvSpPr>
        <p:spPr>
          <a:xfrm>
            <a:off x="1286550" y="-59005"/>
            <a:ext cx="8534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«Развитие гражданского общества Нефтеюганского района на 2019-2024 годы»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80FBB04-610E-44B9-8140-125F83260C84}"/>
              </a:ext>
            </a:extLst>
          </p:cNvPr>
          <p:cNvSpPr/>
          <p:nvPr/>
        </p:nvSpPr>
        <p:spPr>
          <a:xfrm>
            <a:off x="4633765" y="770513"/>
            <a:ext cx="303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9791C91B-7BD1-4497-A3AE-85A589A7C7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481776"/>
              </p:ext>
            </p:extLst>
          </p:nvPr>
        </p:nvGraphicFramePr>
        <p:xfrm>
          <a:off x="1651498" y="1319420"/>
          <a:ext cx="8720757" cy="1870321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377053">
                  <a:extLst>
                    <a:ext uri="{9D8B030D-6E8A-4147-A177-3AD203B41FA5}">
                      <a16:colId xmlns:a16="http://schemas.microsoft.com/office/drawing/2014/main" val="4158007"/>
                    </a:ext>
                  </a:extLst>
                </a:gridCol>
                <a:gridCol w="1057225">
                  <a:extLst>
                    <a:ext uri="{9D8B030D-6E8A-4147-A177-3AD203B41FA5}">
                      <a16:colId xmlns:a16="http://schemas.microsoft.com/office/drawing/2014/main" val="3082526727"/>
                    </a:ext>
                  </a:extLst>
                </a:gridCol>
                <a:gridCol w="1286479">
                  <a:extLst>
                    <a:ext uri="{9D8B030D-6E8A-4147-A177-3AD203B41FA5}">
                      <a16:colId xmlns:a16="http://schemas.microsoft.com/office/drawing/2014/main" val="363726720"/>
                    </a:ext>
                  </a:extLst>
                </a:gridCol>
              </a:tblGrid>
              <a:tr h="195912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0656892"/>
                  </a:ext>
                </a:extLst>
              </a:tr>
              <a:tr h="128750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977296"/>
                  </a:ext>
                </a:extLst>
              </a:tr>
              <a:tr h="54252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Оказание поддержки  социально ориентированным некоммерческим организациям в Нефтеюганском районе   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4 500,00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4 500,00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69495"/>
                  </a:ext>
                </a:extLst>
              </a:tr>
              <a:tr h="20791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инициативных проектов в Нефтеюганском районе</a:t>
                      </a: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 baseline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18 063,99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18 063,99</a:t>
                      </a: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727122"/>
                  </a:ext>
                </a:extLst>
              </a:tr>
              <a:tr h="17424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доступа граждан к социально, </a:t>
                      </a:r>
                    </a:p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экономически и общественно значимой информации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en-US" sz="1200" b="0" i="0" u="none" strike="noStrike" baseline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45 801,44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en-US" sz="1200" b="0" i="0" u="none" strike="noStrike" baseline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45 652,08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35" marR="7535" marT="75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537178"/>
                  </a:ext>
                </a:extLst>
              </a:tr>
            </a:tbl>
          </a:graphicData>
        </a:graphic>
      </p:graphicFrame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8586948C-6051-46D0-8DD4-EECE663B73A2}"/>
              </a:ext>
            </a:extLst>
          </p:cNvPr>
          <p:cNvSpPr/>
          <p:nvPr/>
        </p:nvSpPr>
        <p:spPr>
          <a:xfrm>
            <a:off x="4824617" y="3372996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20" name="Таблица 19">
            <a:extLst>
              <a:ext uri="{FF2B5EF4-FFF2-40B4-BE49-F238E27FC236}">
                <a16:creationId xmlns:a16="http://schemas.microsoft.com/office/drawing/2014/main" id="{A6F0581E-C4B8-429F-90F3-A7ECFD0A98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760860"/>
              </p:ext>
            </p:extLst>
          </p:nvPr>
        </p:nvGraphicFramePr>
        <p:xfrm>
          <a:off x="1651498" y="3898373"/>
          <a:ext cx="8753382" cy="2535743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868140">
                  <a:extLst>
                    <a:ext uri="{9D8B030D-6E8A-4147-A177-3AD203B41FA5}">
                      <a16:colId xmlns:a16="http://schemas.microsoft.com/office/drawing/2014/main" val="3135419103"/>
                    </a:ext>
                  </a:extLst>
                </a:gridCol>
                <a:gridCol w="763480">
                  <a:extLst>
                    <a:ext uri="{9D8B030D-6E8A-4147-A177-3AD203B41FA5}">
                      <a16:colId xmlns:a16="http://schemas.microsoft.com/office/drawing/2014/main" val="3759753327"/>
                    </a:ext>
                  </a:extLst>
                </a:gridCol>
                <a:gridCol w="1045927">
                  <a:extLst>
                    <a:ext uri="{9D8B030D-6E8A-4147-A177-3AD203B41FA5}">
                      <a16:colId xmlns:a16="http://schemas.microsoft.com/office/drawing/2014/main" val="1145539970"/>
                    </a:ext>
                  </a:extLst>
                </a:gridCol>
                <a:gridCol w="1075835">
                  <a:extLst>
                    <a:ext uri="{9D8B030D-6E8A-4147-A177-3AD203B41FA5}">
                      <a16:colId xmlns:a16="http://schemas.microsoft.com/office/drawing/2014/main" val="2036545783"/>
                    </a:ext>
                  </a:extLst>
                </a:gridCol>
              </a:tblGrid>
              <a:tr h="422391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256484"/>
                  </a:ext>
                </a:extLst>
              </a:tr>
              <a:tr h="282427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9267597"/>
                  </a:ext>
                </a:extLst>
              </a:tr>
              <a:tr h="36297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жителей Нефтеюганского района, охваченных мероприятиями, проводимыми социально ориентированными некоммерческими организациями   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8 000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8 409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2607044"/>
                  </a:ext>
                </a:extLst>
              </a:tr>
              <a:tr h="18064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удовлетворенности граждан услугами социально ориентированных некоммерческих организаций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88,3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753877"/>
                  </a:ext>
                </a:extLst>
              </a:tr>
              <a:tr h="36297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форм непосредственного осуществления населением местного самоуправления и участия населения в осуществлении местного самоуправления и случаев их применения в Нефтеюганском районе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636175"/>
                  </a:ext>
                </a:extLst>
              </a:tr>
              <a:tr h="18470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населения, удовлетворенного информационной открытостью органов местного самоуправления Нефтеюганского района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308793"/>
                  </a:ext>
                </a:extLst>
              </a:tr>
              <a:tr h="18470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реализованных инициативных проектов в Нефтеюганском районе</a:t>
                      </a: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7891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94506"/>
      </p:ext>
    </p:extLst>
  </p:cSld>
  <p:clrMapOvr>
    <a:masterClrMapping/>
  </p:clrMapOvr>
  <p:transition/>
  <p:timing/>
</p:sld>
</file>

<file path=ppt/slides/slide5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98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0616605-AAA0-4583-8068-0520A9952DBF}"/>
              </a:ext>
            </a:extLst>
          </p:cNvPr>
          <p:cNvSpPr/>
          <p:nvPr/>
        </p:nvSpPr>
        <p:spPr>
          <a:xfrm>
            <a:off x="4580295" y="1093328"/>
            <a:ext cx="303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17323F1-66F4-4143-9322-42D21AA7033D}"/>
              </a:ext>
            </a:extLst>
          </p:cNvPr>
          <p:cNvSpPr/>
          <p:nvPr/>
        </p:nvSpPr>
        <p:spPr>
          <a:xfrm>
            <a:off x="1246423" y="-73740"/>
            <a:ext cx="922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«Содействие развитию малого и среднего предпринимательства и создание условий для развития потребительского рынка в Нефтеюганском районе на 2019-2024 годы»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971723F7-9635-450D-B123-0E0AF3B554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771160"/>
              </p:ext>
            </p:extLst>
          </p:nvPr>
        </p:nvGraphicFramePr>
        <p:xfrm>
          <a:off x="1809585" y="1548991"/>
          <a:ext cx="8572821" cy="1823383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748419">
                  <a:extLst>
                    <a:ext uri="{9D8B030D-6E8A-4147-A177-3AD203B41FA5}">
                      <a16:colId xmlns:a16="http://schemas.microsoft.com/office/drawing/2014/main" val="3418793644"/>
                    </a:ext>
                  </a:extLst>
                </a:gridCol>
                <a:gridCol w="1648706">
                  <a:extLst>
                    <a:ext uri="{9D8B030D-6E8A-4147-A177-3AD203B41FA5}">
                      <a16:colId xmlns:a16="http://schemas.microsoft.com/office/drawing/2014/main" val="3758627826"/>
                    </a:ext>
                  </a:extLst>
                </a:gridCol>
                <a:gridCol w="1175696">
                  <a:extLst>
                    <a:ext uri="{9D8B030D-6E8A-4147-A177-3AD203B41FA5}">
                      <a16:colId xmlns:a16="http://schemas.microsoft.com/office/drawing/2014/main" val="1190595537"/>
                    </a:ext>
                  </a:extLst>
                </a:gridCol>
              </a:tblGrid>
              <a:tr h="239699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636460"/>
                  </a:ext>
                </a:extLst>
              </a:tr>
              <a:tr h="405221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6498970"/>
                  </a:ext>
                </a:extLst>
              </a:tr>
              <a:tr h="31102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развития субъектов малого и среднего предпринимательства</a:t>
                      </a: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461,48</a:t>
                      </a: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461,48</a:t>
                      </a: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644704"/>
                  </a:ext>
                </a:extLst>
              </a:tr>
              <a:tr h="36072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Финансовая поддержка  субъектов малого и среднего предпринимательства и начинающих предпринимателей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1 040,28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1 040,28</a:t>
                      </a: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2109348"/>
                  </a:ext>
                </a:extLst>
              </a:tr>
              <a:tr h="25167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Региональный проект «Создание условий для легкого старта и комфортного ведения бизнеса»</a:t>
                      </a: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475,87</a:t>
                      </a: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475,87</a:t>
                      </a: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1027925"/>
                  </a:ext>
                </a:extLst>
              </a:tr>
              <a:tr h="25504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Региональный проект «Акселерация субъектов малого и среднего предпринимательства»</a:t>
                      </a: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3 002,02</a:t>
                      </a: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3 002,02</a:t>
                      </a:r>
                    </a:p>
                  </a:txBody>
                  <a:tcPr marL="7181" marR="7181" marT="718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801523"/>
                  </a:ext>
                </a:extLst>
              </a:tr>
            </a:tbl>
          </a:graphicData>
        </a:graphic>
      </p:graphicFrame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B3B15A1-4245-4CD2-A80A-4DD8C0C5FFF5}"/>
              </a:ext>
            </a:extLst>
          </p:cNvPr>
          <p:cNvSpPr/>
          <p:nvPr/>
        </p:nvSpPr>
        <p:spPr>
          <a:xfrm>
            <a:off x="4771144" y="3582333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20" name="Таблица 19">
            <a:extLst>
              <a:ext uri="{FF2B5EF4-FFF2-40B4-BE49-F238E27FC236}">
                <a16:creationId xmlns:a16="http://schemas.microsoft.com/office/drawing/2014/main" id="{3B73F9CB-8F00-47A9-8E0E-1CE330094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235305"/>
              </p:ext>
            </p:extLst>
          </p:nvPr>
        </p:nvGraphicFramePr>
        <p:xfrm>
          <a:off x="1809587" y="3986886"/>
          <a:ext cx="8673481" cy="28165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997813">
                  <a:extLst>
                    <a:ext uri="{9D8B030D-6E8A-4147-A177-3AD203B41FA5}">
                      <a16:colId xmlns:a16="http://schemas.microsoft.com/office/drawing/2014/main" val="4230551552"/>
                    </a:ext>
                  </a:extLst>
                </a:gridCol>
                <a:gridCol w="610555">
                  <a:extLst>
                    <a:ext uri="{9D8B030D-6E8A-4147-A177-3AD203B41FA5}">
                      <a16:colId xmlns:a16="http://schemas.microsoft.com/office/drawing/2014/main" val="1076096707"/>
                    </a:ext>
                  </a:extLst>
                </a:gridCol>
                <a:gridCol w="1105295">
                  <a:extLst>
                    <a:ext uri="{9D8B030D-6E8A-4147-A177-3AD203B41FA5}">
                      <a16:colId xmlns:a16="http://schemas.microsoft.com/office/drawing/2014/main" val="850677243"/>
                    </a:ext>
                  </a:extLst>
                </a:gridCol>
                <a:gridCol w="959818">
                  <a:extLst>
                    <a:ext uri="{9D8B030D-6E8A-4147-A177-3AD203B41FA5}">
                      <a16:colId xmlns:a16="http://schemas.microsoft.com/office/drawing/2014/main" val="1669601106"/>
                    </a:ext>
                  </a:extLst>
                </a:gridCol>
              </a:tblGrid>
              <a:tr h="166036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04914"/>
                  </a:ext>
                </a:extLst>
              </a:tr>
              <a:tr h="312914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2650065"/>
                  </a:ext>
                </a:extLst>
              </a:tr>
              <a:tr h="30652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малых и средних предприятий включая индивидуальных предпринимателей на 10 тыс. населения      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202,1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205,5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8077354"/>
                  </a:ext>
                </a:extLst>
              </a:tr>
              <a:tr h="33136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среднесписочной численности занятых на малых  и средних предприятиях,  включая индивидуальных предпринимателей  в общей численности  работающих  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17,7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17,7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006669"/>
                  </a:ext>
                </a:extLst>
              </a:tr>
              <a:tr h="30652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проведенных публичных мероприятий (выставки-ярмарки, круглые столы, семинары, мастер-классы), в которых организовано участие СМСП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808673"/>
                  </a:ext>
                </a:extLst>
              </a:tr>
              <a:tr h="33383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субъектов малого и среднего предпринимательства, включая индивидуальных предпринимателей, получивших финансовую поддержку 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7408162"/>
                  </a:ext>
                </a:extLst>
              </a:tr>
              <a:tr h="373164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занятых в сфере малого и среднего предпринимательства, включая индивидуальных предпринимателей 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5,08</a:t>
                      </a: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875505"/>
                  </a:ext>
                </a:extLst>
              </a:tr>
              <a:tr h="381000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проведенных ярмарок на территории Нефтеюганского района, в том числе с участием сельхоз и товаропроизводителей 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86" marR="6386" marT="63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4419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0401167"/>
      </p:ext>
    </p:extLst>
  </p:cSld>
  <p:clrMapOvr>
    <a:masterClrMapping/>
  </p:clrMapOvr>
  <p:transition/>
  <p:timing/>
</p:sld>
</file>

<file path=ppt/slides/slide5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AC25270-FD6E-4C3A-BAA3-340E83288731}"/>
              </a:ext>
            </a:extLst>
          </p:cNvPr>
          <p:cNvSpPr/>
          <p:nvPr/>
        </p:nvSpPr>
        <p:spPr>
          <a:xfrm>
            <a:off x="4580297" y="1055920"/>
            <a:ext cx="303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536806C-A208-43C6-9C31-30088578C4C4}"/>
              </a:ext>
            </a:extLst>
          </p:cNvPr>
          <p:cNvSpPr/>
          <p:nvPr/>
        </p:nvSpPr>
        <p:spPr>
          <a:xfrm>
            <a:off x="1281519" y="-73451"/>
            <a:ext cx="8458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«Развитие транспортной системы Нефтеюганского района на 2019-2024 годы» 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2C93C67E-9CE5-4D8E-9041-A9EDA690B5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845512"/>
              </p:ext>
            </p:extLst>
          </p:nvPr>
        </p:nvGraphicFramePr>
        <p:xfrm>
          <a:off x="1831413" y="1798637"/>
          <a:ext cx="8529174" cy="2916012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203283">
                  <a:extLst>
                    <a:ext uri="{9D8B030D-6E8A-4147-A177-3AD203B41FA5}">
                      <a16:colId xmlns:a16="http://schemas.microsoft.com/office/drawing/2014/main" val="3519047275"/>
                    </a:ext>
                  </a:extLst>
                </a:gridCol>
                <a:gridCol w="1295191">
                  <a:extLst>
                    <a:ext uri="{9D8B030D-6E8A-4147-A177-3AD203B41FA5}">
                      <a16:colId xmlns:a16="http://schemas.microsoft.com/office/drawing/2014/main" val="3184665589"/>
                    </a:ext>
                  </a:extLst>
                </a:gridCol>
                <a:gridCol w="1030700">
                  <a:extLst>
                    <a:ext uri="{9D8B030D-6E8A-4147-A177-3AD203B41FA5}">
                      <a16:colId xmlns:a16="http://schemas.microsoft.com/office/drawing/2014/main" val="4154435519"/>
                    </a:ext>
                  </a:extLst>
                </a:gridCol>
              </a:tblGrid>
              <a:tr h="481096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47" marR="7547" marT="7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47" marR="7547" marT="7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236754"/>
                  </a:ext>
                </a:extLst>
              </a:tr>
              <a:tr h="481096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47" marR="7547" marT="7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47" marR="7547" marT="7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51288"/>
                  </a:ext>
                </a:extLst>
              </a:tr>
              <a:tr h="72999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47" marR="7547" marT="7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25 281,99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47" marR="7547" marT="7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24 836,32</a:t>
                      </a:r>
                    </a:p>
                  </a:txBody>
                  <a:tcPr marL="7547" marR="7547" marT="7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9922944"/>
                  </a:ext>
                </a:extLst>
              </a:tr>
              <a:tr h="48308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Строительство, реконструкция, капитальный ремонт, ремонт и содержание автомобильных дорог общего пользования местного значения поселений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47" marR="7547" marT="7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14 138,30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47" marR="7547" marT="7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14 138,30</a:t>
                      </a:r>
                    </a:p>
                  </a:txBody>
                  <a:tcPr marL="7547" marR="7547" marT="7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5418576"/>
                  </a:ext>
                </a:extLst>
              </a:tr>
              <a:tr h="74073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Нефтеюганского района «Капитальный ремонта автомобильной дороги «Подъездная автодорога к п. Усть-Юган, протяженностью 17,606 км»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547" marR="7547" marT="7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204 467,36</a:t>
                      </a:r>
                    </a:p>
                  </a:txBody>
                  <a:tcPr marL="7547" marR="7547" marT="7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204 467,36</a:t>
                      </a:r>
                    </a:p>
                  </a:txBody>
                  <a:tcPr marL="7547" marR="7547" marT="754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97075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5211207"/>
      </p:ext>
    </p:extLst>
  </p:cSld>
  <p:clrMapOvr>
    <a:masterClrMapping/>
  </p:clrMapOvr>
  <p:transition/>
  <p:timing/>
</p:sld>
</file>

<file path=ppt/slides/slide5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7258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B255459-9E81-40BC-8A16-81416841EFAA}"/>
              </a:ext>
            </a:extLst>
          </p:cNvPr>
          <p:cNvSpPr/>
          <p:nvPr/>
        </p:nvSpPr>
        <p:spPr>
          <a:xfrm>
            <a:off x="1284341" y="-72839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«Развитие транспортной системы </a:t>
            </a:r>
          </a:p>
          <a:p>
            <a:r>
              <a:rPr lang="ru-RU" sz="2000" b="1">
                <a:latin typeface="Arial" pitchFamily="34" charset="0"/>
                <a:cs typeface="Arial" pitchFamily="34" charset="0"/>
              </a:rPr>
              <a:t>Нефтеюганского района на 2019-2024 годы»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D07C773-608F-4385-A2E0-4F959C4437D5}"/>
              </a:ext>
            </a:extLst>
          </p:cNvPr>
          <p:cNvSpPr/>
          <p:nvPr/>
        </p:nvSpPr>
        <p:spPr>
          <a:xfrm>
            <a:off x="4771150" y="1079739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DF8229C5-3F02-4D32-A57E-79AB14CD70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652124"/>
              </p:ext>
            </p:extLst>
          </p:nvPr>
        </p:nvGraphicFramePr>
        <p:xfrm>
          <a:off x="1808086" y="1613537"/>
          <a:ext cx="8575828" cy="3856841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788241">
                  <a:extLst>
                    <a:ext uri="{9D8B030D-6E8A-4147-A177-3AD203B41FA5}">
                      <a16:colId xmlns:a16="http://schemas.microsoft.com/office/drawing/2014/main" val="333482611"/>
                    </a:ext>
                  </a:extLst>
                </a:gridCol>
                <a:gridCol w="720091">
                  <a:extLst>
                    <a:ext uri="{9D8B030D-6E8A-4147-A177-3AD203B41FA5}">
                      <a16:colId xmlns:a16="http://schemas.microsoft.com/office/drawing/2014/main" val="1221422639"/>
                    </a:ext>
                  </a:extLst>
                </a:gridCol>
                <a:gridCol w="1162202">
                  <a:extLst>
                    <a:ext uri="{9D8B030D-6E8A-4147-A177-3AD203B41FA5}">
                      <a16:colId xmlns:a16="http://schemas.microsoft.com/office/drawing/2014/main" val="234014260"/>
                    </a:ext>
                  </a:extLst>
                </a:gridCol>
                <a:gridCol w="905294">
                  <a:extLst>
                    <a:ext uri="{9D8B030D-6E8A-4147-A177-3AD203B41FA5}">
                      <a16:colId xmlns:a16="http://schemas.microsoft.com/office/drawing/2014/main" val="393024453"/>
                    </a:ext>
                  </a:extLst>
                </a:gridCol>
              </a:tblGrid>
              <a:tr h="330769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8838151"/>
                  </a:ext>
                </a:extLst>
              </a:tr>
              <a:tr h="330769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717202"/>
                  </a:ext>
                </a:extLst>
              </a:tr>
              <a:tr h="324018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Износ парка автобусов организаций автомобильного транспорта, осуществляющих перевозки пассажиров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66,8</a:t>
                      </a: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963315"/>
                  </a:ext>
                </a:extLst>
              </a:tr>
              <a:tr h="16200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пассажирских перевозок автомобильным транспортом в муниципальном сообщении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тыс.чел.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716687"/>
                  </a:ext>
                </a:extLst>
              </a:tr>
              <a:tr h="25471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Протяжённость сети автомобильных дорог общего пользования местного значения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км.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176,2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178,0</a:t>
                      </a: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524029"/>
                  </a:ext>
                </a:extLst>
              </a:tr>
              <a:tr h="61318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протяжённость автомобильных дорог общего пользования местного значения, не соответствующих нормативным требованиям к транспортно-эксплуатационным показателям на 31 декабря отчётного года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км.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071334"/>
                  </a:ext>
                </a:extLst>
              </a:tr>
              <a:tr h="66697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 протяжённости автомобильных дорог общего пользования местного значения, соответствующих нормативным требованиям к транспортно-эксплуатационным показателям, в результате капитального ремонта и ремонта автомобильных дорог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км.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548892"/>
                  </a:ext>
                </a:extLst>
              </a:tr>
              <a:tr h="710005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автомобильных дорог общего пользования местного значения, не отвечающих нормативным требованиям к транспортно-эксплуатационным показателям, в общей протяжённости автомобильных дорог общего пользования местного значения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0" marR="6750" marT="67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1896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9792727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1" y="5405118"/>
            <a:ext cx="12192000" cy="1448792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127">
                <a:defRPr/>
              </a:pPr>
              <a:endParaRPr lang="ru-RU" sz="1633" kern="0">
                <a:solidFill>
                  <a:prstClr val="white"/>
                </a:solidFill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9" y="0"/>
            <a:ext cx="1145842" cy="8098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9951" y="2737780"/>
            <a:ext cx="165274" cy="333888"/>
          </a:xfrm>
          <a:prstGeom prst="rect">
            <a:avLst/>
          </a:prstGeom>
          <a:noFill/>
        </p:spPr>
        <p:txBody>
          <a:bodyPr wrap="none" lIns="81806" tIns="40901" rIns="81806" bIns="40901" rtlCol="0">
            <a:spAutoFit/>
          </a:bodyPr>
          <a:lstStyle/>
          <a:p>
            <a:pPr defTabSz="933189"/>
            <a:endParaRPr lang="ru-RU" sz="1633">
              <a:solidFill>
                <a:prstClr val="black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442DD14-35DE-4F4E-AA6B-E19589FE465E}"/>
              </a:ext>
            </a:extLst>
          </p:cNvPr>
          <p:cNvSpPr/>
          <p:nvPr/>
        </p:nvSpPr>
        <p:spPr>
          <a:xfrm>
            <a:off x="2003076" y="2255837"/>
            <a:ext cx="81858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Анализ исполнения бюджета по доходам за 2022 год </a:t>
            </a:r>
          </a:p>
        </p:txBody>
      </p:sp>
    </p:spTree>
    <p:extLst>
      <p:ext uri="{BB962C8B-B14F-4D97-AF65-F5344CB8AC3E}">
        <p14:creationId xmlns:p14="http://schemas.microsoft.com/office/powerpoint/2010/main" val="47307985"/>
      </p:ext>
    </p:extLst>
  </p:cSld>
  <p:clrMapOvr>
    <a:masterClrMapping/>
  </p:clrMapOvr>
  <p:transition/>
  <p:timing/>
</p:sld>
</file>

<file path=ppt/slides/slide6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0236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C33D0E3-F1DD-48D4-B2B6-B3B8CDF0FA0C}"/>
              </a:ext>
            </a:extLst>
          </p:cNvPr>
          <p:cNvSpPr/>
          <p:nvPr/>
        </p:nvSpPr>
        <p:spPr>
          <a:xfrm>
            <a:off x="4908204" y="2524929"/>
            <a:ext cx="23755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6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5DD53DD-C351-4743-B9CA-A69CC9FCB0BF}"/>
              </a:ext>
            </a:extLst>
          </p:cNvPr>
          <p:cNvSpPr/>
          <p:nvPr/>
        </p:nvSpPr>
        <p:spPr>
          <a:xfrm>
            <a:off x="4740596" y="695030"/>
            <a:ext cx="27108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CD6E29C5-A0EF-4DAB-A39B-F8E4858A4A08}"/>
              </a:ext>
            </a:extLst>
          </p:cNvPr>
          <p:cNvSpPr/>
          <p:nvPr/>
        </p:nvSpPr>
        <p:spPr>
          <a:xfrm>
            <a:off x="1219201" y="-6624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>
                <a:latin typeface="Arial" pitchFamily="34" charset="0"/>
                <a:cs typeface="Arial" pitchFamily="34" charset="0"/>
              </a:rPr>
              <a:t>МП «Управление имуществом муниципального образования Нефтеюганский район на 2019-2024 годы»</a:t>
            </a:r>
          </a:p>
        </p:txBody>
      </p:sp>
      <p:graphicFrame>
        <p:nvGraphicFramePr>
          <p:cNvPr id="18" name="Таблица 17">
            <a:extLst>
              <a:ext uri="{FF2B5EF4-FFF2-40B4-BE49-F238E27FC236}">
                <a16:creationId xmlns:a16="http://schemas.microsoft.com/office/drawing/2014/main" id="{48CBCD6C-90AF-4E5D-89D5-35BB7CB3A1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334048"/>
              </p:ext>
            </p:extLst>
          </p:nvPr>
        </p:nvGraphicFramePr>
        <p:xfrm>
          <a:off x="1828798" y="1181794"/>
          <a:ext cx="8534401" cy="13035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684835">
                  <a:extLst>
                    <a:ext uri="{9D8B030D-6E8A-4147-A177-3AD203B41FA5}">
                      <a16:colId xmlns:a16="http://schemas.microsoft.com/office/drawing/2014/main" val="4144342406"/>
                    </a:ext>
                  </a:extLst>
                </a:gridCol>
                <a:gridCol w="1466451">
                  <a:extLst>
                    <a:ext uri="{9D8B030D-6E8A-4147-A177-3AD203B41FA5}">
                      <a16:colId xmlns:a16="http://schemas.microsoft.com/office/drawing/2014/main" val="1473472013"/>
                    </a:ext>
                  </a:extLst>
                </a:gridCol>
                <a:gridCol w="1383115">
                  <a:extLst>
                    <a:ext uri="{9D8B030D-6E8A-4147-A177-3AD203B41FA5}">
                      <a16:colId xmlns:a16="http://schemas.microsoft.com/office/drawing/2014/main" val="1779788652"/>
                    </a:ext>
                  </a:extLst>
                </a:gridCol>
              </a:tblGrid>
              <a:tr h="185850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8" marR="7148" marT="71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8" marR="7148" marT="71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520608"/>
                  </a:ext>
                </a:extLst>
              </a:tr>
              <a:tr h="434812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8" marR="7148" marT="71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8" marR="7148" marT="71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0768287"/>
                  </a:ext>
                </a:extLst>
              </a:tr>
              <a:tr h="33555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и распоряжение муниципальным имуществом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8" marR="7148" marT="71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4 928,72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8" marR="7148" marT="71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4 83,28</a:t>
                      </a:r>
                    </a:p>
                  </a:txBody>
                  <a:tcPr marL="7148" marR="7148" marT="71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183413"/>
                  </a:ext>
                </a:extLst>
              </a:tr>
              <a:tr h="34310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Организационное и финансовое обеспечение деятельности департамента имущественных отношений Нефтеюганского района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8" marR="7148" marT="71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41 929,91</a:t>
                      </a:r>
                    </a:p>
                  </a:txBody>
                  <a:tcPr marL="7148" marR="7148" marT="71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41 924,45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8" marR="7148" marT="71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240379"/>
                  </a:ext>
                </a:extLst>
              </a:tr>
            </a:tbl>
          </a:graphicData>
        </a:graphic>
      </p:graphicFrame>
      <p:graphicFrame>
        <p:nvGraphicFramePr>
          <p:cNvPr id="20" name="Таблица 19">
            <a:extLst>
              <a:ext uri="{FF2B5EF4-FFF2-40B4-BE49-F238E27FC236}">
                <a16:creationId xmlns:a16="http://schemas.microsoft.com/office/drawing/2014/main" id="{B7F99126-89C2-4225-BE82-D8976FEB17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641517"/>
              </p:ext>
            </p:extLst>
          </p:nvPr>
        </p:nvGraphicFramePr>
        <p:xfrm>
          <a:off x="1828798" y="2915910"/>
          <a:ext cx="8575829" cy="3735861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112943">
                  <a:extLst>
                    <a:ext uri="{9D8B030D-6E8A-4147-A177-3AD203B41FA5}">
                      <a16:colId xmlns:a16="http://schemas.microsoft.com/office/drawing/2014/main" val="2417525406"/>
                    </a:ext>
                  </a:extLst>
                </a:gridCol>
                <a:gridCol w="1287061">
                  <a:extLst>
                    <a:ext uri="{9D8B030D-6E8A-4147-A177-3AD203B41FA5}">
                      <a16:colId xmlns:a16="http://schemas.microsoft.com/office/drawing/2014/main" val="1273024658"/>
                    </a:ext>
                  </a:extLst>
                </a:gridCol>
                <a:gridCol w="1131900">
                  <a:extLst>
                    <a:ext uri="{9D8B030D-6E8A-4147-A177-3AD203B41FA5}">
                      <a16:colId xmlns:a16="http://schemas.microsoft.com/office/drawing/2014/main" val="2268532206"/>
                    </a:ext>
                  </a:extLst>
                </a:gridCol>
                <a:gridCol w="1043925">
                  <a:extLst>
                    <a:ext uri="{9D8B030D-6E8A-4147-A177-3AD203B41FA5}">
                      <a16:colId xmlns:a16="http://schemas.microsoft.com/office/drawing/2014/main" val="1619475562"/>
                    </a:ext>
                  </a:extLst>
                </a:gridCol>
              </a:tblGrid>
              <a:tr h="149581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6514450"/>
                  </a:ext>
                </a:extLst>
              </a:tr>
              <a:tr h="292967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2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063997"/>
                  </a:ext>
                </a:extLst>
              </a:tr>
              <a:tr h="35036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объектов управления муниципального имущества, для которых определена целевая функция, в том числе: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3157929"/>
                  </a:ext>
                </a:extLst>
              </a:tr>
              <a:tr h="26482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учреждения Нефтеюганского района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905284"/>
                  </a:ext>
                </a:extLst>
              </a:tr>
              <a:tr h="31197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унитарные предприятия Нефтеюганского района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000850"/>
                  </a:ext>
                </a:extLst>
              </a:tr>
              <a:tr h="35036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Хозяйственные общества, акции (доли) которых находятся в собственности Нефтеюганского района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8600865"/>
                  </a:ext>
                </a:extLst>
              </a:tr>
              <a:tr h="273581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Объекты муниципальной казны Нефтеюганского района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≥99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≥99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1458154"/>
                  </a:ext>
                </a:extLst>
              </a:tr>
              <a:tr h="338306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Снижение удельного веса неиспользуемого недвижимого имущества в общем количестве недвижимого имущества, составляющего казну Нефтеюганского района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en-US" sz="1050" u="none" strike="noStrike" baseline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u="none" strike="noStrike" baseline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 u="sng" strike="noStrike" baseline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en-US" sz="1050" u="sng" strike="noStrike" baseline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634862"/>
                  </a:ext>
                </a:extLst>
              </a:tr>
              <a:tr h="472476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основных фондов организаций муниципальной формы собственности, находящихся в стадии банкротства, в основных фондах организаций муниципальной формы собственности (на конец года по полной учетной стоимости)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5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782454"/>
                  </a:ext>
                </a:extLst>
              </a:tr>
              <a:tr h="615790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сданных в аренду субъектам малого и среднего предпринимательства и организациям, образующим инфраструктуру поддержки субъектов малого и среднего предпринимательства, объектов недвижимого имущества</a:t>
                      </a: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360" marR="6360" marT="63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0712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5977292"/>
      </p:ext>
    </p:extLst>
  </p:cSld>
  <p:clrMapOvr>
    <a:masterClrMapping/>
  </p:clrMapOvr>
  <p:transition/>
  <p:timing/>
</p:sld>
</file>

<file path=ppt/slides/slide6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B23ABF47-0C9F-4F58-BE32-91D1126EEE74}"/>
              </a:ext>
            </a:extLst>
          </p:cNvPr>
          <p:cNvSpPr/>
          <p:nvPr/>
        </p:nvSpPr>
        <p:spPr>
          <a:xfrm>
            <a:off x="4471240" y="1147709"/>
            <a:ext cx="303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3B6A92C-1EFB-47C6-8AF3-5E6C73CBCD5C}"/>
              </a:ext>
            </a:extLst>
          </p:cNvPr>
          <p:cNvSpPr/>
          <p:nvPr/>
        </p:nvSpPr>
        <p:spPr>
          <a:xfrm>
            <a:off x="1246423" y="-35018"/>
            <a:ext cx="72288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«Управление муниципальными финансами </a:t>
            </a:r>
          </a:p>
          <a:p>
            <a:r>
              <a:rPr lang="ru-RU" sz="2000" b="1">
                <a:latin typeface="Arial" pitchFamily="34" charset="0"/>
                <a:cs typeface="Arial" pitchFamily="34" charset="0"/>
              </a:rPr>
              <a:t>в Нефтеюганском районе на 2019-2024 годы»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8AD9FE35-911D-4C41-85D9-53DD62F025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43819"/>
              </p:ext>
            </p:extLst>
          </p:nvPr>
        </p:nvGraphicFramePr>
        <p:xfrm>
          <a:off x="1839157" y="1874626"/>
          <a:ext cx="8513685" cy="293280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860772">
                  <a:extLst>
                    <a:ext uri="{9D8B030D-6E8A-4147-A177-3AD203B41FA5}">
                      <a16:colId xmlns:a16="http://schemas.microsoft.com/office/drawing/2014/main" val="3243584499"/>
                    </a:ext>
                  </a:extLst>
                </a:gridCol>
                <a:gridCol w="1475345">
                  <a:extLst>
                    <a:ext uri="{9D8B030D-6E8A-4147-A177-3AD203B41FA5}">
                      <a16:colId xmlns:a16="http://schemas.microsoft.com/office/drawing/2014/main" val="1479549375"/>
                    </a:ext>
                  </a:extLst>
                </a:gridCol>
                <a:gridCol w="1177568">
                  <a:extLst>
                    <a:ext uri="{9D8B030D-6E8A-4147-A177-3AD203B41FA5}">
                      <a16:colId xmlns:a16="http://schemas.microsoft.com/office/drawing/2014/main" val="2089792557"/>
                    </a:ext>
                  </a:extLst>
                </a:gridCol>
              </a:tblGrid>
              <a:tr h="193447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6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7816966"/>
                  </a:ext>
                </a:extLst>
              </a:tr>
              <a:tr h="353831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6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6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1639909"/>
                  </a:ext>
                </a:extLst>
              </a:tr>
              <a:tr h="35713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планирования, исполнения бюджета Нефтеюганского района и формирование отчетности об исполнении бюджета Нефтеюганского района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40" marR="7440" marT="74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63 264,4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63 243,7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310150"/>
                  </a:ext>
                </a:extLst>
              </a:tr>
              <a:tr h="53570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40" marR="7440" marT="74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494 504,0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494 504,0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927237"/>
                  </a:ext>
                </a:extLst>
              </a:tr>
              <a:tr h="17856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качества управления муниципальными финансами Нефтеюганского района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40" marR="7440" marT="744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3 000,00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3 000,00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440" marR="7440" marT="7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910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2431069"/>
      </p:ext>
    </p:extLst>
  </p:cSld>
  <p:clrMapOvr>
    <a:masterClrMapping/>
  </p:clrMapOvr>
  <p:transition/>
  <p:timing/>
</p:sld>
</file>

<file path=ppt/slides/slide6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93C4B63-B001-495B-B784-98625FCDF4FF}"/>
              </a:ext>
            </a:extLst>
          </p:cNvPr>
          <p:cNvSpPr/>
          <p:nvPr/>
        </p:nvSpPr>
        <p:spPr>
          <a:xfrm>
            <a:off x="1445466" y="-64443"/>
            <a:ext cx="746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«Управление муниципальными финансами </a:t>
            </a:r>
          </a:p>
          <a:p>
            <a:r>
              <a:rPr lang="ru-RU" sz="2000" b="1">
                <a:latin typeface="Arial" pitchFamily="34" charset="0"/>
                <a:cs typeface="Arial" pitchFamily="34" charset="0"/>
              </a:rPr>
              <a:t>в Нефтеюганском районе на 2019-2024 годы»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80EE96B-C91D-458F-A3F6-DEE80FED1B33}"/>
              </a:ext>
            </a:extLst>
          </p:cNvPr>
          <p:cNvSpPr/>
          <p:nvPr/>
        </p:nvSpPr>
        <p:spPr>
          <a:xfrm>
            <a:off x="4980874" y="860657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F9251E81-77D7-46DA-9DF8-64C28353F3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081001"/>
              </p:ext>
            </p:extLst>
          </p:nvPr>
        </p:nvGraphicFramePr>
        <p:xfrm>
          <a:off x="1852141" y="1607547"/>
          <a:ext cx="8664607" cy="4291213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756288">
                  <a:extLst>
                    <a:ext uri="{9D8B030D-6E8A-4147-A177-3AD203B41FA5}">
                      <a16:colId xmlns:a16="http://schemas.microsoft.com/office/drawing/2014/main" val="4190429439"/>
                    </a:ext>
                  </a:extLst>
                </a:gridCol>
                <a:gridCol w="910843">
                  <a:extLst>
                    <a:ext uri="{9D8B030D-6E8A-4147-A177-3AD203B41FA5}">
                      <a16:colId xmlns:a16="http://schemas.microsoft.com/office/drawing/2014/main" val="2260032762"/>
                    </a:ext>
                  </a:extLst>
                </a:gridCol>
                <a:gridCol w="1047565">
                  <a:extLst>
                    <a:ext uri="{9D8B030D-6E8A-4147-A177-3AD203B41FA5}">
                      <a16:colId xmlns:a16="http://schemas.microsoft.com/office/drawing/2014/main" val="1428329732"/>
                    </a:ext>
                  </a:extLst>
                </a:gridCol>
                <a:gridCol w="949911">
                  <a:extLst>
                    <a:ext uri="{9D8B030D-6E8A-4147-A177-3AD203B41FA5}">
                      <a16:colId xmlns:a16="http://schemas.microsoft.com/office/drawing/2014/main" val="1874056925"/>
                    </a:ext>
                  </a:extLst>
                </a:gridCol>
              </a:tblGrid>
              <a:tr h="323839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3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3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3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095873"/>
                  </a:ext>
                </a:extLst>
              </a:tr>
              <a:tr h="323839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3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3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447583"/>
                  </a:ext>
                </a:extLst>
              </a:tr>
              <a:tr h="27189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 обеспечения деятельности департамента финансов Нефтеюганского района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 95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234890"/>
                  </a:ext>
                </a:extLst>
              </a:tr>
              <a:tr h="31723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главных распорядителей бюджетных средств Нефтеюганского района, имеющих итоговую оценку качества финансового менеджмента не менее 70 баллов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≥70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742715"/>
                  </a:ext>
                </a:extLst>
              </a:tr>
              <a:tr h="475846">
                <a:tc>
                  <a:txBody>
                    <a:bodyPr vert="horz" wrap="square"/>
                    <a:lstStyle/>
                    <a:p>
                      <a:pPr indent="72000" algn="l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плана по налоговым и неналоговым доходам утвержденного решением о бюджете Нефтеюганского района (без учета дополнительного норматива отчислений от налога на доходы физических лиц).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 95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87,8</a:t>
                      </a: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903183"/>
                  </a:ext>
                </a:extLst>
              </a:tr>
              <a:tr h="31723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размещенной в сети Интернет информации в общем объеме обязательной к размещению в соответствии с нормативными правовыми актами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615561"/>
                  </a:ext>
                </a:extLst>
              </a:tr>
              <a:tr h="31723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посетителей  портала  "Бюджет для граждан" действующего на официальном сайте Нефтеюганского района          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посетители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 1 200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1 323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2271879"/>
                  </a:ext>
                </a:extLst>
              </a:tr>
              <a:tr h="31723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лиц, охваченных мероприятиями, направленными на повышение финансовой грамотности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 800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8 240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570069"/>
                  </a:ext>
                </a:extLst>
              </a:tr>
              <a:tr h="31747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 просроченной кредиторской задолженности в бюджете Нефтеюганского района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835631"/>
                  </a:ext>
                </a:extLst>
              </a:tr>
              <a:tr h="31723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итоговая оценка качества организации и осуществления бюджетного процесса в поселениях, входящих в состав Нефтеюганского района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баллы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≥ 75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78,7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5102962"/>
                  </a:ext>
                </a:extLst>
              </a:tr>
              <a:tr h="31723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09" marR="6609" marT="66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981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9501793"/>
      </p:ext>
    </p:extLst>
  </p:cSld>
  <p:clrMapOvr>
    <a:masterClrMapping/>
  </p:clrMapOvr>
  <p:transition/>
  <p:timing/>
</p:sld>
</file>

<file path=ppt/slides/slide6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4E8E748-B88C-42A1-8BA4-B3099CA1A135}"/>
              </a:ext>
            </a:extLst>
          </p:cNvPr>
          <p:cNvSpPr/>
          <p:nvPr/>
        </p:nvSpPr>
        <p:spPr>
          <a:xfrm>
            <a:off x="4521966" y="3449362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E055E2B1-8F0A-4421-A4BB-374B051E7E62}"/>
              </a:ext>
            </a:extLst>
          </p:cNvPr>
          <p:cNvSpPr/>
          <p:nvPr/>
        </p:nvSpPr>
        <p:spPr>
          <a:xfrm>
            <a:off x="1383506" y="0"/>
            <a:ext cx="8153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>
                <a:latin typeface="Arial" pitchFamily="34" charset="0"/>
                <a:cs typeface="Arial" pitchFamily="34" charset="0"/>
              </a:rPr>
              <a:t>МП «Улучшение условий и охраны труда в муниципальном образовании Нефтеюганский район на 2019-2024 годы»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786F30C-0527-432D-92E1-BD70E5856782}"/>
              </a:ext>
            </a:extLst>
          </p:cNvPr>
          <p:cNvSpPr/>
          <p:nvPr/>
        </p:nvSpPr>
        <p:spPr>
          <a:xfrm>
            <a:off x="4331112" y="839282"/>
            <a:ext cx="303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graphicFrame>
        <p:nvGraphicFramePr>
          <p:cNvPr id="18" name="Таблица 17">
            <a:extLst>
              <a:ext uri="{FF2B5EF4-FFF2-40B4-BE49-F238E27FC236}">
                <a16:creationId xmlns:a16="http://schemas.microsoft.com/office/drawing/2014/main" id="{D93232E6-343A-4BB1-9947-86BDBAC1F8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716038"/>
              </p:ext>
            </p:extLst>
          </p:nvPr>
        </p:nvGraphicFramePr>
        <p:xfrm>
          <a:off x="1583455" y="1487419"/>
          <a:ext cx="8515533" cy="1689059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389059">
                  <a:extLst>
                    <a:ext uri="{9D8B030D-6E8A-4147-A177-3AD203B41FA5}">
                      <a16:colId xmlns:a16="http://schemas.microsoft.com/office/drawing/2014/main" val="1090074372"/>
                    </a:ext>
                  </a:extLst>
                </a:gridCol>
                <a:gridCol w="1004297">
                  <a:extLst>
                    <a:ext uri="{9D8B030D-6E8A-4147-A177-3AD203B41FA5}">
                      <a16:colId xmlns:a16="http://schemas.microsoft.com/office/drawing/2014/main" val="1383238495"/>
                    </a:ext>
                  </a:extLst>
                </a:gridCol>
                <a:gridCol w="1122177">
                  <a:extLst>
                    <a:ext uri="{9D8B030D-6E8A-4147-A177-3AD203B41FA5}">
                      <a16:colId xmlns:a16="http://schemas.microsoft.com/office/drawing/2014/main" val="677938087"/>
                    </a:ext>
                  </a:extLst>
                </a:gridCol>
              </a:tblGrid>
              <a:tr h="414576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0756604"/>
                  </a:ext>
                </a:extLst>
              </a:tr>
              <a:tr h="414576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289838"/>
                  </a:ext>
                </a:extLst>
              </a:tr>
              <a:tr h="35633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переданных отдельных государственных полномочий в сфере трудовых отношений и государственного управления охраной труда   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3 130,77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3 130,77</a:t>
                      </a: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455348"/>
                  </a:ext>
                </a:extLst>
              </a:tr>
              <a:tr h="22216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безопасности и создание благоприятных условий труда работающих 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404,90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404,90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724609"/>
                  </a:ext>
                </a:extLst>
              </a:tr>
              <a:tr h="22612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Содействие трудоустройству граждан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6 017,47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6 017,42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58254"/>
                  </a:ext>
                </a:extLst>
              </a:tr>
            </a:tbl>
          </a:graphicData>
        </a:graphic>
      </p:graphicFrame>
      <p:graphicFrame>
        <p:nvGraphicFramePr>
          <p:cNvPr id="20" name="Таблица 19">
            <a:extLst>
              <a:ext uri="{FF2B5EF4-FFF2-40B4-BE49-F238E27FC236}">
                <a16:creationId xmlns:a16="http://schemas.microsoft.com/office/drawing/2014/main" id="{407D2E90-0BDA-41AE-B4C1-08159252F4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335708"/>
              </p:ext>
            </p:extLst>
          </p:nvPr>
        </p:nvGraphicFramePr>
        <p:xfrm>
          <a:off x="1571618" y="4111502"/>
          <a:ext cx="8539209" cy="2517765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736794">
                  <a:extLst>
                    <a:ext uri="{9D8B030D-6E8A-4147-A177-3AD203B41FA5}">
                      <a16:colId xmlns:a16="http://schemas.microsoft.com/office/drawing/2014/main" val="2959379880"/>
                    </a:ext>
                  </a:extLst>
                </a:gridCol>
                <a:gridCol w="660545">
                  <a:extLst>
                    <a:ext uri="{9D8B030D-6E8A-4147-A177-3AD203B41FA5}">
                      <a16:colId xmlns:a16="http://schemas.microsoft.com/office/drawing/2014/main" val="4264443836"/>
                    </a:ext>
                  </a:extLst>
                </a:gridCol>
                <a:gridCol w="1172700">
                  <a:extLst>
                    <a:ext uri="{9D8B030D-6E8A-4147-A177-3AD203B41FA5}">
                      <a16:colId xmlns:a16="http://schemas.microsoft.com/office/drawing/2014/main" val="2128365935"/>
                    </a:ext>
                  </a:extLst>
                </a:gridCol>
                <a:gridCol w="969170">
                  <a:extLst>
                    <a:ext uri="{9D8B030D-6E8A-4147-A177-3AD203B41FA5}">
                      <a16:colId xmlns:a16="http://schemas.microsoft.com/office/drawing/2014/main" val="1174341093"/>
                    </a:ext>
                  </a:extLst>
                </a:gridCol>
              </a:tblGrid>
              <a:tr h="309159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0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314720"/>
                  </a:ext>
                </a:extLst>
              </a:tr>
              <a:tr h="133786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355648"/>
                  </a:ext>
                </a:extLst>
              </a:tr>
              <a:tr h="21595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Сохранение доли организаций, заключивших и представивших на уведомительную регистрацию коллективные договоры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865346"/>
                  </a:ext>
                </a:extLst>
              </a:tr>
              <a:tr h="309159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организаций Нефтеюганского района, охваченных методической помощью по вопросам  труда и охраны труда от  количества организаций, охваченных отчетностью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671076"/>
                  </a:ext>
                </a:extLst>
              </a:tr>
              <a:tr h="151425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организованных и проведенных муниципальных конкурсов в сфере охраны труда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4065921"/>
                  </a:ext>
                </a:extLst>
              </a:tr>
              <a:tr h="26775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граждан, получивших услуги по содействию занятости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8408239"/>
                  </a:ext>
                </a:extLst>
              </a:tr>
              <a:tr h="26775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работников муниципальных учреждений, прошедших обязательные курсы</a:t>
                      </a:r>
                    </a:p>
                  </a:txBody>
                  <a:tcPr marL="6309" marR="6309" marT="63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</a:t>
                      </a: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695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8302399"/>
      </p:ext>
    </p:extLst>
  </p:cSld>
  <p:clrMapOvr>
    <a:masterClrMapping/>
  </p:clrMapOvr>
  <p:transition/>
  <p:timing/>
</p:sld>
</file>

<file path=ppt/slides/slide6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FF6C188-DE48-403B-ADB3-511FC197000A}"/>
              </a:ext>
            </a:extLst>
          </p:cNvPr>
          <p:cNvSpPr/>
          <p:nvPr/>
        </p:nvSpPr>
        <p:spPr>
          <a:xfrm>
            <a:off x="4283269" y="1088792"/>
            <a:ext cx="303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graphicFrame>
        <p:nvGraphicFramePr>
          <p:cNvPr id="16" name="Таблица 15">
            <a:extLst>
              <a:ext uri="{FF2B5EF4-FFF2-40B4-BE49-F238E27FC236}">
                <a16:creationId xmlns:a16="http://schemas.microsoft.com/office/drawing/2014/main" id="{DE8BEC77-3302-45DD-809F-E44D53B04D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046539"/>
              </p:ext>
            </p:extLst>
          </p:nvPr>
        </p:nvGraphicFramePr>
        <p:xfrm>
          <a:off x="1474166" y="1774592"/>
          <a:ext cx="8744505" cy="3174351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276513">
                  <a:extLst>
                    <a:ext uri="{9D8B030D-6E8A-4147-A177-3AD203B41FA5}">
                      <a16:colId xmlns:a16="http://schemas.microsoft.com/office/drawing/2014/main" val="1427390294"/>
                    </a:ext>
                  </a:extLst>
                </a:gridCol>
                <a:gridCol w="1305017">
                  <a:extLst>
                    <a:ext uri="{9D8B030D-6E8A-4147-A177-3AD203B41FA5}">
                      <a16:colId xmlns:a16="http://schemas.microsoft.com/office/drawing/2014/main" val="1289854638"/>
                    </a:ext>
                  </a:extLst>
                </a:gridCol>
                <a:gridCol w="1162975">
                  <a:extLst>
                    <a:ext uri="{9D8B030D-6E8A-4147-A177-3AD203B41FA5}">
                      <a16:colId xmlns:a16="http://schemas.microsoft.com/office/drawing/2014/main" val="1605356882"/>
                    </a:ext>
                  </a:extLst>
                </a:gridCol>
              </a:tblGrid>
              <a:tr h="348152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6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3238656"/>
                  </a:ext>
                </a:extLst>
              </a:tr>
              <a:tr h="348152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6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6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5189427"/>
                  </a:ext>
                </a:extLst>
              </a:tr>
              <a:tr h="51157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Дополнительные гарантии и дополнительные меры социальной поддержки детей-сирот и детей, оставшихся без попечения родителей, лиц из их числа, а также граждан, принявших на воспитание детей-сирот и детей, оставшихся без попечения родителей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3 728,79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3 728,60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255521"/>
                  </a:ext>
                </a:extLst>
              </a:tr>
              <a:tr h="26998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деятельности по опеке и попечительству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17 584,46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17 452,41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4323794"/>
                  </a:ext>
                </a:extLst>
              </a:tr>
              <a:tr h="33348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Популяризация семейных ценностей и защиты интересов детей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9 611,59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9 611,59</a:t>
                      </a:r>
                    </a:p>
                  </a:txBody>
                  <a:tcPr marL="7105" marR="7105" marT="71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43605"/>
                  </a:ext>
                </a:extLst>
              </a:tr>
              <a:tr h="72076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Дополнительная мера социальной поддержки отдельным категориям граждан, страдающих хронической почечной недостаточностью и нуждающихся в процедуре программного гемодиализа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480,00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05" marR="7105" marT="71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480,00</a:t>
                      </a:r>
                    </a:p>
                  </a:txBody>
                  <a:tcPr marL="7105" marR="7105" marT="710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447200"/>
                  </a:ext>
                </a:extLst>
              </a:tr>
            </a:tbl>
          </a:graphicData>
        </a:graphic>
      </p:graphicFrame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91893ED-9DB5-45D7-BFFD-D09B82E6EE72}"/>
              </a:ext>
            </a:extLst>
          </p:cNvPr>
          <p:cNvSpPr/>
          <p:nvPr/>
        </p:nvSpPr>
        <p:spPr>
          <a:xfrm>
            <a:off x="1474166" y="9561"/>
            <a:ext cx="84437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 Социальная поддержка жителей Нефтеюганского района на 2019-2024 годы»</a:t>
            </a:r>
          </a:p>
        </p:txBody>
      </p:sp>
    </p:spTree>
    <p:extLst>
      <p:ext uri="{BB962C8B-B14F-4D97-AF65-F5344CB8AC3E}">
        <p14:creationId xmlns:p14="http://schemas.microsoft.com/office/powerpoint/2010/main" val="2655607490"/>
      </p:ext>
    </p:extLst>
  </p:cSld>
  <p:clrMapOvr>
    <a:masterClrMapping/>
  </p:clrMapOvr>
  <p:transition/>
  <p:timing/>
</p:sld>
</file>

<file path=ppt/slides/slide6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DE632B2-6B57-419B-B48F-5925392D6884}"/>
              </a:ext>
            </a:extLst>
          </p:cNvPr>
          <p:cNvSpPr/>
          <p:nvPr/>
        </p:nvSpPr>
        <p:spPr>
          <a:xfrm>
            <a:off x="1459705" y="9708"/>
            <a:ext cx="91440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 Социальная поддержка жителей </a:t>
            </a:r>
          </a:p>
          <a:p>
            <a:r>
              <a:rPr lang="ru-RU" sz="2000" b="1">
                <a:latin typeface="Arial" pitchFamily="34" charset="0"/>
                <a:cs typeface="Arial" pitchFamily="34" charset="0"/>
              </a:rPr>
              <a:t>Нефтеюганского района на 2019-2024 годы»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22FB7070-E6E4-44B9-9D03-F279257FE0EB}"/>
              </a:ext>
            </a:extLst>
          </p:cNvPr>
          <p:cNvSpPr/>
          <p:nvPr/>
        </p:nvSpPr>
        <p:spPr>
          <a:xfrm>
            <a:off x="4715722" y="963043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8DF42C25-993F-4990-AD3F-F1C48437AB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507616"/>
              </p:ext>
            </p:extLst>
          </p:nvPr>
        </p:nvGraphicFramePr>
        <p:xfrm>
          <a:off x="1642261" y="1648843"/>
          <a:ext cx="8540319" cy="3950899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788241">
                  <a:extLst>
                    <a:ext uri="{9D8B030D-6E8A-4147-A177-3AD203B41FA5}">
                      <a16:colId xmlns:a16="http://schemas.microsoft.com/office/drawing/2014/main" val="946507724"/>
                    </a:ext>
                  </a:extLst>
                </a:gridCol>
                <a:gridCol w="772357">
                  <a:extLst>
                    <a:ext uri="{9D8B030D-6E8A-4147-A177-3AD203B41FA5}">
                      <a16:colId xmlns:a16="http://schemas.microsoft.com/office/drawing/2014/main" val="2014567512"/>
                    </a:ext>
                  </a:extLst>
                </a:gridCol>
                <a:gridCol w="1029810">
                  <a:extLst>
                    <a:ext uri="{9D8B030D-6E8A-4147-A177-3AD203B41FA5}">
                      <a16:colId xmlns:a16="http://schemas.microsoft.com/office/drawing/2014/main" val="16854291"/>
                    </a:ext>
                  </a:extLst>
                </a:gridCol>
                <a:gridCol w="949911">
                  <a:extLst>
                    <a:ext uri="{9D8B030D-6E8A-4147-A177-3AD203B41FA5}">
                      <a16:colId xmlns:a16="http://schemas.microsoft.com/office/drawing/2014/main" val="3725536881"/>
                    </a:ext>
                  </a:extLst>
                </a:gridCol>
              </a:tblGrid>
              <a:tr h="443306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903444"/>
                  </a:ext>
                </a:extLst>
              </a:tr>
              <a:tr h="443306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2009487"/>
                  </a:ext>
                </a:extLst>
              </a:tr>
              <a:tr h="51748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граждан, обеспеченных мерами социальной поддержки, от численности граждан, имеющих право на их получение и обратившихся за их получением </a:t>
                      </a:r>
                    </a:p>
                  </a:txBody>
                  <a:tcPr marL="6326" marR="6326" marT="63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351490"/>
                  </a:ext>
                </a:extLst>
              </a:tr>
              <a:tr h="1392322">
                <a:tc>
                  <a:txBody>
                    <a:bodyPr vert="horz" wrap="square"/>
                    <a:lstStyle/>
                    <a:p>
                      <a:pPr indent="72000" algn="l" fontAlgn="t"/>
                      <a:endParaRPr lang="ru-RU" sz="120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72000" algn="l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обеспеченных жилыми помещениями детей-сирот и детей, оставшихся без попечения родителей, и лиц из числа детей-сирот и детей, оставшихся без попечения родителей, состоявших на учете на получение жилого помещения, включая лиц в возрасте от 23 лет и старше, за отчетный год в общей численности детей, оставшихся без попечения родителей, и лиц из их числа, состоящих на учете на получение жилого помещения, включая лиц в возрасте от 23 лет и старше (всего на начало отчетного года)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903299"/>
                  </a:ext>
                </a:extLst>
              </a:tr>
              <a:tr h="465383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бюджета органа местного самоуправления по исполнению  государственных полномочий в сфере опеки и попечительства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2250366"/>
                  </a:ext>
                </a:extLst>
              </a:tr>
              <a:tr h="68909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бюджета органа местного самоуправления по исполнению  государственных полномочий по созданию и осуществлению деятельности муниципальных комиссий по делам несовершеннолетних и защите их прав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26" marR="6326" marT="63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5573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3791415"/>
      </p:ext>
    </p:extLst>
  </p:cSld>
  <p:clrMapOvr>
    <a:masterClrMapping/>
  </p:clrMapOvr>
  <p:transition/>
  <p:timing/>
</p:sld>
</file>

<file path=ppt/slides/slide6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1F422D8-7698-48FA-B0CD-24B1032418CD}"/>
              </a:ext>
            </a:extLst>
          </p:cNvPr>
          <p:cNvSpPr/>
          <p:nvPr/>
        </p:nvSpPr>
        <p:spPr>
          <a:xfrm>
            <a:off x="4383689" y="830181"/>
            <a:ext cx="303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17E811B5-49B8-42AA-8B70-0CC8C4D5971D}"/>
              </a:ext>
            </a:extLst>
          </p:cNvPr>
          <p:cNvSpPr/>
          <p:nvPr/>
        </p:nvSpPr>
        <p:spPr>
          <a:xfrm>
            <a:off x="1383506" y="20403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«Совершенствование муниципального управления </a:t>
            </a:r>
          </a:p>
          <a:p>
            <a:r>
              <a:rPr lang="ru-RU" sz="2000" b="1">
                <a:latin typeface="Arial" pitchFamily="34" charset="0"/>
                <a:cs typeface="Arial" pitchFamily="34" charset="0"/>
              </a:rPr>
              <a:t>в Нефтеюганском районе на 2019-2024 годы»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3A4B893D-A2D2-456A-8FF8-315B7FB6B0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666772"/>
              </p:ext>
            </p:extLst>
          </p:nvPr>
        </p:nvGraphicFramePr>
        <p:xfrm>
          <a:off x="1504542" y="1553446"/>
          <a:ext cx="8789706" cy="3812612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721209">
                  <a:extLst>
                    <a:ext uri="{9D8B030D-6E8A-4147-A177-3AD203B41FA5}">
                      <a16:colId xmlns:a16="http://schemas.microsoft.com/office/drawing/2014/main" val="2803321422"/>
                    </a:ext>
                  </a:extLst>
                </a:gridCol>
                <a:gridCol w="940590">
                  <a:extLst>
                    <a:ext uri="{9D8B030D-6E8A-4147-A177-3AD203B41FA5}">
                      <a16:colId xmlns:a16="http://schemas.microsoft.com/office/drawing/2014/main" val="460852282"/>
                    </a:ext>
                  </a:extLst>
                </a:gridCol>
                <a:gridCol w="1127907">
                  <a:extLst>
                    <a:ext uri="{9D8B030D-6E8A-4147-A177-3AD203B41FA5}">
                      <a16:colId xmlns:a16="http://schemas.microsoft.com/office/drawing/2014/main" val="2081990848"/>
                    </a:ext>
                  </a:extLst>
                </a:gridCol>
              </a:tblGrid>
              <a:tr h="348391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3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037657"/>
                  </a:ext>
                </a:extLst>
              </a:tr>
              <a:tr h="358650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3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3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3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86614"/>
                  </a:ext>
                </a:extLst>
              </a:tr>
              <a:tr h="334171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506 549,4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506 029,4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76039"/>
                  </a:ext>
                </a:extLst>
              </a:tr>
              <a:tr h="49770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работ по формированию и оценке земельных участков для эффективного планирования и осуществления муниципального земельного контроля, сформированных и предоставленных земельных участков физическим и юридическим лицам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1 042,1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968,2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3681119"/>
                  </a:ext>
                </a:extLst>
              </a:tr>
              <a:tr h="27037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Осуществление полномочий в сфере государственной регистрации актов гражданского состояния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6 320,5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6 320,5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771859"/>
                  </a:ext>
                </a:extLst>
              </a:tr>
              <a:tr h="63031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Осуществление полномочий  по хранению, комплектованию архивных документов, относящихся к государственной собственности автономного округа, создание нормативных условий для хранения архивных документов, обеспечение сохранности архивных документов, хранящихся в муниципальном архиве, развитие информационных технологий в области архивного дела, популяризация архивных документов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4 884,5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4 884,5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4643439"/>
                  </a:ext>
                </a:extLst>
              </a:tr>
              <a:tr h="36014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квалификации, формирование резервов управленческих кадров муниципального образования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696,4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696,4</a:t>
                      </a: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576933"/>
                  </a:ext>
                </a:extLst>
              </a:tr>
              <a:tr h="66123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мониторинга о ходе реализации мероприятий в органах местного самоуправления Нефтеюганского района по противодействию коррупции, подготовка и размещение информации о  деятельности  органов местного  самоуправления Нефтеюганского района в местных  печатных и электронных  СМИ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64,0</a:t>
                      </a:r>
                    </a:p>
                  </a:txBody>
                  <a:tcPr marL="7110" marR="7110" marT="711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4576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690232"/>
      </p:ext>
    </p:extLst>
  </p:cSld>
  <p:clrMapOvr>
    <a:masterClrMapping/>
  </p:clrMapOvr>
  <p:transition/>
  <p:timing/>
</p:sld>
</file>

<file path=ppt/slides/slide6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93DDA4F-9B33-4471-B107-38FD3486DB51}"/>
              </a:ext>
            </a:extLst>
          </p:cNvPr>
          <p:cNvSpPr/>
          <p:nvPr/>
        </p:nvSpPr>
        <p:spPr>
          <a:xfrm>
            <a:off x="1383506" y="20403"/>
            <a:ext cx="93083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latin typeface="Arial" pitchFamily="34" charset="0"/>
                <a:cs typeface="Arial" pitchFamily="34" charset="0"/>
              </a:rPr>
              <a:t>МП «Совершенствование муниципального управления в Нефтеюганском районе на 2019-2024 годы»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FECD70FD-E5B5-4C48-84B2-CB35D71249D1}"/>
              </a:ext>
            </a:extLst>
          </p:cNvPr>
          <p:cNvSpPr/>
          <p:nvPr/>
        </p:nvSpPr>
        <p:spPr>
          <a:xfrm>
            <a:off x="4744825" y="830181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98ADD28A-591B-492B-BABC-772F371D3D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125113"/>
              </p:ext>
            </p:extLst>
          </p:nvPr>
        </p:nvGraphicFramePr>
        <p:xfrm>
          <a:off x="1527821" y="1550485"/>
          <a:ext cx="8884895" cy="4038339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859670">
                  <a:extLst>
                    <a:ext uri="{9D8B030D-6E8A-4147-A177-3AD203B41FA5}">
                      <a16:colId xmlns:a16="http://schemas.microsoft.com/office/drawing/2014/main" val="2257223932"/>
                    </a:ext>
                  </a:extLst>
                </a:gridCol>
                <a:gridCol w="777324">
                  <a:extLst>
                    <a:ext uri="{9D8B030D-6E8A-4147-A177-3AD203B41FA5}">
                      <a16:colId xmlns:a16="http://schemas.microsoft.com/office/drawing/2014/main" val="1945146521"/>
                    </a:ext>
                  </a:extLst>
                </a:gridCol>
                <a:gridCol w="1129461">
                  <a:extLst>
                    <a:ext uri="{9D8B030D-6E8A-4147-A177-3AD203B41FA5}">
                      <a16:colId xmlns:a16="http://schemas.microsoft.com/office/drawing/2014/main" val="2839572904"/>
                    </a:ext>
                  </a:extLst>
                </a:gridCol>
                <a:gridCol w="1118440">
                  <a:extLst>
                    <a:ext uri="{9D8B030D-6E8A-4147-A177-3AD203B41FA5}">
                      <a16:colId xmlns:a16="http://schemas.microsoft.com/office/drawing/2014/main" val="3522962002"/>
                    </a:ext>
                  </a:extLst>
                </a:gridCol>
              </a:tblGrid>
              <a:tr h="397613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5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25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5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25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753638"/>
                  </a:ext>
                </a:extLst>
              </a:tr>
              <a:tr h="390533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5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25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5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5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5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25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5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25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030790"/>
                  </a:ext>
                </a:extLst>
              </a:tr>
              <a:tr h="50713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076674"/>
                  </a:ext>
                </a:extLst>
              </a:tr>
              <a:tr h="34027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плана мероприятий муниципального земельного контроля за использованием земель ежегодно на уровне 100%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0584642"/>
                  </a:ext>
                </a:extLst>
              </a:tr>
              <a:tr h="26043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совершенных юридически значимых действий с увеличением 1% в год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8 172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8 172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413549"/>
                  </a:ext>
                </a:extLst>
              </a:tr>
              <a:tr h="393510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1 760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1 760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983967"/>
                  </a:ext>
                </a:extLst>
              </a:tr>
              <a:tr h="67399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Сохранение доли лиц, замещающих муниципальные должности, муниципальных служащих и лиц, включенных в резерв управленческих кадров, прошедших обучение по программам дополнительного профессионального образования, от потребности, определенной муниципальным образованием ежегодно на уровне100%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162265"/>
                  </a:ext>
                </a:extLst>
              </a:tr>
              <a:tr h="34027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 доли муниципальных служащих, соблюдающих ограничения и запреты, требования к служебному поведению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98,7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650172"/>
                  </a:ext>
                </a:extLst>
              </a:tr>
              <a:tr h="39030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плана мероприятий направленных на качественное формирование кадрового состава и организации муниципальной службы ежегодно на уровне 100%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569711"/>
                  </a:ext>
                </a:extLst>
              </a:tr>
              <a:tr h="33557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100" b="0" i="0" u="none" strike="noStrike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Колличество консультаций полученных потребителями по вопросам защиты прав потребителей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 marL="6583" marR="6583" marT="658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2932081"/>
      </p:ext>
    </p:extLst>
  </p:cSld>
  <p:clrMapOvr>
    <a:masterClrMapping/>
  </p:clrMapOvr>
  <p:transition/>
  <p:timing/>
</p:sld>
</file>

<file path=ppt/slides/slide6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611CA9D-CC8B-4451-8DAA-97B15335AC9D}"/>
              </a:ext>
            </a:extLst>
          </p:cNvPr>
          <p:cNvSpPr/>
          <p:nvPr/>
        </p:nvSpPr>
        <p:spPr>
          <a:xfrm>
            <a:off x="1459706" y="-3120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МП «Профилактика экстремизма, гармонизация межэтнических и межкультурных отношений в Нефтеюганском районе на 2019-2024 годы»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4378799-4673-447C-A642-A534BE561376}"/>
              </a:ext>
            </a:extLst>
          </p:cNvPr>
          <p:cNvSpPr/>
          <p:nvPr/>
        </p:nvSpPr>
        <p:spPr>
          <a:xfrm>
            <a:off x="4188622" y="785516"/>
            <a:ext cx="3460808" cy="373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C1F121DA-035B-4239-893F-5A9132265F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102271"/>
              </p:ext>
            </p:extLst>
          </p:nvPr>
        </p:nvGraphicFramePr>
        <p:xfrm>
          <a:off x="1063002" y="1332376"/>
          <a:ext cx="9800739" cy="5461854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7015596">
                  <a:extLst>
                    <a:ext uri="{9D8B030D-6E8A-4147-A177-3AD203B41FA5}">
                      <a16:colId xmlns:a16="http://schemas.microsoft.com/office/drawing/2014/main" val="1670654833"/>
                    </a:ext>
                  </a:extLst>
                </a:gridCol>
                <a:gridCol w="1451259">
                  <a:extLst>
                    <a:ext uri="{9D8B030D-6E8A-4147-A177-3AD203B41FA5}">
                      <a16:colId xmlns:a16="http://schemas.microsoft.com/office/drawing/2014/main" val="4117118451"/>
                    </a:ext>
                  </a:extLst>
                </a:gridCol>
                <a:gridCol w="1333884">
                  <a:extLst>
                    <a:ext uri="{9D8B030D-6E8A-4147-A177-3AD203B41FA5}">
                      <a16:colId xmlns:a16="http://schemas.microsoft.com/office/drawing/2014/main" val="267392670"/>
                    </a:ext>
                  </a:extLst>
                </a:gridCol>
              </a:tblGrid>
              <a:tr h="439729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8664812"/>
                  </a:ext>
                </a:extLst>
              </a:tr>
              <a:tr h="441882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99806"/>
                  </a:ext>
                </a:extLst>
              </a:tr>
              <a:tr h="75197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Содействие национальным объединениям и религиозным организациям в культурно-просветительской и социально значимой деятельности, направленной на развитие межнационального и межконфессионального диалога, возрождению семейных ценностей, противодействию экстремизму, национальной и религиозной нетерпимости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150,00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630159"/>
                  </a:ext>
                </a:extLst>
              </a:tr>
              <a:tr h="379864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и использование потенциала детей и молодежи в интересах укрепления единства российской нации, упрочения мира и согласия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174497"/>
                  </a:ext>
                </a:extLst>
              </a:tr>
              <a:tr h="28543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Содействие этнокультурному многообразию народов России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363,35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363,35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0956524"/>
                  </a:ext>
                </a:extLst>
              </a:tr>
              <a:tr h="462873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кадрового потенциала в сфере межнациональных (межэтнических) отношений, профилактики экстремизма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467715"/>
                  </a:ext>
                </a:extLst>
              </a:tr>
              <a:tr h="30858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мер, направленных на социальную и культурную адаптацию мигрантов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108,28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108,28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502906"/>
                  </a:ext>
                </a:extLst>
              </a:tr>
              <a:tr h="69430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информационных кампаний, направленных на укрепление общероссийского гражданского единства и гармонизацию межнациональных и межконфессиональных отношений, профилактику экстремизма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1 292,19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1 292,19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0251025"/>
                  </a:ext>
                </a:extLst>
              </a:tr>
              <a:tr h="694309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журналистских работ на лучшее освещение в средствах массовой информации вопросов межнационального (межэтнического), межконфессионального и межкультурного взаимодействия на территории Нефтеюганского района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151846"/>
                  </a:ext>
                </a:extLst>
              </a:tr>
              <a:tr h="740597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социальной рекламы (видеоролик, плакат), направленной на укрепление общероссийского гражданского единства, гармонизацию межнациональных и межконфессиональных отношений, профилактику экстремизма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2295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Сохранение и популяризация самобытной казачьей культуры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85,70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85,70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5831270"/>
      </p:ext>
    </p:extLst>
  </p:cSld>
  <p:clrMapOvr>
    <a:masterClrMapping/>
  </p:clrMapOvr>
  <p:transition/>
  <p:timing/>
</p:sld>
</file>

<file path=ppt/slides/slide6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79A1FE52-34E1-45A6-9632-5C94087E1856}"/>
              </a:ext>
            </a:extLst>
          </p:cNvPr>
          <p:cNvSpPr/>
          <p:nvPr/>
        </p:nvSpPr>
        <p:spPr>
          <a:xfrm>
            <a:off x="1459706" y="-34331"/>
            <a:ext cx="92242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МП «Профилактика экстремизма, гармонизация межэтнических и межкультурных отношений в Нефтеюганском районе </a:t>
            </a:r>
          </a:p>
          <a:p>
            <a:pPr lvl="0"/>
            <a:r>
              <a:rPr lang="ru-RU" sz="20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 2019-2024 годы»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E6D1781-953A-4D22-85A6-B499F0F81D91}"/>
              </a:ext>
            </a:extLst>
          </p:cNvPr>
          <p:cNvSpPr/>
          <p:nvPr/>
        </p:nvSpPr>
        <p:spPr>
          <a:xfrm>
            <a:off x="4854776" y="1234531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C5A60477-A6C7-42B5-9553-115116BA7E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973085"/>
              </p:ext>
            </p:extLst>
          </p:nvPr>
        </p:nvGraphicFramePr>
        <p:xfrm>
          <a:off x="1756761" y="1920331"/>
          <a:ext cx="8637974" cy="3329387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614364">
                  <a:extLst>
                    <a:ext uri="{9D8B030D-6E8A-4147-A177-3AD203B41FA5}">
                      <a16:colId xmlns:a16="http://schemas.microsoft.com/office/drawing/2014/main" val="1116721758"/>
                    </a:ext>
                  </a:extLst>
                </a:gridCol>
                <a:gridCol w="804192">
                  <a:extLst>
                    <a:ext uri="{9D8B030D-6E8A-4147-A177-3AD203B41FA5}">
                      <a16:colId xmlns:a16="http://schemas.microsoft.com/office/drawing/2014/main" val="254669408"/>
                    </a:ext>
                  </a:extLst>
                </a:gridCol>
                <a:gridCol w="1189608">
                  <a:extLst>
                    <a:ext uri="{9D8B030D-6E8A-4147-A177-3AD203B41FA5}">
                      <a16:colId xmlns:a16="http://schemas.microsoft.com/office/drawing/2014/main" val="1094972316"/>
                    </a:ext>
                  </a:extLst>
                </a:gridCol>
                <a:gridCol w="1029810">
                  <a:extLst>
                    <a:ext uri="{9D8B030D-6E8A-4147-A177-3AD203B41FA5}">
                      <a16:colId xmlns:a16="http://schemas.microsoft.com/office/drawing/2014/main" val="3080203907"/>
                    </a:ext>
                  </a:extLst>
                </a:gridCol>
              </a:tblGrid>
              <a:tr h="332667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6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6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6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4410747"/>
                  </a:ext>
                </a:extLst>
              </a:tr>
              <a:tr h="332667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6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6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6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6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6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908845"/>
                  </a:ext>
                </a:extLst>
              </a:tr>
              <a:tr h="81324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участников мероприятий, направленных  на  этнокультурное развитие народов России, проживающих в Нефтеюганском районе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3 000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6 180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574425"/>
                  </a:ext>
                </a:extLst>
              </a:tr>
              <a:tr h="666974">
                <a:tc>
                  <a:txBody>
                    <a:bodyPr vert="horz" wrap="square"/>
                    <a:lstStyle/>
                    <a:p>
                      <a:pPr indent="72000" algn="l" fontAlgn="t"/>
                      <a:endParaRPr lang="ru-RU" sz="140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72000" algn="l" fontAlgn="t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участников мероприятий, направленных на укрепление общероссийского гражданского единства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6 200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7 884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5697074"/>
                  </a:ext>
                </a:extLst>
              </a:tr>
              <a:tr h="774551">
                <a:tc>
                  <a:txBody>
                    <a:bodyPr vert="horz" wrap="square"/>
                    <a:lstStyle/>
                    <a:p>
                      <a:pPr indent="72000" algn="l" fontAlgn="t"/>
                      <a:endParaRPr lang="ru-RU" sz="140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72000" algn="l" fontAlgn="t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граждан, положительно оценивающих состояние межнациональных отношений в Нефтеюганском районе в общем количестве граждан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89" marR="6789" marT="678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413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2918900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25" name="iṥļîḑe">
            <a:extLst>
              <a:ext uri="{FF2B5EF4-FFF2-40B4-BE49-F238E27FC236}">
                <a16:creationId xmlns:a16="http://schemas.microsoft.com/office/drawing/2014/main" id="{F4A94CD7-000F-4A61-A635-6B42B3FB237A}"/>
              </a:ext>
            </a:extLst>
          </p:cNvPr>
          <p:cNvSpPr/>
          <p:nvPr/>
        </p:nvSpPr>
        <p:spPr>
          <a:xfrm>
            <a:off x="7710396" y="1908589"/>
            <a:ext cx="4096933" cy="4240956"/>
          </a:xfrm>
          <a:prstGeom prst="roundRect">
            <a:avLst>
              <a:gd name="adj" fmla="val 4140"/>
            </a:avLst>
          </a:prstGeom>
          <a:solidFill>
            <a:schemeClr val="accent2">
              <a:lumMod val="20000"/>
              <a:lumOff val="80000"/>
              <a:alpha val="50000"/>
            </a:schemeClr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cs"/>
              <a:sym typeface="+mn-lt"/>
            </a:endParaRPr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2776"/>
            <a:ext cx="12155522" cy="919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2899E0-FE6C-4AED-B294-06F5D1FCE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C8744D0B-E69D-44DF-9EDB-1EF9326ED40D}"/>
              </a:ext>
            </a:extLst>
          </p:cNvPr>
          <p:cNvGrpSpPr/>
          <p:nvPr/>
        </p:nvGrpSpPr>
        <p:grpSpPr>
          <a:xfrm>
            <a:off x="5318781" y="9197237"/>
            <a:ext cx="6046976" cy="271405"/>
            <a:chOff x="-14287" y="5532437"/>
            <a:chExt cx="10706100" cy="2054225"/>
          </a:xfrm>
        </p:grpSpPr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85409AFF-D35F-48B6-86D8-429F91A54CE0}"/>
                </a:ext>
              </a:extLst>
            </p:cNvPr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8E2906FD-3AC3-47F0-93C0-D9E6850630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EC1EAFE0-8631-4808-8B60-EC50C8F6C21C}"/>
                  </a:ext>
                </a:extLst>
              </p:cNvPr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B8BD6EB7-3EB1-4D9A-91B7-FBCF7EA13756}"/>
                  </a:ext>
                </a:extLst>
              </p:cNvPr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3CA1C7CC-DB86-4941-97C7-D9AF48C7BCEC}"/>
                  </a:ext>
                </a:extLst>
              </p:cNvPr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BC12EEC3-35E1-4CA1-AAE9-A9D7A41C76CB}"/>
                </a:ext>
              </a:extLst>
            </p:cNvPr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3" name="Рисунок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7" y="-46614"/>
            <a:ext cx="1263079" cy="8926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79193" y="17234"/>
            <a:ext cx="6284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Анализ исполнения бюджета по доходам </a:t>
            </a: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за 202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год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60" name="Группа 259"/>
          <p:cNvGrpSpPr/>
          <p:nvPr/>
        </p:nvGrpSpPr>
        <p:grpSpPr>
          <a:xfrm>
            <a:off x="602574" y="386566"/>
            <a:ext cx="6774999" cy="6354798"/>
            <a:chOff x="3759084" y="927261"/>
            <a:chExt cx="5796136" cy="5888688"/>
          </a:xfrm>
        </p:grpSpPr>
        <p:graphicFrame>
          <p:nvGraphicFramePr>
            <p:cNvPr id="262" name="Диаграмма 261"/>
            <p:cNvGraphicFramePr/>
            <p:nvPr>
              <p:extLst>
                <p:ext uri="{D42A27DB-BD31-4B8C-83A1-F6EECF244321}">
                  <p14:modId xmlns:p14="http://schemas.microsoft.com/office/powerpoint/2010/main" val="1745680474"/>
                </p:ext>
              </p:extLst>
            </p:nvPr>
          </p:nvGraphicFramePr>
          <p:xfrm>
            <a:off x="3759084" y="927261"/>
            <a:ext cx="5796136" cy="5888688"/>
          </p:xfrm>
          <a:graphic>
            <a:graphicData uri="http://schemas.openxmlformats.org/drawingml/2006/chart">
              <c:chart xmlns:c="http://schemas.openxmlformats.org/drawingml/2006/chart" r:id="rId5"/>
            </a:graphicData>
          </a:graphic>
        </p:graphicFrame>
        <p:sp>
          <p:nvSpPr>
            <p:cNvPr id="263" name="Rectangle 20"/>
            <p:cNvSpPr/>
            <p:nvPr/>
          </p:nvSpPr>
          <p:spPr>
            <a:xfrm rot="16200000">
              <a:off x="5148304" y="1501412"/>
              <a:ext cx="1087412" cy="364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4" name="Rectangle 20"/>
            <p:cNvSpPr/>
            <p:nvPr/>
          </p:nvSpPr>
          <p:spPr>
            <a:xfrm rot="16200000">
              <a:off x="7253787" y="2554709"/>
              <a:ext cx="935676" cy="331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67" name="Rectangle 20"/>
            <p:cNvSpPr/>
            <p:nvPr/>
          </p:nvSpPr>
          <p:spPr>
            <a:xfrm rot="16200000">
              <a:off x="4766932" y="2563799"/>
              <a:ext cx="1087412" cy="364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7382204" y="6063270"/>
              <a:ext cx="1076822" cy="5561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05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Исполнено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05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2022 год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05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6 094,5 млн руб</a:t>
              </a:r>
              <a:r>
                <a:rPr kumimoji="0" lang="ru-RU" sz="12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.</a:t>
              </a:r>
            </a:p>
          </p:txBody>
        </p:sp>
        <p:sp>
          <p:nvSpPr>
            <p:cNvPr id="270" name="TextBox 269"/>
            <p:cNvSpPr txBox="1"/>
            <p:nvPr/>
          </p:nvSpPr>
          <p:spPr>
            <a:xfrm>
              <a:off x="3849986" y="6087346"/>
              <a:ext cx="1553687" cy="5560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05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Исполнено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05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20</a:t>
              </a:r>
              <a:r>
                <a: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</a:t>
              </a:r>
              <a:r>
                <a:rPr kumimoji="0" lang="ru-RU" sz="105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 год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6 </a:t>
              </a:r>
              <a:r>
                <a:rPr kumimoji="0" lang="ru-RU" sz="105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706,0 млн руб.</a:t>
              </a:r>
            </a:p>
          </p:txBody>
        </p:sp>
        <p:sp>
          <p:nvSpPr>
            <p:cNvPr id="271" name="Штриховая стрелка вправо 270"/>
            <p:cNvSpPr/>
            <p:nvPr/>
          </p:nvSpPr>
          <p:spPr>
            <a:xfrm>
              <a:off x="4745374" y="5477014"/>
              <a:ext cx="3070101" cy="283620"/>
            </a:xfrm>
            <a:prstGeom prst="stripedRightArrow">
              <a:avLst>
                <a:gd name="adj1" fmla="val 53982"/>
                <a:gd name="adj2" fmla="val 53835"/>
              </a:avLst>
            </a:prstGeom>
            <a:solidFill>
              <a:srgbClr val="FFE98B"/>
            </a:solidFill>
            <a:ln w="12700" cap="flat" cmpd="sng" algn="ctr">
              <a:solidFill>
                <a:srgbClr val="FF66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2" name="Штриховая стрелка вправо 271"/>
            <p:cNvSpPr/>
            <p:nvPr/>
          </p:nvSpPr>
          <p:spPr>
            <a:xfrm>
              <a:off x="5237388" y="3018026"/>
              <a:ext cx="2873547" cy="168348"/>
            </a:xfrm>
            <a:prstGeom prst="stripedRightArrow">
              <a:avLst>
                <a:gd name="adj1" fmla="val 53982"/>
                <a:gd name="adj2" fmla="val 53835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12700" cap="flat" cmpd="sng" algn="ctr">
              <a:solidFill>
                <a:schemeClr val="accent3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73" name="Штриховая стрелка вправо 272"/>
            <p:cNvSpPr/>
            <p:nvPr/>
          </p:nvSpPr>
          <p:spPr>
            <a:xfrm>
              <a:off x="5489769" y="2176836"/>
              <a:ext cx="3246396" cy="177535"/>
            </a:xfrm>
            <a:prstGeom prst="stripedRightArrow">
              <a:avLst>
                <a:gd name="adj1" fmla="val 53982"/>
                <a:gd name="adj2" fmla="val 53835"/>
              </a:avLst>
            </a:prstGeom>
            <a:solidFill>
              <a:srgbClr val="FFCCCC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74" name="TextBox 273"/>
            <p:cNvSpPr txBox="1"/>
            <p:nvPr/>
          </p:nvSpPr>
          <p:spPr>
            <a:xfrm>
              <a:off x="5128142" y="5265602"/>
              <a:ext cx="854067" cy="296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100,6%</a:t>
              </a:r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5585331" y="2835264"/>
              <a:ext cx="746919" cy="296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41,5%</a:t>
              </a:r>
            </a:p>
          </p:txBody>
        </p:sp>
        <p:sp>
          <p:nvSpPr>
            <p:cNvPr id="276" name="TextBox 275"/>
            <p:cNvSpPr txBox="1"/>
            <p:nvPr/>
          </p:nvSpPr>
          <p:spPr>
            <a:xfrm>
              <a:off x="5977273" y="1956220"/>
              <a:ext cx="854067" cy="296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4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115,5%</a:t>
              </a:r>
            </a:p>
          </p:txBody>
        </p:sp>
      </p:grpSp>
      <p:sp>
        <p:nvSpPr>
          <p:cNvPr id="277" name="TextBox 276"/>
          <p:cNvSpPr txBox="1"/>
          <p:nvPr/>
        </p:nvSpPr>
        <p:spPr>
          <a:xfrm>
            <a:off x="7888986" y="2024081"/>
            <a:ext cx="3511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Структура доходов в 202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г.</a:t>
            </a:r>
          </a:p>
        </p:txBody>
      </p:sp>
      <p:pic>
        <p:nvPicPr>
          <p:cNvPr id="472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9C2052B0-46BE-4305-9730-CDD0C7476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68"/>
          <a:stretch>
            <a:fillRect/>
          </a:stretch>
        </p:blipFill>
        <p:spPr bwMode="auto">
          <a:xfrm rot="10800000">
            <a:off x="6866947" y="5542021"/>
            <a:ext cx="1169616" cy="6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8" name="Группа 277"/>
          <p:cNvGrpSpPr/>
          <p:nvPr/>
        </p:nvGrpSpPr>
        <p:grpSpPr>
          <a:xfrm>
            <a:off x="7802468" y="2436471"/>
            <a:ext cx="3912788" cy="3362056"/>
            <a:chOff x="1195759" y="1996685"/>
            <a:chExt cx="4032768" cy="30866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79" name="Группа 278"/>
            <p:cNvGrpSpPr/>
            <p:nvPr/>
          </p:nvGrpSpPr>
          <p:grpSpPr>
            <a:xfrm>
              <a:off x="1195759" y="2116265"/>
              <a:ext cx="2991935" cy="2967048"/>
              <a:chOff x="284486" y="1409700"/>
              <a:chExt cx="5275694" cy="4038599"/>
            </a:xfrm>
          </p:grpSpPr>
          <p:sp>
            <p:nvSpPr>
              <p:cNvPr id="301" name="Line 4338"/>
              <p:cNvSpPr>
                <a:spLocks noChangeShapeType="1"/>
              </p:cNvSpPr>
              <p:nvPr/>
            </p:nvSpPr>
            <p:spPr bwMode="auto">
              <a:xfrm flipH="1">
                <a:off x="1223249" y="3384434"/>
                <a:ext cx="565553" cy="1017334"/>
              </a:xfrm>
              <a:prstGeom prst="line">
                <a:avLst/>
              </a:prstGeom>
              <a:noFill/>
              <a:ln w="15875" cap="rnd">
                <a:solidFill>
                  <a:sysClr val="windowText" lastClr="000000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돋움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302" name="Line 4337"/>
              <p:cNvSpPr>
                <a:spLocks noChangeShapeType="1"/>
              </p:cNvSpPr>
              <p:nvPr/>
            </p:nvSpPr>
            <p:spPr bwMode="auto">
              <a:xfrm>
                <a:off x="3909626" y="3495080"/>
                <a:ext cx="568627" cy="1026554"/>
              </a:xfrm>
              <a:prstGeom prst="line">
                <a:avLst/>
              </a:prstGeom>
              <a:noFill/>
              <a:ln w="15875" cap="rnd">
                <a:solidFill>
                  <a:sysClr val="windowText" lastClr="000000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03" name="Freeform 4314"/>
              <p:cNvSpPr/>
              <p:nvPr/>
            </p:nvSpPr>
            <p:spPr bwMode="auto">
              <a:xfrm>
                <a:off x="2760078" y="1409700"/>
                <a:ext cx="1537" cy="1537"/>
              </a:xfrm>
              <a:custGeom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04" name="Rectangle 4315"/>
              <p:cNvSpPr>
                <a:spLocks noChangeArrowheads="1"/>
              </p:cNvSpPr>
              <p:nvPr/>
            </p:nvSpPr>
            <p:spPr bwMode="auto">
              <a:xfrm>
                <a:off x="2300566" y="1730882"/>
                <a:ext cx="1537" cy="153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05" name="Rectangle 4316"/>
              <p:cNvSpPr>
                <a:spLocks noChangeArrowheads="1"/>
              </p:cNvSpPr>
              <p:nvPr/>
            </p:nvSpPr>
            <p:spPr bwMode="auto">
              <a:xfrm>
                <a:off x="2300566" y="1730882"/>
                <a:ext cx="1537" cy="153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06" name="Freeform 4317"/>
              <p:cNvSpPr/>
              <p:nvPr/>
            </p:nvSpPr>
            <p:spPr bwMode="auto">
              <a:xfrm>
                <a:off x="2300566" y="1730882"/>
                <a:ext cx="1537" cy="1537"/>
              </a:xfrm>
              <a:custGeom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08" name="Freeform 4324"/>
              <p:cNvSpPr/>
              <p:nvPr/>
            </p:nvSpPr>
            <p:spPr bwMode="auto">
              <a:xfrm>
                <a:off x="734538" y="4334150"/>
                <a:ext cx="3662263" cy="267396"/>
              </a:xfrm>
              <a:custGeom>
                <a:gdLst>
                  <a:gd name="T0" fmla="*/ 394 w 2776"/>
                  <a:gd name="T1" fmla="*/ 0 h 202"/>
                  <a:gd name="T2" fmla="*/ 0 w 2776"/>
                  <a:gd name="T3" fmla="*/ 202 h 202"/>
                  <a:gd name="T4" fmla="*/ 2382 w 2776"/>
                  <a:gd name="T5" fmla="*/ 202 h 202"/>
                  <a:gd name="T6" fmla="*/ 2776 w 2776"/>
                  <a:gd name="T7" fmla="*/ 0 h 202"/>
                  <a:gd name="T8" fmla="*/ 394 w 2776"/>
                  <a:gd name="T9" fmla="*/ 0 h 20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76" h="201">
                    <a:moveTo>
                      <a:pt x="394" y="0"/>
                    </a:moveTo>
                    <a:lnTo>
                      <a:pt x="0" y="202"/>
                    </a:lnTo>
                    <a:lnTo>
                      <a:pt x="2382" y="202"/>
                    </a:lnTo>
                    <a:lnTo>
                      <a:pt x="2776" y="0"/>
                    </a:lnTo>
                    <a:lnTo>
                      <a:pt x="394" y="0"/>
                    </a:lnTo>
                    <a:close/>
                  </a:path>
                </a:pathLst>
              </a:custGeom>
              <a:solidFill>
                <a:srgbClr val="C87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09" name="Freeform 4325"/>
              <p:cNvSpPr/>
              <p:nvPr/>
            </p:nvSpPr>
            <p:spPr bwMode="auto">
              <a:xfrm>
                <a:off x="3869669" y="4334150"/>
                <a:ext cx="985107" cy="1114149"/>
              </a:xfrm>
              <a:custGeom>
                <a:gdLst>
                  <a:gd name="T0" fmla="*/ 394 w 746"/>
                  <a:gd name="T1" fmla="*/ 0 h 844"/>
                  <a:gd name="T2" fmla="*/ 394 w 746"/>
                  <a:gd name="T3" fmla="*/ 0 h 844"/>
                  <a:gd name="T4" fmla="*/ 0 w 746"/>
                  <a:gd name="T5" fmla="*/ 202 h 844"/>
                  <a:gd name="T6" fmla="*/ 0 w 746"/>
                  <a:gd name="T7" fmla="*/ 202 h 844"/>
                  <a:gd name="T8" fmla="*/ 351 w 746"/>
                  <a:gd name="T9" fmla="*/ 844 h 844"/>
                  <a:gd name="T10" fmla="*/ 746 w 746"/>
                  <a:gd name="T11" fmla="*/ 641 h 844"/>
                  <a:gd name="T12" fmla="*/ 394 w 746"/>
                  <a:gd name="T13" fmla="*/ 0 h 844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6" h="844">
                    <a:moveTo>
                      <a:pt x="394" y="0"/>
                    </a:moveTo>
                    <a:lnTo>
                      <a:pt x="394" y="0"/>
                    </a:lnTo>
                    <a:lnTo>
                      <a:pt x="0" y="202"/>
                    </a:lnTo>
                    <a:lnTo>
                      <a:pt x="0" y="202"/>
                    </a:lnTo>
                    <a:lnTo>
                      <a:pt x="351" y="844"/>
                    </a:lnTo>
                    <a:lnTo>
                      <a:pt x="746" y="641"/>
                    </a:lnTo>
                    <a:lnTo>
                      <a:pt x="394" y="0"/>
                    </a:lnTo>
                    <a:close/>
                  </a:path>
                </a:pathLst>
              </a:custGeom>
              <a:solidFill>
                <a:srgbClr val="A46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10" name="Line 4335"/>
              <p:cNvSpPr>
                <a:spLocks noChangeShapeType="1"/>
              </p:cNvSpPr>
              <p:nvPr/>
            </p:nvSpPr>
            <p:spPr bwMode="auto">
              <a:xfrm flipH="1">
                <a:off x="739148" y="3710226"/>
                <a:ext cx="499469" cy="905150"/>
              </a:xfrm>
              <a:prstGeom prst="line">
                <a:avLst/>
              </a:prstGeom>
              <a:noFill/>
              <a:ln w="15875" cap="rnd">
                <a:solidFill>
                  <a:sysClr val="windowText" lastClr="000000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11" name="Line 4336"/>
              <p:cNvSpPr>
                <a:spLocks noChangeShapeType="1"/>
              </p:cNvSpPr>
              <p:nvPr/>
            </p:nvSpPr>
            <p:spPr bwMode="auto">
              <a:xfrm>
                <a:off x="3399399" y="3710226"/>
                <a:ext cx="488712" cy="905150"/>
              </a:xfrm>
              <a:prstGeom prst="line">
                <a:avLst/>
              </a:prstGeom>
              <a:noFill/>
              <a:ln w="15875" cap="rnd">
                <a:solidFill>
                  <a:sysClr val="windowText" lastClr="000000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12" name="Freeform 4319"/>
              <p:cNvSpPr/>
              <p:nvPr/>
            </p:nvSpPr>
            <p:spPr bwMode="auto">
              <a:xfrm>
                <a:off x="1040366" y="3306059"/>
                <a:ext cx="2515789" cy="723813"/>
              </a:xfrm>
              <a:custGeom>
                <a:gdLst>
                  <a:gd name="T0" fmla="*/ 1607 w 1907"/>
                  <a:gd name="T1" fmla="*/ 0 h 549"/>
                  <a:gd name="T2" fmla="*/ 300 w 1907"/>
                  <a:gd name="T3" fmla="*/ 0 h 549"/>
                  <a:gd name="T4" fmla="*/ 0 w 1907"/>
                  <a:gd name="T5" fmla="*/ 549 h 549"/>
                  <a:gd name="T6" fmla="*/ 1907 w 1907"/>
                  <a:gd name="T7" fmla="*/ 549 h 549"/>
                  <a:gd name="T8" fmla="*/ 1607 w 1907"/>
                  <a:gd name="T9" fmla="*/ 0 h 549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7" h="549">
                    <a:moveTo>
                      <a:pt x="1607" y="0"/>
                    </a:moveTo>
                    <a:lnTo>
                      <a:pt x="300" y="0"/>
                    </a:lnTo>
                    <a:lnTo>
                      <a:pt x="0" y="549"/>
                    </a:lnTo>
                    <a:lnTo>
                      <a:pt x="1907" y="549"/>
                    </a:lnTo>
                    <a:lnTo>
                      <a:pt x="1607" y="0"/>
                    </a:lnTo>
                    <a:close/>
                  </a:path>
                </a:pathLst>
              </a:custGeom>
              <a:solidFill>
                <a:srgbClr val="297D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13" name="Freeform 4322"/>
              <p:cNvSpPr/>
              <p:nvPr/>
            </p:nvSpPr>
            <p:spPr bwMode="auto">
              <a:xfrm>
                <a:off x="1435332" y="3038663"/>
                <a:ext cx="2243770" cy="267396"/>
              </a:xfrm>
              <a:custGeom>
                <a:gdLst>
                  <a:gd name="T0" fmla="*/ 395 w 1700"/>
                  <a:gd name="T1" fmla="*/ 0 h 202"/>
                  <a:gd name="T2" fmla="*/ 0 w 1700"/>
                  <a:gd name="T3" fmla="*/ 202 h 202"/>
                  <a:gd name="T4" fmla="*/ 1306 w 1700"/>
                  <a:gd name="T5" fmla="*/ 202 h 202"/>
                  <a:gd name="T6" fmla="*/ 1700 w 1700"/>
                  <a:gd name="T7" fmla="*/ 0 h 202"/>
                  <a:gd name="T8" fmla="*/ 395 w 1700"/>
                  <a:gd name="T9" fmla="*/ 0 h 20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0" h="201">
                    <a:moveTo>
                      <a:pt x="395" y="0"/>
                    </a:moveTo>
                    <a:lnTo>
                      <a:pt x="0" y="202"/>
                    </a:lnTo>
                    <a:lnTo>
                      <a:pt x="1306" y="202"/>
                    </a:lnTo>
                    <a:lnTo>
                      <a:pt x="1700" y="0"/>
                    </a:lnTo>
                    <a:lnTo>
                      <a:pt x="395" y="0"/>
                    </a:lnTo>
                    <a:close/>
                  </a:path>
                </a:pathLst>
              </a:custGeom>
              <a:solidFill>
                <a:srgbClr val="1C5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9966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14" name="Freeform 4323"/>
              <p:cNvSpPr/>
              <p:nvPr/>
            </p:nvSpPr>
            <p:spPr bwMode="auto">
              <a:xfrm>
                <a:off x="3159654" y="3038663"/>
                <a:ext cx="917487" cy="991209"/>
              </a:xfrm>
              <a:custGeom>
                <a:gdLst>
                  <a:gd name="T0" fmla="*/ 396 w 696"/>
                  <a:gd name="T1" fmla="*/ 0 h 751"/>
                  <a:gd name="T2" fmla="*/ 394 w 696"/>
                  <a:gd name="T3" fmla="*/ 0 h 751"/>
                  <a:gd name="T4" fmla="*/ 0 w 696"/>
                  <a:gd name="T5" fmla="*/ 202 h 751"/>
                  <a:gd name="T6" fmla="*/ 1 w 696"/>
                  <a:gd name="T7" fmla="*/ 202 h 751"/>
                  <a:gd name="T8" fmla="*/ 301 w 696"/>
                  <a:gd name="T9" fmla="*/ 751 h 751"/>
                  <a:gd name="T10" fmla="*/ 696 w 696"/>
                  <a:gd name="T11" fmla="*/ 549 h 751"/>
                  <a:gd name="T12" fmla="*/ 396 w 696"/>
                  <a:gd name="T13" fmla="*/ 0 h 751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6" h="751">
                    <a:moveTo>
                      <a:pt x="396" y="0"/>
                    </a:moveTo>
                    <a:lnTo>
                      <a:pt x="394" y="0"/>
                    </a:lnTo>
                    <a:lnTo>
                      <a:pt x="0" y="202"/>
                    </a:lnTo>
                    <a:lnTo>
                      <a:pt x="1" y="202"/>
                    </a:lnTo>
                    <a:lnTo>
                      <a:pt x="301" y="751"/>
                    </a:lnTo>
                    <a:lnTo>
                      <a:pt x="696" y="549"/>
                    </a:lnTo>
                    <a:lnTo>
                      <a:pt x="396" y="0"/>
                    </a:lnTo>
                    <a:close/>
                  </a:path>
                </a:pathLst>
              </a:custGeom>
              <a:solidFill>
                <a:srgbClr val="1C5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grpSp>
            <p:nvGrpSpPr>
              <p:cNvPr id="315" name="Group 4333"/>
              <p:cNvGrpSpPr/>
              <p:nvPr/>
            </p:nvGrpSpPr>
            <p:grpSpPr>
              <a:xfrm>
                <a:off x="1447626" y="2416276"/>
                <a:ext cx="2203813" cy="882099"/>
                <a:chOff x="1020" y="1545"/>
                <a:chExt cx="1434" cy="574"/>
              </a:xfrm>
            </p:grpSpPr>
            <p:sp>
              <p:nvSpPr>
                <p:cNvPr id="321" name="Line 4327"/>
                <p:cNvSpPr>
                  <a:spLocks noChangeShapeType="1"/>
                </p:cNvSpPr>
                <p:nvPr/>
              </p:nvSpPr>
              <p:spPr bwMode="auto">
                <a:xfrm flipH="1">
                  <a:off x="1020" y="1706"/>
                  <a:ext cx="227" cy="409"/>
                </a:xfrm>
                <a:prstGeom prst="line">
                  <a:avLst/>
                </a:prstGeom>
                <a:noFill/>
                <a:ln w="15875" cap="rnd">
                  <a:solidFill>
                    <a:sysClr val="windowText" lastClr="000000"/>
                  </a:solidFill>
                  <a:prstDash val="sysDot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/>
                <a:lstStyle>
                  <a:defPPr>
                    <a:defRPr lang="ko-KR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1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돋움" pitchFamily="50" charset="-127"/>
                    <a:cs typeface="Arial" pitchFamily="34" charset="0"/>
                  </a:endParaRPr>
                </a:p>
              </p:txBody>
            </p:sp>
            <p:sp>
              <p:nvSpPr>
                <p:cNvPr id="322" name="Line 4328"/>
                <p:cNvSpPr>
                  <a:spLocks noChangeShapeType="1"/>
                </p:cNvSpPr>
                <p:nvPr/>
              </p:nvSpPr>
              <p:spPr bwMode="auto">
                <a:xfrm>
                  <a:off x="1927" y="1706"/>
                  <a:ext cx="209" cy="413"/>
                </a:xfrm>
                <a:prstGeom prst="line">
                  <a:avLst/>
                </a:prstGeom>
                <a:noFill/>
                <a:ln w="15875" cap="rnd">
                  <a:solidFill>
                    <a:sysClr val="windowText" lastClr="000000"/>
                  </a:solidFill>
                  <a:prstDash val="sysDot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/>
                <a:lstStyle>
                  <a:defPPr>
                    <a:defRPr lang="ko-KR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1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돋움" pitchFamily="50" charset="-127"/>
                    <a:cs typeface="Arial" pitchFamily="34" charset="0"/>
                  </a:endParaRPr>
                </a:p>
              </p:txBody>
            </p:sp>
            <p:sp>
              <p:nvSpPr>
                <p:cNvPr id="323" name="Line 4330"/>
                <p:cNvSpPr>
                  <a:spLocks noChangeShapeType="1"/>
                </p:cNvSpPr>
                <p:nvPr/>
              </p:nvSpPr>
              <p:spPr bwMode="auto">
                <a:xfrm>
                  <a:off x="2245" y="1545"/>
                  <a:ext cx="209" cy="413"/>
                </a:xfrm>
                <a:prstGeom prst="line">
                  <a:avLst/>
                </a:prstGeom>
                <a:noFill/>
                <a:ln w="15875" cap="rnd">
                  <a:solidFill>
                    <a:sysClr val="windowText" lastClr="000000"/>
                  </a:solidFill>
                  <a:prstDash val="sysDot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/>
                <a:lstStyle>
                  <a:defPPr>
                    <a:defRPr lang="ko-KR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1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돋움" pitchFamily="50" charset="-127"/>
                    <a:cs typeface="Arial" pitchFamily="34" charset="0"/>
                  </a:endParaRPr>
                </a:p>
              </p:txBody>
            </p:sp>
            <p:sp>
              <p:nvSpPr>
                <p:cNvPr id="324" name="Line 4332"/>
                <p:cNvSpPr>
                  <a:spLocks noChangeShapeType="1"/>
                </p:cNvSpPr>
                <p:nvPr/>
              </p:nvSpPr>
              <p:spPr bwMode="auto">
                <a:xfrm flipH="1">
                  <a:off x="1344" y="1558"/>
                  <a:ext cx="227" cy="409"/>
                </a:xfrm>
                <a:prstGeom prst="line">
                  <a:avLst/>
                </a:prstGeom>
                <a:noFill/>
                <a:ln w="15875" cap="rnd">
                  <a:solidFill>
                    <a:sysClr val="windowText" lastClr="000000"/>
                  </a:solidFill>
                  <a:prstDash val="sysDot"/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/>
                <a:lstStyle>
                  <a:defPPr>
                    <a:defRPr lang="ko-KR"/>
                  </a:defPPr>
                  <a:lvl1pPr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1pPr>
                  <a:lvl2pPr marL="4572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2pPr>
                  <a:lvl3pPr marL="9144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3pPr>
                  <a:lvl4pPr marL="13716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4pPr>
                  <a:lvl5pPr marL="1828800" algn="l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sz="2400" b="1" kern="1200">
                      <a:solidFill>
                        <a:srgbClr val="000000"/>
                      </a:solidFill>
                      <a:latin typeface="Arial"/>
                      <a:ea typeface="돋움" pitchFamily="50" charset="-127"/>
                      <a:cs typeface="+mn-cs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1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돋움" pitchFamily="50" charset="-127"/>
                    <a:cs typeface="Arial" pitchFamily="34" charset="0"/>
                  </a:endParaRPr>
                </a:p>
              </p:txBody>
            </p:sp>
          </p:grpSp>
          <p:sp>
            <p:nvSpPr>
              <p:cNvPr id="316" name="Freeform 4318"/>
              <p:cNvSpPr/>
              <p:nvPr/>
            </p:nvSpPr>
            <p:spPr bwMode="auto">
              <a:xfrm>
                <a:off x="2299798" y="1475780"/>
                <a:ext cx="1068096" cy="1269363"/>
              </a:xfrm>
              <a:custGeom>
                <a:gdLst>
                  <a:gd name="T0" fmla="*/ 810 w 810"/>
                  <a:gd name="T1" fmla="*/ 760 h 962"/>
                  <a:gd name="T2" fmla="*/ 394 w 810"/>
                  <a:gd name="T3" fmla="*/ 0 h 962"/>
                  <a:gd name="T4" fmla="*/ 0 w 810"/>
                  <a:gd name="T5" fmla="*/ 202 h 962"/>
                  <a:gd name="T6" fmla="*/ 417 w 810"/>
                  <a:gd name="T7" fmla="*/ 962 h 962"/>
                  <a:gd name="T8" fmla="*/ 810 w 810"/>
                  <a:gd name="T9" fmla="*/ 760 h 96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0" h="962">
                    <a:moveTo>
                      <a:pt x="810" y="760"/>
                    </a:moveTo>
                    <a:lnTo>
                      <a:pt x="394" y="0"/>
                    </a:lnTo>
                    <a:lnTo>
                      <a:pt x="0" y="202"/>
                    </a:lnTo>
                    <a:lnTo>
                      <a:pt x="417" y="962"/>
                    </a:lnTo>
                    <a:lnTo>
                      <a:pt x="810" y="760"/>
                    </a:lnTo>
                    <a:close/>
                  </a:path>
                </a:pathLst>
              </a:custGeom>
              <a:solidFill>
                <a:srgbClr val="92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3366FF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17" name="Freeform 4321"/>
              <p:cNvSpPr/>
              <p:nvPr/>
            </p:nvSpPr>
            <p:spPr bwMode="auto">
              <a:xfrm>
                <a:off x="1748845" y="1730882"/>
                <a:ext cx="1101906" cy="1003503"/>
              </a:xfrm>
              <a:custGeom>
                <a:gdLst>
                  <a:gd name="T0" fmla="*/ 418 w 835"/>
                  <a:gd name="T1" fmla="*/ 0 h 760"/>
                  <a:gd name="T2" fmla="*/ 0 w 835"/>
                  <a:gd name="T3" fmla="*/ 760 h 760"/>
                  <a:gd name="T4" fmla="*/ 835 w 835"/>
                  <a:gd name="T5" fmla="*/ 760 h 760"/>
                  <a:gd name="T6" fmla="*/ 418 w 835"/>
                  <a:gd name="T7" fmla="*/ 0 h 76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5" h="760">
                    <a:moveTo>
                      <a:pt x="418" y="0"/>
                    </a:moveTo>
                    <a:lnTo>
                      <a:pt x="0" y="760"/>
                    </a:lnTo>
                    <a:lnTo>
                      <a:pt x="835" y="760"/>
                    </a:lnTo>
                    <a:lnTo>
                      <a:pt x="418" y="0"/>
                    </a:lnTo>
                    <a:close/>
                  </a:path>
                </a:pathLst>
              </a:custGeom>
              <a:solidFill>
                <a:srgbClr val="D6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18" name="Line 4347"/>
              <p:cNvSpPr>
                <a:spLocks noChangeShapeType="1"/>
              </p:cNvSpPr>
              <p:nvPr/>
            </p:nvSpPr>
            <p:spPr bwMode="auto">
              <a:xfrm>
                <a:off x="2910687" y="2036697"/>
                <a:ext cx="1184895" cy="0"/>
              </a:xfrm>
              <a:prstGeom prst="line">
                <a:avLst/>
              </a:prstGeom>
              <a:noFill/>
              <a:ln w="19050" cap="rnd">
                <a:solidFill>
                  <a:sysClr val="windowText" lastClr="000000"/>
                </a:solidFill>
                <a:prstDash val="sysDot"/>
                <a:round/>
                <a:head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19" name="Line 4354"/>
              <p:cNvSpPr>
                <a:spLocks noChangeShapeType="1"/>
              </p:cNvSpPr>
              <p:nvPr/>
            </p:nvSpPr>
            <p:spPr bwMode="auto">
              <a:xfrm>
                <a:off x="3643755" y="3465882"/>
                <a:ext cx="1184895" cy="0"/>
              </a:xfrm>
              <a:prstGeom prst="line">
                <a:avLst/>
              </a:prstGeom>
              <a:noFill/>
              <a:ln w="19050" cap="rnd">
                <a:solidFill>
                  <a:sysClr val="windowText" lastClr="000000"/>
                </a:solidFill>
                <a:prstDash val="sysDot"/>
                <a:round/>
                <a:head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20" name="Line 4356"/>
              <p:cNvSpPr>
                <a:spLocks noChangeShapeType="1"/>
              </p:cNvSpPr>
              <p:nvPr/>
            </p:nvSpPr>
            <p:spPr bwMode="auto">
              <a:xfrm>
                <a:off x="4375285" y="4895066"/>
                <a:ext cx="1184895" cy="0"/>
              </a:xfrm>
              <a:prstGeom prst="line">
                <a:avLst/>
              </a:prstGeom>
              <a:noFill/>
              <a:ln w="19050" cap="rnd">
                <a:solidFill>
                  <a:sysClr val="windowText" lastClr="000000"/>
                </a:solidFill>
                <a:prstDash val="sysDot"/>
                <a:round/>
                <a:head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07" name="Freeform 4320"/>
              <p:cNvSpPr/>
              <p:nvPr/>
            </p:nvSpPr>
            <p:spPr bwMode="auto">
              <a:xfrm>
                <a:off x="284486" y="4599083"/>
                <a:ext cx="4071058" cy="846754"/>
              </a:xfrm>
              <a:custGeom>
                <a:gdLst>
                  <a:gd name="T0" fmla="*/ 352 w 3085"/>
                  <a:gd name="T1" fmla="*/ 0 h 642"/>
                  <a:gd name="T2" fmla="*/ 0 w 3085"/>
                  <a:gd name="T3" fmla="*/ 642 h 642"/>
                  <a:gd name="T4" fmla="*/ 1544 w 3085"/>
                  <a:gd name="T5" fmla="*/ 642 h 642"/>
                  <a:gd name="T6" fmla="*/ 1544 w 3085"/>
                  <a:gd name="T7" fmla="*/ 642 h 642"/>
                  <a:gd name="T8" fmla="*/ 3085 w 3085"/>
                  <a:gd name="T9" fmla="*/ 642 h 642"/>
                  <a:gd name="T10" fmla="*/ 2734 w 3085"/>
                  <a:gd name="T11" fmla="*/ 0 h 642"/>
                  <a:gd name="T12" fmla="*/ 352 w 3085"/>
                  <a:gd name="T13" fmla="*/ 0 h 64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85" h="642">
                    <a:moveTo>
                      <a:pt x="352" y="0"/>
                    </a:moveTo>
                    <a:lnTo>
                      <a:pt x="0" y="642"/>
                    </a:lnTo>
                    <a:lnTo>
                      <a:pt x="1544" y="642"/>
                    </a:lnTo>
                    <a:lnTo>
                      <a:pt x="1544" y="642"/>
                    </a:lnTo>
                    <a:lnTo>
                      <a:pt x="3085" y="642"/>
                    </a:lnTo>
                    <a:lnTo>
                      <a:pt x="2734" y="0"/>
                    </a:lnTo>
                    <a:lnTo>
                      <a:pt x="352" y="0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</p:grpSp>
        <p:sp>
          <p:nvSpPr>
            <p:cNvPr id="280" name="Rectangle 4384"/>
            <p:cNvSpPr>
              <a:spLocks noChangeArrowheads="1"/>
            </p:cNvSpPr>
            <p:nvPr/>
          </p:nvSpPr>
          <p:spPr bwMode="auto">
            <a:xfrm>
              <a:off x="3455513" y="3610953"/>
              <a:ext cx="825052" cy="45719"/>
            </a:xfrm>
            <a:prstGeom prst="rect">
              <a:avLst/>
            </a:prstGeom>
            <a:solidFill>
              <a:srgbClr val="2674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5pPr>
              <a:lvl6pPr marL="2286000" algn="l" defTabSz="914400" rtl="0" eaLnBrk="1" latinLnBrk="0" hangingPunct="1"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6pPr>
              <a:lvl7pPr marL="2743200" algn="l" defTabSz="914400" rtl="0" eaLnBrk="1" latinLnBrk="0" hangingPunct="1"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7pPr>
              <a:lvl8pPr marL="3200400" algn="l" defTabSz="914400" rtl="0" eaLnBrk="1" latinLnBrk="0" hangingPunct="1"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8pPr>
              <a:lvl9pPr marL="3657600" algn="l" defTabSz="914400" rtl="0" eaLnBrk="1" latinLnBrk="0" hangingPunct="1"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돋움" pitchFamily="50" charset="-127"/>
                <a:cs typeface="Arial" pitchFamily="34" charset="0"/>
              </a:endParaRPr>
            </a:p>
          </p:txBody>
        </p:sp>
        <p:sp>
          <p:nvSpPr>
            <p:cNvPr id="281" name="Rectangle 4391"/>
            <p:cNvSpPr>
              <a:spLocks noChangeArrowheads="1"/>
            </p:cNvSpPr>
            <p:nvPr/>
          </p:nvSpPr>
          <p:spPr bwMode="auto">
            <a:xfrm>
              <a:off x="3068876" y="2554675"/>
              <a:ext cx="825052" cy="45719"/>
            </a:xfrm>
            <a:prstGeom prst="rect">
              <a:avLst/>
            </a:prstGeom>
            <a:solidFill>
              <a:srgbClr val="D6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5pPr>
              <a:lvl6pPr marL="2286000" algn="l" defTabSz="914400" rtl="0" eaLnBrk="1" latinLnBrk="0" hangingPunct="1"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6pPr>
              <a:lvl7pPr marL="2743200" algn="l" defTabSz="914400" rtl="0" eaLnBrk="1" latinLnBrk="0" hangingPunct="1"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7pPr>
              <a:lvl8pPr marL="3200400" algn="l" defTabSz="914400" rtl="0" eaLnBrk="1" latinLnBrk="0" hangingPunct="1"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8pPr>
              <a:lvl9pPr marL="3657600" algn="l" defTabSz="914400" rtl="0" eaLnBrk="1" latinLnBrk="0" hangingPunct="1"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돋움" pitchFamily="50" charset="-127"/>
                <a:cs typeface="Arial" pitchFamily="34" charset="0"/>
              </a:endParaRPr>
            </a:p>
          </p:txBody>
        </p:sp>
        <p:sp>
          <p:nvSpPr>
            <p:cNvPr id="282" name="Rectangle 4402"/>
            <p:cNvSpPr>
              <a:spLocks noChangeArrowheads="1"/>
            </p:cNvSpPr>
            <p:nvPr/>
          </p:nvSpPr>
          <p:spPr bwMode="auto">
            <a:xfrm>
              <a:off x="3818505" y="4654008"/>
              <a:ext cx="825052" cy="45719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>
              <a:defPPr>
                <a:defRPr lang="ko-K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5pPr>
              <a:lvl6pPr marL="2286000" algn="l" defTabSz="914400" rtl="0" eaLnBrk="1" latinLnBrk="0" hangingPunct="1"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6pPr>
              <a:lvl7pPr marL="2743200" algn="l" defTabSz="914400" rtl="0" eaLnBrk="1" latinLnBrk="0" hangingPunct="1"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7pPr>
              <a:lvl8pPr marL="3200400" algn="l" defTabSz="914400" rtl="0" eaLnBrk="1" latinLnBrk="0" hangingPunct="1"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8pPr>
              <a:lvl9pPr marL="3657600" algn="l" defTabSz="914400" rtl="0" eaLnBrk="1" latinLnBrk="0" hangingPunct="1">
                <a:defRPr kumimoji="1" sz="2400" b="1" kern="1200">
                  <a:solidFill>
                    <a:srgbClr val="000000"/>
                  </a:solidFill>
                  <a:latin typeface="Arial"/>
                  <a:ea typeface="돋움" pitchFamily="50" charset="-127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돋움" pitchFamily="50" charset="-127"/>
                <a:cs typeface="Arial" pitchFamily="34" charset="0"/>
              </a:endParaRPr>
            </a:p>
          </p:txBody>
        </p:sp>
        <p:grpSp>
          <p:nvGrpSpPr>
            <p:cNvPr id="283" name="Group 4409"/>
            <p:cNvGrpSpPr/>
            <p:nvPr/>
          </p:nvGrpSpPr>
          <p:grpSpPr>
            <a:xfrm>
              <a:off x="3468099" y="1996685"/>
              <a:ext cx="863607" cy="581233"/>
              <a:chOff x="4231" y="1094"/>
              <a:chExt cx="1003" cy="658"/>
            </a:xfrm>
          </p:grpSpPr>
          <p:sp>
            <p:nvSpPr>
              <p:cNvPr id="298" name="Line 4405"/>
              <p:cNvSpPr>
                <a:spLocks noChangeShapeType="1"/>
              </p:cNvSpPr>
              <p:nvPr/>
            </p:nvSpPr>
            <p:spPr bwMode="auto">
              <a:xfrm flipV="1">
                <a:off x="4649" y="1570"/>
                <a:ext cx="181" cy="182"/>
              </a:xfrm>
              <a:prstGeom prst="line">
                <a:avLst/>
              </a:prstGeom>
              <a:noFill/>
              <a:ln w="19050" cap="rnd">
                <a:solidFill>
                  <a:sysClr val="windowText" lastClr="000000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299" name="PubPieSlice"/>
              <p:cNvSpPr>
                <a:spLocks noEditPoints="1" noChangeArrowheads="1"/>
              </p:cNvSpPr>
              <p:nvPr/>
            </p:nvSpPr>
            <p:spPr bwMode="auto">
              <a:xfrm rot="-5400000">
                <a:off x="4694" y="1117"/>
                <a:ext cx="540" cy="540"/>
              </a:xfrm>
              <a:custGeom>
                <a:gdLst>
                  <a:gd name="G0" fmla="+- 0 0 0"/>
                  <a:gd name="G1" fmla="sin 10800 17694720"/>
                  <a:gd name="G2" fmla="cos 10800 17694720"/>
                  <a:gd name="G3" fmla="sin 10800 0"/>
                  <a:gd name="G4" fmla="cos 10800 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T0" fmla="*/ 10799 w 21600"/>
                  <a:gd name="T1" fmla="*/ 0 h 21600"/>
                  <a:gd name="T2" fmla="*/ 10800 w 21600"/>
                  <a:gd name="T3" fmla="*/ 10800 h 21600"/>
                  <a:gd name="T4" fmla="*/ 21600 w 21600"/>
                  <a:gd name="T5" fmla="*/ 10800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10799" y="0"/>
                    </a:moveTo>
                    <a:cubicBezTo>
                      <a:pt x="4834" y="0"/>
                      <a:pt x="0" y="4835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4" y="21600"/>
                      <a:pt x="21600" y="16764"/>
                      <a:pt x="21600" y="10800"/>
                    </a:cubicBezTo>
                    <a:lnTo>
                      <a:pt x="10800" y="108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rnd">
                <a:solidFill>
                  <a:schemeClr val="accent3">
                    <a:lumMod val="50000"/>
                  </a:schemeClr>
                </a:solidFill>
                <a:prstDash val="sysDot"/>
                <a:miter lim="800000"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300" name="Text Box 4407"/>
              <p:cNvSpPr txBox="1">
                <a:spLocks noChangeArrowheads="1"/>
              </p:cNvSpPr>
              <p:nvPr/>
            </p:nvSpPr>
            <p:spPr bwMode="auto">
              <a:xfrm>
                <a:off x="4231" y="1094"/>
                <a:ext cx="831" cy="321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ru-RU" altLang="ko-KR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돋움" pitchFamily="50" charset="-127"/>
                    <a:cs typeface="Arial" pitchFamily="34" charset="0"/>
                  </a:rPr>
                  <a:t>27,1</a:t>
                </a:r>
                <a:r>
                  <a:rPr kumimoji="1" lang="en-US" altLang="ko-KR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돋움" pitchFamily="50" charset="-127"/>
                    <a:cs typeface="Arial" pitchFamily="34" charset="0"/>
                  </a:rPr>
                  <a:t>%</a:t>
                </a:r>
              </a:p>
            </p:txBody>
          </p:sp>
        </p:grpSp>
        <p:grpSp>
          <p:nvGrpSpPr>
            <p:cNvPr id="284" name="Group 4409"/>
            <p:cNvGrpSpPr/>
            <p:nvPr/>
          </p:nvGrpSpPr>
          <p:grpSpPr>
            <a:xfrm>
              <a:off x="3923132" y="3045653"/>
              <a:ext cx="854136" cy="581233"/>
              <a:chOff x="4242" y="1094"/>
              <a:chExt cx="992" cy="658"/>
            </a:xfrm>
          </p:grpSpPr>
          <p:sp>
            <p:nvSpPr>
              <p:cNvPr id="295" name="Line 4405"/>
              <p:cNvSpPr>
                <a:spLocks noChangeShapeType="1"/>
              </p:cNvSpPr>
              <p:nvPr/>
            </p:nvSpPr>
            <p:spPr bwMode="auto">
              <a:xfrm flipV="1">
                <a:off x="4649" y="1570"/>
                <a:ext cx="181" cy="182"/>
              </a:xfrm>
              <a:prstGeom prst="line">
                <a:avLst/>
              </a:prstGeom>
              <a:noFill/>
              <a:ln w="19050" cap="rnd">
                <a:solidFill>
                  <a:sysClr val="windowText" lastClr="000000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296" name="PubPieSlice"/>
              <p:cNvSpPr>
                <a:spLocks noEditPoints="1" noChangeArrowheads="1"/>
              </p:cNvSpPr>
              <p:nvPr/>
            </p:nvSpPr>
            <p:spPr bwMode="auto">
              <a:xfrm rot="-5400000">
                <a:off x="4694" y="1117"/>
                <a:ext cx="540" cy="540"/>
              </a:xfrm>
              <a:custGeom>
                <a:gdLst>
                  <a:gd name="G0" fmla="+- 0 0 0"/>
                  <a:gd name="G1" fmla="sin 10800 17694720"/>
                  <a:gd name="G2" fmla="cos 10800 17694720"/>
                  <a:gd name="G3" fmla="sin 10800 0"/>
                  <a:gd name="G4" fmla="cos 10800 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T0" fmla="*/ 10799 w 21600"/>
                  <a:gd name="T1" fmla="*/ 0 h 21600"/>
                  <a:gd name="T2" fmla="*/ 10800 w 21600"/>
                  <a:gd name="T3" fmla="*/ 10800 h 21600"/>
                  <a:gd name="T4" fmla="*/ 21600 w 21600"/>
                  <a:gd name="T5" fmla="*/ 10800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10799" y="0"/>
                    </a:moveTo>
                    <a:cubicBezTo>
                      <a:pt x="4834" y="0"/>
                      <a:pt x="0" y="4835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4" y="21600"/>
                      <a:pt x="21600" y="16764"/>
                      <a:pt x="21600" y="10800"/>
                    </a:cubicBezTo>
                    <a:lnTo>
                      <a:pt x="10800" y="108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rnd">
                <a:solidFill>
                  <a:srgbClr val="D20000"/>
                </a:solidFill>
                <a:prstDash val="sysDot"/>
                <a:miter lim="800000"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297" name="Text Box 4407"/>
              <p:cNvSpPr txBox="1">
                <a:spLocks noChangeArrowheads="1"/>
              </p:cNvSpPr>
              <p:nvPr/>
            </p:nvSpPr>
            <p:spPr bwMode="auto">
              <a:xfrm>
                <a:off x="4242" y="1094"/>
                <a:ext cx="706" cy="321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ru-RU" altLang="ko-KR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돋움" pitchFamily="50" charset="-127"/>
                    <a:cs typeface="Arial" pitchFamily="34" charset="0"/>
                  </a:rPr>
                  <a:t>9,9</a:t>
                </a:r>
                <a:r>
                  <a:rPr kumimoji="1" lang="en-US" altLang="ko-KR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돋움" pitchFamily="50" charset="-127"/>
                    <a:cs typeface="Arial" pitchFamily="34" charset="0"/>
                  </a:rPr>
                  <a:t>%</a:t>
                </a:r>
              </a:p>
            </p:txBody>
          </p:sp>
        </p:grpSp>
        <p:grpSp>
          <p:nvGrpSpPr>
            <p:cNvPr id="285" name="Group 4409"/>
            <p:cNvGrpSpPr/>
            <p:nvPr/>
          </p:nvGrpSpPr>
          <p:grpSpPr>
            <a:xfrm>
              <a:off x="4337366" y="4082473"/>
              <a:ext cx="891161" cy="585649"/>
              <a:chOff x="4237" y="1089"/>
              <a:chExt cx="1035" cy="663"/>
            </a:xfrm>
          </p:grpSpPr>
          <p:sp>
            <p:nvSpPr>
              <p:cNvPr id="292" name="Line 4405"/>
              <p:cNvSpPr>
                <a:spLocks noChangeShapeType="1"/>
              </p:cNvSpPr>
              <p:nvPr/>
            </p:nvSpPr>
            <p:spPr bwMode="auto">
              <a:xfrm flipV="1">
                <a:off x="4649" y="1570"/>
                <a:ext cx="181" cy="182"/>
              </a:xfrm>
              <a:prstGeom prst="line">
                <a:avLst/>
              </a:prstGeom>
              <a:noFill/>
              <a:ln w="19050" cap="rnd">
                <a:solidFill>
                  <a:sysClr val="windowText" lastClr="000000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293" name="PubPieSlice"/>
              <p:cNvSpPr>
                <a:spLocks noEditPoints="1" noChangeArrowheads="1"/>
              </p:cNvSpPr>
              <p:nvPr/>
            </p:nvSpPr>
            <p:spPr bwMode="auto">
              <a:xfrm rot="16200000">
                <a:off x="4732" y="1117"/>
                <a:ext cx="540" cy="540"/>
              </a:xfrm>
              <a:custGeom>
                <a:gdLst>
                  <a:gd name="G0" fmla="+- 0 0 0"/>
                  <a:gd name="G1" fmla="sin 10800 17694720"/>
                  <a:gd name="G2" fmla="cos 10800 17694720"/>
                  <a:gd name="G3" fmla="sin 10800 0"/>
                  <a:gd name="G4" fmla="cos 10800 0"/>
                  <a:gd name="G5" fmla="+- G1 10800 0"/>
                  <a:gd name="G6" fmla="+- G2 10800 0"/>
                  <a:gd name="G7" fmla="+- G3 10800 0"/>
                  <a:gd name="G8" fmla="+- G4 10800 0"/>
                  <a:gd name="G9" fmla="+- 10800 0 0"/>
                  <a:gd name="T0" fmla="*/ 10799 w 21600"/>
                  <a:gd name="T1" fmla="*/ 0 h 21600"/>
                  <a:gd name="T2" fmla="*/ 10800 w 21600"/>
                  <a:gd name="T3" fmla="*/ 10800 h 21600"/>
                  <a:gd name="T4" fmla="*/ 21600 w 21600"/>
                  <a:gd name="T5" fmla="*/ 10800 h 21600"/>
                  <a:gd name="T6" fmla="*/ 3163 w 21600"/>
                  <a:gd name="T7" fmla="*/ 3163 h 21600"/>
                  <a:gd name="T8" fmla="*/ 18437 w 21600"/>
                  <a:gd name="T9" fmla="*/ 18437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T6" t="T7" r="T8" b="T9"/>
                <a:pathLst>
                  <a:path w="21600" h="21600">
                    <a:moveTo>
                      <a:pt x="10799" y="0"/>
                    </a:moveTo>
                    <a:cubicBezTo>
                      <a:pt x="4834" y="0"/>
                      <a:pt x="0" y="4835"/>
                      <a:pt x="0" y="10799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4" y="21600"/>
                      <a:pt x="21600" y="16764"/>
                      <a:pt x="21600" y="10800"/>
                    </a:cubicBezTo>
                    <a:lnTo>
                      <a:pt x="10800" y="108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rnd">
                <a:solidFill>
                  <a:srgbClr val="FF9900"/>
                </a:solidFill>
                <a:prstDash val="sysDot"/>
                <a:miter lim="800000"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1" 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돋움" pitchFamily="50" charset="-127"/>
                  <a:cs typeface="Arial" pitchFamily="34" charset="0"/>
                </a:endParaRPr>
              </a:p>
            </p:txBody>
          </p:sp>
          <p:sp>
            <p:nvSpPr>
              <p:cNvPr id="294" name="Text Box 4407"/>
              <p:cNvSpPr txBox="1">
                <a:spLocks noChangeArrowheads="1"/>
              </p:cNvSpPr>
              <p:nvPr/>
            </p:nvSpPr>
            <p:spPr bwMode="auto">
              <a:xfrm>
                <a:off x="4237" y="1089"/>
                <a:ext cx="831" cy="321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35921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2075" tIns="46038" rIns="92075" bIns="46038">
                <a:spAutoFit/>
              </a:bodyPr>
              <a:lstStyle>
                <a:defPPr>
                  <a:defRPr lang="ko-KR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b="1" kern="1200">
                    <a:solidFill>
                      <a:srgbClr val="000000"/>
                    </a:solidFill>
                    <a:latin typeface="Arial"/>
                    <a:ea typeface="돋움" pitchFamily="50" charset="-127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ru-RU" altLang="ko-KR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돋움" pitchFamily="50" charset="-127"/>
                    <a:cs typeface="Arial" pitchFamily="34" charset="0"/>
                  </a:rPr>
                  <a:t>63,0</a:t>
                </a:r>
                <a:r>
                  <a:rPr kumimoji="1" lang="en-US" altLang="ko-KR" sz="14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돋움" pitchFamily="50" charset="-127"/>
                    <a:cs typeface="Arial" pitchFamily="34" charset="0"/>
                  </a:rPr>
                  <a:t>%</a:t>
                </a:r>
              </a:p>
            </p:txBody>
          </p:sp>
        </p:grpSp>
        <p:sp>
          <p:nvSpPr>
            <p:cNvPr id="286" name="Прямоугольник 285"/>
            <p:cNvSpPr/>
            <p:nvPr/>
          </p:nvSpPr>
          <p:spPr>
            <a:xfrm>
              <a:off x="2872475" y="2325663"/>
              <a:ext cx="1074233" cy="2543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Налоговые</a:t>
              </a:r>
            </a:p>
          </p:txBody>
        </p:sp>
        <p:sp>
          <p:nvSpPr>
            <p:cNvPr id="287" name="Прямоугольник 286"/>
            <p:cNvSpPr/>
            <p:nvPr/>
          </p:nvSpPr>
          <p:spPr>
            <a:xfrm>
              <a:off x="3177139" y="3370771"/>
              <a:ext cx="1257623" cy="2543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Неналоговые</a:t>
              </a:r>
            </a:p>
          </p:txBody>
        </p:sp>
        <p:sp>
          <p:nvSpPr>
            <p:cNvPr id="288" name="Прямоугольник 287"/>
            <p:cNvSpPr/>
            <p:nvPr/>
          </p:nvSpPr>
          <p:spPr>
            <a:xfrm>
              <a:off x="3495809" y="4371447"/>
              <a:ext cx="1449273" cy="2543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Безвозмездные</a:t>
              </a:r>
            </a:p>
          </p:txBody>
        </p:sp>
        <p:sp>
          <p:nvSpPr>
            <p:cNvPr id="289" name="Прямоугольник 288"/>
            <p:cNvSpPr/>
            <p:nvPr/>
          </p:nvSpPr>
          <p:spPr>
            <a:xfrm>
              <a:off x="1914665" y="4568182"/>
              <a:ext cx="983364" cy="3390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3 </a:t>
              </a:r>
              <a:r>
                <a:rPr kumimoji="0" lang="ru-RU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839</a:t>
              </a:r>
              <a:r>
                <a:rPr kumimoji="0" lang="en-US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,</a:t>
              </a:r>
              <a:r>
                <a:rPr kumimoji="0" lang="ru-RU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</a:t>
              </a:r>
            </a:p>
          </p:txBody>
        </p:sp>
        <p:sp>
          <p:nvSpPr>
            <p:cNvPr id="290" name="Прямоугольник 289"/>
            <p:cNvSpPr/>
            <p:nvPr/>
          </p:nvSpPr>
          <p:spPr>
            <a:xfrm>
              <a:off x="2052173" y="2606842"/>
              <a:ext cx="895800" cy="3108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1 649</a:t>
              </a: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,2</a:t>
              </a:r>
              <a:endParaRPr kumimoji="0" lang="ru-RU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91" name="Прямоугольник 290"/>
            <p:cNvSpPr/>
            <p:nvPr/>
          </p:nvSpPr>
          <p:spPr>
            <a:xfrm>
              <a:off x="1997400" y="3570493"/>
              <a:ext cx="785105" cy="3390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8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606,3</a:t>
              </a: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80" name="组合 2">
            <a:extLst>
              <a:ext uri="{FF2B5EF4-FFF2-40B4-BE49-F238E27FC236}">
                <a16:creationId xmlns:a16="http://schemas.microsoft.com/office/drawing/2014/main" id="{BC82EE04-AC2D-4AF5-A424-BE0CCE2CC98F}"/>
              </a:ext>
            </a:extLst>
          </p:cNvPr>
          <p:cNvGrpSpPr/>
          <p:nvPr/>
        </p:nvGrpSpPr>
        <p:grpSpPr>
          <a:xfrm>
            <a:off x="8598357" y="349249"/>
            <a:ext cx="2980207" cy="1325917"/>
            <a:chOff x="2854326" y="1747838"/>
            <a:chExt cx="6484938" cy="4157663"/>
          </a:xfrm>
        </p:grpSpPr>
        <p:sp>
          <p:nvSpPr>
            <p:cNvPr id="81" name="任意多边形 158">
              <a:extLst>
                <a:ext uri="{FF2B5EF4-FFF2-40B4-BE49-F238E27FC236}">
                  <a16:creationId xmlns:a16="http://schemas.microsoft.com/office/drawing/2014/main" id="{029ABEBF-258F-471F-B6DA-5BB063CEC7B2}"/>
                </a:ext>
              </a:extLst>
            </p:cNvPr>
            <p:cNvSpPr/>
            <p:nvPr/>
          </p:nvSpPr>
          <p:spPr bwMode="auto">
            <a:xfrm>
              <a:off x="3508376" y="5049838"/>
              <a:ext cx="258763" cy="165100"/>
            </a:xfrm>
            <a:custGeom>
              <a:gdLst>
                <a:gd name="T0" fmla="*/ 21 w 111"/>
                <a:gd name="T1" fmla="*/ 10 h 71"/>
                <a:gd name="T2" fmla="*/ 76 w 111"/>
                <a:gd name="T3" fmla="*/ 3 h 71"/>
                <a:gd name="T4" fmla="*/ 103 w 111"/>
                <a:gd name="T5" fmla="*/ 15 h 71"/>
                <a:gd name="T6" fmla="*/ 103 w 111"/>
                <a:gd name="T7" fmla="*/ 42 h 71"/>
                <a:gd name="T8" fmla="*/ 86 w 111"/>
                <a:gd name="T9" fmla="*/ 47 h 71"/>
                <a:gd name="T10" fmla="*/ 44 w 111"/>
                <a:gd name="T11" fmla="*/ 53 h 71"/>
                <a:gd name="T12" fmla="*/ 25 w 111"/>
                <a:gd name="T13" fmla="*/ 68 h 71"/>
                <a:gd name="T14" fmla="*/ 4 w 111"/>
                <a:gd name="T15" fmla="*/ 59 h 71"/>
                <a:gd name="T16" fmla="*/ 2 w 111"/>
                <a:gd name="T17" fmla="*/ 36 h 71"/>
                <a:gd name="T18" fmla="*/ 21 w 111"/>
                <a:gd name="T19" fmla="*/ 10 h 7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71">
                  <a:moveTo>
                    <a:pt x="21" y="10"/>
                  </a:moveTo>
                  <a:cubicBezTo>
                    <a:pt x="38" y="1"/>
                    <a:pt x="57" y="0"/>
                    <a:pt x="76" y="3"/>
                  </a:cubicBezTo>
                  <a:cubicBezTo>
                    <a:pt x="86" y="5"/>
                    <a:pt x="96" y="8"/>
                    <a:pt x="103" y="15"/>
                  </a:cubicBezTo>
                  <a:cubicBezTo>
                    <a:pt x="110" y="23"/>
                    <a:pt x="111" y="36"/>
                    <a:pt x="103" y="42"/>
                  </a:cubicBezTo>
                  <a:cubicBezTo>
                    <a:pt x="99" y="46"/>
                    <a:pt x="92" y="47"/>
                    <a:pt x="86" y="47"/>
                  </a:cubicBezTo>
                  <a:cubicBezTo>
                    <a:pt x="72" y="47"/>
                    <a:pt x="55" y="44"/>
                    <a:pt x="44" y="53"/>
                  </a:cubicBezTo>
                  <a:cubicBezTo>
                    <a:pt x="37" y="58"/>
                    <a:pt x="33" y="66"/>
                    <a:pt x="25" y="68"/>
                  </a:cubicBezTo>
                  <a:cubicBezTo>
                    <a:pt x="17" y="71"/>
                    <a:pt x="8" y="66"/>
                    <a:pt x="4" y="59"/>
                  </a:cubicBezTo>
                  <a:cubicBezTo>
                    <a:pt x="0" y="52"/>
                    <a:pt x="0" y="44"/>
                    <a:pt x="2" y="36"/>
                  </a:cubicBezTo>
                  <a:cubicBezTo>
                    <a:pt x="2" y="36"/>
                    <a:pt x="4" y="18"/>
                    <a:pt x="21" y="1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" name="任意多边形 159">
              <a:extLst>
                <a:ext uri="{FF2B5EF4-FFF2-40B4-BE49-F238E27FC236}">
                  <a16:creationId xmlns:a16="http://schemas.microsoft.com/office/drawing/2014/main" id="{7D08D2C1-86BB-4EC3-BADA-D977340114EB}"/>
                </a:ext>
              </a:extLst>
            </p:cNvPr>
            <p:cNvSpPr/>
            <p:nvPr/>
          </p:nvSpPr>
          <p:spPr bwMode="auto">
            <a:xfrm>
              <a:off x="3444876" y="4540250"/>
              <a:ext cx="192088" cy="392113"/>
            </a:xfrm>
            <a:custGeom>
              <a:gdLst>
                <a:gd name="T0" fmla="*/ 9 w 82"/>
                <a:gd name="T1" fmla="*/ 154 h 168"/>
                <a:gd name="T2" fmla="*/ 49 w 82"/>
                <a:gd name="T3" fmla="*/ 155 h 168"/>
                <a:gd name="T4" fmla="*/ 65 w 82"/>
                <a:gd name="T5" fmla="*/ 120 h 168"/>
                <a:gd name="T6" fmla="*/ 76 w 82"/>
                <a:gd name="T7" fmla="*/ 34 h 168"/>
                <a:gd name="T8" fmla="*/ 65 w 82"/>
                <a:gd name="T9" fmla="*/ 11 h 168"/>
                <a:gd name="T10" fmla="*/ 41 w 82"/>
                <a:gd name="T11" fmla="*/ 3 h 168"/>
                <a:gd name="T12" fmla="*/ 20 w 82"/>
                <a:gd name="T13" fmla="*/ 25 h 168"/>
                <a:gd name="T14" fmla="*/ 0 w 82"/>
                <a:gd name="T15" fmla="*/ 113 h 168"/>
                <a:gd name="T16" fmla="*/ 9 w 82"/>
                <a:gd name="T17" fmla="*/ 154 h 16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168">
                  <a:moveTo>
                    <a:pt x="9" y="154"/>
                  </a:moveTo>
                  <a:cubicBezTo>
                    <a:pt x="20" y="168"/>
                    <a:pt x="40" y="164"/>
                    <a:pt x="49" y="155"/>
                  </a:cubicBezTo>
                  <a:cubicBezTo>
                    <a:pt x="58" y="146"/>
                    <a:pt x="62" y="133"/>
                    <a:pt x="65" y="120"/>
                  </a:cubicBezTo>
                  <a:cubicBezTo>
                    <a:pt x="74" y="92"/>
                    <a:pt x="82" y="63"/>
                    <a:pt x="76" y="34"/>
                  </a:cubicBezTo>
                  <a:cubicBezTo>
                    <a:pt x="74" y="26"/>
                    <a:pt x="71" y="17"/>
                    <a:pt x="65" y="11"/>
                  </a:cubicBezTo>
                  <a:cubicBezTo>
                    <a:pt x="59" y="4"/>
                    <a:pt x="49" y="0"/>
                    <a:pt x="41" y="3"/>
                  </a:cubicBezTo>
                  <a:cubicBezTo>
                    <a:pt x="31" y="5"/>
                    <a:pt x="25" y="15"/>
                    <a:pt x="20" y="25"/>
                  </a:cubicBezTo>
                  <a:cubicBezTo>
                    <a:pt x="7" y="52"/>
                    <a:pt x="0" y="82"/>
                    <a:pt x="0" y="113"/>
                  </a:cubicBezTo>
                  <a:cubicBezTo>
                    <a:pt x="0" y="127"/>
                    <a:pt x="1" y="142"/>
                    <a:pt x="9" y="154"/>
                  </a:cubicBezTo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3" name="任意多边形 160">
              <a:extLst>
                <a:ext uri="{FF2B5EF4-FFF2-40B4-BE49-F238E27FC236}">
                  <a16:creationId xmlns:a16="http://schemas.microsoft.com/office/drawing/2014/main" id="{96A3A90D-9712-4512-A23D-34657B6A7119}"/>
                </a:ext>
              </a:extLst>
            </p:cNvPr>
            <p:cNvSpPr/>
            <p:nvPr/>
          </p:nvSpPr>
          <p:spPr bwMode="auto">
            <a:xfrm>
              <a:off x="3117851" y="4652963"/>
              <a:ext cx="315913" cy="317500"/>
            </a:xfrm>
            <a:custGeom>
              <a:gdLst>
                <a:gd name="T0" fmla="*/ 121 w 135"/>
                <a:gd name="T1" fmla="*/ 127 h 136"/>
                <a:gd name="T2" fmla="*/ 130 w 135"/>
                <a:gd name="T3" fmla="*/ 78 h 136"/>
                <a:gd name="T4" fmla="*/ 101 w 135"/>
                <a:gd name="T5" fmla="*/ 36 h 136"/>
                <a:gd name="T6" fmla="*/ 49 w 135"/>
                <a:gd name="T7" fmla="*/ 5 h 136"/>
                <a:gd name="T8" fmla="*/ 25 w 135"/>
                <a:gd name="T9" fmla="*/ 1 h 136"/>
                <a:gd name="T10" fmla="*/ 6 w 135"/>
                <a:gd name="T11" fmla="*/ 13 h 136"/>
                <a:gd name="T12" fmla="*/ 11 w 135"/>
                <a:gd name="T13" fmla="*/ 46 h 136"/>
                <a:gd name="T14" fmla="*/ 45 w 135"/>
                <a:gd name="T15" fmla="*/ 98 h 136"/>
                <a:gd name="T16" fmla="*/ 83 w 135"/>
                <a:gd name="T17" fmla="*/ 130 h 136"/>
                <a:gd name="T18" fmla="*/ 123 w 135"/>
                <a:gd name="T19" fmla="*/ 125 h 1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" h="136">
                  <a:moveTo>
                    <a:pt x="121" y="127"/>
                  </a:moveTo>
                  <a:cubicBezTo>
                    <a:pt x="132" y="114"/>
                    <a:pt x="135" y="94"/>
                    <a:pt x="130" y="78"/>
                  </a:cubicBezTo>
                  <a:cubicBezTo>
                    <a:pt x="125" y="61"/>
                    <a:pt x="114" y="47"/>
                    <a:pt x="101" y="36"/>
                  </a:cubicBezTo>
                  <a:cubicBezTo>
                    <a:pt x="86" y="22"/>
                    <a:pt x="68" y="12"/>
                    <a:pt x="49" y="5"/>
                  </a:cubicBezTo>
                  <a:cubicBezTo>
                    <a:pt x="41" y="3"/>
                    <a:pt x="33" y="0"/>
                    <a:pt x="25" y="1"/>
                  </a:cubicBezTo>
                  <a:cubicBezTo>
                    <a:pt x="18" y="2"/>
                    <a:pt x="10" y="6"/>
                    <a:pt x="6" y="13"/>
                  </a:cubicBezTo>
                  <a:cubicBezTo>
                    <a:pt x="0" y="23"/>
                    <a:pt x="6" y="36"/>
                    <a:pt x="11" y="46"/>
                  </a:cubicBezTo>
                  <a:cubicBezTo>
                    <a:pt x="21" y="65"/>
                    <a:pt x="33" y="82"/>
                    <a:pt x="45" y="98"/>
                  </a:cubicBezTo>
                  <a:cubicBezTo>
                    <a:pt x="56" y="112"/>
                    <a:pt x="67" y="124"/>
                    <a:pt x="83" y="130"/>
                  </a:cubicBezTo>
                  <a:cubicBezTo>
                    <a:pt x="98" y="136"/>
                    <a:pt x="115" y="136"/>
                    <a:pt x="123" y="125"/>
                  </a:cubicBezTo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4" name="任意多边形 161">
              <a:extLst>
                <a:ext uri="{FF2B5EF4-FFF2-40B4-BE49-F238E27FC236}">
                  <a16:creationId xmlns:a16="http://schemas.microsoft.com/office/drawing/2014/main" id="{8613EC9F-7B44-4C47-B33F-84BBB7E8C528}"/>
                </a:ext>
              </a:extLst>
            </p:cNvPr>
            <p:cNvSpPr/>
            <p:nvPr/>
          </p:nvSpPr>
          <p:spPr bwMode="auto">
            <a:xfrm>
              <a:off x="3465514" y="5100638"/>
              <a:ext cx="177800" cy="312738"/>
            </a:xfrm>
            <a:custGeom>
              <a:gdLst>
                <a:gd name="T0" fmla="*/ 0 w 76"/>
                <a:gd name="T1" fmla="*/ 134 h 134"/>
                <a:gd name="T2" fmla="*/ 1 w 76"/>
                <a:gd name="T3" fmla="*/ 128 h 134"/>
                <a:gd name="T4" fmla="*/ 2 w 76"/>
                <a:gd name="T5" fmla="*/ 109 h 134"/>
                <a:gd name="T6" fmla="*/ 7 w 76"/>
                <a:gd name="T7" fmla="*/ 83 h 134"/>
                <a:gd name="T8" fmla="*/ 16 w 76"/>
                <a:gd name="T9" fmla="*/ 52 h 134"/>
                <a:gd name="T10" fmla="*/ 32 w 76"/>
                <a:gd name="T11" fmla="*/ 23 h 134"/>
                <a:gd name="T12" fmla="*/ 52 w 76"/>
                <a:gd name="T13" fmla="*/ 6 h 134"/>
                <a:gd name="T14" fmla="*/ 70 w 76"/>
                <a:gd name="T15" fmla="*/ 1 h 134"/>
                <a:gd name="T16" fmla="*/ 76 w 76"/>
                <a:gd name="T17" fmla="*/ 0 h 134"/>
                <a:gd name="T18" fmla="*/ 69 w 76"/>
                <a:gd name="T19" fmla="*/ 0 h 134"/>
                <a:gd name="T20" fmla="*/ 52 w 76"/>
                <a:gd name="T21" fmla="*/ 5 h 134"/>
                <a:gd name="T22" fmla="*/ 30 w 76"/>
                <a:gd name="T23" fmla="*/ 22 h 134"/>
                <a:gd name="T24" fmla="*/ 14 w 76"/>
                <a:gd name="T25" fmla="*/ 50 h 134"/>
                <a:gd name="T26" fmla="*/ 4 w 76"/>
                <a:gd name="T27" fmla="*/ 82 h 134"/>
                <a:gd name="T28" fmla="*/ 1 w 76"/>
                <a:gd name="T29" fmla="*/ 109 h 134"/>
                <a:gd name="T30" fmla="*/ 0 w 76"/>
                <a:gd name="T31" fmla="*/ 128 h 134"/>
                <a:gd name="T32" fmla="*/ 0 w 76"/>
                <a:gd name="T33" fmla="*/ 134 h 13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134">
                  <a:moveTo>
                    <a:pt x="0" y="134"/>
                  </a:moveTo>
                  <a:cubicBezTo>
                    <a:pt x="0" y="134"/>
                    <a:pt x="0" y="132"/>
                    <a:pt x="1" y="128"/>
                  </a:cubicBezTo>
                  <a:cubicBezTo>
                    <a:pt x="1" y="123"/>
                    <a:pt x="2" y="117"/>
                    <a:pt x="2" y="109"/>
                  </a:cubicBezTo>
                  <a:cubicBezTo>
                    <a:pt x="3" y="102"/>
                    <a:pt x="4" y="93"/>
                    <a:pt x="7" y="83"/>
                  </a:cubicBezTo>
                  <a:cubicBezTo>
                    <a:pt x="9" y="73"/>
                    <a:pt x="12" y="62"/>
                    <a:pt x="16" y="52"/>
                  </a:cubicBezTo>
                  <a:cubicBezTo>
                    <a:pt x="21" y="41"/>
                    <a:pt x="26" y="31"/>
                    <a:pt x="32" y="23"/>
                  </a:cubicBezTo>
                  <a:cubicBezTo>
                    <a:pt x="38" y="15"/>
                    <a:pt x="46" y="10"/>
                    <a:pt x="52" y="6"/>
                  </a:cubicBezTo>
                  <a:cubicBezTo>
                    <a:pt x="59" y="3"/>
                    <a:pt x="65" y="2"/>
                    <a:pt x="70" y="1"/>
                  </a:cubicBezTo>
                  <a:cubicBezTo>
                    <a:pt x="74" y="1"/>
                    <a:pt x="76" y="0"/>
                    <a:pt x="76" y="0"/>
                  </a:cubicBezTo>
                  <a:cubicBezTo>
                    <a:pt x="76" y="0"/>
                    <a:pt x="74" y="0"/>
                    <a:pt x="69" y="0"/>
                  </a:cubicBezTo>
                  <a:cubicBezTo>
                    <a:pt x="65" y="0"/>
                    <a:pt x="59" y="1"/>
                    <a:pt x="52" y="5"/>
                  </a:cubicBezTo>
                  <a:cubicBezTo>
                    <a:pt x="44" y="8"/>
                    <a:pt x="37" y="14"/>
                    <a:pt x="30" y="22"/>
                  </a:cubicBezTo>
                  <a:cubicBezTo>
                    <a:pt x="24" y="30"/>
                    <a:pt x="18" y="40"/>
                    <a:pt x="14" y="50"/>
                  </a:cubicBezTo>
                  <a:cubicBezTo>
                    <a:pt x="9" y="62"/>
                    <a:pt x="6" y="72"/>
                    <a:pt x="4" y="82"/>
                  </a:cubicBezTo>
                  <a:cubicBezTo>
                    <a:pt x="2" y="92"/>
                    <a:pt x="1" y="102"/>
                    <a:pt x="1" y="109"/>
                  </a:cubicBezTo>
                  <a:cubicBezTo>
                    <a:pt x="0" y="117"/>
                    <a:pt x="0" y="123"/>
                    <a:pt x="0" y="128"/>
                  </a:cubicBezTo>
                  <a:cubicBezTo>
                    <a:pt x="0" y="132"/>
                    <a:pt x="0" y="134"/>
                    <a:pt x="0" y="134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" name="任意多边形 162">
              <a:extLst>
                <a:ext uri="{FF2B5EF4-FFF2-40B4-BE49-F238E27FC236}">
                  <a16:creationId xmlns:a16="http://schemas.microsoft.com/office/drawing/2014/main" id="{7F7C3356-1E94-44FD-B96E-63DE60DCE20F}"/>
                </a:ext>
              </a:extLst>
            </p:cNvPr>
            <p:cNvSpPr/>
            <p:nvPr/>
          </p:nvSpPr>
          <p:spPr bwMode="auto">
            <a:xfrm>
              <a:off x="3463926" y="4683125"/>
              <a:ext cx="84138" cy="696913"/>
            </a:xfrm>
            <a:custGeom>
              <a:gdLst>
                <a:gd name="T0" fmla="*/ 2 w 36"/>
                <a:gd name="T1" fmla="*/ 299 h 299"/>
                <a:gd name="T2" fmla="*/ 2 w 36"/>
                <a:gd name="T3" fmla="*/ 296 h 299"/>
                <a:gd name="T4" fmla="*/ 2 w 36"/>
                <a:gd name="T5" fmla="*/ 287 h 299"/>
                <a:gd name="T6" fmla="*/ 3 w 36"/>
                <a:gd name="T7" fmla="*/ 255 h 299"/>
                <a:gd name="T8" fmla="*/ 10 w 36"/>
                <a:gd name="T9" fmla="*/ 157 h 299"/>
                <a:gd name="T10" fmla="*/ 26 w 36"/>
                <a:gd name="T11" fmla="*/ 43 h 299"/>
                <a:gd name="T12" fmla="*/ 30 w 36"/>
                <a:gd name="T13" fmla="*/ 25 h 299"/>
                <a:gd name="T14" fmla="*/ 33 w 36"/>
                <a:gd name="T15" fmla="*/ 11 h 299"/>
                <a:gd name="T16" fmla="*/ 35 w 36"/>
                <a:gd name="T17" fmla="*/ 3 h 299"/>
                <a:gd name="T18" fmla="*/ 36 w 36"/>
                <a:gd name="T19" fmla="*/ 0 h 299"/>
                <a:gd name="T20" fmla="*/ 35 w 36"/>
                <a:gd name="T21" fmla="*/ 3 h 299"/>
                <a:gd name="T22" fmla="*/ 32 w 36"/>
                <a:gd name="T23" fmla="*/ 11 h 299"/>
                <a:gd name="T24" fmla="*/ 29 w 36"/>
                <a:gd name="T25" fmla="*/ 25 h 299"/>
                <a:gd name="T26" fmla="*/ 24 w 36"/>
                <a:gd name="T27" fmla="*/ 43 h 299"/>
                <a:gd name="T28" fmla="*/ 7 w 36"/>
                <a:gd name="T29" fmla="*/ 148 h 299"/>
                <a:gd name="T30" fmla="*/ 1 w 36"/>
                <a:gd name="T31" fmla="*/ 255 h 299"/>
                <a:gd name="T32" fmla="*/ 1 w 36"/>
                <a:gd name="T33" fmla="*/ 287 h 299"/>
                <a:gd name="T34" fmla="*/ 2 w 36"/>
                <a:gd name="T35" fmla="*/ 296 h 299"/>
                <a:gd name="T36" fmla="*/ 2 w 36"/>
                <a:gd name="T37" fmla="*/ 299 h 29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299">
                  <a:moveTo>
                    <a:pt x="2" y="299"/>
                  </a:moveTo>
                  <a:cubicBezTo>
                    <a:pt x="2" y="299"/>
                    <a:pt x="2" y="298"/>
                    <a:pt x="2" y="296"/>
                  </a:cubicBezTo>
                  <a:cubicBezTo>
                    <a:pt x="2" y="294"/>
                    <a:pt x="2" y="291"/>
                    <a:pt x="2" y="287"/>
                  </a:cubicBezTo>
                  <a:cubicBezTo>
                    <a:pt x="2" y="280"/>
                    <a:pt x="2" y="269"/>
                    <a:pt x="3" y="255"/>
                  </a:cubicBezTo>
                  <a:cubicBezTo>
                    <a:pt x="3" y="228"/>
                    <a:pt x="6" y="198"/>
                    <a:pt x="10" y="157"/>
                  </a:cubicBezTo>
                  <a:cubicBezTo>
                    <a:pt x="14" y="118"/>
                    <a:pt x="20" y="72"/>
                    <a:pt x="26" y="43"/>
                  </a:cubicBezTo>
                  <a:cubicBezTo>
                    <a:pt x="28" y="36"/>
                    <a:pt x="29" y="30"/>
                    <a:pt x="30" y="25"/>
                  </a:cubicBezTo>
                  <a:cubicBezTo>
                    <a:pt x="31" y="20"/>
                    <a:pt x="32" y="15"/>
                    <a:pt x="33" y="11"/>
                  </a:cubicBezTo>
                  <a:cubicBezTo>
                    <a:pt x="34" y="8"/>
                    <a:pt x="35" y="5"/>
                    <a:pt x="35" y="3"/>
                  </a:cubicBezTo>
                  <a:cubicBezTo>
                    <a:pt x="36" y="1"/>
                    <a:pt x="36" y="0"/>
                    <a:pt x="36" y="0"/>
                  </a:cubicBezTo>
                  <a:cubicBezTo>
                    <a:pt x="36" y="0"/>
                    <a:pt x="35" y="1"/>
                    <a:pt x="35" y="3"/>
                  </a:cubicBezTo>
                  <a:cubicBezTo>
                    <a:pt x="34" y="5"/>
                    <a:pt x="33" y="8"/>
                    <a:pt x="32" y="11"/>
                  </a:cubicBezTo>
                  <a:cubicBezTo>
                    <a:pt x="31" y="15"/>
                    <a:pt x="30" y="19"/>
                    <a:pt x="29" y="25"/>
                  </a:cubicBezTo>
                  <a:cubicBezTo>
                    <a:pt x="27" y="30"/>
                    <a:pt x="26" y="36"/>
                    <a:pt x="24" y="43"/>
                  </a:cubicBezTo>
                  <a:cubicBezTo>
                    <a:pt x="18" y="69"/>
                    <a:pt x="12" y="107"/>
                    <a:pt x="7" y="148"/>
                  </a:cubicBezTo>
                  <a:cubicBezTo>
                    <a:pt x="3" y="190"/>
                    <a:pt x="1" y="228"/>
                    <a:pt x="1" y="255"/>
                  </a:cubicBezTo>
                  <a:cubicBezTo>
                    <a:pt x="0" y="269"/>
                    <a:pt x="1" y="280"/>
                    <a:pt x="1" y="287"/>
                  </a:cubicBezTo>
                  <a:cubicBezTo>
                    <a:pt x="1" y="291"/>
                    <a:pt x="2" y="294"/>
                    <a:pt x="2" y="296"/>
                  </a:cubicBezTo>
                  <a:cubicBezTo>
                    <a:pt x="2" y="298"/>
                    <a:pt x="2" y="299"/>
                    <a:pt x="2" y="299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6" name="任意多边形 163">
              <a:extLst>
                <a:ext uri="{FF2B5EF4-FFF2-40B4-BE49-F238E27FC236}">
                  <a16:creationId xmlns:a16="http://schemas.microsoft.com/office/drawing/2014/main" id="{78A08FC4-F5A5-4F2D-AA6D-7121AE5460BF}"/>
                </a:ext>
              </a:extLst>
            </p:cNvPr>
            <p:cNvSpPr/>
            <p:nvPr/>
          </p:nvSpPr>
          <p:spPr bwMode="auto">
            <a:xfrm>
              <a:off x="3240089" y="4733925"/>
              <a:ext cx="228600" cy="476250"/>
            </a:xfrm>
            <a:custGeom>
              <a:gdLst>
                <a:gd name="T0" fmla="*/ 98 w 98"/>
                <a:gd name="T1" fmla="*/ 204 h 204"/>
                <a:gd name="T2" fmla="*/ 98 w 98"/>
                <a:gd name="T3" fmla="*/ 195 h 204"/>
                <a:gd name="T4" fmla="*/ 95 w 98"/>
                <a:gd name="T5" fmla="*/ 170 h 204"/>
                <a:gd name="T6" fmla="*/ 87 w 98"/>
                <a:gd name="T7" fmla="*/ 134 h 204"/>
                <a:gd name="T8" fmla="*/ 72 w 98"/>
                <a:gd name="T9" fmla="*/ 91 h 204"/>
                <a:gd name="T10" fmla="*/ 27 w 98"/>
                <a:gd name="T11" fmla="*/ 21 h 204"/>
                <a:gd name="T12" fmla="*/ 17 w 98"/>
                <a:gd name="T13" fmla="*/ 12 h 204"/>
                <a:gd name="T14" fmla="*/ 12 w 98"/>
                <a:gd name="T15" fmla="*/ 8 h 204"/>
                <a:gd name="T16" fmla="*/ 8 w 98"/>
                <a:gd name="T17" fmla="*/ 5 h 204"/>
                <a:gd name="T18" fmla="*/ 1 w 98"/>
                <a:gd name="T19" fmla="*/ 0 h 204"/>
                <a:gd name="T20" fmla="*/ 26 w 98"/>
                <a:gd name="T21" fmla="*/ 23 h 204"/>
                <a:gd name="T22" fmla="*/ 70 w 98"/>
                <a:gd name="T23" fmla="*/ 92 h 204"/>
                <a:gd name="T24" fmla="*/ 85 w 98"/>
                <a:gd name="T25" fmla="*/ 135 h 204"/>
                <a:gd name="T26" fmla="*/ 93 w 98"/>
                <a:gd name="T27" fmla="*/ 171 h 204"/>
                <a:gd name="T28" fmla="*/ 97 w 98"/>
                <a:gd name="T29" fmla="*/ 195 h 204"/>
                <a:gd name="T30" fmla="*/ 98 w 98"/>
                <a:gd name="T31" fmla="*/ 204 h 20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8" h="204">
                  <a:moveTo>
                    <a:pt x="98" y="204"/>
                  </a:moveTo>
                  <a:cubicBezTo>
                    <a:pt x="98" y="204"/>
                    <a:pt x="98" y="201"/>
                    <a:pt x="98" y="195"/>
                  </a:cubicBezTo>
                  <a:cubicBezTo>
                    <a:pt x="98" y="189"/>
                    <a:pt x="97" y="181"/>
                    <a:pt x="95" y="170"/>
                  </a:cubicBezTo>
                  <a:cubicBezTo>
                    <a:pt x="94" y="160"/>
                    <a:pt x="91" y="147"/>
                    <a:pt x="87" y="134"/>
                  </a:cubicBezTo>
                  <a:cubicBezTo>
                    <a:pt x="86" y="128"/>
                    <a:pt x="82" y="113"/>
                    <a:pt x="72" y="91"/>
                  </a:cubicBezTo>
                  <a:cubicBezTo>
                    <a:pt x="59" y="61"/>
                    <a:pt x="42" y="37"/>
                    <a:pt x="27" y="21"/>
                  </a:cubicBezTo>
                  <a:cubicBezTo>
                    <a:pt x="24" y="17"/>
                    <a:pt x="20" y="14"/>
                    <a:pt x="17" y="12"/>
                  </a:cubicBezTo>
                  <a:cubicBezTo>
                    <a:pt x="15" y="10"/>
                    <a:pt x="14" y="9"/>
                    <a:pt x="12" y="8"/>
                  </a:cubicBezTo>
                  <a:cubicBezTo>
                    <a:pt x="11" y="7"/>
                    <a:pt x="10" y="6"/>
                    <a:pt x="8" y="5"/>
                  </a:cubicBezTo>
                  <a:cubicBezTo>
                    <a:pt x="3" y="2"/>
                    <a:pt x="1" y="0"/>
                    <a:pt x="1" y="0"/>
                  </a:cubicBezTo>
                  <a:cubicBezTo>
                    <a:pt x="0" y="1"/>
                    <a:pt x="12" y="7"/>
                    <a:pt x="26" y="23"/>
                  </a:cubicBezTo>
                  <a:cubicBezTo>
                    <a:pt x="40" y="38"/>
                    <a:pt x="57" y="62"/>
                    <a:pt x="70" y="92"/>
                  </a:cubicBezTo>
                  <a:cubicBezTo>
                    <a:pt x="76" y="108"/>
                    <a:pt x="81" y="122"/>
                    <a:pt x="85" y="135"/>
                  </a:cubicBezTo>
                  <a:cubicBezTo>
                    <a:pt x="89" y="148"/>
                    <a:pt x="91" y="160"/>
                    <a:pt x="93" y="171"/>
                  </a:cubicBezTo>
                  <a:cubicBezTo>
                    <a:pt x="95" y="181"/>
                    <a:pt x="96" y="189"/>
                    <a:pt x="97" y="195"/>
                  </a:cubicBezTo>
                  <a:cubicBezTo>
                    <a:pt x="98" y="201"/>
                    <a:pt x="98" y="204"/>
                    <a:pt x="98" y="204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7" name="任意多边形 164">
              <a:extLst>
                <a:ext uri="{FF2B5EF4-FFF2-40B4-BE49-F238E27FC236}">
                  <a16:creationId xmlns:a16="http://schemas.microsoft.com/office/drawing/2014/main" id="{E6BCC069-9340-4F47-AD2C-78B5E5374C1E}"/>
                </a:ext>
              </a:extLst>
            </p:cNvPr>
            <p:cNvSpPr/>
            <p:nvPr/>
          </p:nvSpPr>
          <p:spPr bwMode="auto">
            <a:xfrm>
              <a:off x="3305176" y="5511800"/>
              <a:ext cx="333375" cy="233363"/>
            </a:xfrm>
            <a:custGeom>
              <a:gdLst>
                <a:gd name="T0" fmla="*/ 0 w 210"/>
                <a:gd name="T1" fmla="*/ 0 h 147"/>
                <a:gd name="T2" fmla="*/ 10 w 210"/>
                <a:gd name="T3" fmla="*/ 147 h 147"/>
                <a:gd name="T4" fmla="*/ 200 w 210"/>
                <a:gd name="T5" fmla="*/ 147 h 147"/>
                <a:gd name="T6" fmla="*/ 210 w 210"/>
                <a:gd name="T7" fmla="*/ 0 h 147"/>
                <a:gd name="T8" fmla="*/ 0 w 210"/>
                <a:gd name="T9" fmla="*/ 0 h 1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47">
                  <a:moveTo>
                    <a:pt x="0" y="0"/>
                  </a:moveTo>
                  <a:lnTo>
                    <a:pt x="10" y="147"/>
                  </a:lnTo>
                  <a:lnTo>
                    <a:pt x="200" y="147"/>
                  </a:lnTo>
                  <a:lnTo>
                    <a:pt x="2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8" name="矩形 165">
              <a:extLst>
                <a:ext uri="{FF2B5EF4-FFF2-40B4-BE49-F238E27FC236}">
                  <a16:creationId xmlns:a16="http://schemas.microsoft.com/office/drawing/2014/main" id="{E35E0F32-1BF5-4B76-A0A3-2EDBCFE649EE}"/>
                </a:ext>
              </a:extLst>
            </p:cNvPr>
            <p:cNvSpPr/>
            <p:nvPr/>
          </p:nvSpPr>
          <p:spPr bwMode="auto">
            <a:xfrm>
              <a:off x="3275014" y="5419725"/>
              <a:ext cx="398463" cy="9207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" name="任意多边形 166">
              <a:extLst>
                <a:ext uri="{FF2B5EF4-FFF2-40B4-BE49-F238E27FC236}">
                  <a16:creationId xmlns:a16="http://schemas.microsoft.com/office/drawing/2014/main" id="{AAAD6DB9-49B7-431E-8BAD-E86F7B050486}"/>
                </a:ext>
              </a:extLst>
            </p:cNvPr>
            <p:cNvSpPr/>
            <p:nvPr/>
          </p:nvSpPr>
          <p:spPr bwMode="auto">
            <a:xfrm>
              <a:off x="3275014" y="5735638"/>
              <a:ext cx="393700" cy="25400"/>
            </a:xfrm>
            <a:custGeom>
              <a:gdLst>
                <a:gd name="T0" fmla="*/ 0 w 248"/>
                <a:gd name="T1" fmla="*/ 0 h 16"/>
                <a:gd name="T2" fmla="*/ 0 w 248"/>
                <a:gd name="T3" fmla="*/ 16 h 16"/>
                <a:gd name="T4" fmla="*/ 12 w 248"/>
                <a:gd name="T5" fmla="*/ 16 h 16"/>
                <a:gd name="T6" fmla="*/ 248 w 248"/>
                <a:gd name="T7" fmla="*/ 16 h 16"/>
                <a:gd name="T8" fmla="*/ 248 w 248"/>
                <a:gd name="T9" fmla="*/ 0 h 16"/>
                <a:gd name="T10" fmla="*/ 0 w 248"/>
                <a:gd name="T11" fmla="*/ 0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" h="16">
                  <a:moveTo>
                    <a:pt x="0" y="0"/>
                  </a:moveTo>
                  <a:lnTo>
                    <a:pt x="0" y="16"/>
                  </a:lnTo>
                  <a:lnTo>
                    <a:pt x="12" y="16"/>
                  </a:lnTo>
                  <a:lnTo>
                    <a:pt x="248" y="16"/>
                  </a:lnTo>
                  <a:lnTo>
                    <a:pt x="24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0" name="任意多边形 167">
              <a:extLst>
                <a:ext uri="{FF2B5EF4-FFF2-40B4-BE49-F238E27FC236}">
                  <a16:creationId xmlns:a16="http://schemas.microsoft.com/office/drawing/2014/main" id="{199D13EA-99DA-42AA-8549-9EAE96A955E5}"/>
                </a:ext>
              </a:extLst>
            </p:cNvPr>
            <p:cNvSpPr/>
            <p:nvPr/>
          </p:nvSpPr>
          <p:spPr bwMode="auto">
            <a:xfrm>
              <a:off x="3294064" y="5761038"/>
              <a:ext cx="358775" cy="46038"/>
            </a:xfrm>
            <a:custGeom>
              <a:gdLst>
                <a:gd name="T0" fmla="*/ 11 w 226"/>
                <a:gd name="T1" fmla="*/ 29 h 29"/>
                <a:gd name="T2" fmla="*/ 0 w 226"/>
                <a:gd name="T3" fmla="*/ 0 h 29"/>
                <a:gd name="T4" fmla="*/ 226 w 226"/>
                <a:gd name="T5" fmla="*/ 0 h 29"/>
                <a:gd name="T6" fmla="*/ 213 w 226"/>
                <a:gd name="T7" fmla="*/ 29 h 29"/>
                <a:gd name="T8" fmla="*/ 11 w 226"/>
                <a:gd name="T9" fmla="*/ 29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28">
                  <a:moveTo>
                    <a:pt x="11" y="29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13" y="29"/>
                  </a:lnTo>
                  <a:lnTo>
                    <a:pt x="11" y="29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1" name="任意多边形 168">
              <a:extLst>
                <a:ext uri="{FF2B5EF4-FFF2-40B4-BE49-F238E27FC236}">
                  <a16:creationId xmlns:a16="http://schemas.microsoft.com/office/drawing/2014/main" id="{823660B8-2119-4BFE-868A-490A29CA8B02}"/>
                </a:ext>
              </a:extLst>
            </p:cNvPr>
            <p:cNvSpPr/>
            <p:nvPr/>
          </p:nvSpPr>
          <p:spPr bwMode="auto">
            <a:xfrm>
              <a:off x="3309939" y="5554663"/>
              <a:ext cx="323850" cy="66675"/>
            </a:xfrm>
            <a:custGeom>
              <a:gdLst>
                <a:gd name="T0" fmla="*/ 139 w 139"/>
                <a:gd name="T1" fmla="*/ 14 h 28"/>
                <a:gd name="T2" fmla="*/ 138 w 139"/>
                <a:gd name="T3" fmla="*/ 15 h 28"/>
                <a:gd name="T4" fmla="*/ 136 w 139"/>
                <a:gd name="T5" fmla="*/ 17 h 28"/>
                <a:gd name="T6" fmla="*/ 129 w 139"/>
                <a:gd name="T7" fmla="*/ 27 h 28"/>
                <a:gd name="T8" fmla="*/ 128 w 139"/>
                <a:gd name="T9" fmla="*/ 27 h 28"/>
                <a:gd name="T10" fmla="*/ 128 w 139"/>
                <a:gd name="T11" fmla="*/ 27 h 28"/>
                <a:gd name="T12" fmla="*/ 109 w 139"/>
                <a:gd name="T13" fmla="*/ 1 h 28"/>
                <a:gd name="T14" fmla="*/ 111 w 139"/>
                <a:gd name="T15" fmla="*/ 1 h 28"/>
                <a:gd name="T16" fmla="*/ 92 w 139"/>
                <a:gd name="T17" fmla="*/ 27 h 28"/>
                <a:gd name="T18" fmla="*/ 92 w 139"/>
                <a:gd name="T19" fmla="*/ 28 h 28"/>
                <a:gd name="T20" fmla="*/ 91 w 139"/>
                <a:gd name="T21" fmla="*/ 27 h 28"/>
                <a:gd name="T22" fmla="*/ 70 w 139"/>
                <a:gd name="T23" fmla="*/ 1 h 28"/>
                <a:gd name="T24" fmla="*/ 71 w 139"/>
                <a:gd name="T25" fmla="*/ 1 h 28"/>
                <a:gd name="T26" fmla="*/ 70 w 139"/>
                <a:gd name="T27" fmla="*/ 3 h 28"/>
                <a:gd name="T28" fmla="*/ 51 w 139"/>
                <a:gd name="T29" fmla="*/ 27 h 28"/>
                <a:gd name="T30" fmla="*/ 50 w 139"/>
                <a:gd name="T31" fmla="*/ 28 h 28"/>
                <a:gd name="T32" fmla="*/ 49 w 139"/>
                <a:gd name="T33" fmla="*/ 27 h 28"/>
                <a:gd name="T34" fmla="*/ 31 w 139"/>
                <a:gd name="T35" fmla="*/ 1 h 28"/>
                <a:gd name="T36" fmla="*/ 32 w 139"/>
                <a:gd name="T37" fmla="*/ 1 h 28"/>
                <a:gd name="T38" fmla="*/ 10 w 139"/>
                <a:gd name="T39" fmla="*/ 27 h 28"/>
                <a:gd name="T40" fmla="*/ 9 w 139"/>
                <a:gd name="T41" fmla="*/ 27 h 28"/>
                <a:gd name="T42" fmla="*/ 9 w 139"/>
                <a:gd name="T43" fmla="*/ 27 h 28"/>
                <a:gd name="T44" fmla="*/ 2 w 139"/>
                <a:gd name="T45" fmla="*/ 15 h 28"/>
                <a:gd name="T46" fmla="*/ 0 w 139"/>
                <a:gd name="T47" fmla="*/ 12 h 28"/>
                <a:gd name="T48" fmla="*/ 0 w 139"/>
                <a:gd name="T49" fmla="*/ 11 h 28"/>
                <a:gd name="T50" fmla="*/ 1 w 139"/>
                <a:gd name="T51" fmla="*/ 12 h 28"/>
                <a:gd name="T52" fmla="*/ 3 w 139"/>
                <a:gd name="T53" fmla="*/ 15 h 28"/>
                <a:gd name="T54" fmla="*/ 10 w 139"/>
                <a:gd name="T55" fmla="*/ 26 h 28"/>
                <a:gd name="T56" fmla="*/ 9 w 139"/>
                <a:gd name="T57" fmla="*/ 26 h 28"/>
                <a:gd name="T58" fmla="*/ 31 w 139"/>
                <a:gd name="T59" fmla="*/ 1 h 28"/>
                <a:gd name="T60" fmla="*/ 32 w 139"/>
                <a:gd name="T61" fmla="*/ 0 h 28"/>
                <a:gd name="T62" fmla="*/ 32 w 139"/>
                <a:gd name="T63" fmla="*/ 1 h 28"/>
                <a:gd name="T64" fmla="*/ 51 w 139"/>
                <a:gd name="T65" fmla="*/ 26 h 28"/>
                <a:gd name="T66" fmla="*/ 49 w 139"/>
                <a:gd name="T67" fmla="*/ 26 h 28"/>
                <a:gd name="T68" fmla="*/ 69 w 139"/>
                <a:gd name="T69" fmla="*/ 2 h 28"/>
                <a:gd name="T70" fmla="*/ 70 w 139"/>
                <a:gd name="T71" fmla="*/ 0 h 28"/>
                <a:gd name="T72" fmla="*/ 70 w 139"/>
                <a:gd name="T73" fmla="*/ 0 h 28"/>
                <a:gd name="T74" fmla="*/ 71 w 139"/>
                <a:gd name="T75" fmla="*/ 0 h 28"/>
                <a:gd name="T76" fmla="*/ 92 w 139"/>
                <a:gd name="T77" fmla="*/ 26 h 28"/>
                <a:gd name="T78" fmla="*/ 91 w 139"/>
                <a:gd name="T79" fmla="*/ 26 h 28"/>
                <a:gd name="T80" fmla="*/ 109 w 139"/>
                <a:gd name="T81" fmla="*/ 1 h 28"/>
                <a:gd name="T82" fmla="*/ 110 w 139"/>
                <a:gd name="T83" fmla="*/ 0 h 28"/>
                <a:gd name="T84" fmla="*/ 111 w 139"/>
                <a:gd name="T85" fmla="*/ 1 h 28"/>
                <a:gd name="T86" fmla="*/ 129 w 139"/>
                <a:gd name="T87" fmla="*/ 26 h 28"/>
                <a:gd name="T88" fmla="*/ 128 w 139"/>
                <a:gd name="T89" fmla="*/ 26 h 28"/>
                <a:gd name="T90" fmla="*/ 136 w 139"/>
                <a:gd name="T91" fmla="*/ 17 h 28"/>
                <a:gd name="T92" fmla="*/ 138 w 139"/>
                <a:gd name="T93" fmla="*/ 15 h 28"/>
                <a:gd name="T94" fmla="*/ 139 w 139"/>
                <a:gd name="T95" fmla="*/ 14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9" h="28">
                  <a:moveTo>
                    <a:pt x="139" y="14"/>
                  </a:moveTo>
                  <a:cubicBezTo>
                    <a:pt x="139" y="14"/>
                    <a:pt x="138" y="14"/>
                    <a:pt x="138" y="15"/>
                  </a:cubicBezTo>
                  <a:cubicBezTo>
                    <a:pt x="137" y="15"/>
                    <a:pt x="137" y="16"/>
                    <a:pt x="136" y="17"/>
                  </a:cubicBezTo>
                  <a:cubicBezTo>
                    <a:pt x="134" y="20"/>
                    <a:pt x="132" y="23"/>
                    <a:pt x="129" y="27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3" y="20"/>
                    <a:pt x="117" y="12"/>
                    <a:pt x="109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05" y="9"/>
                    <a:pt x="99" y="18"/>
                    <a:pt x="92" y="27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85" y="19"/>
                    <a:pt x="77" y="10"/>
                    <a:pt x="70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2"/>
                    <a:pt x="70" y="2"/>
                    <a:pt x="70" y="3"/>
                  </a:cubicBezTo>
                  <a:cubicBezTo>
                    <a:pt x="63" y="11"/>
                    <a:pt x="57" y="19"/>
                    <a:pt x="51" y="27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3" y="18"/>
                    <a:pt x="37" y="9"/>
                    <a:pt x="31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23" y="12"/>
                    <a:pt x="16" y="20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6" y="22"/>
                    <a:pt x="4" y="18"/>
                    <a:pt x="2" y="15"/>
                  </a:cubicBezTo>
                  <a:cubicBezTo>
                    <a:pt x="1" y="14"/>
                    <a:pt x="1" y="13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1" y="12"/>
                  </a:cubicBezTo>
                  <a:cubicBezTo>
                    <a:pt x="1" y="13"/>
                    <a:pt x="2" y="14"/>
                    <a:pt x="3" y="15"/>
                  </a:cubicBezTo>
                  <a:cubicBezTo>
                    <a:pt x="4" y="18"/>
                    <a:pt x="7" y="21"/>
                    <a:pt x="1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20"/>
                    <a:pt x="22" y="11"/>
                    <a:pt x="31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8" y="8"/>
                    <a:pt x="44" y="17"/>
                    <a:pt x="51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55" y="18"/>
                    <a:pt x="62" y="10"/>
                    <a:pt x="69" y="2"/>
                  </a:cubicBezTo>
                  <a:cubicBezTo>
                    <a:pt x="69" y="1"/>
                    <a:pt x="69" y="1"/>
                    <a:pt x="7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8" y="9"/>
                    <a:pt x="86" y="18"/>
                    <a:pt x="92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8" y="17"/>
                    <a:pt x="104" y="8"/>
                    <a:pt x="109" y="1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8" y="11"/>
                    <a:pt x="124" y="20"/>
                    <a:pt x="129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31" y="22"/>
                    <a:pt x="134" y="19"/>
                    <a:pt x="136" y="17"/>
                  </a:cubicBezTo>
                  <a:cubicBezTo>
                    <a:pt x="137" y="16"/>
                    <a:pt x="137" y="15"/>
                    <a:pt x="138" y="15"/>
                  </a:cubicBezTo>
                  <a:cubicBezTo>
                    <a:pt x="138" y="14"/>
                    <a:pt x="139" y="14"/>
                    <a:pt x="139" y="14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" name="椭圆 169">
              <a:extLst>
                <a:ext uri="{FF2B5EF4-FFF2-40B4-BE49-F238E27FC236}">
                  <a16:creationId xmlns:a16="http://schemas.microsoft.com/office/drawing/2014/main" id="{B71273AA-7115-46BE-A894-0F61D8A65348}"/>
                </a:ext>
              </a:extLst>
            </p:cNvPr>
            <p:cNvSpPr/>
            <p:nvPr/>
          </p:nvSpPr>
          <p:spPr bwMode="auto">
            <a:xfrm>
              <a:off x="3306764" y="5508625"/>
              <a:ext cx="336550" cy="3175"/>
            </a:xfrm>
            <a:prstGeom prst="ellipse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3" name="椭圆 170">
              <a:extLst>
                <a:ext uri="{FF2B5EF4-FFF2-40B4-BE49-F238E27FC236}">
                  <a16:creationId xmlns:a16="http://schemas.microsoft.com/office/drawing/2014/main" id="{C5BCA586-B69F-41CF-A88B-F009172308CC}"/>
                </a:ext>
              </a:extLst>
            </p:cNvPr>
            <p:cNvSpPr/>
            <p:nvPr/>
          </p:nvSpPr>
          <p:spPr bwMode="auto">
            <a:xfrm>
              <a:off x="3294064" y="5762625"/>
              <a:ext cx="363538" cy="3175"/>
            </a:xfrm>
            <a:prstGeom prst="ellipse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4" name="矩形 171">
              <a:extLst>
                <a:ext uri="{FF2B5EF4-FFF2-40B4-BE49-F238E27FC236}">
                  <a16:creationId xmlns:a16="http://schemas.microsoft.com/office/drawing/2014/main" id="{4831D97A-3FF9-4025-B317-F50F79252001}"/>
                </a:ext>
              </a:extLst>
            </p:cNvPr>
            <p:cNvSpPr/>
            <p:nvPr/>
          </p:nvSpPr>
          <p:spPr bwMode="auto">
            <a:xfrm>
              <a:off x="2854326" y="2266950"/>
              <a:ext cx="1990725" cy="754063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5" name="椭圆 172">
              <a:extLst>
                <a:ext uri="{FF2B5EF4-FFF2-40B4-BE49-F238E27FC236}">
                  <a16:creationId xmlns:a16="http://schemas.microsoft.com/office/drawing/2014/main" id="{87571DD5-7E67-477C-8430-FD87A2CDBDFF}"/>
                </a:ext>
              </a:extLst>
            </p:cNvPr>
            <p:cNvSpPr/>
            <p:nvPr/>
          </p:nvSpPr>
          <p:spPr bwMode="auto">
            <a:xfrm>
              <a:off x="3167064" y="2443163"/>
              <a:ext cx="1509713" cy="4763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6" name="椭圆 173">
              <a:extLst>
                <a:ext uri="{FF2B5EF4-FFF2-40B4-BE49-F238E27FC236}">
                  <a16:creationId xmlns:a16="http://schemas.microsoft.com/office/drawing/2014/main" id="{9511383E-817B-44B4-A227-618440E03613}"/>
                </a:ext>
              </a:extLst>
            </p:cNvPr>
            <p:cNvSpPr/>
            <p:nvPr/>
          </p:nvSpPr>
          <p:spPr bwMode="auto">
            <a:xfrm>
              <a:off x="3167064" y="2530475"/>
              <a:ext cx="1509713" cy="4763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7" name="椭圆 174">
              <a:extLst>
                <a:ext uri="{FF2B5EF4-FFF2-40B4-BE49-F238E27FC236}">
                  <a16:creationId xmlns:a16="http://schemas.microsoft.com/office/drawing/2014/main" id="{1B8979AD-3984-48C5-B39A-B02F37170F78}"/>
                </a:ext>
              </a:extLst>
            </p:cNvPr>
            <p:cNvSpPr/>
            <p:nvPr/>
          </p:nvSpPr>
          <p:spPr bwMode="auto">
            <a:xfrm>
              <a:off x="3167064" y="2619375"/>
              <a:ext cx="1509713" cy="7938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8" name="椭圆 175">
              <a:extLst>
                <a:ext uri="{FF2B5EF4-FFF2-40B4-BE49-F238E27FC236}">
                  <a16:creationId xmlns:a16="http://schemas.microsoft.com/office/drawing/2014/main" id="{C91FAF90-6104-4830-A6D3-4FD5C73CCF25}"/>
                </a:ext>
              </a:extLst>
            </p:cNvPr>
            <p:cNvSpPr/>
            <p:nvPr/>
          </p:nvSpPr>
          <p:spPr bwMode="auto">
            <a:xfrm>
              <a:off x="3167064" y="2711450"/>
              <a:ext cx="1509713" cy="4763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9" name="椭圆 176">
              <a:extLst>
                <a:ext uri="{FF2B5EF4-FFF2-40B4-BE49-F238E27FC236}">
                  <a16:creationId xmlns:a16="http://schemas.microsoft.com/office/drawing/2014/main" id="{E3946595-B2B7-4C0F-8A1E-5E0AFB108CF0}"/>
                </a:ext>
              </a:extLst>
            </p:cNvPr>
            <p:cNvSpPr/>
            <p:nvPr/>
          </p:nvSpPr>
          <p:spPr bwMode="auto">
            <a:xfrm>
              <a:off x="3167064" y="2798763"/>
              <a:ext cx="1509713" cy="4763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0" name="任意多边形 177">
              <a:extLst>
                <a:ext uri="{FF2B5EF4-FFF2-40B4-BE49-F238E27FC236}">
                  <a16:creationId xmlns:a16="http://schemas.microsoft.com/office/drawing/2014/main" id="{2BF27869-6403-483D-BB6B-62C734025782}"/>
                </a:ext>
              </a:extLst>
            </p:cNvPr>
            <p:cNvSpPr/>
            <p:nvPr/>
          </p:nvSpPr>
          <p:spPr bwMode="auto">
            <a:xfrm>
              <a:off x="3154364" y="2519363"/>
              <a:ext cx="1389063" cy="298450"/>
            </a:xfrm>
            <a:custGeom>
              <a:gdLst>
                <a:gd name="T0" fmla="*/ 595 w 596"/>
                <a:gd name="T1" fmla="*/ 78 h 128"/>
                <a:gd name="T2" fmla="*/ 566 w 596"/>
                <a:gd name="T3" fmla="*/ 77 h 128"/>
                <a:gd name="T4" fmla="*/ 546 w 596"/>
                <a:gd name="T5" fmla="*/ 44 h 128"/>
                <a:gd name="T6" fmla="*/ 523 w 596"/>
                <a:gd name="T7" fmla="*/ 17 h 128"/>
                <a:gd name="T8" fmla="*/ 483 w 596"/>
                <a:gd name="T9" fmla="*/ 30 h 128"/>
                <a:gd name="T10" fmla="*/ 429 w 596"/>
                <a:gd name="T11" fmla="*/ 68 h 128"/>
                <a:gd name="T12" fmla="*/ 399 w 596"/>
                <a:gd name="T13" fmla="*/ 49 h 128"/>
                <a:gd name="T14" fmla="*/ 365 w 596"/>
                <a:gd name="T15" fmla="*/ 4 h 128"/>
                <a:gd name="T16" fmla="*/ 335 w 596"/>
                <a:gd name="T17" fmla="*/ 25 h 128"/>
                <a:gd name="T18" fmla="*/ 323 w 596"/>
                <a:gd name="T19" fmla="*/ 66 h 128"/>
                <a:gd name="T20" fmla="*/ 311 w 596"/>
                <a:gd name="T21" fmla="*/ 84 h 128"/>
                <a:gd name="T22" fmla="*/ 269 w 596"/>
                <a:gd name="T23" fmla="*/ 94 h 128"/>
                <a:gd name="T24" fmla="*/ 234 w 596"/>
                <a:gd name="T25" fmla="*/ 71 h 128"/>
                <a:gd name="T26" fmla="*/ 197 w 596"/>
                <a:gd name="T27" fmla="*/ 64 h 128"/>
                <a:gd name="T28" fmla="*/ 174 w 596"/>
                <a:gd name="T29" fmla="*/ 94 h 128"/>
                <a:gd name="T30" fmla="*/ 151 w 596"/>
                <a:gd name="T31" fmla="*/ 123 h 128"/>
                <a:gd name="T32" fmla="*/ 118 w 596"/>
                <a:gd name="T33" fmla="*/ 118 h 128"/>
                <a:gd name="T34" fmla="*/ 106 w 596"/>
                <a:gd name="T35" fmla="*/ 88 h 128"/>
                <a:gd name="T36" fmla="*/ 76 w 596"/>
                <a:gd name="T37" fmla="*/ 44 h 128"/>
                <a:gd name="T38" fmla="*/ 55 w 596"/>
                <a:gd name="T39" fmla="*/ 52 h 128"/>
                <a:gd name="T40" fmla="*/ 9 w 596"/>
                <a:gd name="T41" fmla="*/ 94 h 128"/>
                <a:gd name="T42" fmla="*/ 0 w 596"/>
                <a:gd name="T43" fmla="*/ 92 h 128"/>
                <a:gd name="T44" fmla="*/ 30 w 596"/>
                <a:gd name="T45" fmla="*/ 82 h 128"/>
                <a:gd name="T46" fmla="*/ 64 w 596"/>
                <a:gd name="T47" fmla="*/ 45 h 128"/>
                <a:gd name="T48" fmla="*/ 98 w 596"/>
                <a:gd name="T49" fmla="*/ 59 h 128"/>
                <a:gd name="T50" fmla="*/ 108 w 596"/>
                <a:gd name="T51" fmla="*/ 88 h 128"/>
                <a:gd name="T52" fmla="*/ 120 w 596"/>
                <a:gd name="T53" fmla="*/ 117 h 128"/>
                <a:gd name="T54" fmla="*/ 150 w 596"/>
                <a:gd name="T55" fmla="*/ 121 h 128"/>
                <a:gd name="T56" fmla="*/ 172 w 596"/>
                <a:gd name="T57" fmla="*/ 93 h 128"/>
                <a:gd name="T58" fmla="*/ 196 w 596"/>
                <a:gd name="T59" fmla="*/ 62 h 128"/>
                <a:gd name="T60" fmla="*/ 235 w 596"/>
                <a:gd name="T61" fmla="*/ 70 h 128"/>
                <a:gd name="T62" fmla="*/ 269 w 596"/>
                <a:gd name="T63" fmla="*/ 92 h 128"/>
                <a:gd name="T64" fmla="*/ 309 w 596"/>
                <a:gd name="T65" fmla="*/ 82 h 128"/>
                <a:gd name="T66" fmla="*/ 321 w 596"/>
                <a:gd name="T67" fmla="*/ 65 h 128"/>
                <a:gd name="T68" fmla="*/ 333 w 596"/>
                <a:gd name="T69" fmla="*/ 24 h 128"/>
                <a:gd name="T70" fmla="*/ 366 w 596"/>
                <a:gd name="T71" fmla="*/ 2 h 128"/>
                <a:gd name="T72" fmla="*/ 401 w 596"/>
                <a:gd name="T73" fmla="*/ 48 h 128"/>
                <a:gd name="T74" fmla="*/ 429 w 596"/>
                <a:gd name="T75" fmla="*/ 66 h 128"/>
                <a:gd name="T76" fmla="*/ 482 w 596"/>
                <a:gd name="T77" fmla="*/ 28 h 128"/>
                <a:gd name="T78" fmla="*/ 523 w 596"/>
                <a:gd name="T79" fmla="*/ 15 h 128"/>
                <a:gd name="T80" fmla="*/ 547 w 596"/>
                <a:gd name="T81" fmla="*/ 43 h 128"/>
                <a:gd name="T82" fmla="*/ 566 w 596"/>
                <a:gd name="T83" fmla="*/ 77 h 128"/>
                <a:gd name="T84" fmla="*/ 596 w 596"/>
                <a:gd name="T85" fmla="*/ 76 h 1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6" h="128">
                  <a:moveTo>
                    <a:pt x="596" y="76"/>
                  </a:moveTo>
                  <a:cubicBezTo>
                    <a:pt x="596" y="76"/>
                    <a:pt x="596" y="77"/>
                    <a:pt x="595" y="78"/>
                  </a:cubicBezTo>
                  <a:cubicBezTo>
                    <a:pt x="594" y="79"/>
                    <a:pt x="592" y="81"/>
                    <a:pt x="590" y="82"/>
                  </a:cubicBezTo>
                  <a:cubicBezTo>
                    <a:pt x="584" y="84"/>
                    <a:pt x="575" y="84"/>
                    <a:pt x="566" y="77"/>
                  </a:cubicBezTo>
                  <a:cubicBezTo>
                    <a:pt x="562" y="74"/>
                    <a:pt x="558" y="69"/>
                    <a:pt x="555" y="63"/>
                  </a:cubicBezTo>
                  <a:cubicBezTo>
                    <a:pt x="552" y="57"/>
                    <a:pt x="549" y="51"/>
                    <a:pt x="546" y="44"/>
                  </a:cubicBezTo>
                  <a:cubicBezTo>
                    <a:pt x="543" y="37"/>
                    <a:pt x="540" y="29"/>
                    <a:pt x="534" y="23"/>
                  </a:cubicBezTo>
                  <a:cubicBezTo>
                    <a:pt x="531" y="20"/>
                    <a:pt x="527" y="18"/>
                    <a:pt x="523" y="17"/>
                  </a:cubicBezTo>
                  <a:cubicBezTo>
                    <a:pt x="519" y="15"/>
                    <a:pt x="514" y="15"/>
                    <a:pt x="509" y="16"/>
                  </a:cubicBezTo>
                  <a:cubicBezTo>
                    <a:pt x="500" y="17"/>
                    <a:pt x="491" y="23"/>
                    <a:pt x="483" y="30"/>
                  </a:cubicBezTo>
                  <a:cubicBezTo>
                    <a:pt x="476" y="37"/>
                    <a:pt x="469" y="45"/>
                    <a:pt x="461" y="53"/>
                  </a:cubicBezTo>
                  <a:cubicBezTo>
                    <a:pt x="452" y="61"/>
                    <a:pt x="442" y="67"/>
                    <a:pt x="429" y="68"/>
                  </a:cubicBezTo>
                  <a:cubicBezTo>
                    <a:pt x="423" y="69"/>
                    <a:pt x="417" y="67"/>
                    <a:pt x="411" y="64"/>
                  </a:cubicBezTo>
                  <a:cubicBezTo>
                    <a:pt x="406" y="60"/>
                    <a:pt x="402" y="55"/>
                    <a:pt x="399" y="49"/>
                  </a:cubicBezTo>
                  <a:cubicBezTo>
                    <a:pt x="393" y="38"/>
                    <a:pt x="389" y="25"/>
                    <a:pt x="381" y="15"/>
                  </a:cubicBezTo>
                  <a:cubicBezTo>
                    <a:pt x="377" y="10"/>
                    <a:pt x="372" y="6"/>
                    <a:pt x="365" y="4"/>
                  </a:cubicBezTo>
                  <a:cubicBezTo>
                    <a:pt x="359" y="3"/>
                    <a:pt x="352" y="4"/>
                    <a:pt x="347" y="9"/>
                  </a:cubicBezTo>
                  <a:cubicBezTo>
                    <a:pt x="342" y="13"/>
                    <a:pt x="338" y="18"/>
                    <a:pt x="335" y="25"/>
                  </a:cubicBezTo>
                  <a:cubicBezTo>
                    <a:pt x="332" y="31"/>
                    <a:pt x="331" y="38"/>
                    <a:pt x="329" y="45"/>
                  </a:cubicBezTo>
                  <a:cubicBezTo>
                    <a:pt x="328" y="52"/>
                    <a:pt x="326" y="59"/>
                    <a:pt x="323" y="66"/>
                  </a:cubicBezTo>
                  <a:cubicBezTo>
                    <a:pt x="322" y="69"/>
                    <a:pt x="320" y="72"/>
                    <a:pt x="318" y="75"/>
                  </a:cubicBezTo>
                  <a:cubicBezTo>
                    <a:pt x="316" y="78"/>
                    <a:pt x="313" y="81"/>
                    <a:pt x="311" y="84"/>
                  </a:cubicBezTo>
                  <a:cubicBezTo>
                    <a:pt x="305" y="88"/>
                    <a:pt x="298" y="92"/>
                    <a:pt x="291" y="93"/>
                  </a:cubicBezTo>
                  <a:cubicBezTo>
                    <a:pt x="284" y="95"/>
                    <a:pt x="276" y="95"/>
                    <a:pt x="269" y="94"/>
                  </a:cubicBezTo>
                  <a:cubicBezTo>
                    <a:pt x="262" y="92"/>
                    <a:pt x="255" y="88"/>
                    <a:pt x="250" y="84"/>
                  </a:cubicBezTo>
                  <a:cubicBezTo>
                    <a:pt x="244" y="80"/>
                    <a:pt x="239" y="75"/>
                    <a:pt x="234" y="71"/>
                  </a:cubicBezTo>
                  <a:cubicBezTo>
                    <a:pt x="228" y="67"/>
                    <a:pt x="222" y="63"/>
                    <a:pt x="216" y="62"/>
                  </a:cubicBezTo>
                  <a:cubicBezTo>
                    <a:pt x="210" y="60"/>
                    <a:pt x="203" y="61"/>
                    <a:pt x="197" y="64"/>
                  </a:cubicBezTo>
                  <a:cubicBezTo>
                    <a:pt x="192" y="67"/>
                    <a:pt x="187" y="72"/>
                    <a:pt x="183" y="77"/>
                  </a:cubicBezTo>
                  <a:cubicBezTo>
                    <a:pt x="180" y="82"/>
                    <a:pt x="177" y="88"/>
                    <a:pt x="174" y="94"/>
                  </a:cubicBezTo>
                  <a:cubicBezTo>
                    <a:pt x="171" y="99"/>
                    <a:pt x="168" y="105"/>
                    <a:pt x="165" y="110"/>
                  </a:cubicBezTo>
                  <a:cubicBezTo>
                    <a:pt x="161" y="115"/>
                    <a:pt x="156" y="120"/>
                    <a:pt x="151" y="123"/>
                  </a:cubicBezTo>
                  <a:cubicBezTo>
                    <a:pt x="146" y="126"/>
                    <a:pt x="140" y="128"/>
                    <a:pt x="134" y="127"/>
                  </a:cubicBezTo>
                  <a:cubicBezTo>
                    <a:pt x="128" y="126"/>
                    <a:pt x="122" y="123"/>
                    <a:pt x="118" y="118"/>
                  </a:cubicBezTo>
                  <a:cubicBezTo>
                    <a:pt x="115" y="114"/>
                    <a:pt x="112" y="109"/>
                    <a:pt x="110" y="104"/>
                  </a:cubicBezTo>
                  <a:cubicBezTo>
                    <a:pt x="108" y="99"/>
                    <a:pt x="107" y="93"/>
                    <a:pt x="106" y="88"/>
                  </a:cubicBezTo>
                  <a:cubicBezTo>
                    <a:pt x="104" y="78"/>
                    <a:pt x="102" y="68"/>
                    <a:pt x="97" y="60"/>
                  </a:cubicBezTo>
                  <a:cubicBezTo>
                    <a:pt x="92" y="52"/>
                    <a:pt x="85" y="46"/>
                    <a:pt x="76" y="44"/>
                  </a:cubicBezTo>
                  <a:cubicBezTo>
                    <a:pt x="72" y="44"/>
                    <a:pt x="68" y="44"/>
                    <a:pt x="64" y="46"/>
                  </a:cubicBezTo>
                  <a:cubicBezTo>
                    <a:pt x="61" y="47"/>
                    <a:pt x="58" y="50"/>
                    <a:pt x="55" y="52"/>
                  </a:cubicBezTo>
                  <a:cubicBezTo>
                    <a:pt x="44" y="63"/>
                    <a:pt x="39" y="75"/>
                    <a:pt x="31" y="83"/>
                  </a:cubicBezTo>
                  <a:cubicBezTo>
                    <a:pt x="23" y="90"/>
                    <a:pt x="15" y="94"/>
                    <a:pt x="9" y="94"/>
                  </a:cubicBezTo>
                  <a:cubicBezTo>
                    <a:pt x="6" y="94"/>
                    <a:pt x="4" y="93"/>
                    <a:pt x="2" y="93"/>
                  </a:cubicBezTo>
                  <a:cubicBezTo>
                    <a:pt x="1" y="92"/>
                    <a:pt x="0" y="92"/>
                    <a:pt x="0" y="92"/>
                  </a:cubicBezTo>
                  <a:cubicBezTo>
                    <a:pt x="1" y="91"/>
                    <a:pt x="3" y="93"/>
                    <a:pt x="9" y="93"/>
                  </a:cubicBezTo>
                  <a:cubicBezTo>
                    <a:pt x="14" y="93"/>
                    <a:pt x="22" y="90"/>
                    <a:pt x="30" y="82"/>
                  </a:cubicBezTo>
                  <a:cubicBezTo>
                    <a:pt x="38" y="75"/>
                    <a:pt x="43" y="62"/>
                    <a:pt x="54" y="51"/>
                  </a:cubicBezTo>
                  <a:cubicBezTo>
                    <a:pt x="57" y="49"/>
                    <a:pt x="60" y="46"/>
                    <a:pt x="64" y="45"/>
                  </a:cubicBezTo>
                  <a:cubicBezTo>
                    <a:pt x="68" y="43"/>
                    <a:pt x="72" y="43"/>
                    <a:pt x="77" y="43"/>
                  </a:cubicBezTo>
                  <a:cubicBezTo>
                    <a:pt x="86" y="44"/>
                    <a:pt x="93" y="51"/>
                    <a:pt x="98" y="59"/>
                  </a:cubicBezTo>
                  <a:cubicBezTo>
                    <a:pt x="101" y="63"/>
                    <a:pt x="103" y="68"/>
                    <a:pt x="104" y="73"/>
                  </a:cubicBezTo>
                  <a:cubicBezTo>
                    <a:pt x="106" y="78"/>
                    <a:pt x="107" y="83"/>
                    <a:pt x="108" y="88"/>
                  </a:cubicBezTo>
                  <a:cubicBezTo>
                    <a:pt x="109" y="93"/>
                    <a:pt x="110" y="98"/>
                    <a:pt x="112" y="103"/>
                  </a:cubicBezTo>
                  <a:cubicBezTo>
                    <a:pt x="113" y="108"/>
                    <a:pt x="116" y="113"/>
                    <a:pt x="120" y="117"/>
                  </a:cubicBezTo>
                  <a:cubicBezTo>
                    <a:pt x="123" y="121"/>
                    <a:pt x="128" y="124"/>
                    <a:pt x="134" y="125"/>
                  </a:cubicBezTo>
                  <a:cubicBezTo>
                    <a:pt x="139" y="126"/>
                    <a:pt x="145" y="124"/>
                    <a:pt x="150" y="121"/>
                  </a:cubicBezTo>
                  <a:cubicBezTo>
                    <a:pt x="155" y="118"/>
                    <a:pt x="160" y="114"/>
                    <a:pt x="163" y="109"/>
                  </a:cubicBezTo>
                  <a:cubicBezTo>
                    <a:pt x="167" y="104"/>
                    <a:pt x="169" y="98"/>
                    <a:pt x="172" y="93"/>
                  </a:cubicBezTo>
                  <a:cubicBezTo>
                    <a:pt x="175" y="87"/>
                    <a:pt x="178" y="81"/>
                    <a:pt x="182" y="76"/>
                  </a:cubicBezTo>
                  <a:cubicBezTo>
                    <a:pt x="186" y="71"/>
                    <a:pt x="190" y="66"/>
                    <a:pt x="196" y="62"/>
                  </a:cubicBezTo>
                  <a:cubicBezTo>
                    <a:pt x="202" y="59"/>
                    <a:pt x="210" y="58"/>
                    <a:pt x="217" y="60"/>
                  </a:cubicBezTo>
                  <a:cubicBezTo>
                    <a:pt x="223" y="61"/>
                    <a:pt x="229" y="65"/>
                    <a:pt x="235" y="70"/>
                  </a:cubicBezTo>
                  <a:cubicBezTo>
                    <a:pt x="240" y="74"/>
                    <a:pt x="245" y="78"/>
                    <a:pt x="251" y="83"/>
                  </a:cubicBezTo>
                  <a:cubicBezTo>
                    <a:pt x="257" y="87"/>
                    <a:pt x="263" y="90"/>
                    <a:pt x="269" y="92"/>
                  </a:cubicBezTo>
                  <a:cubicBezTo>
                    <a:pt x="276" y="93"/>
                    <a:pt x="283" y="93"/>
                    <a:pt x="290" y="91"/>
                  </a:cubicBezTo>
                  <a:cubicBezTo>
                    <a:pt x="297" y="90"/>
                    <a:pt x="304" y="87"/>
                    <a:pt x="309" y="82"/>
                  </a:cubicBezTo>
                  <a:cubicBezTo>
                    <a:pt x="312" y="80"/>
                    <a:pt x="314" y="77"/>
                    <a:pt x="316" y="74"/>
                  </a:cubicBezTo>
                  <a:cubicBezTo>
                    <a:pt x="318" y="71"/>
                    <a:pt x="320" y="68"/>
                    <a:pt x="321" y="65"/>
                  </a:cubicBezTo>
                  <a:cubicBezTo>
                    <a:pt x="324" y="58"/>
                    <a:pt x="326" y="51"/>
                    <a:pt x="327" y="44"/>
                  </a:cubicBezTo>
                  <a:cubicBezTo>
                    <a:pt x="329" y="37"/>
                    <a:pt x="330" y="30"/>
                    <a:pt x="333" y="24"/>
                  </a:cubicBezTo>
                  <a:cubicBezTo>
                    <a:pt x="336" y="17"/>
                    <a:pt x="340" y="11"/>
                    <a:pt x="346" y="7"/>
                  </a:cubicBezTo>
                  <a:cubicBezTo>
                    <a:pt x="351" y="3"/>
                    <a:pt x="359" y="0"/>
                    <a:pt x="366" y="2"/>
                  </a:cubicBezTo>
                  <a:cubicBezTo>
                    <a:pt x="373" y="4"/>
                    <a:pt x="378" y="9"/>
                    <a:pt x="382" y="14"/>
                  </a:cubicBezTo>
                  <a:cubicBezTo>
                    <a:pt x="391" y="24"/>
                    <a:pt x="394" y="37"/>
                    <a:pt x="401" y="48"/>
                  </a:cubicBezTo>
                  <a:cubicBezTo>
                    <a:pt x="404" y="54"/>
                    <a:pt x="408" y="59"/>
                    <a:pt x="413" y="62"/>
                  </a:cubicBezTo>
                  <a:cubicBezTo>
                    <a:pt x="417" y="65"/>
                    <a:pt x="423" y="67"/>
                    <a:pt x="429" y="66"/>
                  </a:cubicBezTo>
                  <a:cubicBezTo>
                    <a:pt x="441" y="66"/>
                    <a:pt x="451" y="59"/>
                    <a:pt x="459" y="52"/>
                  </a:cubicBezTo>
                  <a:cubicBezTo>
                    <a:pt x="468" y="44"/>
                    <a:pt x="474" y="35"/>
                    <a:pt x="482" y="28"/>
                  </a:cubicBezTo>
                  <a:cubicBezTo>
                    <a:pt x="490" y="21"/>
                    <a:pt x="499" y="16"/>
                    <a:pt x="509" y="14"/>
                  </a:cubicBezTo>
                  <a:cubicBezTo>
                    <a:pt x="514" y="14"/>
                    <a:pt x="519" y="14"/>
                    <a:pt x="523" y="15"/>
                  </a:cubicBezTo>
                  <a:cubicBezTo>
                    <a:pt x="528" y="17"/>
                    <a:pt x="532" y="19"/>
                    <a:pt x="535" y="22"/>
                  </a:cubicBezTo>
                  <a:cubicBezTo>
                    <a:pt x="541" y="29"/>
                    <a:pt x="545" y="36"/>
                    <a:pt x="547" y="43"/>
                  </a:cubicBezTo>
                  <a:cubicBezTo>
                    <a:pt x="550" y="50"/>
                    <a:pt x="553" y="57"/>
                    <a:pt x="556" y="63"/>
                  </a:cubicBezTo>
                  <a:cubicBezTo>
                    <a:pt x="559" y="68"/>
                    <a:pt x="562" y="73"/>
                    <a:pt x="566" y="77"/>
                  </a:cubicBezTo>
                  <a:cubicBezTo>
                    <a:pt x="575" y="83"/>
                    <a:pt x="584" y="83"/>
                    <a:pt x="589" y="81"/>
                  </a:cubicBezTo>
                  <a:cubicBezTo>
                    <a:pt x="595" y="79"/>
                    <a:pt x="596" y="76"/>
                    <a:pt x="596" y="76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任意多边形 178">
              <a:extLst>
                <a:ext uri="{FF2B5EF4-FFF2-40B4-BE49-F238E27FC236}">
                  <a16:creationId xmlns:a16="http://schemas.microsoft.com/office/drawing/2014/main" id="{3A6D265F-9747-4CE4-9621-1BD942AB2D1D}"/>
                </a:ext>
              </a:extLst>
            </p:cNvPr>
            <p:cNvSpPr/>
            <p:nvPr/>
          </p:nvSpPr>
          <p:spPr bwMode="auto">
            <a:xfrm>
              <a:off x="3141664" y="2451100"/>
              <a:ext cx="1497013" cy="300038"/>
            </a:xfrm>
            <a:custGeom>
              <a:gdLst>
                <a:gd name="T0" fmla="*/ 640 w 642"/>
                <a:gd name="T1" fmla="*/ 97 h 128"/>
                <a:gd name="T2" fmla="*/ 634 w 642"/>
                <a:gd name="T3" fmla="*/ 95 h 128"/>
                <a:gd name="T4" fmla="*/ 609 w 642"/>
                <a:gd name="T5" fmla="*/ 72 h 128"/>
                <a:gd name="T6" fmla="*/ 584 w 642"/>
                <a:gd name="T7" fmla="*/ 56 h 128"/>
                <a:gd name="T8" fmla="*/ 562 w 642"/>
                <a:gd name="T9" fmla="*/ 64 h 128"/>
                <a:gd name="T10" fmla="*/ 534 w 642"/>
                <a:gd name="T11" fmla="*/ 97 h 128"/>
                <a:gd name="T12" fmla="*/ 486 w 642"/>
                <a:gd name="T13" fmla="*/ 96 h 128"/>
                <a:gd name="T14" fmla="*/ 436 w 642"/>
                <a:gd name="T15" fmla="*/ 78 h 128"/>
                <a:gd name="T16" fmla="*/ 386 w 642"/>
                <a:gd name="T17" fmla="*/ 106 h 128"/>
                <a:gd name="T18" fmla="*/ 347 w 642"/>
                <a:gd name="T19" fmla="*/ 120 h 128"/>
                <a:gd name="T20" fmla="*/ 274 w 642"/>
                <a:gd name="T21" fmla="*/ 77 h 128"/>
                <a:gd name="T22" fmla="*/ 244 w 642"/>
                <a:gd name="T23" fmla="*/ 19 h 128"/>
                <a:gd name="T24" fmla="*/ 208 w 642"/>
                <a:gd name="T25" fmla="*/ 4 h 128"/>
                <a:gd name="T26" fmla="*/ 181 w 642"/>
                <a:gd name="T27" fmla="*/ 32 h 128"/>
                <a:gd name="T28" fmla="*/ 172 w 642"/>
                <a:gd name="T29" fmla="*/ 69 h 128"/>
                <a:gd name="T30" fmla="*/ 141 w 642"/>
                <a:gd name="T31" fmla="*/ 114 h 128"/>
                <a:gd name="T32" fmla="*/ 80 w 642"/>
                <a:gd name="T33" fmla="*/ 123 h 128"/>
                <a:gd name="T34" fmla="*/ 37 w 642"/>
                <a:gd name="T35" fmla="*/ 65 h 128"/>
                <a:gd name="T36" fmla="*/ 8 w 642"/>
                <a:gd name="T37" fmla="*/ 38 h 128"/>
                <a:gd name="T38" fmla="*/ 8 w 642"/>
                <a:gd name="T39" fmla="*/ 38 h 128"/>
                <a:gd name="T40" fmla="*/ 38 w 642"/>
                <a:gd name="T41" fmla="*/ 65 h 128"/>
                <a:gd name="T42" fmla="*/ 80 w 642"/>
                <a:gd name="T43" fmla="*/ 121 h 128"/>
                <a:gd name="T44" fmla="*/ 140 w 642"/>
                <a:gd name="T45" fmla="*/ 112 h 128"/>
                <a:gd name="T46" fmla="*/ 174 w 642"/>
                <a:gd name="T47" fmla="*/ 50 h 128"/>
                <a:gd name="T48" fmla="*/ 190 w 642"/>
                <a:gd name="T49" fmla="*/ 13 h 128"/>
                <a:gd name="T50" fmla="*/ 228 w 642"/>
                <a:gd name="T51" fmla="*/ 4 h 128"/>
                <a:gd name="T52" fmla="*/ 257 w 642"/>
                <a:gd name="T53" fmla="*/ 36 h 128"/>
                <a:gd name="T54" fmla="*/ 307 w 642"/>
                <a:gd name="T55" fmla="*/ 107 h 128"/>
                <a:gd name="T56" fmla="*/ 367 w 642"/>
                <a:gd name="T57" fmla="*/ 114 h 128"/>
                <a:gd name="T58" fmla="*/ 417 w 642"/>
                <a:gd name="T59" fmla="*/ 81 h 128"/>
                <a:gd name="T60" fmla="*/ 454 w 642"/>
                <a:gd name="T61" fmla="*/ 80 h 128"/>
                <a:gd name="T62" fmla="*/ 519 w 642"/>
                <a:gd name="T63" fmla="*/ 101 h 128"/>
                <a:gd name="T64" fmla="*/ 544 w 642"/>
                <a:gd name="T65" fmla="*/ 86 h 128"/>
                <a:gd name="T66" fmla="*/ 572 w 642"/>
                <a:gd name="T67" fmla="*/ 56 h 128"/>
                <a:gd name="T68" fmla="*/ 604 w 642"/>
                <a:gd name="T69" fmla="*/ 64 h 128"/>
                <a:gd name="T70" fmla="*/ 615 w 642"/>
                <a:gd name="T71" fmla="*/ 78 h 128"/>
                <a:gd name="T72" fmla="*/ 642 w 642"/>
                <a:gd name="T73" fmla="*/ 97 h 1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2" h="128">
                  <a:moveTo>
                    <a:pt x="642" y="97"/>
                  </a:moveTo>
                  <a:cubicBezTo>
                    <a:pt x="642" y="97"/>
                    <a:pt x="642" y="97"/>
                    <a:pt x="640" y="97"/>
                  </a:cubicBezTo>
                  <a:cubicBezTo>
                    <a:pt x="639" y="97"/>
                    <a:pt x="639" y="96"/>
                    <a:pt x="637" y="96"/>
                  </a:cubicBezTo>
                  <a:cubicBezTo>
                    <a:pt x="636" y="96"/>
                    <a:pt x="635" y="96"/>
                    <a:pt x="634" y="95"/>
                  </a:cubicBezTo>
                  <a:cubicBezTo>
                    <a:pt x="628" y="93"/>
                    <a:pt x="622" y="87"/>
                    <a:pt x="615" y="79"/>
                  </a:cubicBezTo>
                  <a:cubicBezTo>
                    <a:pt x="613" y="77"/>
                    <a:pt x="611" y="74"/>
                    <a:pt x="609" y="72"/>
                  </a:cubicBezTo>
                  <a:cubicBezTo>
                    <a:pt x="607" y="70"/>
                    <a:pt x="605" y="67"/>
                    <a:pt x="603" y="65"/>
                  </a:cubicBezTo>
                  <a:cubicBezTo>
                    <a:pt x="598" y="60"/>
                    <a:pt x="592" y="57"/>
                    <a:pt x="584" y="56"/>
                  </a:cubicBezTo>
                  <a:cubicBezTo>
                    <a:pt x="580" y="56"/>
                    <a:pt x="576" y="56"/>
                    <a:pt x="572" y="57"/>
                  </a:cubicBezTo>
                  <a:cubicBezTo>
                    <a:pt x="569" y="59"/>
                    <a:pt x="565" y="61"/>
                    <a:pt x="562" y="64"/>
                  </a:cubicBezTo>
                  <a:cubicBezTo>
                    <a:pt x="556" y="71"/>
                    <a:pt x="551" y="79"/>
                    <a:pt x="545" y="86"/>
                  </a:cubicBezTo>
                  <a:cubicBezTo>
                    <a:pt x="542" y="90"/>
                    <a:pt x="538" y="94"/>
                    <a:pt x="534" y="97"/>
                  </a:cubicBezTo>
                  <a:cubicBezTo>
                    <a:pt x="530" y="100"/>
                    <a:pt x="525" y="102"/>
                    <a:pt x="519" y="103"/>
                  </a:cubicBezTo>
                  <a:cubicBezTo>
                    <a:pt x="508" y="104"/>
                    <a:pt x="497" y="101"/>
                    <a:pt x="486" y="96"/>
                  </a:cubicBezTo>
                  <a:cubicBezTo>
                    <a:pt x="476" y="92"/>
                    <a:pt x="465" y="86"/>
                    <a:pt x="454" y="82"/>
                  </a:cubicBezTo>
                  <a:cubicBezTo>
                    <a:pt x="448" y="80"/>
                    <a:pt x="442" y="79"/>
                    <a:pt x="436" y="78"/>
                  </a:cubicBezTo>
                  <a:cubicBezTo>
                    <a:pt x="430" y="78"/>
                    <a:pt x="423" y="79"/>
                    <a:pt x="418" y="82"/>
                  </a:cubicBezTo>
                  <a:cubicBezTo>
                    <a:pt x="406" y="88"/>
                    <a:pt x="397" y="98"/>
                    <a:pt x="386" y="106"/>
                  </a:cubicBezTo>
                  <a:cubicBezTo>
                    <a:pt x="381" y="110"/>
                    <a:pt x="375" y="114"/>
                    <a:pt x="368" y="116"/>
                  </a:cubicBezTo>
                  <a:cubicBezTo>
                    <a:pt x="361" y="119"/>
                    <a:pt x="354" y="120"/>
                    <a:pt x="347" y="120"/>
                  </a:cubicBezTo>
                  <a:cubicBezTo>
                    <a:pt x="333" y="120"/>
                    <a:pt x="318" y="116"/>
                    <a:pt x="306" y="108"/>
                  </a:cubicBezTo>
                  <a:cubicBezTo>
                    <a:pt x="293" y="101"/>
                    <a:pt x="282" y="90"/>
                    <a:pt x="274" y="77"/>
                  </a:cubicBezTo>
                  <a:cubicBezTo>
                    <a:pt x="266" y="64"/>
                    <a:pt x="261" y="50"/>
                    <a:pt x="255" y="37"/>
                  </a:cubicBezTo>
                  <a:cubicBezTo>
                    <a:pt x="252" y="30"/>
                    <a:pt x="248" y="24"/>
                    <a:pt x="244" y="19"/>
                  </a:cubicBezTo>
                  <a:cubicBezTo>
                    <a:pt x="239" y="13"/>
                    <a:pt x="234" y="9"/>
                    <a:pt x="227" y="6"/>
                  </a:cubicBezTo>
                  <a:cubicBezTo>
                    <a:pt x="221" y="3"/>
                    <a:pt x="214" y="2"/>
                    <a:pt x="208" y="4"/>
                  </a:cubicBezTo>
                  <a:cubicBezTo>
                    <a:pt x="201" y="6"/>
                    <a:pt x="196" y="10"/>
                    <a:pt x="191" y="15"/>
                  </a:cubicBezTo>
                  <a:cubicBezTo>
                    <a:pt x="187" y="20"/>
                    <a:pt x="184" y="26"/>
                    <a:pt x="181" y="32"/>
                  </a:cubicBezTo>
                  <a:cubicBezTo>
                    <a:pt x="179" y="38"/>
                    <a:pt x="178" y="44"/>
                    <a:pt x="176" y="51"/>
                  </a:cubicBezTo>
                  <a:cubicBezTo>
                    <a:pt x="175" y="57"/>
                    <a:pt x="174" y="63"/>
                    <a:pt x="172" y="69"/>
                  </a:cubicBezTo>
                  <a:cubicBezTo>
                    <a:pt x="170" y="76"/>
                    <a:pt x="168" y="81"/>
                    <a:pt x="165" y="87"/>
                  </a:cubicBezTo>
                  <a:cubicBezTo>
                    <a:pt x="159" y="98"/>
                    <a:pt x="151" y="107"/>
                    <a:pt x="141" y="114"/>
                  </a:cubicBezTo>
                  <a:cubicBezTo>
                    <a:pt x="132" y="121"/>
                    <a:pt x="121" y="125"/>
                    <a:pt x="110" y="126"/>
                  </a:cubicBezTo>
                  <a:cubicBezTo>
                    <a:pt x="100" y="128"/>
                    <a:pt x="89" y="126"/>
                    <a:pt x="80" y="123"/>
                  </a:cubicBezTo>
                  <a:cubicBezTo>
                    <a:pt x="61" y="116"/>
                    <a:pt x="48" y="101"/>
                    <a:pt x="43" y="86"/>
                  </a:cubicBezTo>
                  <a:cubicBezTo>
                    <a:pt x="40" y="79"/>
                    <a:pt x="39" y="72"/>
                    <a:pt x="37" y="65"/>
                  </a:cubicBezTo>
                  <a:cubicBezTo>
                    <a:pt x="35" y="59"/>
                    <a:pt x="33" y="53"/>
                    <a:pt x="30" y="49"/>
                  </a:cubicBezTo>
                  <a:cubicBezTo>
                    <a:pt x="23" y="41"/>
                    <a:pt x="14" y="38"/>
                    <a:pt x="8" y="38"/>
                  </a:cubicBezTo>
                  <a:cubicBezTo>
                    <a:pt x="3" y="39"/>
                    <a:pt x="0" y="41"/>
                    <a:pt x="0" y="41"/>
                  </a:cubicBezTo>
                  <a:cubicBezTo>
                    <a:pt x="0" y="41"/>
                    <a:pt x="2" y="38"/>
                    <a:pt x="8" y="38"/>
                  </a:cubicBezTo>
                  <a:cubicBezTo>
                    <a:pt x="14" y="37"/>
                    <a:pt x="23" y="40"/>
                    <a:pt x="30" y="49"/>
                  </a:cubicBezTo>
                  <a:cubicBezTo>
                    <a:pt x="34" y="53"/>
                    <a:pt x="36" y="59"/>
                    <a:pt x="38" y="65"/>
                  </a:cubicBezTo>
                  <a:cubicBezTo>
                    <a:pt x="40" y="72"/>
                    <a:pt x="41" y="79"/>
                    <a:pt x="44" y="86"/>
                  </a:cubicBezTo>
                  <a:cubicBezTo>
                    <a:pt x="49" y="101"/>
                    <a:pt x="62" y="115"/>
                    <a:pt x="80" y="121"/>
                  </a:cubicBezTo>
                  <a:cubicBezTo>
                    <a:pt x="89" y="125"/>
                    <a:pt x="100" y="126"/>
                    <a:pt x="110" y="125"/>
                  </a:cubicBezTo>
                  <a:cubicBezTo>
                    <a:pt x="121" y="123"/>
                    <a:pt x="131" y="119"/>
                    <a:pt x="140" y="112"/>
                  </a:cubicBezTo>
                  <a:cubicBezTo>
                    <a:pt x="150" y="106"/>
                    <a:pt x="158" y="97"/>
                    <a:pt x="163" y="86"/>
                  </a:cubicBezTo>
                  <a:cubicBezTo>
                    <a:pt x="169" y="75"/>
                    <a:pt x="172" y="63"/>
                    <a:pt x="174" y="50"/>
                  </a:cubicBezTo>
                  <a:cubicBezTo>
                    <a:pt x="176" y="44"/>
                    <a:pt x="177" y="37"/>
                    <a:pt x="180" y="31"/>
                  </a:cubicBezTo>
                  <a:cubicBezTo>
                    <a:pt x="182" y="25"/>
                    <a:pt x="185" y="19"/>
                    <a:pt x="190" y="13"/>
                  </a:cubicBezTo>
                  <a:cubicBezTo>
                    <a:pt x="194" y="8"/>
                    <a:pt x="200" y="4"/>
                    <a:pt x="207" y="2"/>
                  </a:cubicBezTo>
                  <a:cubicBezTo>
                    <a:pt x="214" y="0"/>
                    <a:pt x="222" y="1"/>
                    <a:pt x="228" y="4"/>
                  </a:cubicBezTo>
                  <a:cubicBezTo>
                    <a:pt x="235" y="7"/>
                    <a:pt x="241" y="12"/>
                    <a:pt x="245" y="17"/>
                  </a:cubicBezTo>
                  <a:cubicBezTo>
                    <a:pt x="250" y="23"/>
                    <a:pt x="254" y="29"/>
                    <a:pt x="257" y="36"/>
                  </a:cubicBezTo>
                  <a:cubicBezTo>
                    <a:pt x="263" y="49"/>
                    <a:pt x="268" y="63"/>
                    <a:pt x="276" y="76"/>
                  </a:cubicBezTo>
                  <a:cubicBezTo>
                    <a:pt x="284" y="88"/>
                    <a:pt x="294" y="99"/>
                    <a:pt x="307" y="107"/>
                  </a:cubicBezTo>
                  <a:cubicBezTo>
                    <a:pt x="319" y="114"/>
                    <a:pt x="333" y="118"/>
                    <a:pt x="347" y="118"/>
                  </a:cubicBezTo>
                  <a:cubicBezTo>
                    <a:pt x="354" y="118"/>
                    <a:pt x="361" y="117"/>
                    <a:pt x="367" y="114"/>
                  </a:cubicBezTo>
                  <a:cubicBezTo>
                    <a:pt x="374" y="112"/>
                    <a:pt x="380" y="109"/>
                    <a:pt x="385" y="105"/>
                  </a:cubicBezTo>
                  <a:cubicBezTo>
                    <a:pt x="396" y="97"/>
                    <a:pt x="405" y="86"/>
                    <a:pt x="417" y="81"/>
                  </a:cubicBezTo>
                  <a:cubicBezTo>
                    <a:pt x="423" y="78"/>
                    <a:pt x="429" y="76"/>
                    <a:pt x="436" y="76"/>
                  </a:cubicBezTo>
                  <a:cubicBezTo>
                    <a:pt x="442" y="77"/>
                    <a:pt x="448" y="78"/>
                    <a:pt x="454" y="80"/>
                  </a:cubicBezTo>
                  <a:cubicBezTo>
                    <a:pt x="466" y="84"/>
                    <a:pt x="476" y="90"/>
                    <a:pt x="487" y="95"/>
                  </a:cubicBezTo>
                  <a:cubicBezTo>
                    <a:pt x="497" y="99"/>
                    <a:pt x="508" y="102"/>
                    <a:pt x="519" y="101"/>
                  </a:cubicBezTo>
                  <a:cubicBezTo>
                    <a:pt x="524" y="100"/>
                    <a:pt x="529" y="99"/>
                    <a:pt x="533" y="96"/>
                  </a:cubicBezTo>
                  <a:cubicBezTo>
                    <a:pt x="537" y="93"/>
                    <a:pt x="541" y="89"/>
                    <a:pt x="544" y="86"/>
                  </a:cubicBezTo>
                  <a:cubicBezTo>
                    <a:pt x="550" y="78"/>
                    <a:pt x="555" y="70"/>
                    <a:pt x="561" y="63"/>
                  </a:cubicBezTo>
                  <a:cubicBezTo>
                    <a:pt x="564" y="60"/>
                    <a:pt x="568" y="58"/>
                    <a:pt x="572" y="56"/>
                  </a:cubicBezTo>
                  <a:cubicBezTo>
                    <a:pt x="576" y="55"/>
                    <a:pt x="580" y="54"/>
                    <a:pt x="584" y="55"/>
                  </a:cubicBezTo>
                  <a:cubicBezTo>
                    <a:pt x="592" y="56"/>
                    <a:pt x="599" y="59"/>
                    <a:pt x="604" y="64"/>
                  </a:cubicBezTo>
                  <a:cubicBezTo>
                    <a:pt x="606" y="66"/>
                    <a:pt x="608" y="69"/>
                    <a:pt x="610" y="71"/>
                  </a:cubicBezTo>
                  <a:cubicBezTo>
                    <a:pt x="612" y="74"/>
                    <a:pt x="613" y="76"/>
                    <a:pt x="615" y="78"/>
                  </a:cubicBezTo>
                  <a:cubicBezTo>
                    <a:pt x="622" y="87"/>
                    <a:pt x="629" y="92"/>
                    <a:pt x="634" y="95"/>
                  </a:cubicBezTo>
                  <a:cubicBezTo>
                    <a:pt x="639" y="97"/>
                    <a:pt x="642" y="96"/>
                    <a:pt x="642" y="97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" name="椭圆 179">
              <a:extLst>
                <a:ext uri="{FF2B5EF4-FFF2-40B4-BE49-F238E27FC236}">
                  <a16:creationId xmlns:a16="http://schemas.microsoft.com/office/drawing/2014/main" id="{6F557CFD-4ACC-49B3-8825-291E4DBD4D55}"/>
                </a:ext>
              </a:extLst>
            </p:cNvPr>
            <p:cNvSpPr/>
            <p:nvPr/>
          </p:nvSpPr>
          <p:spPr bwMode="auto">
            <a:xfrm>
              <a:off x="3022601" y="2447925"/>
              <a:ext cx="39688" cy="3175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" name="椭圆 180">
              <a:extLst>
                <a:ext uri="{FF2B5EF4-FFF2-40B4-BE49-F238E27FC236}">
                  <a16:creationId xmlns:a16="http://schemas.microsoft.com/office/drawing/2014/main" id="{4210E89B-0D3A-4E1D-A281-47FBAEAD170F}"/>
                </a:ext>
              </a:extLst>
            </p:cNvPr>
            <p:cNvSpPr/>
            <p:nvPr/>
          </p:nvSpPr>
          <p:spPr bwMode="auto">
            <a:xfrm>
              <a:off x="3022601" y="2530475"/>
              <a:ext cx="39688" cy="4763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" name="椭圆 181">
              <a:extLst>
                <a:ext uri="{FF2B5EF4-FFF2-40B4-BE49-F238E27FC236}">
                  <a16:creationId xmlns:a16="http://schemas.microsoft.com/office/drawing/2014/main" id="{97C745E9-8B67-4BDD-ABF9-3AA92D6E9026}"/>
                </a:ext>
              </a:extLst>
            </p:cNvPr>
            <p:cNvSpPr/>
            <p:nvPr/>
          </p:nvSpPr>
          <p:spPr bwMode="auto">
            <a:xfrm>
              <a:off x="3022601" y="2617788"/>
              <a:ext cx="39688" cy="4763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5" name="椭圆 182">
              <a:extLst>
                <a:ext uri="{FF2B5EF4-FFF2-40B4-BE49-F238E27FC236}">
                  <a16:creationId xmlns:a16="http://schemas.microsoft.com/office/drawing/2014/main" id="{10A7CE88-AAE4-4315-AEB2-2183BD42811B}"/>
                </a:ext>
              </a:extLst>
            </p:cNvPr>
            <p:cNvSpPr/>
            <p:nvPr/>
          </p:nvSpPr>
          <p:spPr bwMode="auto">
            <a:xfrm>
              <a:off x="3022601" y="2701925"/>
              <a:ext cx="39688" cy="4763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6" name="椭圆 183">
              <a:extLst>
                <a:ext uri="{FF2B5EF4-FFF2-40B4-BE49-F238E27FC236}">
                  <a16:creationId xmlns:a16="http://schemas.microsoft.com/office/drawing/2014/main" id="{384CD5F8-58A8-46D0-B8FD-E9DAB68617C3}"/>
                </a:ext>
              </a:extLst>
            </p:cNvPr>
            <p:cNvSpPr/>
            <p:nvPr/>
          </p:nvSpPr>
          <p:spPr bwMode="auto">
            <a:xfrm>
              <a:off x="3022601" y="2786063"/>
              <a:ext cx="39688" cy="4763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7" name="椭圆 184">
              <a:extLst>
                <a:ext uri="{FF2B5EF4-FFF2-40B4-BE49-F238E27FC236}">
                  <a16:creationId xmlns:a16="http://schemas.microsoft.com/office/drawing/2014/main" id="{D6DC6550-745E-48EC-BBAC-BE3072238C80}"/>
                </a:ext>
              </a:extLst>
            </p:cNvPr>
            <p:cNvSpPr/>
            <p:nvPr/>
          </p:nvSpPr>
          <p:spPr bwMode="auto">
            <a:xfrm>
              <a:off x="3167064" y="2895600"/>
              <a:ext cx="79375" cy="4763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8" name="椭圆 185">
              <a:extLst>
                <a:ext uri="{FF2B5EF4-FFF2-40B4-BE49-F238E27FC236}">
                  <a16:creationId xmlns:a16="http://schemas.microsoft.com/office/drawing/2014/main" id="{AC200003-DB50-448E-8CAB-3C000D6151AC}"/>
                </a:ext>
              </a:extLst>
            </p:cNvPr>
            <p:cNvSpPr/>
            <p:nvPr/>
          </p:nvSpPr>
          <p:spPr bwMode="auto">
            <a:xfrm>
              <a:off x="3519489" y="2895600"/>
              <a:ext cx="79375" cy="4763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9" name="椭圆 186">
              <a:extLst>
                <a:ext uri="{FF2B5EF4-FFF2-40B4-BE49-F238E27FC236}">
                  <a16:creationId xmlns:a16="http://schemas.microsoft.com/office/drawing/2014/main" id="{15866F47-4937-4CDE-B150-8C013A07BF3A}"/>
                </a:ext>
              </a:extLst>
            </p:cNvPr>
            <p:cNvSpPr/>
            <p:nvPr/>
          </p:nvSpPr>
          <p:spPr bwMode="auto">
            <a:xfrm>
              <a:off x="3870326" y="2895600"/>
              <a:ext cx="80963" cy="4763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0" name="椭圆 187">
              <a:extLst>
                <a:ext uri="{FF2B5EF4-FFF2-40B4-BE49-F238E27FC236}">
                  <a16:creationId xmlns:a16="http://schemas.microsoft.com/office/drawing/2014/main" id="{19CD2170-B5EE-44D3-964A-A3A5E44E9CAE}"/>
                </a:ext>
              </a:extLst>
            </p:cNvPr>
            <p:cNvSpPr/>
            <p:nvPr/>
          </p:nvSpPr>
          <p:spPr bwMode="auto">
            <a:xfrm>
              <a:off x="4221164" y="2895600"/>
              <a:ext cx="82550" cy="4763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1" name="椭圆 188">
              <a:extLst>
                <a:ext uri="{FF2B5EF4-FFF2-40B4-BE49-F238E27FC236}">
                  <a16:creationId xmlns:a16="http://schemas.microsoft.com/office/drawing/2014/main" id="{0F17BBDB-5267-427C-9546-D2C57BA460D9}"/>
                </a:ext>
              </a:extLst>
            </p:cNvPr>
            <p:cNvSpPr/>
            <p:nvPr/>
          </p:nvSpPr>
          <p:spPr bwMode="auto">
            <a:xfrm>
              <a:off x="4573589" y="2895600"/>
              <a:ext cx="79375" cy="4763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" name="矩形 189">
              <a:extLst>
                <a:ext uri="{FF2B5EF4-FFF2-40B4-BE49-F238E27FC236}">
                  <a16:creationId xmlns:a16="http://schemas.microsoft.com/office/drawing/2014/main" id="{493FEEA8-FDC8-4931-9641-938B60C65556}"/>
                </a:ext>
              </a:extLst>
            </p:cNvPr>
            <p:cNvSpPr/>
            <p:nvPr/>
          </p:nvSpPr>
          <p:spPr bwMode="auto">
            <a:xfrm>
              <a:off x="5754689" y="4208463"/>
              <a:ext cx="1617663" cy="1003300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3" name="任意多边形 190">
              <a:extLst>
                <a:ext uri="{FF2B5EF4-FFF2-40B4-BE49-F238E27FC236}">
                  <a16:creationId xmlns:a16="http://schemas.microsoft.com/office/drawing/2014/main" id="{94548C27-0FD7-40DA-B88B-6CB9EF43E028}"/>
                </a:ext>
              </a:extLst>
            </p:cNvPr>
            <p:cNvSpPr/>
            <p:nvPr/>
          </p:nvSpPr>
          <p:spPr bwMode="auto">
            <a:xfrm>
              <a:off x="5924551" y="4491038"/>
              <a:ext cx="1266825" cy="584200"/>
            </a:xfrm>
            <a:custGeom>
              <a:gdLst>
                <a:gd name="T0" fmla="*/ 453 w 543"/>
                <a:gd name="T1" fmla="*/ 190 h 250"/>
                <a:gd name="T2" fmla="*/ 302 w 543"/>
                <a:gd name="T3" fmla="*/ 201 h 250"/>
                <a:gd name="T4" fmla="*/ 249 w 543"/>
                <a:gd name="T5" fmla="*/ 131 h 250"/>
                <a:gd name="T6" fmla="*/ 183 w 543"/>
                <a:gd name="T7" fmla="*/ 80 h 250"/>
                <a:gd name="T8" fmla="*/ 99 w 543"/>
                <a:gd name="T9" fmla="*/ 109 h 250"/>
                <a:gd name="T10" fmla="*/ 67 w 543"/>
                <a:gd name="T11" fmla="*/ 65 h 250"/>
                <a:gd name="T12" fmla="*/ 46 w 543"/>
                <a:gd name="T13" fmla="*/ 13 h 250"/>
                <a:gd name="T14" fmla="*/ 0 w 543"/>
                <a:gd name="T15" fmla="*/ 23 h 250"/>
                <a:gd name="T16" fmla="*/ 0 w 543"/>
                <a:gd name="T17" fmla="*/ 250 h 250"/>
                <a:gd name="T18" fmla="*/ 543 w 543"/>
                <a:gd name="T19" fmla="*/ 250 h 250"/>
                <a:gd name="T20" fmla="*/ 453 w 543"/>
                <a:gd name="T21" fmla="*/ 190 h 2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3" h="250">
                  <a:moveTo>
                    <a:pt x="453" y="190"/>
                  </a:moveTo>
                  <a:cubicBezTo>
                    <a:pt x="405" y="171"/>
                    <a:pt x="350" y="222"/>
                    <a:pt x="302" y="201"/>
                  </a:cubicBezTo>
                  <a:cubicBezTo>
                    <a:pt x="275" y="189"/>
                    <a:pt x="263" y="158"/>
                    <a:pt x="249" y="131"/>
                  </a:cubicBezTo>
                  <a:cubicBezTo>
                    <a:pt x="236" y="105"/>
                    <a:pt x="212" y="76"/>
                    <a:pt x="183" y="80"/>
                  </a:cubicBezTo>
                  <a:cubicBezTo>
                    <a:pt x="153" y="83"/>
                    <a:pt x="128" y="117"/>
                    <a:pt x="99" y="109"/>
                  </a:cubicBezTo>
                  <a:cubicBezTo>
                    <a:pt x="81" y="104"/>
                    <a:pt x="72" y="84"/>
                    <a:pt x="67" y="65"/>
                  </a:cubicBezTo>
                  <a:cubicBezTo>
                    <a:pt x="63" y="47"/>
                    <a:pt x="60" y="26"/>
                    <a:pt x="46" y="13"/>
                  </a:cubicBezTo>
                  <a:cubicBezTo>
                    <a:pt x="32" y="0"/>
                    <a:pt x="3" y="4"/>
                    <a:pt x="0" y="23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543" y="250"/>
                    <a:pt x="543" y="250"/>
                    <a:pt x="543" y="250"/>
                  </a:cubicBezTo>
                  <a:cubicBezTo>
                    <a:pt x="543" y="250"/>
                    <a:pt x="470" y="196"/>
                    <a:pt x="453" y="19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4" name="椭圆 191">
              <a:extLst>
                <a:ext uri="{FF2B5EF4-FFF2-40B4-BE49-F238E27FC236}">
                  <a16:creationId xmlns:a16="http://schemas.microsoft.com/office/drawing/2014/main" id="{2D8FACFA-70D6-4597-9BB6-70F8186FA115}"/>
                </a:ext>
              </a:extLst>
            </p:cNvPr>
            <p:cNvSpPr/>
            <p:nvPr/>
          </p:nvSpPr>
          <p:spPr bwMode="auto">
            <a:xfrm>
              <a:off x="5854701" y="5072063"/>
              <a:ext cx="1371600" cy="4763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5" name="椭圆 192">
              <a:extLst>
                <a:ext uri="{FF2B5EF4-FFF2-40B4-BE49-F238E27FC236}">
                  <a16:creationId xmlns:a16="http://schemas.microsoft.com/office/drawing/2014/main" id="{749D8F34-EA04-415C-AD56-A5824F4F7E34}"/>
                </a:ext>
              </a:extLst>
            </p:cNvPr>
            <p:cNvSpPr/>
            <p:nvPr/>
          </p:nvSpPr>
          <p:spPr bwMode="auto">
            <a:xfrm>
              <a:off x="5854701" y="4841875"/>
              <a:ext cx="1371600" cy="4763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" name="椭圆 193">
              <a:extLst>
                <a:ext uri="{FF2B5EF4-FFF2-40B4-BE49-F238E27FC236}">
                  <a16:creationId xmlns:a16="http://schemas.microsoft.com/office/drawing/2014/main" id="{B589F27C-57C2-4181-8ED3-1F791ABD7D3B}"/>
                </a:ext>
              </a:extLst>
            </p:cNvPr>
            <p:cNvSpPr/>
            <p:nvPr/>
          </p:nvSpPr>
          <p:spPr bwMode="auto">
            <a:xfrm>
              <a:off x="5854701" y="4608513"/>
              <a:ext cx="1371600" cy="4763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7" name="椭圆 194">
              <a:extLst>
                <a:ext uri="{FF2B5EF4-FFF2-40B4-BE49-F238E27FC236}">
                  <a16:creationId xmlns:a16="http://schemas.microsoft.com/office/drawing/2014/main" id="{31FCBBAA-2FB3-457B-AC3F-6C14F090CA44}"/>
                </a:ext>
              </a:extLst>
            </p:cNvPr>
            <p:cNvSpPr/>
            <p:nvPr/>
          </p:nvSpPr>
          <p:spPr bwMode="auto">
            <a:xfrm>
              <a:off x="5854701" y="4389438"/>
              <a:ext cx="1371600" cy="3175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8" name="矩形 195">
              <a:extLst>
                <a:ext uri="{FF2B5EF4-FFF2-40B4-BE49-F238E27FC236}">
                  <a16:creationId xmlns:a16="http://schemas.microsoft.com/office/drawing/2014/main" id="{BD05D704-71BE-4288-A4DF-6ED23A8C514E}"/>
                </a:ext>
              </a:extLst>
            </p:cNvPr>
            <p:cNvSpPr/>
            <p:nvPr/>
          </p:nvSpPr>
          <p:spPr bwMode="auto">
            <a:xfrm>
              <a:off x="7475539" y="1817688"/>
              <a:ext cx="1206500" cy="1077913"/>
            </a:xfrm>
            <a:prstGeom prst="rect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9" name="任意多边形 196">
              <a:extLst>
                <a:ext uri="{FF2B5EF4-FFF2-40B4-BE49-F238E27FC236}">
                  <a16:creationId xmlns:a16="http://schemas.microsoft.com/office/drawing/2014/main" id="{E7E1C260-3F1C-4EFC-B8FE-6886FDC7F49D}"/>
                </a:ext>
              </a:extLst>
            </p:cNvPr>
            <p:cNvSpPr/>
            <p:nvPr/>
          </p:nvSpPr>
          <p:spPr bwMode="auto">
            <a:xfrm>
              <a:off x="7473951" y="1812925"/>
              <a:ext cx="1209675" cy="1084263"/>
            </a:xfrm>
            <a:custGeom>
              <a:gdLst>
                <a:gd name="T0" fmla="*/ 518 w 519"/>
                <a:gd name="T1" fmla="*/ 464 h 465"/>
                <a:gd name="T2" fmla="*/ 518 w 519"/>
                <a:gd name="T3" fmla="*/ 455 h 465"/>
                <a:gd name="T4" fmla="*/ 518 w 519"/>
                <a:gd name="T5" fmla="*/ 431 h 465"/>
                <a:gd name="T6" fmla="*/ 517 w 519"/>
                <a:gd name="T7" fmla="*/ 337 h 465"/>
                <a:gd name="T8" fmla="*/ 517 w 519"/>
                <a:gd name="T9" fmla="*/ 2 h 465"/>
                <a:gd name="T10" fmla="*/ 518 w 519"/>
                <a:gd name="T11" fmla="*/ 3 h 465"/>
                <a:gd name="T12" fmla="*/ 1 w 519"/>
                <a:gd name="T13" fmla="*/ 3 h 465"/>
                <a:gd name="T14" fmla="*/ 1 w 519"/>
                <a:gd name="T15" fmla="*/ 3 h 465"/>
                <a:gd name="T16" fmla="*/ 3 w 519"/>
                <a:gd name="T17" fmla="*/ 2 h 465"/>
                <a:gd name="T18" fmla="*/ 3 w 519"/>
                <a:gd name="T19" fmla="*/ 464 h 465"/>
                <a:gd name="T20" fmla="*/ 1 w 519"/>
                <a:gd name="T21" fmla="*/ 463 h 465"/>
                <a:gd name="T22" fmla="*/ 375 w 519"/>
                <a:gd name="T23" fmla="*/ 463 h 465"/>
                <a:gd name="T24" fmla="*/ 480 w 519"/>
                <a:gd name="T25" fmla="*/ 464 h 465"/>
                <a:gd name="T26" fmla="*/ 508 w 519"/>
                <a:gd name="T27" fmla="*/ 464 h 465"/>
                <a:gd name="T28" fmla="*/ 516 w 519"/>
                <a:gd name="T29" fmla="*/ 464 h 465"/>
                <a:gd name="T30" fmla="*/ 518 w 519"/>
                <a:gd name="T31" fmla="*/ 464 h 465"/>
                <a:gd name="T32" fmla="*/ 516 w 519"/>
                <a:gd name="T33" fmla="*/ 464 h 465"/>
                <a:gd name="T34" fmla="*/ 509 w 519"/>
                <a:gd name="T35" fmla="*/ 464 h 465"/>
                <a:gd name="T36" fmla="*/ 481 w 519"/>
                <a:gd name="T37" fmla="*/ 464 h 465"/>
                <a:gd name="T38" fmla="*/ 376 w 519"/>
                <a:gd name="T39" fmla="*/ 465 h 465"/>
                <a:gd name="T40" fmla="*/ 1 w 519"/>
                <a:gd name="T41" fmla="*/ 465 h 465"/>
                <a:gd name="T42" fmla="*/ 0 w 519"/>
                <a:gd name="T43" fmla="*/ 465 h 465"/>
                <a:gd name="T44" fmla="*/ 0 w 519"/>
                <a:gd name="T45" fmla="*/ 464 h 465"/>
                <a:gd name="T46" fmla="*/ 0 w 519"/>
                <a:gd name="T47" fmla="*/ 2 h 465"/>
                <a:gd name="T48" fmla="*/ 0 w 519"/>
                <a:gd name="T49" fmla="*/ 0 h 465"/>
                <a:gd name="T50" fmla="*/ 1 w 519"/>
                <a:gd name="T51" fmla="*/ 0 h 465"/>
                <a:gd name="T52" fmla="*/ 1 w 519"/>
                <a:gd name="T53" fmla="*/ 0 h 465"/>
                <a:gd name="T54" fmla="*/ 518 w 519"/>
                <a:gd name="T55" fmla="*/ 1 h 465"/>
                <a:gd name="T56" fmla="*/ 519 w 519"/>
                <a:gd name="T57" fmla="*/ 1 h 465"/>
                <a:gd name="T58" fmla="*/ 519 w 519"/>
                <a:gd name="T59" fmla="*/ 2 h 465"/>
                <a:gd name="T60" fmla="*/ 519 w 519"/>
                <a:gd name="T61" fmla="*/ 338 h 465"/>
                <a:gd name="T62" fmla="*/ 518 w 519"/>
                <a:gd name="T63" fmla="*/ 431 h 465"/>
                <a:gd name="T64" fmla="*/ 518 w 519"/>
                <a:gd name="T65" fmla="*/ 456 h 465"/>
                <a:gd name="T66" fmla="*/ 518 w 519"/>
                <a:gd name="T67" fmla="*/ 464 h 4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9" h="465">
                  <a:moveTo>
                    <a:pt x="518" y="464"/>
                  </a:moveTo>
                  <a:cubicBezTo>
                    <a:pt x="518" y="464"/>
                    <a:pt x="518" y="461"/>
                    <a:pt x="518" y="455"/>
                  </a:cubicBezTo>
                  <a:cubicBezTo>
                    <a:pt x="518" y="450"/>
                    <a:pt x="518" y="441"/>
                    <a:pt x="518" y="431"/>
                  </a:cubicBezTo>
                  <a:cubicBezTo>
                    <a:pt x="518" y="409"/>
                    <a:pt x="518" y="377"/>
                    <a:pt x="517" y="337"/>
                  </a:cubicBezTo>
                  <a:cubicBezTo>
                    <a:pt x="517" y="256"/>
                    <a:pt x="517" y="141"/>
                    <a:pt x="517" y="2"/>
                  </a:cubicBezTo>
                  <a:cubicBezTo>
                    <a:pt x="518" y="3"/>
                    <a:pt x="518" y="3"/>
                    <a:pt x="518" y="3"/>
                  </a:cubicBezTo>
                  <a:cubicBezTo>
                    <a:pt x="369" y="3"/>
                    <a:pt x="19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70"/>
                    <a:pt x="3" y="328"/>
                    <a:pt x="3" y="464"/>
                  </a:cubicBezTo>
                  <a:cubicBezTo>
                    <a:pt x="1" y="463"/>
                    <a:pt x="1" y="463"/>
                    <a:pt x="1" y="463"/>
                  </a:cubicBezTo>
                  <a:cubicBezTo>
                    <a:pt x="156" y="463"/>
                    <a:pt x="284" y="463"/>
                    <a:pt x="375" y="463"/>
                  </a:cubicBezTo>
                  <a:cubicBezTo>
                    <a:pt x="420" y="463"/>
                    <a:pt x="456" y="464"/>
                    <a:pt x="480" y="464"/>
                  </a:cubicBezTo>
                  <a:cubicBezTo>
                    <a:pt x="493" y="464"/>
                    <a:pt x="502" y="464"/>
                    <a:pt x="508" y="464"/>
                  </a:cubicBezTo>
                  <a:cubicBezTo>
                    <a:pt x="511" y="464"/>
                    <a:pt x="514" y="464"/>
                    <a:pt x="516" y="464"/>
                  </a:cubicBezTo>
                  <a:cubicBezTo>
                    <a:pt x="517" y="464"/>
                    <a:pt x="518" y="464"/>
                    <a:pt x="518" y="464"/>
                  </a:cubicBezTo>
                  <a:cubicBezTo>
                    <a:pt x="518" y="464"/>
                    <a:pt x="517" y="464"/>
                    <a:pt x="516" y="464"/>
                  </a:cubicBezTo>
                  <a:cubicBezTo>
                    <a:pt x="514" y="464"/>
                    <a:pt x="512" y="464"/>
                    <a:pt x="509" y="464"/>
                  </a:cubicBezTo>
                  <a:cubicBezTo>
                    <a:pt x="502" y="464"/>
                    <a:pt x="493" y="464"/>
                    <a:pt x="481" y="464"/>
                  </a:cubicBezTo>
                  <a:cubicBezTo>
                    <a:pt x="457" y="464"/>
                    <a:pt x="421" y="464"/>
                    <a:pt x="376" y="465"/>
                  </a:cubicBezTo>
                  <a:cubicBezTo>
                    <a:pt x="285" y="465"/>
                    <a:pt x="156" y="465"/>
                    <a:pt x="1" y="465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464"/>
                    <a:pt x="0" y="464"/>
                    <a:pt x="0" y="464"/>
                  </a:cubicBezTo>
                  <a:cubicBezTo>
                    <a:pt x="0" y="328"/>
                    <a:pt x="0" y="170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92" y="1"/>
                    <a:pt x="369" y="1"/>
                    <a:pt x="518" y="1"/>
                  </a:cubicBezTo>
                  <a:cubicBezTo>
                    <a:pt x="519" y="1"/>
                    <a:pt x="519" y="1"/>
                    <a:pt x="519" y="1"/>
                  </a:cubicBezTo>
                  <a:cubicBezTo>
                    <a:pt x="519" y="2"/>
                    <a:pt x="519" y="2"/>
                    <a:pt x="519" y="2"/>
                  </a:cubicBezTo>
                  <a:cubicBezTo>
                    <a:pt x="519" y="141"/>
                    <a:pt x="519" y="257"/>
                    <a:pt x="519" y="338"/>
                  </a:cubicBezTo>
                  <a:cubicBezTo>
                    <a:pt x="518" y="378"/>
                    <a:pt x="518" y="409"/>
                    <a:pt x="518" y="431"/>
                  </a:cubicBezTo>
                  <a:cubicBezTo>
                    <a:pt x="518" y="442"/>
                    <a:pt x="518" y="450"/>
                    <a:pt x="518" y="456"/>
                  </a:cubicBezTo>
                  <a:cubicBezTo>
                    <a:pt x="518" y="461"/>
                    <a:pt x="518" y="464"/>
                    <a:pt x="518" y="464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0" name="椭圆 197">
              <a:extLst>
                <a:ext uri="{FF2B5EF4-FFF2-40B4-BE49-F238E27FC236}">
                  <a16:creationId xmlns:a16="http://schemas.microsoft.com/office/drawing/2014/main" id="{3C74CCC1-A45B-4BD8-9779-A384A6A7DA22}"/>
                </a:ext>
              </a:extLst>
            </p:cNvPr>
            <p:cNvSpPr/>
            <p:nvPr/>
          </p:nvSpPr>
          <p:spPr bwMode="auto">
            <a:xfrm>
              <a:off x="7654926" y="2006600"/>
              <a:ext cx="282575" cy="4763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1" name="椭圆 198">
              <a:extLst>
                <a:ext uri="{FF2B5EF4-FFF2-40B4-BE49-F238E27FC236}">
                  <a16:creationId xmlns:a16="http://schemas.microsoft.com/office/drawing/2014/main" id="{04B50E0D-8EBA-4866-A330-1CA12E1FCDE1}"/>
                </a:ext>
              </a:extLst>
            </p:cNvPr>
            <p:cNvSpPr/>
            <p:nvPr/>
          </p:nvSpPr>
          <p:spPr bwMode="auto">
            <a:xfrm>
              <a:off x="7670801" y="2085975"/>
              <a:ext cx="777875" cy="6350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2" name="矩形 199">
              <a:extLst>
                <a:ext uri="{FF2B5EF4-FFF2-40B4-BE49-F238E27FC236}">
                  <a16:creationId xmlns:a16="http://schemas.microsoft.com/office/drawing/2014/main" id="{575F3A90-5ED6-4D24-A523-936D18B4882A}"/>
                </a:ext>
              </a:extLst>
            </p:cNvPr>
            <p:cNvSpPr/>
            <p:nvPr/>
          </p:nvSpPr>
          <p:spPr bwMode="auto">
            <a:xfrm>
              <a:off x="7658101" y="2225675"/>
              <a:ext cx="50800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3" name="矩形 200">
              <a:extLst>
                <a:ext uri="{FF2B5EF4-FFF2-40B4-BE49-F238E27FC236}">
                  <a16:creationId xmlns:a16="http://schemas.microsoft.com/office/drawing/2014/main" id="{DC8591B4-C683-4BD3-B76F-6EBB9C95A8AB}"/>
                </a:ext>
              </a:extLst>
            </p:cNvPr>
            <p:cNvSpPr/>
            <p:nvPr/>
          </p:nvSpPr>
          <p:spPr bwMode="auto">
            <a:xfrm>
              <a:off x="7780339" y="2225675"/>
              <a:ext cx="52388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4" name="矩形 201">
              <a:extLst>
                <a:ext uri="{FF2B5EF4-FFF2-40B4-BE49-F238E27FC236}">
                  <a16:creationId xmlns:a16="http://schemas.microsoft.com/office/drawing/2014/main" id="{9148DCEA-CC1A-4675-91D7-C25BD23BC9AF}"/>
                </a:ext>
              </a:extLst>
            </p:cNvPr>
            <p:cNvSpPr/>
            <p:nvPr/>
          </p:nvSpPr>
          <p:spPr bwMode="auto">
            <a:xfrm>
              <a:off x="7908926" y="2222500"/>
              <a:ext cx="52388" cy="5238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5" name="矩形 202">
              <a:extLst>
                <a:ext uri="{FF2B5EF4-FFF2-40B4-BE49-F238E27FC236}">
                  <a16:creationId xmlns:a16="http://schemas.microsoft.com/office/drawing/2014/main" id="{9BD84844-7E50-42AA-9F3B-5B6D0FBED963}"/>
                </a:ext>
              </a:extLst>
            </p:cNvPr>
            <p:cNvSpPr/>
            <p:nvPr/>
          </p:nvSpPr>
          <p:spPr bwMode="auto">
            <a:xfrm>
              <a:off x="8032751" y="2225675"/>
              <a:ext cx="49213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6" name="矩形 203">
              <a:extLst>
                <a:ext uri="{FF2B5EF4-FFF2-40B4-BE49-F238E27FC236}">
                  <a16:creationId xmlns:a16="http://schemas.microsoft.com/office/drawing/2014/main" id="{2A3F59AF-778F-472A-BCDC-0C9BC24CFBAF}"/>
                </a:ext>
              </a:extLst>
            </p:cNvPr>
            <p:cNvSpPr/>
            <p:nvPr/>
          </p:nvSpPr>
          <p:spPr bwMode="auto">
            <a:xfrm>
              <a:off x="8156576" y="2225675"/>
              <a:ext cx="50800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7" name="矩形 204">
              <a:extLst>
                <a:ext uri="{FF2B5EF4-FFF2-40B4-BE49-F238E27FC236}">
                  <a16:creationId xmlns:a16="http://schemas.microsoft.com/office/drawing/2014/main" id="{6B8F6660-F22F-42DC-8485-DF91D2B54CBA}"/>
                </a:ext>
              </a:extLst>
            </p:cNvPr>
            <p:cNvSpPr/>
            <p:nvPr/>
          </p:nvSpPr>
          <p:spPr bwMode="auto">
            <a:xfrm>
              <a:off x="8281989" y="2225675"/>
              <a:ext cx="52388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8" name="矩形 205">
              <a:extLst>
                <a:ext uri="{FF2B5EF4-FFF2-40B4-BE49-F238E27FC236}">
                  <a16:creationId xmlns:a16="http://schemas.microsoft.com/office/drawing/2014/main" id="{00117848-CD1B-4990-8674-FB203B1669C1}"/>
                </a:ext>
              </a:extLst>
            </p:cNvPr>
            <p:cNvSpPr/>
            <p:nvPr/>
          </p:nvSpPr>
          <p:spPr bwMode="auto">
            <a:xfrm>
              <a:off x="8405814" y="2225675"/>
              <a:ext cx="52388" cy="50800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9" name="矩形 206">
              <a:extLst>
                <a:ext uri="{FF2B5EF4-FFF2-40B4-BE49-F238E27FC236}">
                  <a16:creationId xmlns:a16="http://schemas.microsoft.com/office/drawing/2014/main" id="{29EF72BC-3E9E-43BE-81E3-23D9BA6C58E3}"/>
                </a:ext>
              </a:extLst>
            </p:cNvPr>
            <p:cNvSpPr/>
            <p:nvPr/>
          </p:nvSpPr>
          <p:spPr bwMode="auto">
            <a:xfrm>
              <a:off x="7658101" y="2335213"/>
              <a:ext cx="50800" cy="49213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0" name="矩形 207">
              <a:extLst>
                <a:ext uri="{FF2B5EF4-FFF2-40B4-BE49-F238E27FC236}">
                  <a16:creationId xmlns:a16="http://schemas.microsoft.com/office/drawing/2014/main" id="{64B1F56F-DED5-4BB0-B285-8B1D84F5D7BC}"/>
                </a:ext>
              </a:extLst>
            </p:cNvPr>
            <p:cNvSpPr/>
            <p:nvPr/>
          </p:nvSpPr>
          <p:spPr bwMode="auto">
            <a:xfrm>
              <a:off x="7780339" y="2335213"/>
              <a:ext cx="52388" cy="4921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1" name="矩形 208">
              <a:extLst>
                <a:ext uri="{FF2B5EF4-FFF2-40B4-BE49-F238E27FC236}">
                  <a16:creationId xmlns:a16="http://schemas.microsoft.com/office/drawing/2014/main" id="{94CBF740-F72B-4893-8FBC-CA51ECA9D038}"/>
                </a:ext>
              </a:extLst>
            </p:cNvPr>
            <p:cNvSpPr/>
            <p:nvPr/>
          </p:nvSpPr>
          <p:spPr bwMode="auto">
            <a:xfrm>
              <a:off x="7907339" y="2335213"/>
              <a:ext cx="50800" cy="49213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2" name="矩形 209">
              <a:extLst>
                <a:ext uri="{FF2B5EF4-FFF2-40B4-BE49-F238E27FC236}">
                  <a16:creationId xmlns:a16="http://schemas.microsoft.com/office/drawing/2014/main" id="{CF359439-AA46-45D4-AA03-4091051BCB5F}"/>
                </a:ext>
              </a:extLst>
            </p:cNvPr>
            <p:cNvSpPr/>
            <p:nvPr/>
          </p:nvSpPr>
          <p:spPr bwMode="auto">
            <a:xfrm>
              <a:off x="8032751" y="2335213"/>
              <a:ext cx="49213" cy="4921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" name="矩形 210">
              <a:extLst>
                <a:ext uri="{FF2B5EF4-FFF2-40B4-BE49-F238E27FC236}">
                  <a16:creationId xmlns:a16="http://schemas.microsoft.com/office/drawing/2014/main" id="{CA2C155D-6431-43CF-B88F-B109D1C55C7B}"/>
                </a:ext>
              </a:extLst>
            </p:cNvPr>
            <p:cNvSpPr/>
            <p:nvPr/>
          </p:nvSpPr>
          <p:spPr bwMode="auto">
            <a:xfrm>
              <a:off x="8156576" y="2335213"/>
              <a:ext cx="50800" cy="4921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4" name="矩形 211">
              <a:extLst>
                <a:ext uri="{FF2B5EF4-FFF2-40B4-BE49-F238E27FC236}">
                  <a16:creationId xmlns:a16="http://schemas.microsoft.com/office/drawing/2014/main" id="{894069C5-2D53-4DC0-9418-820BE4357439}"/>
                </a:ext>
              </a:extLst>
            </p:cNvPr>
            <p:cNvSpPr/>
            <p:nvPr/>
          </p:nvSpPr>
          <p:spPr bwMode="auto">
            <a:xfrm>
              <a:off x="8285164" y="2332038"/>
              <a:ext cx="50800" cy="4921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5" name="矩形 212">
              <a:extLst>
                <a:ext uri="{FF2B5EF4-FFF2-40B4-BE49-F238E27FC236}">
                  <a16:creationId xmlns:a16="http://schemas.microsoft.com/office/drawing/2014/main" id="{87AEBA67-9AFE-4FFC-9FE6-FD2C381A6514}"/>
                </a:ext>
              </a:extLst>
            </p:cNvPr>
            <p:cNvSpPr/>
            <p:nvPr/>
          </p:nvSpPr>
          <p:spPr bwMode="auto">
            <a:xfrm>
              <a:off x="8405814" y="2335213"/>
              <a:ext cx="52388" cy="49213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6" name="矩形 213">
              <a:extLst>
                <a:ext uri="{FF2B5EF4-FFF2-40B4-BE49-F238E27FC236}">
                  <a16:creationId xmlns:a16="http://schemas.microsoft.com/office/drawing/2014/main" id="{0AF31FD2-76AC-4058-A050-0E512707683C}"/>
                </a:ext>
              </a:extLst>
            </p:cNvPr>
            <p:cNvSpPr/>
            <p:nvPr/>
          </p:nvSpPr>
          <p:spPr bwMode="auto">
            <a:xfrm>
              <a:off x="7658101" y="2443163"/>
              <a:ext cx="50800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7" name="矩形 214">
              <a:extLst>
                <a:ext uri="{FF2B5EF4-FFF2-40B4-BE49-F238E27FC236}">
                  <a16:creationId xmlns:a16="http://schemas.microsoft.com/office/drawing/2014/main" id="{B3D43457-01D8-40D0-B42A-CB6B9AFA9A76}"/>
                </a:ext>
              </a:extLst>
            </p:cNvPr>
            <p:cNvSpPr/>
            <p:nvPr/>
          </p:nvSpPr>
          <p:spPr bwMode="auto">
            <a:xfrm>
              <a:off x="7783514" y="2439988"/>
              <a:ext cx="50800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8" name="矩形 215">
              <a:extLst>
                <a:ext uri="{FF2B5EF4-FFF2-40B4-BE49-F238E27FC236}">
                  <a16:creationId xmlns:a16="http://schemas.microsoft.com/office/drawing/2014/main" id="{7F6A9242-B5C9-45D3-947D-A08413C8368E}"/>
                </a:ext>
              </a:extLst>
            </p:cNvPr>
            <p:cNvSpPr/>
            <p:nvPr/>
          </p:nvSpPr>
          <p:spPr bwMode="auto">
            <a:xfrm>
              <a:off x="7907339" y="2443163"/>
              <a:ext cx="50800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9" name="矩形 216">
              <a:extLst>
                <a:ext uri="{FF2B5EF4-FFF2-40B4-BE49-F238E27FC236}">
                  <a16:creationId xmlns:a16="http://schemas.microsoft.com/office/drawing/2014/main" id="{061D4C36-77D3-45F8-8979-8E2952F42C58}"/>
                </a:ext>
              </a:extLst>
            </p:cNvPr>
            <p:cNvSpPr/>
            <p:nvPr/>
          </p:nvSpPr>
          <p:spPr bwMode="auto">
            <a:xfrm>
              <a:off x="8032751" y="2443163"/>
              <a:ext cx="49213" cy="50800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0" name="矩形 217">
              <a:extLst>
                <a:ext uri="{FF2B5EF4-FFF2-40B4-BE49-F238E27FC236}">
                  <a16:creationId xmlns:a16="http://schemas.microsoft.com/office/drawing/2014/main" id="{0066D916-B714-4B0F-B3D0-FB53E17684F7}"/>
                </a:ext>
              </a:extLst>
            </p:cNvPr>
            <p:cNvSpPr/>
            <p:nvPr/>
          </p:nvSpPr>
          <p:spPr bwMode="auto">
            <a:xfrm>
              <a:off x="8156576" y="2443163"/>
              <a:ext cx="50800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1" name="矩形 218">
              <a:extLst>
                <a:ext uri="{FF2B5EF4-FFF2-40B4-BE49-F238E27FC236}">
                  <a16:creationId xmlns:a16="http://schemas.microsoft.com/office/drawing/2014/main" id="{7BCB4D52-567A-4E45-B3F9-B698FE14D2D5}"/>
                </a:ext>
              </a:extLst>
            </p:cNvPr>
            <p:cNvSpPr/>
            <p:nvPr/>
          </p:nvSpPr>
          <p:spPr bwMode="auto">
            <a:xfrm>
              <a:off x="8281989" y="2443163"/>
              <a:ext cx="52388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2" name="矩形 219">
              <a:extLst>
                <a:ext uri="{FF2B5EF4-FFF2-40B4-BE49-F238E27FC236}">
                  <a16:creationId xmlns:a16="http://schemas.microsoft.com/office/drawing/2014/main" id="{BCB61043-E0A0-41C5-A746-B872C51CC7E5}"/>
                </a:ext>
              </a:extLst>
            </p:cNvPr>
            <p:cNvSpPr/>
            <p:nvPr/>
          </p:nvSpPr>
          <p:spPr bwMode="auto">
            <a:xfrm>
              <a:off x="8405814" y="2443163"/>
              <a:ext cx="52388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3" name="矩形 220">
              <a:extLst>
                <a:ext uri="{FF2B5EF4-FFF2-40B4-BE49-F238E27FC236}">
                  <a16:creationId xmlns:a16="http://schemas.microsoft.com/office/drawing/2014/main" id="{6825B9DA-99AE-444E-9BCC-7572D6A46631}"/>
                </a:ext>
              </a:extLst>
            </p:cNvPr>
            <p:cNvSpPr/>
            <p:nvPr/>
          </p:nvSpPr>
          <p:spPr bwMode="auto">
            <a:xfrm>
              <a:off x="7658101" y="2549525"/>
              <a:ext cx="50800" cy="5238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4" name="矩形 221">
              <a:extLst>
                <a:ext uri="{FF2B5EF4-FFF2-40B4-BE49-F238E27FC236}">
                  <a16:creationId xmlns:a16="http://schemas.microsoft.com/office/drawing/2014/main" id="{C04F8942-EB1A-44D2-914E-173D49F500C8}"/>
                </a:ext>
              </a:extLst>
            </p:cNvPr>
            <p:cNvSpPr/>
            <p:nvPr/>
          </p:nvSpPr>
          <p:spPr bwMode="auto">
            <a:xfrm>
              <a:off x="7780339" y="2549525"/>
              <a:ext cx="52388" cy="5238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5" name="矩形 222">
              <a:extLst>
                <a:ext uri="{FF2B5EF4-FFF2-40B4-BE49-F238E27FC236}">
                  <a16:creationId xmlns:a16="http://schemas.microsoft.com/office/drawing/2014/main" id="{727A9C29-3C79-48FD-B9DD-7EEEE8A69284}"/>
                </a:ext>
              </a:extLst>
            </p:cNvPr>
            <p:cNvSpPr/>
            <p:nvPr/>
          </p:nvSpPr>
          <p:spPr bwMode="auto">
            <a:xfrm>
              <a:off x="7907339" y="2549525"/>
              <a:ext cx="50800" cy="5238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6" name="矩形 223">
              <a:extLst>
                <a:ext uri="{FF2B5EF4-FFF2-40B4-BE49-F238E27FC236}">
                  <a16:creationId xmlns:a16="http://schemas.microsoft.com/office/drawing/2014/main" id="{BFDDB441-1BB7-4FD9-A75D-81DB44CF7828}"/>
                </a:ext>
              </a:extLst>
            </p:cNvPr>
            <p:cNvSpPr/>
            <p:nvPr/>
          </p:nvSpPr>
          <p:spPr bwMode="auto">
            <a:xfrm>
              <a:off x="8035926" y="2547938"/>
              <a:ext cx="47625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7" name="矩形 224">
              <a:extLst>
                <a:ext uri="{FF2B5EF4-FFF2-40B4-BE49-F238E27FC236}">
                  <a16:creationId xmlns:a16="http://schemas.microsoft.com/office/drawing/2014/main" id="{722CD839-A170-41A7-9190-76C91E4EB325}"/>
                </a:ext>
              </a:extLst>
            </p:cNvPr>
            <p:cNvSpPr/>
            <p:nvPr/>
          </p:nvSpPr>
          <p:spPr bwMode="auto">
            <a:xfrm>
              <a:off x="8156576" y="2549525"/>
              <a:ext cx="50800" cy="5238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8" name="矩形 225">
              <a:extLst>
                <a:ext uri="{FF2B5EF4-FFF2-40B4-BE49-F238E27FC236}">
                  <a16:creationId xmlns:a16="http://schemas.microsoft.com/office/drawing/2014/main" id="{A3ED6330-6876-4DFC-92DA-59D299FDCF04}"/>
                </a:ext>
              </a:extLst>
            </p:cNvPr>
            <p:cNvSpPr/>
            <p:nvPr/>
          </p:nvSpPr>
          <p:spPr bwMode="auto">
            <a:xfrm>
              <a:off x="8281989" y="2549525"/>
              <a:ext cx="52388" cy="523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9" name="矩形 226">
              <a:extLst>
                <a:ext uri="{FF2B5EF4-FFF2-40B4-BE49-F238E27FC236}">
                  <a16:creationId xmlns:a16="http://schemas.microsoft.com/office/drawing/2014/main" id="{EB18F7B4-D0A5-4604-A689-CC0F5EC9D1BD}"/>
                </a:ext>
              </a:extLst>
            </p:cNvPr>
            <p:cNvSpPr/>
            <p:nvPr/>
          </p:nvSpPr>
          <p:spPr bwMode="auto">
            <a:xfrm>
              <a:off x="8405814" y="2549525"/>
              <a:ext cx="52388" cy="5238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0" name="矩形 227">
              <a:extLst>
                <a:ext uri="{FF2B5EF4-FFF2-40B4-BE49-F238E27FC236}">
                  <a16:creationId xmlns:a16="http://schemas.microsoft.com/office/drawing/2014/main" id="{11CC1E4D-4F45-4992-AECC-5D552D6CB020}"/>
                </a:ext>
              </a:extLst>
            </p:cNvPr>
            <p:cNvSpPr/>
            <p:nvPr/>
          </p:nvSpPr>
          <p:spPr bwMode="auto">
            <a:xfrm>
              <a:off x="7658101" y="2657475"/>
              <a:ext cx="50800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1" name="矩形 228">
              <a:extLst>
                <a:ext uri="{FF2B5EF4-FFF2-40B4-BE49-F238E27FC236}">
                  <a16:creationId xmlns:a16="http://schemas.microsoft.com/office/drawing/2014/main" id="{DA0AF0EA-AA02-4A0D-95CA-CBFFB55E6B6A}"/>
                </a:ext>
              </a:extLst>
            </p:cNvPr>
            <p:cNvSpPr/>
            <p:nvPr/>
          </p:nvSpPr>
          <p:spPr bwMode="auto">
            <a:xfrm>
              <a:off x="7780339" y="2657475"/>
              <a:ext cx="52388" cy="50800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2" name="矩形 229">
              <a:extLst>
                <a:ext uri="{FF2B5EF4-FFF2-40B4-BE49-F238E27FC236}">
                  <a16:creationId xmlns:a16="http://schemas.microsoft.com/office/drawing/2014/main" id="{172C9D0E-B48E-47C4-8265-65571F8B16B9}"/>
                </a:ext>
              </a:extLst>
            </p:cNvPr>
            <p:cNvSpPr/>
            <p:nvPr/>
          </p:nvSpPr>
          <p:spPr bwMode="auto">
            <a:xfrm>
              <a:off x="7907339" y="2657475"/>
              <a:ext cx="50800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3" name="矩形 230">
              <a:extLst>
                <a:ext uri="{FF2B5EF4-FFF2-40B4-BE49-F238E27FC236}">
                  <a16:creationId xmlns:a16="http://schemas.microsoft.com/office/drawing/2014/main" id="{D2BB3641-7F57-44F1-941A-190708A205BC}"/>
                </a:ext>
              </a:extLst>
            </p:cNvPr>
            <p:cNvSpPr/>
            <p:nvPr/>
          </p:nvSpPr>
          <p:spPr bwMode="auto">
            <a:xfrm>
              <a:off x="8032751" y="2657475"/>
              <a:ext cx="49213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4" name="矩形 231">
              <a:extLst>
                <a:ext uri="{FF2B5EF4-FFF2-40B4-BE49-F238E27FC236}">
                  <a16:creationId xmlns:a16="http://schemas.microsoft.com/office/drawing/2014/main" id="{4EF1D792-099D-4809-8FEE-8861CBEE4361}"/>
                </a:ext>
              </a:extLst>
            </p:cNvPr>
            <p:cNvSpPr/>
            <p:nvPr/>
          </p:nvSpPr>
          <p:spPr bwMode="auto">
            <a:xfrm>
              <a:off x="8156576" y="2657475"/>
              <a:ext cx="50800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5" name="矩形 232">
              <a:extLst>
                <a:ext uri="{FF2B5EF4-FFF2-40B4-BE49-F238E27FC236}">
                  <a16:creationId xmlns:a16="http://schemas.microsoft.com/office/drawing/2014/main" id="{44E12262-4E20-4F76-AEBB-57491CDA9185}"/>
                </a:ext>
              </a:extLst>
            </p:cNvPr>
            <p:cNvSpPr/>
            <p:nvPr/>
          </p:nvSpPr>
          <p:spPr bwMode="auto">
            <a:xfrm>
              <a:off x="8285164" y="2654300"/>
              <a:ext cx="50800" cy="52388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6" name="矩形 233">
              <a:extLst>
                <a:ext uri="{FF2B5EF4-FFF2-40B4-BE49-F238E27FC236}">
                  <a16:creationId xmlns:a16="http://schemas.microsoft.com/office/drawing/2014/main" id="{A922CAE3-7AE7-44FF-AFA0-8E5A790FDBBB}"/>
                </a:ext>
              </a:extLst>
            </p:cNvPr>
            <p:cNvSpPr/>
            <p:nvPr/>
          </p:nvSpPr>
          <p:spPr bwMode="auto">
            <a:xfrm>
              <a:off x="8405814" y="2657475"/>
              <a:ext cx="52388" cy="5080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7" name="椭圆 234">
              <a:extLst>
                <a:ext uri="{FF2B5EF4-FFF2-40B4-BE49-F238E27FC236}">
                  <a16:creationId xmlns:a16="http://schemas.microsoft.com/office/drawing/2014/main" id="{3A28476A-8326-456B-A12E-669B369FAE2F}"/>
                </a:ext>
              </a:extLst>
            </p:cNvPr>
            <p:cNvSpPr/>
            <p:nvPr/>
          </p:nvSpPr>
          <p:spPr bwMode="auto">
            <a:xfrm>
              <a:off x="2960689" y="5802313"/>
              <a:ext cx="6378575" cy="7938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" name="任意多边形 235">
              <a:extLst>
                <a:ext uri="{FF2B5EF4-FFF2-40B4-BE49-F238E27FC236}">
                  <a16:creationId xmlns:a16="http://schemas.microsoft.com/office/drawing/2014/main" id="{B2A69F20-8AD4-44C1-BB49-C0A2F4215FDD}"/>
                </a:ext>
              </a:extLst>
            </p:cNvPr>
            <p:cNvSpPr/>
            <p:nvPr/>
          </p:nvSpPr>
          <p:spPr bwMode="auto">
            <a:xfrm>
              <a:off x="6799264" y="1914525"/>
              <a:ext cx="342900" cy="911225"/>
            </a:xfrm>
            <a:custGeom>
              <a:gdLst>
                <a:gd name="T0" fmla="*/ 86 w 147"/>
                <a:gd name="T1" fmla="*/ 0 h 390"/>
                <a:gd name="T2" fmla="*/ 121 w 147"/>
                <a:gd name="T3" fmla="*/ 122 h 390"/>
                <a:gd name="T4" fmla="*/ 98 w 147"/>
                <a:gd name="T5" fmla="*/ 313 h 390"/>
                <a:gd name="T6" fmla="*/ 144 w 147"/>
                <a:gd name="T7" fmla="*/ 390 h 390"/>
                <a:gd name="T8" fmla="*/ 61 w 147"/>
                <a:gd name="T9" fmla="*/ 390 h 390"/>
                <a:gd name="T10" fmla="*/ 0 w 147"/>
                <a:gd name="T11" fmla="*/ 107 h 390"/>
                <a:gd name="T12" fmla="*/ 0 w 147"/>
                <a:gd name="T13" fmla="*/ 0 h 390"/>
                <a:gd name="T14" fmla="*/ 86 w 147"/>
                <a:gd name="T15" fmla="*/ 0 h 3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390">
                  <a:moveTo>
                    <a:pt x="86" y="0"/>
                  </a:moveTo>
                  <a:cubicBezTo>
                    <a:pt x="86" y="0"/>
                    <a:pt x="147" y="0"/>
                    <a:pt x="121" y="122"/>
                  </a:cubicBezTo>
                  <a:cubicBezTo>
                    <a:pt x="95" y="243"/>
                    <a:pt x="98" y="266"/>
                    <a:pt x="98" y="313"/>
                  </a:cubicBezTo>
                  <a:cubicBezTo>
                    <a:pt x="98" y="370"/>
                    <a:pt x="144" y="390"/>
                    <a:pt x="144" y="390"/>
                  </a:cubicBezTo>
                  <a:cubicBezTo>
                    <a:pt x="61" y="390"/>
                    <a:pt x="61" y="390"/>
                    <a:pt x="61" y="39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6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9" name="任意多边形 236">
              <a:extLst>
                <a:ext uri="{FF2B5EF4-FFF2-40B4-BE49-F238E27FC236}">
                  <a16:creationId xmlns:a16="http://schemas.microsoft.com/office/drawing/2014/main" id="{1B0F6CFA-7DD8-48E0-B802-3543EC6BDCB0}"/>
                </a:ext>
              </a:extLst>
            </p:cNvPr>
            <p:cNvSpPr/>
            <p:nvPr/>
          </p:nvSpPr>
          <p:spPr bwMode="auto">
            <a:xfrm>
              <a:off x="5089526" y="2130425"/>
              <a:ext cx="1952625" cy="2008188"/>
            </a:xfrm>
            <a:custGeom>
              <a:gdLst>
                <a:gd name="T0" fmla="*/ 1230 w 1230"/>
                <a:gd name="T1" fmla="*/ 1265 h 1265"/>
                <a:gd name="T2" fmla="*/ 0 w 1230"/>
                <a:gd name="T3" fmla="*/ 1265 h 1265"/>
                <a:gd name="T4" fmla="*/ 10 w 1230"/>
                <a:gd name="T5" fmla="*/ 61 h 1265"/>
                <a:gd name="T6" fmla="*/ 1169 w 1230"/>
                <a:gd name="T7" fmla="*/ 0 h 1265"/>
                <a:gd name="T8" fmla="*/ 1230 w 1230"/>
                <a:gd name="T9" fmla="*/ 1265 h 12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0" h="1265">
                  <a:moveTo>
                    <a:pt x="1230" y="1265"/>
                  </a:moveTo>
                  <a:lnTo>
                    <a:pt x="0" y="1265"/>
                  </a:lnTo>
                  <a:lnTo>
                    <a:pt x="10" y="61"/>
                  </a:lnTo>
                  <a:lnTo>
                    <a:pt x="1169" y="0"/>
                  </a:lnTo>
                  <a:lnTo>
                    <a:pt x="1230" y="1265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0" name="任意多边形 237">
              <a:extLst>
                <a:ext uri="{FF2B5EF4-FFF2-40B4-BE49-F238E27FC236}">
                  <a16:creationId xmlns:a16="http://schemas.microsoft.com/office/drawing/2014/main" id="{DA7D1ED6-0BBB-4906-8FF1-D948EFB72F07}"/>
                </a:ext>
              </a:extLst>
            </p:cNvPr>
            <p:cNvSpPr/>
            <p:nvPr/>
          </p:nvSpPr>
          <p:spPr bwMode="auto">
            <a:xfrm>
              <a:off x="5021264" y="2141538"/>
              <a:ext cx="1952625" cy="1947863"/>
            </a:xfrm>
            <a:custGeom>
              <a:gdLst>
                <a:gd name="T0" fmla="*/ 1230 w 1230"/>
                <a:gd name="T1" fmla="*/ 1227 h 1227"/>
                <a:gd name="T2" fmla="*/ 0 w 1230"/>
                <a:gd name="T3" fmla="*/ 1227 h 1227"/>
                <a:gd name="T4" fmla="*/ 11 w 1230"/>
                <a:gd name="T5" fmla="*/ 22 h 1227"/>
                <a:gd name="T6" fmla="*/ 1207 w 1230"/>
                <a:gd name="T7" fmla="*/ 0 h 1227"/>
                <a:gd name="T8" fmla="*/ 1230 w 1230"/>
                <a:gd name="T9" fmla="*/ 1227 h 12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0" h="1227">
                  <a:moveTo>
                    <a:pt x="1230" y="1227"/>
                  </a:moveTo>
                  <a:lnTo>
                    <a:pt x="0" y="1227"/>
                  </a:lnTo>
                  <a:lnTo>
                    <a:pt x="11" y="22"/>
                  </a:lnTo>
                  <a:lnTo>
                    <a:pt x="1207" y="0"/>
                  </a:lnTo>
                  <a:lnTo>
                    <a:pt x="1230" y="1227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1" name="任意多边形 238">
              <a:extLst>
                <a:ext uri="{FF2B5EF4-FFF2-40B4-BE49-F238E27FC236}">
                  <a16:creationId xmlns:a16="http://schemas.microsoft.com/office/drawing/2014/main" id="{B1FAB98B-AA95-481C-8CC9-64A2CE673A51}"/>
                </a:ext>
              </a:extLst>
            </p:cNvPr>
            <p:cNvSpPr/>
            <p:nvPr/>
          </p:nvSpPr>
          <p:spPr bwMode="auto">
            <a:xfrm>
              <a:off x="4984751" y="2120900"/>
              <a:ext cx="1952625" cy="1916113"/>
            </a:xfrm>
            <a:custGeom>
              <a:gdLst>
                <a:gd name="T0" fmla="*/ 1228 w 1230"/>
                <a:gd name="T1" fmla="*/ 1207 h 1207"/>
                <a:gd name="T2" fmla="*/ 0 w 1230"/>
                <a:gd name="T3" fmla="*/ 1207 h 1207"/>
                <a:gd name="T4" fmla="*/ 0 w 1230"/>
                <a:gd name="T5" fmla="*/ 3 h 1207"/>
                <a:gd name="T6" fmla="*/ 1230 w 1230"/>
                <a:gd name="T7" fmla="*/ 0 h 1207"/>
                <a:gd name="T8" fmla="*/ 1228 w 1230"/>
                <a:gd name="T9" fmla="*/ 1207 h 12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0" h="1207">
                  <a:moveTo>
                    <a:pt x="1228" y="1207"/>
                  </a:moveTo>
                  <a:lnTo>
                    <a:pt x="0" y="1207"/>
                  </a:lnTo>
                  <a:lnTo>
                    <a:pt x="0" y="3"/>
                  </a:lnTo>
                  <a:lnTo>
                    <a:pt x="1230" y="0"/>
                  </a:lnTo>
                  <a:lnTo>
                    <a:pt x="1228" y="1207"/>
                  </a:ln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2" name="任意多边形 239">
              <a:extLst>
                <a:ext uri="{FF2B5EF4-FFF2-40B4-BE49-F238E27FC236}">
                  <a16:creationId xmlns:a16="http://schemas.microsoft.com/office/drawing/2014/main" id="{BD7C9E91-6C9B-4177-B504-478959CFFE41}"/>
                </a:ext>
              </a:extLst>
            </p:cNvPr>
            <p:cNvSpPr/>
            <p:nvPr/>
          </p:nvSpPr>
          <p:spPr bwMode="auto">
            <a:xfrm>
              <a:off x="4981576" y="2117725"/>
              <a:ext cx="1957388" cy="1920875"/>
            </a:xfrm>
            <a:custGeom>
              <a:gdLst>
                <a:gd name="T0" fmla="*/ 837 w 839"/>
                <a:gd name="T1" fmla="*/ 822 h 823"/>
                <a:gd name="T2" fmla="*/ 837 w 839"/>
                <a:gd name="T3" fmla="*/ 1 h 823"/>
                <a:gd name="T4" fmla="*/ 838 w 839"/>
                <a:gd name="T5" fmla="*/ 1 h 823"/>
                <a:gd name="T6" fmla="*/ 3 w 839"/>
                <a:gd name="T7" fmla="*/ 4 h 823"/>
                <a:gd name="T8" fmla="*/ 1 w 839"/>
                <a:gd name="T9" fmla="*/ 4 h 823"/>
                <a:gd name="T10" fmla="*/ 2 w 839"/>
                <a:gd name="T11" fmla="*/ 3 h 823"/>
                <a:gd name="T12" fmla="*/ 2 w 839"/>
                <a:gd name="T13" fmla="*/ 822 h 823"/>
                <a:gd name="T14" fmla="*/ 1 w 839"/>
                <a:gd name="T15" fmla="*/ 821 h 823"/>
                <a:gd name="T16" fmla="*/ 837 w 839"/>
                <a:gd name="T17" fmla="*/ 822 h 823"/>
                <a:gd name="T18" fmla="*/ 1 w 839"/>
                <a:gd name="T19" fmla="*/ 823 h 823"/>
                <a:gd name="T20" fmla="*/ 0 w 839"/>
                <a:gd name="T21" fmla="*/ 823 h 823"/>
                <a:gd name="T22" fmla="*/ 0 w 839"/>
                <a:gd name="T23" fmla="*/ 822 h 823"/>
                <a:gd name="T24" fmla="*/ 0 w 839"/>
                <a:gd name="T25" fmla="*/ 3 h 823"/>
                <a:gd name="T26" fmla="*/ 0 w 839"/>
                <a:gd name="T27" fmla="*/ 2 h 823"/>
                <a:gd name="T28" fmla="*/ 1 w 839"/>
                <a:gd name="T29" fmla="*/ 1 h 823"/>
                <a:gd name="T30" fmla="*/ 3 w 839"/>
                <a:gd name="T31" fmla="*/ 1 h 823"/>
                <a:gd name="T32" fmla="*/ 838 w 839"/>
                <a:gd name="T33" fmla="*/ 0 h 823"/>
                <a:gd name="T34" fmla="*/ 839 w 839"/>
                <a:gd name="T35" fmla="*/ 0 h 823"/>
                <a:gd name="T36" fmla="*/ 839 w 839"/>
                <a:gd name="T37" fmla="*/ 1 h 823"/>
                <a:gd name="T38" fmla="*/ 837 w 839"/>
                <a:gd name="T39" fmla="*/ 822 h 8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9" h="823">
                  <a:moveTo>
                    <a:pt x="837" y="822"/>
                  </a:moveTo>
                  <a:cubicBezTo>
                    <a:pt x="837" y="814"/>
                    <a:pt x="837" y="493"/>
                    <a:pt x="837" y="1"/>
                  </a:cubicBezTo>
                  <a:cubicBezTo>
                    <a:pt x="838" y="1"/>
                    <a:pt x="838" y="1"/>
                    <a:pt x="838" y="1"/>
                  </a:cubicBezTo>
                  <a:cubicBezTo>
                    <a:pt x="595" y="2"/>
                    <a:pt x="309" y="3"/>
                    <a:pt x="3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02"/>
                    <a:pt x="2" y="583"/>
                    <a:pt x="2" y="822"/>
                  </a:cubicBezTo>
                  <a:cubicBezTo>
                    <a:pt x="1" y="821"/>
                    <a:pt x="1" y="821"/>
                    <a:pt x="1" y="821"/>
                  </a:cubicBezTo>
                  <a:cubicBezTo>
                    <a:pt x="502" y="822"/>
                    <a:pt x="829" y="822"/>
                    <a:pt x="837" y="822"/>
                  </a:cubicBezTo>
                  <a:cubicBezTo>
                    <a:pt x="829" y="822"/>
                    <a:pt x="502" y="822"/>
                    <a:pt x="1" y="823"/>
                  </a:cubicBezTo>
                  <a:cubicBezTo>
                    <a:pt x="0" y="823"/>
                    <a:pt x="0" y="823"/>
                    <a:pt x="0" y="823"/>
                  </a:cubicBezTo>
                  <a:cubicBezTo>
                    <a:pt x="0" y="822"/>
                    <a:pt x="0" y="822"/>
                    <a:pt x="0" y="822"/>
                  </a:cubicBezTo>
                  <a:cubicBezTo>
                    <a:pt x="0" y="583"/>
                    <a:pt x="0" y="302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09" y="1"/>
                    <a:pt x="595" y="0"/>
                    <a:pt x="838" y="0"/>
                  </a:cubicBezTo>
                  <a:cubicBezTo>
                    <a:pt x="839" y="0"/>
                    <a:pt x="839" y="0"/>
                    <a:pt x="839" y="0"/>
                  </a:cubicBezTo>
                  <a:cubicBezTo>
                    <a:pt x="839" y="1"/>
                    <a:pt x="839" y="1"/>
                    <a:pt x="839" y="1"/>
                  </a:cubicBezTo>
                  <a:cubicBezTo>
                    <a:pt x="838" y="493"/>
                    <a:pt x="837" y="814"/>
                    <a:pt x="837" y="82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3" name="任意多边形 240">
              <a:extLst>
                <a:ext uri="{FF2B5EF4-FFF2-40B4-BE49-F238E27FC236}">
                  <a16:creationId xmlns:a16="http://schemas.microsoft.com/office/drawing/2014/main" id="{5817448B-B807-4A13-A6A7-80E4918ABEC2}"/>
                </a:ext>
              </a:extLst>
            </p:cNvPr>
            <p:cNvSpPr/>
            <p:nvPr/>
          </p:nvSpPr>
          <p:spPr bwMode="auto">
            <a:xfrm>
              <a:off x="4964114" y="1908175"/>
              <a:ext cx="2025650" cy="212725"/>
            </a:xfrm>
            <a:custGeom>
              <a:gdLst>
                <a:gd name="T0" fmla="*/ 846 w 869"/>
                <a:gd name="T1" fmla="*/ 88 h 91"/>
                <a:gd name="T2" fmla="*/ 869 w 869"/>
                <a:gd name="T3" fmla="*/ 0 h 91"/>
                <a:gd name="T4" fmla="*/ 74 w 869"/>
                <a:gd name="T5" fmla="*/ 0 h 91"/>
                <a:gd name="T6" fmla="*/ 7 w 869"/>
                <a:gd name="T7" fmla="*/ 78 h 91"/>
                <a:gd name="T8" fmla="*/ 11 w 869"/>
                <a:gd name="T9" fmla="*/ 91 h 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9" h="91">
                  <a:moveTo>
                    <a:pt x="846" y="88"/>
                  </a:moveTo>
                  <a:cubicBezTo>
                    <a:pt x="802" y="38"/>
                    <a:pt x="853" y="1"/>
                    <a:pt x="869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32" y="0"/>
                    <a:pt x="0" y="37"/>
                    <a:pt x="7" y="78"/>
                  </a:cubicBezTo>
                  <a:cubicBezTo>
                    <a:pt x="9" y="84"/>
                    <a:pt x="11" y="91"/>
                    <a:pt x="11" y="91"/>
                  </a:cubicBezTo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" name="任意多边形 241">
              <a:extLst>
                <a:ext uri="{FF2B5EF4-FFF2-40B4-BE49-F238E27FC236}">
                  <a16:creationId xmlns:a16="http://schemas.microsoft.com/office/drawing/2014/main" id="{D796024A-A12F-4F85-B407-E71091EE0214}"/>
                </a:ext>
              </a:extLst>
            </p:cNvPr>
            <p:cNvSpPr/>
            <p:nvPr/>
          </p:nvSpPr>
          <p:spPr bwMode="auto">
            <a:xfrm>
              <a:off x="6889751" y="1909763"/>
              <a:ext cx="254000" cy="915988"/>
            </a:xfrm>
            <a:custGeom>
              <a:gdLst>
                <a:gd name="T0" fmla="*/ 41 w 109"/>
                <a:gd name="T1" fmla="*/ 392 h 392"/>
                <a:gd name="T2" fmla="*/ 42 w 109"/>
                <a:gd name="T3" fmla="*/ 392 h 392"/>
                <a:gd name="T4" fmla="*/ 45 w 109"/>
                <a:gd name="T5" fmla="*/ 392 h 392"/>
                <a:gd name="T6" fmla="*/ 58 w 109"/>
                <a:gd name="T7" fmla="*/ 391 h 392"/>
                <a:gd name="T8" fmla="*/ 105 w 109"/>
                <a:gd name="T9" fmla="*/ 391 h 392"/>
                <a:gd name="T10" fmla="*/ 104 w 109"/>
                <a:gd name="T11" fmla="*/ 392 h 392"/>
                <a:gd name="T12" fmla="*/ 85 w 109"/>
                <a:gd name="T13" fmla="*/ 381 h 392"/>
                <a:gd name="T14" fmla="*/ 71 w 109"/>
                <a:gd name="T15" fmla="*/ 361 h 392"/>
                <a:gd name="T16" fmla="*/ 62 w 109"/>
                <a:gd name="T17" fmla="*/ 335 h 392"/>
                <a:gd name="T18" fmla="*/ 59 w 109"/>
                <a:gd name="T19" fmla="*/ 320 h 392"/>
                <a:gd name="T20" fmla="*/ 58 w 109"/>
                <a:gd name="T21" fmla="*/ 313 h 392"/>
                <a:gd name="T22" fmla="*/ 58 w 109"/>
                <a:gd name="T23" fmla="*/ 305 h 392"/>
                <a:gd name="T24" fmla="*/ 59 w 109"/>
                <a:gd name="T25" fmla="*/ 273 h 392"/>
                <a:gd name="T26" fmla="*/ 62 w 109"/>
                <a:gd name="T27" fmla="*/ 240 h 392"/>
                <a:gd name="T28" fmla="*/ 72 w 109"/>
                <a:gd name="T29" fmla="*/ 169 h 392"/>
                <a:gd name="T30" fmla="*/ 78 w 109"/>
                <a:gd name="T31" fmla="*/ 138 h 392"/>
                <a:gd name="T32" fmla="*/ 82 w 109"/>
                <a:gd name="T33" fmla="*/ 109 h 392"/>
                <a:gd name="T34" fmla="*/ 85 w 109"/>
                <a:gd name="T35" fmla="*/ 80 h 392"/>
                <a:gd name="T36" fmla="*/ 87 w 109"/>
                <a:gd name="T37" fmla="*/ 65 h 392"/>
                <a:gd name="T38" fmla="*/ 86 w 109"/>
                <a:gd name="T39" fmla="*/ 52 h 392"/>
                <a:gd name="T40" fmla="*/ 78 w 109"/>
                <a:gd name="T41" fmla="*/ 27 h 392"/>
                <a:gd name="T42" fmla="*/ 63 w 109"/>
                <a:gd name="T43" fmla="*/ 8 h 392"/>
                <a:gd name="T44" fmla="*/ 41 w 109"/>
                <a:gd name="T45" fmla="*/ 3 h 392"/>
                <a:gd name="T46" fmla="*/ 22 w 109"/>
                <a:gd name="T47" fmla="*/ 11 h 392"/>
                <a:gd name="T48" fmla="*/ 10 w 109"/>
                <a:gd name="T49" fmla="*/ 26 h 392"/>
                <a:gd name="T50" fmla="*/ 4 w 109"/>
                <a:gd name="T51" fmla="*/ 42 h 392"/>
                <a:gd name="T52" fmla="*/ 7 w 109"/>
                <a:gd name="T53" fmla="*/ 69 h 392"/>
                <a:gd name="T54" fmla="*/ 16 w 109"/>
                <a:gd name="T55" fmla="*/ 85 h 392"/>
                <a:gd name="T56" fmla="*/ 19 w 109"/>
                <a:gd name="T57" fmla="*/ 88 h 392"/>
                <a:gd name="T58" fmla="*/ 20 w 109"/>
                <a:gd name="T59" fmla="*/ 90 h 392"/>
                <a:gd name="T60" fmla="*/ 19 w 109"/>
                <a:gd name="T61" fmla="*/ 88 h 392"/>
                <a:gd name="T62" fmla="*/ 16 w 109"/>
                <a:gd name="T63" fmla="*/ 85 h 392"/>
                <a:gd name="T64" fmla="*/ 7 w 109"/>
                <a:gd name="T65" fmla="*/ 70 h 392"/>
                <a:gd name="T66" fmla="*/ 3 w 109"/>
                <a:gd name="T67" fmla="*/ 42 h 392"/>
                <a:gd name="T68" fmla="*/ 9 w 109"/>
                <a:gd name="T69" fmla="*/ 25 h 392"/>
                <a:gd name="T70" fmla="*/ 21 w 109"/>
                <a:gd name="T71" fmla="*/ 10 h 392"/>
                <a:gd name="T72" fmla="*/ 41 w 109"/>
                <a:gd name="T73" fmla="*/ 1 h 392"/>
                <a:gd name="T74" fmla="*/ 64 w 109"/>
                <a:gd name="T75" fmla="*/ 6 h 392"/>
                <a:gd name="T76" fmla="*/ 80 w 109"/>
                <a:gd name="T77" fmla="*/ 26 h 392"/>
                <a:gd name="T78" fmla="*/ 88 w 109"/>
                <a:gd name="T79" fmla="*/ 52 h 392"/>
                <a:gd name="T80" fmla="*/ 89 w 109"/>
                <a:gd name="T81" fmla="*/ 66 h 392"/>
                <a:gd name="T82" fmla="*/ 87 w 109"/>
                <a:gd name="T83" fmla="*/ 80 h 392"/>
                <a:gd name="T84" fmla="*/ 84 w 109"/>
                <a:gd name="T85" fmla="*/ 109 h 392"/>
                <a:gd name="T86" fmla="*/ 80 w 109"/>
                <a:gd name="T87" fmla="*/ 139 h 392"/>
                <a:gd name="T88" fmla="*/ 74 w 109"/>
                <a:gd name="T89" fmla="*/ 169 h 392"/>
                <a:gd name="T90" fmla="*/ 64 w 109"/>
                <a:gd name="T91" fmla="*/ 240 h 392"/>
                <a:gd name="T92" fmla="*/ 61 w 109"/>
                <a:gd name="T93" fmla="*/ 273 h 392"/>
                <a:gd name="T94" fmla="*/ 60 w 109"/>
                <a:gd name="T95" fmla="*/ 305 h 392"/>
                <a:gd name="T96" fmla="*/ 60 w 109"/>
                <a:gd name="T97" fmla="*/ 313 h 392"/>
                <a:gd name="T98" fmla="*/ 61 w 109"/>
                <a:gd name="T99" fmla="*/ 320 h 392"/>
                <a:gd name="T100" fmla="*/ 64 w 109"/>
                <a:gd name="T101" fmla="*/ 334 h 392"/>
                <a:gd name="T102" fmla="*/ 72 w 109"/>
                <a:gd name="T103" fmla="*/ 360 h 392"/>
                <a:gd name="T104" fmla="*/ 86 w 109"/>
                <a:gd name="T105" fmla="*/ 380 h 392"/>
                <a:gd name="T106" fmla="*/ 105 w 109"/>
                <a:gd name="T107" fmla="*/ 391 h 392"/>
                <a:gd name="T108" fmla="*/ 109 w 109"/>
                <a:gd name="T109" fmla="*/ 392 h 392"/>
                <a:gd name="T110" fmla="*/ 105 w 109"/>
                <a:gd name="T111" fmla="*/ 392 h 392"/>
                <a:gd name="T112" fmla="*/ 58 w 109"/>
                <a:gd name="T113" fmla="*/ 392 h 392"/>
                <a:gd name="T114" fmla="*/ 45 w 109"/>
                <a:gd name="T115" fmla="*/ 392 h 392"/>
                <a:gd name="T116" fmla="*/ 42 w 109"/>
                <a:gd name="T117" fmla="*/ 392 h 392"/>
                <a:gd name="T118" fmla="*/ 41 w 109"/>
                <a:gd name="T119" fmla="*/ 392 h 39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9" h="392">
                  <a:moveTo>
                    <a:pt x="41" y="392"/>
                  </a:moveTo>
                  <a:cubicBezTo>
                    <a:pt x="41" y="392"/>
                    <a:pt x="41" y="392"/>
                    <a:pt x="42" y="392"/>
                  </a:cubicBezTo>
                  <a:cubicBezTo>
                    <a:pt x="43" y="392"/>
                    <a:pt x="44" y="392"/>
                    <a:pt x="45" y="392"/>
                  </a:cubicBezTo>
                  <a:cubicBezTo>
                    <a:pt x="48" y="391"/>
                    <a:pt x="52" y="391"/>
                    <a:pt x="58" y="391"/>
                  </a:cubicBezTo>
                  <a:cubicBezTo>
                    <a:pt x="69" y="391"/>
                    <a:pt x="85" y="391"/>
                    <a:pt x="105" y="391"/>
                  </a:cubicBezTo>
                  <a:cubicBezTo>
                    <a:pt x="104" y="392"/>
                    <a:pt x="104" y="392"/>
                    <a:pt x="104" y="392"/>
                  </a:cubicBezTo>
                  <a:cubicBezTo>
                    <a:pt x="98" y="390"/>
                    <a:pt x="91" y="387"/>
                    <a:pt x="85" y="381"/>
                  </a:cubicBezTo>
                  <a:cubicBezTo>
                    <a:pt x="79" y="376"/>
                    <a:pt x="75" y="369"/>
                    <a:pt x="71" y="361"/>
                  </a:cubicBezTo>
                  <a:cubicBezTo>
                    <a:pt x="67" y="353"/>
                    <a:pt x="65" y="344"/>
                    <a:pt x="62" y="335"/>
                  </a:cubicBezTo>
                  <a:cubicBezTo>
                    <a:pt x="61" y="330"/>
                    <a:pt x="60" y="325"/>
                    <a:pt x="59" y="320"/>
                  </a:cubicBezTo>
                  <a:cubicBezTo>
                    <a:pt x="59" y="318"/>
                    <a:pt x="58" y="315"/>
                    <a:pt x="58" y="313"/>
                  </a:cubicBezTo>
                  <a:cubicBezTo>
                    <a:pt x="58" y="310"/>
                    <a:pt x="58" y="308"/>
                    <a:pt x="58" y="305"/>
                  </a:cubicBezTo>
                  <a:cubicBezTo>
                    <a:pt x="57" y="295"/>
                    <a:pt x="58" y="284"/>
                    <a:pt x="59" y="273"/>
                  </a:cubicBezTo>
                  <a:cubicBezTo>
                    <a:pt x="60" y="262"/>
                    <a:pt x="61" y="251"/>
                    <a:pt x="62" y="240"/>
                  </a:cubicBezTo>
                  <a:cubicBezTo>
                    <a:pt x="65" y="217"/>
                    <a:pt x="68" y="193"/>
                    <a:pt x="72" y="169"/>
                  </a:cubicBezTo>
                  <a:cubicBezTo>
                    <a:pt x="74" y="159"/>
                    <a:pt x="76" y="148"/>
                    <a:pt x="78" y="138"/>
                  </a:cubicBezTo>
                  <a:cubicBezTo>
                    <a:pt x="79" y="128"/>
                    <a:pt x="81" y="118"/>
                    <a:pt x="82" y="109"/>
                  </a:cubicBezTo>
                  <a:cubicBezTo>
                    <a:pt x="83" y="99"/>
                    <a:pt x="84" y="89"/>
                    <a:pt x="85" y="80"/>
                  </a:cubicBezTo>
                  <a:cubicBezTo>
                    <a:pt x="86" y="75"/>
                    <a:pt x="87" y="70"/>
                    <a:pt x="87" y="65"/>
                  </a:cubicBezTo>
                  <a:cubicBezTo>
                    <a:pt x="87" y="61"/>
                    <a:pt x="87" y="56"/>
                    <a:pt x="86" y="52"/>
                  </a:cubicBezTo>
                  <a:cubicBezTo>
                    <a:pt x="85" y="43"/>
                    <a:pt x="82" y="34"/>
                    <a:pt x="78" y="27"/>
                  </a:cubicBezTo>
                  <a:cubicBezTo>
                    <a:pt x="75" y="19"/>
                    <a:pt x="70" y="12"/>
                    <a:pt x="63" y="8"/>
                  </a:cubicBezTo>
                  <a:cubicBezTo>
                    <a:pt x="57" y="3"/>
                    <a:pt x="49" y="2"/>
                    <a:pt x="41" y="3"/>
                  </a:cubicBezTo>
                  <a:cubicBezTo>
                    <a:pt x="34" y="4"/>
                    <a:pt x="27" y="7"/>
                    <a:pt x="22" y="11"/>
                  </a:cubicBezTo>
                  <a:cubicBezTo>
                    <a:pt x="17" y="15"/>
                    <a:pt x="13" y="20"/>
                    <a:pt x="10" y="26"/>
                  </a:cubicBezTo>
                  <a:cubicBezTo>
                    <a:pt x="7" y="31"/>
                    <a:pt x="5" y="37"/>
                    <a:pt x="4" y="42"/>
                  </a:cubicBezTo>
                  <a:cubicBezTo>
                    <a:pt x="2" y="53"/>
                    <a:pt x="4" y="62"/>
                    <a:pt x="7" y="69"/>
                  </a:cubicBezTo>
                  <a:cubicBezTo>
                    <a:pt x="10" y="76"/>
                    <a:pt x="14" y="81"/>
                    <a:pt x="16" y="85"/>
                  </a:cubicBezTo>
                  <a:cubicBezTo>
                    <a:pt x="17" y="86"/>
                    <a:pt x="18" y="87"/>
                    <a:pt x="19" y="88"/>
                  </a:cubicBezTo>
                  <a:cubicBezTo>
                    <a:pt x="19" y="89"/>
                    <a:pt x="20" y="90"/>
                    <a:pt x="20" y="90"/>
                  </a:cubicBezTo>
                  <a:cubicBezTo>
                    <a:pt x="20" y="90"/>
                    <a:pt x="19" y="89"/>
                    <a:pt x="19" y="88"/>
                  </a:cubicBezTo>
                  <a:cubicBezTo>
                    <a:pt x="18" y="88"/>
                    <a:pt x="17" y="86"/>
                    <a:pt x="16" y="85"/>
                  </a:cubicBezTo>
                  <a:cubicBezTo>
                    <a:pt x="13" y="82"/>
                    <a:pt x="10" y="77"/>
                    <a:pt x="7" y="70"/>
                  </a:cubicBezTo>
                  <a:cubicBezTo>
                    <a:pt x="3" y="63"/>
                    <a:pt x="0" y="53"/>
                    <a:pt x="3" y="42"/>
                  </a:cubicBezTo>
                  <a:cubicBezTo>
                    <a:pt x="4" y="36"/>
                    <a:pt x="6" y="31"/>
                    <a:pt x="9" y="25"/>
                  </a:cubicBezTo>
                  <a:cubicBezTo>
                    <a:pt x="12" y="20"/>
                    <a:pt x="16" y="14"/>
                    <a:pt x="21" y="10"/>
                  </a:cubicBezTo>
                  <a:cubicBezTo>
                    <a:pt x="27" y="5"/>
                    <a:pt x="34" y="2"/>
                    <a:pt x="41" y="1"/>
                  </a:cubicBezTo>
                  <a:cubicBezTo>
                    <a:pt x="49" y="0"/>
                    <a:pt x="57" y="1"/>
                    <a:pt x="64" y="6"/>
                  </a:cubicBezTo>
                  <a:cubicBezTo>
                    <a:pt x="71" y="11"/>
                    <a:pt x="76" y="18"/>
                    <a:pt x="80" y="26"/>
                  </a:cubicBezTo>
                  <a:cubicBezTo>
                    <a:pt x="84" y="34"/>
                    <a:pt x="87" y="42"/>
                    <a:pt x="88" y="52"/>
                  </a:cubicBezTo>
                  <a:cubicBezTo>
                    <a:pt x="89" y="56"/>
                    <a:pt x="89" y="61"/>
                    <a:pt x="89" y="66"/>
                  </a:cubicBezTo>
                  <a:cubicBezTo>
                    <a:pt x="89" y="70"/>
                    <a:pt x="88" y="75"/>
                    <a:pt x="87" y="80"/>
                  </a:cubicBezTo>
                  <a:cubicBezTo>
                    <a:pt x="86" y="89"/>
                    <a:pt x="85" y="99"/>
                    <a:pt x="84" y="109"/>
                  </a:cubicBezTo>
                  <a:cubicBezTo>
                    <a:pt x="83" y="119"/>
                    <a:pt x="81" y="129"/>
                    <a:pt x="80" y="139"/>
                  </a:cubicBezTo>
                  <a:cubicBezTo>
                    <a:pt x="78" y="149"/>
                    <a:pt x="76" y="159"/>
                    <a:pt x="74" y="169"/>
                  </a:cubicBezTo>
                  <a:cubicBezTo>
                    <a:pt x="70" y="194"/>
                    <a:pt x="67" y="217"/>
                    <a:pt x="64" y="240"/>
                  </a:cubicBezTo>
                  <a:cubicBezTo>
                    <a:pt x="63" y="252"/>
                    <a:pt x="62" y="263"/>
                    <a:pt x="61" y="273"/>
                  </a:cubicBezTo>
                  <a:cubicBezTo>
                    <a:pt x="60" y="284"/>
                    <a:pt x="59" y="295"/>
                    <a:pt x="60" y="305"/>
                  </a:cubicBezTo>
                  <a:cubicBezTo>
                    <a:pt x="60" y="308"/>
                    <a:pt x="60" y="310"/>
                    <a:pt x="60" y="313"/>
                  </a:cubicBezTo>
                  <a:cubicBezTo>
                    <a:pt x="60" y="315"/>
                    <a:pt x="61" y="318"/>
                    <a:pt x="61" y="320"/>
                  </a:cubicBezTo>
                  <a:cubicBezTo>
                    <a:pt x="62" y="325"/>
                    <a:pt x="63" y="330"/>
                    <a:pt x="64" y="334"/>
                  </a:cubicBezTo>
                  <a:cubicBezTo>
                    <a:pt x="66" y="344"/>
                    <a:pt x="69" y="352"/>
                    <a:pt x="72" y="360"/>
                  </a:cubicBezTo>
                  <a:cubicBezTo>
                    <a:pt x="76" y="368"/>
                    <a:pt x="81" y="375"/>
                    <a:pt x="86" y="380"/>
                  </a:cubicBezTo>
                  <a:cubicBezTo>
                    <a:pt x="92" y="386"/>
                    <a:pt x="98" y="389"/>
                    <a:pt x="105" y="391"/>
                  </a:cubicBezTo>
                  <a:cubicBezTo>
                    <a:pt x="109" y="392"/>
                    <a:pt x="109" y="392"/>
                    <a:pt x="109" y="392"/>
                  </a:cubicBezTo>
                  <a:cubicBezTo>
                    <a:pt x="105" y="392"/>
                    <a:pt x="105" y="392"/>
                    <a:pt x="105" y="392"/>
                  </a:cubicBezTo>
                  <a:cubicBezTo>
                    <a:pt x="85" y="392"/>
                    <a:pt x="69" y="392"/>
                    <a:pt x="58" y="392"/>
                  </a:cubicBezTo>
                  <a:cubicBezTo>
                    <a:pt x="52" y="392"/>
                    <a:pt x="48" y="392"/>
                    <a:pt x="45" y="392"/>
                  </a:cubicBezTo>
                  <a:cubicBezTo>
                    <a:pt x="44" y="392"/>
                    <a:pt x="43" y="392"/>
                    <a:pt x="42" y="392"/>
                  </a:cubicBezTo>
                  <a:cubicBezTo>
                    <a:pt x="41" y="392"/>
                    <a:pt x="41" y="392"/>
                    <a:pt x="41" y="39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5" name="任意多边形 242">
              <a:extLst>
                <a:ext uri="{FF2B5EF4-FFF2-40B4-BE49-F238E27FC236}">
                  <a16:creationId xmlns:a16="http://schemas.microsoft.com/office/drawing/2014/main" id="{0A0487AF-7A8B-4143-A792-0188DD133CF9}"/>
                </a:ext>
              </a:extLst>
            </p:cNvPr>
            <p:cNvSpPr/>
            <p:nvPr/>
          </p:nvSpPr>
          <p:spPr bwMode="auto">
            <a:xfrm>
              <a:off x="5759451" y="1966913"/>
              <a:ext cx="34925" cy="150813"/>
            </a:xfrm>
            <a:custGeom>
              <a:gdLst>
                <a:gd name="T0" fmla="*/ 10 w 15"/>
                <a:gd name="T1" fmla="*/ 0 h 65"/>
                <a:gd name="T2" fmla="*/ 6 w 15"/>
                <a:gd name="T3" fmla="*/ 9 h 65"/>
                <a:gd name="T4" fmla="*/ 3 w 15"/>
                <a:gd name="T5" fmla="*/ 20 h 65"/>
                <a:gd name="T6" fmla="*/ 2 w 15"/>
                <a:gd name="T7" fmla="*/ 33 h 65"/>
                <a:gd name="T8" fmla="*/ 5 w 15"/>
                <a:gd name="T9" fmla="*/ 46 h 65"/>
                <a:gd name="T10" fmla="*/ 9 w 15"/>
                <a:gd name="T11" fmla="*/ 56 h 65"/>
                <a:gd name="T12" fmla="*/ 15 w 15"/>
                <a:gd name="T13" fmla="*/ 65 h 65"/>
                <a:gd name="T14" fmla="*/ 13 w 15"/>
                <a:gd name="T15" fmla="*/ 63 h 65"/>
                <a:gd name="T16" fmla="*/ 8 w 15"/>
                <a:gd name="T17" fmla="*/ 57 h 65"/>
                <a:gd name="T18" fmla="*/ 3 w 15"/>
                <a:gd name="T19" fmla="*/ 47 h 65"/>
                <a:gd name="T20" fmla="*/ 0 w 15"/>
                <a:gd name="T21" fmla="*/ 33 h 65"/>
                <a:gd name="T22" fmla="*/ 1 w 15"/>
                <a:gd name="T23" fmla="*/ 20 h 65"/>
                <a:gd name="T24" fmla="*/ 4 w 15"/>
                <a:gd name="T25" fmla="*/ 9 h 65"/>
                <a:gd name="T26" fmla="*/ 8 w 15"/>
                <a:gd name="T27" fmla="*/ 2 h 65"/>
                <a:gd name="T28" fmla="*/ 10 w 15"/>
                <a:gd name="T29" fmla="*/ 0 h 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65">
                  <a:moveTo>
                    <a:pt x="10" y="0"/>
                  </a:moveTo>
                  <a:cubicBezTo>
                    <a:pt x="11" y="0"/>
                    <a:pt x="8" y="4"/>
                    <a:pt x="6" y="9"/>
                  </a:cubicBezTo>
                  <a:cubicBezTo>
                    <a:pt x="5" y="12"/>
                    <a:pt x="4" y="16"/>
                    <a:pt x="3" y="20"/>
                  </a:cubicBezTo>
                  <a:cubicBezTo>
                    <a:pt x="2" y="24"/>
                    <a:pt x="2" y="29"/>
                    <a:pt x="2" y="33"/>
                  </a:cubicBezTo>
                  <a:cubicBezTo>
                    <a:pt x="3" y="38"/>
                    <a:pt x="4" y="43"/>
                    <a:pt x="5" y="46"/>
                  </a:cubicBezTo>
                  <a:cubicBezTo>
                    <a:pt x="6" y="50"/>
                    <a:pt x="8" y="54"/>
                    <a:pt x="9" y="56"/>
                  </a:cubicBezTo>
                  <a:cubicBezTo>
                    <a:pt x="13" y="62"/>
                    <a:pt x="15" y="65"/>
                    <a:pt x="15" y="65"/>
                  </a:cubicBezTo>
                  <a:cubicBezTo>
                    <a:pt x="15" y="65"/>
                    <a:pt x="14" y="64"/>
                    <a:pt x="13" y="63"/>
                  </a:cubicBezTo>
                  <a:cubicBezTo>
                    <a:pt x="12" y="62"/>
                    <a:pt x="10" y="60"/>
                    <a:pt x="8" y="57"/>
                  </a:cubicBezTo>
                  <a:cubicBezTo>
                    <a:pt x="6" y="55"/>
                    <a:pt x="5" y="51"/>
                    <a:pt x="3" y="47"/>
                  </a:cubicBezTo>
                  <a:cubicBezTo>
                    <a:pt x="2" y="43"/>
                    <a:pt x="1" y="38"/>
                    <a:pt x="0" y="33"/>
                  </a:cubicBezTo>
                  <a:cubicBezTo>
                    <a:pt x="0" y="29"/>
                    <a:pt x="0" y="24"/>
                    <a:pt x="1" y="20"/>
                  </a:cubicBezTo>
                  <a:cubicBezTo>
                    <a:pt x="2" y="15"/>
                    <a:pt x="3" y="12"/>
                    <a:pt x="4" y="9"/>
                  </a:cubicBezTo>
                  <a:cubicBezTo>
                    <a:pt x="6" y="6"/>
                    <a:pt x="7" y="4"/>
                    <a:pt x="8" y="2"/>
                  </a:cubicBezTo>
                  <a:cubicBezTo>
                    <a:pt x="9" y="1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6" name="任意多边形 243">
              <a:extLst>
                <a:ext uri="{FF2B5EF4-FFF2-40B4-BE49-F238E27FC236}">
                  <a16:creationId xmlns:a16="http://schemas.microsoft.com/office/drawing/2014/main" id="{DEA4EE68-88D3-4AF6-8BF1-4BD45D860778}"/>
                </a:ext>
              </a:extLst>
            </p:cNvPr>
            <p:cNvSpPr/>
            <p:nvPr/>
          </p:nvSpPr>
          <p:spPr bwMode="auto">
            <a:xfrm>
              <a:off x="5681664" y="1901825"/>
              <a:ext cx="95250" cy="215900"/>
            </a:xfrm>
            <a:custGeom>
              <a:gdLst>
                <a:gd name="T0" fmla="*/ 23 w 41"/>
                <a:gd name="T1" fmla="*/ 0 h 93"/>
                <a:gd name="T2" fmla="*/ 13 w 41"/>
                <a:gd name="T3" fmla="*/ 13 h 93"/>
                <a:gd name="T4" fmla="*/ 5 w 41"/>
                <a:gd name="T5" fmla="*/ 51 h 93"/>
                <a:gd name="T6" fmla="*/ 26 w 41"/>
                <a:gd name="T7" fmla="*/ 84 h 93"/>
                <a:gd name="T8" fmla="*/ 41 w 41"/>
                <a:gd name="T9" fmla="*/ 92 h 93"/>
                <a:gd name="T10" fmla="*/ 36 w 41"/>
                <a:gd name="T11" fmla="*/ 91 h 93"/>
                <a:gd name="T12" fmla="*/ 25 w 41"/>
                <a:gd name="T13" fmla="*/ 85 h 93"/>
                <a:gd name="T14" fmla="*/ 3 w 41"/>
                <a:gd name="T15" fmla="*/ 51 h 93"/>
                <a:gd name="T16" fmla="*/ 12 w 41"/>
                <a:gd name="T17" fmla="*/ 12 h 93"/>
                <a:gd name="T18" fmla="*/ 20 w 41"/>
                <a:gd name="T19" fmla="*/ 3 h 93"/>
                <a:gd name="T20" fmla="*/ 23 w 41"/>
                <a:gd name="T21" fmla="*/ 0 h 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93">
                  <a:moveTo>
                    <a:pt x="23" y="0"/>
                  </a:moveTo>
                  <a:cubicBezTo>
                    <a:pt x="24" y="0"/>
                    <a:pt x="18" y="4"/>
                    <a:pt x="13" y="13"/>
                  </a:cubicBezTo>
                  <a:cubicBezTo>
                    <a:pt x="7" y="21"/>
                    <a:pt x="2" y="36"/>
                    <a:pt x="5" y="51"/>
                  </a:cubicBezTo>
                  <a:cubicBezTo>
                    <a:pt x="8" y="67"/>
                    <a:pt x="18" y="78"/>
                    <a:pt x="26" y="84"/>
                  </a:cubicBezTo>
                  <a:cubicBezTo>
                    <a:pt x="34" y="90"/>
                    <a:pt x="41" y="92"/>
                    <a:pt x="41" y="92"/>
                  </a:cubicBezTo>
                  <a:cubicBezTo>
                    <a:pt x="41" y="93"/>
                    <a:pt x="39" y="92"/>
                    <a:pt x="36" y="91"/>
                  </a:cubicBezTo>
                  <a:cubicBezTo>
                    <a:pt x="33" y="90"/>
                    <a:pt x="30" y="88"/>
                    <a:pt x="25" y="85"/>
                  </a:cubicBezTo>
                  <a:cubicBezTo>
                    <a:pt x="17" y="80"/>
                    <a:pt x="6" y="68"/>
                    <a:pt x="3" y="51"/>
                  </a:cubicBezTo>
                  <a:cubicBezTo>
                    <a:pt x="0" y="35"/>
                    <a:pt x="6" y="21"/>
                    <a:pt x="12" y="12"/>
                  </a:cubicBezTo>
                  <a:cubicBezTo>
                    <a:pt x="15" y="8"/>
                    <a:pt x="17" y="4"/>
                    <a:pt x="20" y="3"/>
                  </a:cubicBezTo>
                  <a:cubicBezTo>
                    <a:pt x="22" y="1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7" name="任意多边形 244">
              <a:extLst>
                <a:ext uri="{FF2B5EF4-FFF2-40B4-BE49-F238E27FC236}">
                  <a16:creationId xmlns:a16="http://schemas.microsoft.com/office/drawing/2014/main" id="{C4D80EB3-24B6-4402-83ED-4824BE126478}"/>
                </a:ext>
              </a:extLst>
            </p:cNvPr>
            <p:cNvSpPr/>
            <p:nvPr/>
          </p:nvSpPr>
          <p:spPr bwMode="auto">
            <a:xfrm>
              <a:off x="5240339" y="2570163"/>
              <a:ext cx="1544638" cy="827088"/>
            </a:xfrm>
            <a:custGeom>
              <a:gdLst>
                <a:gd name="T0" fmla="*/ 662 w 662"/>
                <a:gd name="T1" fmla="*/ 352 h 354"/>
                <a:gd name="T2" fmla="*/ 660 w 662"/>
                <a:gd name="T3" fmla="*/ 353 h 354"/>
                <a:gd name="T4" fmla="*/ 652 w 662"/>
                <a:gd name="T5" fmla="*/ 353 h 354"/>
                <a:gd name="T6" fmla="*/ 622 w 662"/>
                <a:gd name="T7" fmla="*/ 353 h 354"/>
                <a:gd name="T8" fmla="*/ 514 w 662"/>
                <a:gd name="T9" fmla="*/ 353 h 354"/>
                <a:gd name="T10" fmla="*/ 155 w 662"/>
                <a:gd name="T11" fmla="*/ 354 h 354"/>
                <a:gd name="T12" fmla="*/ 1 w 662"/>
                <a:gd name="T13" fmla="*/ 353 h 354"/>
                <a:gd name="T14" fmla="*/ 0 w 662"/>
                <a:gd name="T15" fmla="*/ 353 h 354"/>
                <a:gd name="T16" fmla="*/ 0 w 662"/>
                <a:gd name="T17" fmla="*/ 352 h 354"/>
                <a:gd name="T18" fmla="*/ 0 w 662"/>
                <a:gd name="T19" fmla="*/ 99 h 354"/>
                <a:gd name="T20" fmla="*/ 0 w 662"/>
                <a:gd name="T21" fmla="*/ 26 h 354"/>
                <a:gd name="T22" fmla="*/ 1 w 662"/>
                <a:gd name="T23" fmla="*/ 7 h 354"/>
                <a:gd name="T24" fmla="*/ 1 w 662"/>
                <a:gd name="T25" fmla="*/ 2 h 354"/>
                <a:gd name="T26" fmla="*/ 1 w 662"/>
                <a:gd name="T27" fmla="*/ 0 h 354"/>
                <a:gd name="T28" fmla="*/ 1 w 662"/>
                <a:gd name="T29" fmla="*/ 2 h 354"/>
                <a:gd name="T30" fmla="*/ 1 w 662"/>
                <a:gd name="T31" fmla="*/ 7 h 354"/>
                <a:gd name="T32" fmla="*/ 1 w 662"/>
                <a:gd name="T33" fmla="*/ 26 h 354"/>
                <a:gd name="T34" fmla="*/ 1 w 662"/>
                <a:gd name="T35" fmla="*/ 99 h 354"/>
                <a:gd name="T36" fmla="*/ 2 w 662"/>
                <a:gd name="T37" fmla="*/ 352 h 354"/>
                <a:gd name="T38" fmla="*/ 1 w 662"/>
                <a:gd name="T39" fmla="*/ 351 h 354"/>
                <a:gd name="T40" fmla="*/ 155 w 662"/>
                <a:gd name="T41" fmla="*/ 351 h 354"/>
                <a:gd name="T42" fmla="*/ 514 w 662"/>
                <a:gd name="T43" fmla="*/ 352 h 354"/>
                <a:gd name="T44" fmla="*/ 622 w 662"/>
                <a:gd name="T45" fmla="*/ 352 h 354"/>
                <a:gd name="T46" fmla="*/ 652 w 662"/>
                <a:gd name="T47" fmla="*/ 352 h 354"/>
                <a:gd name="T48" fmla="*/ 660 w 662"/>
                <a:gd name="T49" fmla="*/ 352 h 354"/>
                <a:gd name="T50" fmla="*/ 662 w 662"/>
                <a:gd name="T51" fmla="*/ 352 h 3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2" h="354">
                  <a:moveTo>
                    <a:pt x="662" y="352"/>
                  </a:moveTo>
                  <a:cubicBezTo>
                    <a:pt x="662" y="352"/>
                    <a:pt x="661" y="353"/>
                    <a:pt x="660" y="353"/>
                  </a:cubicBezTo>
                  <a:cubicBezTo>
                    <a:pt x="658" y="353"/>
                    <a:pt x="655" y="353"/>
                    <a:pt x="652" y="353"/>
                  </a:cubicBezTo>
                  <a:cubicBezTo>
                    <a:pt x="645" y="353"/>
                    <a:pt x="635" y="353"/>
                    <a:pt x="622" y="353"/>
                  </a:cubicBezTo>
                  <a:cubicBezTo>
                    <a:pt x="597" y="353"/>
                    <a:pt x="560" y="353"/>
                    <a:pt x="514" y="353"/>
                  </a:cubicBezTo>
                  <a:cubicBezTo>
                    <a:pt x="422" y="353"/>
                    <a:pt x="295" y="353"/>
                    <a:pt x="155" y="354"/>
                  </a:cubicBezTo>
                  <a:cubicBezTo>
                    <a:pt x="101" y="353"/>
                    <a:pt x="49" y="353"/>
                    <a:pt x="1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250"/>
                    <a:pt x="0" y="162"/>
                    <a:pt x="0" y="99"/>
                  </a:cubicBezTo>
                  <a:cubicBezTo>
                    <a:pt x="0" y="68"/>
                    <a:pt x="0" y="43"/>
                    <a:pt x="0" y="26"/>
                  </a:cubicBezTo>
                  <a:cubicBezTo>
                    <a:pt x="0" y="18"/>
                    <a:pt x="0" y="11"/>
                    <a:pt x="1" y="7"/>
                  </a:cubicBezTo>
                  <a:cubicBezTo>
                    <a:pt x="1" y="5"/>
                    <a:pt x="1" y="3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1" y="2"/>
                  </a:cubicBezTo>
                  <a:cubicBezTo>
                    <a:pt x="1" y="3"/>
                    <a:pt x="1" y="5"/>
                    <a:pt x="1" y="7"/>
                  </a:cubicBezTo>
                  <a:cubicBezTo>
                    <a:pt x="1" y="11"/>
                    <a:pt x="1" y="18"/>
                    <a:pt x="1" y="26"/>
                  </a:cubicBezTo>
                  <a:cubicBezTo>
                    <a:pt x="1" y="43"/>
                    <a:pt x="1" y="68"/>
                    <a:pt x="1" y="99"/>
                  </a:cubicBezTo>
                  <a:cubicBezTo>
                    <a:pt x="1" y="162"/>
                    <a:pt x="2" y="250"/>
                    <a:pt x="2" y="352"/>
                  </a:cubicBezTo>
                  <a:cubicBezTo>
                    <a:pt x="1" y="351"/>
                    <a:pt x="1" y="351"/>
                    <a:pt x="1" y="351"/>
                  </a:cubicBezTo>
                  <a:cubicBezTo>
                    <a:pt x="49" y="351"/>
                    <a:pt x="101" y="351"/>
                    <a:pt x="155" y="351"/>
                  </a:cubicBezTo>
                  <a:cubicBezTo>
                    <a:pt x="295" y="352"/>
                    <a:pt x="422" y="352"/>
                    <a:pt x="514" y="352"/>
                  </a:cubicBezTo>
                  <a:cubicBezTo>
                    <a:pt x="560" y="352"/>
                    <a:pt x="597" y="352"/>
                    <a:pt x="622" y="352"/>
                  </a:cubicBezTo>
                  <a:cubicBezTo>
                    <a:pt x="635" y="352"/>
                    <a:pt x="645" y="352"/>
                    <a:pt x="652" y="352"/>
                  </a:cubicBezTo>
                  <a:cubicBezTo>
                    <a:pt x="655" y="352"/>
                    <a:pt x="658" y="352"/>
                    <a:pt x="660" y="352"/>
                  </a:cubicBezTo>
                  <a:cubicBezTo>
                    <a:pt x="661" y="352"/>
                    <a:pt x="662" y="352"/>
                    <a:pt x="662" y="35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8" name="矩形 245">
              <a:extLst>
                <a:ext uri="{FF2B5EF4-FFF2-40B4-BE49-F238E27FC236}">
                  <a16:creationId xmlns:a16="http://schemas.microsoft.com/office/drawing/2014/main" id="{50254738-2237-458A-BCB5-EC8670145575}"/>
                </a:ext>
              </a:extLst>
            </p:cNvPr>
            <p:cNvSpPr/>
            <p:nvPr/>
          </p:nvSpPr>
          <p:spPr bwMode="auto">
            <a:xfrm>
              <a:off x="5367339" y="3189288"/>
              <a:ext cx="155575" cy="155575"/>
            </a:xfrm>
            <a:prstGeom prst="rect">
              <a:avLst/>
            </a:pr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9" name="矩形 246">
              <a:extLst>
                <a:ext uri="{FF2B5EF4-FFF2-40B4-BE49-F238E27FC236}">
                  <a16:creationId xmlns:a16="http://schemas.microsoft.com/office/drawing/2014/main" id="{4129E6F1-5B84-4C9F-9985-23A7274E0F29}"/>
                </a:ext>
              </a:extLst>
            </p:cNvPr>
            <p:cNvSpPr/>
            <p:nvPr/>
          </p:nvSpPr>
          <p:spPr bwMode="auto">
            <a:xfrm>
              <a:off x="5595939" y="3079750"/>
              <a:ext cx="155575" cy="265113"/>
            </a:xfrm>
            <a:prstGeom prst="rect">
              <a:avLst/>
            </a:pr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0" name="矩形 247">
              <a:extLst>
                <a:ext uri="{FF2B5EF4-FFF2-40B4-BE49-F238E27FC236}">
                  <a16:creationId xmlns:a16="http://schemas.microsoft.com/office/drawing/2014/main" id="{DEB396BF-5F5A-4878-893B-D880EE2EF56B}"/>
                </a:ext>
              </a:extLst>
            </p:cNvPr>
            <p:cNvSpPr/>
            <p:nvPr/>
          </p:nvSpPr>
          <p:spPr bwMode="auto">
            <a:xfrm>
              <a:off x="5826126" y="2951163"/>
              <a:ext cx="157163" cy="393700"/>
            </a:xfrm>
            <a:prstGeom prst="rect">
              <a:avLst/>
            </a:pr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1" name="矩形 248">
              <a:extLst>
                <a:ext uri="{FF2B5EF4-FFF2-40B4-BE49-F238E27FC236}">
                  <a16:creationId xmlns:a16="http://schemas.microsoft.com/office/drawing/2014/main" id="{DD5D0476-987C-484C-A2A4-012932BFAA8A}"/>
                </a:ext>
              </a:extLst>
            </p:cNvPr>
            <p:cNvSpPr/>
            <p:nvPr/>
          </p:nvSpPr>
          <p:spPr bwMode="auto">
            <a:xfrm>
              <a:off x="6048376" y="2811463"/>
              <a:ext cx="155575" cy="533400"/>
            </a:xfrm>
            <a:prstGeom prst="rect">
              <a:avLst/>
            </a:pr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2" name="矩形 249">
              <a:extLst>
                <a:ext uri="{FF2B5EF4-FFF2-40B4-BE49-F238E27FC236}">
                  <a16:creationId xmlns:a16="http://schemas.microsoft.com/office/drawing/2014/main" id="{6BC5A014-2545-4296-914B-2EABFD353BD9}"/>
                </a:ext>
              </a:extLst>
            </p:cNvPr>
            <p:cNvSpPr/>
            <p:nvPr/>
          </p:nvSpPr>
          <p:spPr bwMode="auto">
            <a:xfrm>
              <a:off x="6276976" y="2632075"/>
              <a:ext cx="155575" cy="712788"/>
            </a:xfrm>
            <a:prstGeom prst="rect">
              <a:avLst/>
            </a:pr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3" name="矩形 250">
              <a:extLst>
                <a:ext uri="{FF2B5EF4-FFF2-40B4-BE49-F238E27FC236}">
                  <a16:creationId xmlns:a16="http://schemas.microsoft.com/office/drawing/2014/main" id="{C204C255-A0BD-4706-8C88-D7CAB7F1E4F9}"/>
                </a:ext>
              </a:extLst>
            </p:cNvPr>
            <p:cNvSpPr/>
            <p:nvPr/>
          </p:nvSpPr>
          <p:spPr bwMode="auto">
            <a:xfrm>
              <a:off x="6502401" y="2493963"/>
              <a:ext cx="153988" cy="844550"/>
            </a:xfrm>
            <a:prstGeom prst="rect">
              <a:avLst/>
            </a:pr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" name="任意多边形 251">
              <a:extLst>
                <a:ext uri="{FF2B5EF4-FFF2-40B4-BE49-F238E27FC236}">
                  <a16:creationId xmlns:a16="http://schemas.microsoft.com/office/drawing/2014/main" id="{8F3E2269-98D8-471F-AFA1-AE43DCF5B0D9}"/>
                </a:ext>
              </a:extLst>
            </p:cNvPr>
            <p:cNvSpPr/>
            <p:nvPr/>
          </p:nvSpPr>
          <p:spPr bwMode="auto">
            <a:xfrm>
              <a:off x="5367339" y="2330450"/>
              <a:ext cx="1160463" cy="700088"/>
            </a:xfrm>
            <a:custGeom>
              <a:gdLst>
                <a:gd name="T0" fmla="*/ 0 w 498"/>
                <a:gd name="T1" fmla="*/ 300 h 300"/>
                <a:gd name="T2" fmla="*/ 1 w 498"/>
                <a:gd name="T3" fmla="*/ 299 h 300"/>
                <a:gd name="T4" fmla="*/ 4 w 498"/>
                <a:gd name="T5" fmla="*/ 297 h 300"/>
                <a:gd name="T6" fmla="*/ 14 w 498"/>
                <a:gd name="T7" fmla="*/ 291 h 300"/>
                <a:gd name="T8" fmla="*/ 52 w 498"/>
                <a:gd name="T9" fmla="*/ 265 h 300"/>
                <a:gd name="T10" fmla="*/ 185 w 498"/>
                <a:gd name="T11" fmla="*/ 179 h 300"/>
                <a:gd name="T12" fmla="*/ 187 w 498"/>
                <a:gd name="T13" fmla="*/ 178 h 300"/>
                <a:gd name="T14" fmla="*/ 187 w 498"/>
                <a:gd name="T15" fmla="*/ 180 h 300"/>
                <a:gd name="T16" fmla="*/ 187 w 498"/>
                <a:gd name="T17" fmla="*/ 209 h 300"/>
                <a:gd name="T18" fmla="*/ 185 w 498"/>
                <a:gd name="T19" fmla="*/ 209 h 300"/>
                <a:gd name="T20" fmla="*/ 237 w 498"/>
                <a:gd name="T21" fmla="*/ 174 h 300"/>
                <a:gd name="T22" fmla="*/ 422 w 498"/>
                <a:gd name="T23" fmla="*/ 50 h 300"/>
                <a:gd name="T24" fmla="*/ 478 w 498"/>
                <a:gd name="T25" fmla="*/ 13 h 300"/>
                <a:gd name="T26" fmla="*/ 493 w 498"/>
                <a:gd name="T27" fmla="*/ 3 h 300"/>
                <a:gd name="T28" fmla="*/ 497 w 498"/>
                <a:gd name="T29" fmla="*/ 1 h 300"/>
                <a:gd name="T30" fmla="*/ 498 w 498"/>
                <a:gd name="T31" fmla="*/ 0 h 300"/>
                <a:gd name="T32" fmla="*/ 497 w 498"/>
                <a:gd name="T33" fmla="*/ 1 h 300"/>
                <a:gd name="T34" fmla="*/ 493 w 498"/>
                <a:gd name="T35" fmla="*/ 4 h 300"/>
                <a:gd name="T36" fmla="*/ 478 w 498"/>
                <a:gd name="T37" fmla="*/ 14 h 300"/>
                <a:gd name="T38" fmla="*/ 422 w 498"/>
                <a:gd name="T39" fmla="*/ 52 h 300"/>
                <a:gd name="T40" fmla="*/ 238 w 498"/>
                <a:gd name="T41" fmla="*/ 175 h 300"/>
                <a:gd name="T42" fmla="*/ 186 w 498"/>
                <a:gd name="T43" fmla="*/ 210 h 300"/>
                <a:gd name="T44" fmla="*/ 184 w 498"/>
                <a:gd name="T45" fmla="*/ 211 h 300"/>
                <a:gd name="T46" fmla="*/ 185 w 498"/>
                <a:gd name="T47" fmla="*/ 209 h 300"/>
                <a:gd name="T48" fmla="*/ 185 w 498"/>
                <a:gd name="T49" fmla="*/ 180 h 300"/>
                <a:gd name="T50" fmla="*/ 186 w 498"/>
                <a:gd name="T51" fmla="*/ 180 h 300"/>
                <a:gd name="T52" fmla="*/ 53 w 498"/>
                <a:gd name="T53" fmla="*/ 266 h 300"/>
                <a:gd name="T54" fmla="*/ 14 w 498"/>
                <a:gd name="T55" fmla="*/ 291 h 300"/>
                <a:gd name="T56" fmla="*/ 4 w 498"/>
                <a:gd name="T57" fmla="*/ 298 h 300"/>
                <a:gd name="T58" fmla="*/ 1 w 498"/>
                <a:gd name="T59" fmla="*/ 299 h 300"/>
                <a:gd name="T60" fmla="*/ 0 w 498"/>
                <a:gd name="T61" fmla="*/ 300 h 3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8" h="300">
                  <a:moveTo>
                    <a:pt x="0" y="300"/>
                  </a:moveTo>
                  <a:cubicBezTo>
                    <a:pt x="0" y="300"/>
                    <a:pt x="1" y="300"/>
                    <a:pt x="1" y="299"/>
                  </a:cubicBezTo>
                  <a:cubicBezTo>
                    <a:pt x="2" y="299"/>
                    <a:pt x="3" y="298"/>
                    <a:pt x="4" y="297"/>
                  </a:cubicBezTo>
                  <a:cubicBezTo>
                    <a:pt x="6" y="296"/>
                    <a:pt x="10" y="294"/>
                    <a:pt x="14" y="291"/>
                  </a:cubicBezTo>
                  <a:cubicBezTo>
                    <a:pt x="23" y="285"/>
                    <a:pt x="36" y="276"/>
                    <a:pt x="52" y="265"/>
                  </a:cubicBezTo>
                  <a:cubicBezTo>
                    <a:pt x="85" y="244"/>
                    <a:pt x="131" y="214"/>
                    <a:pt x="185" y="179"/>
                  </a:cubicBezTo>
                  <a:cubicBezTo>
                    <a:pt x="187" y="178"/>
                    <a:pt x="187" y="178"/>
                    <a:pt x="187" y="178"/>
                  </a:cubicBezTo>
                  <a:cubicBezTo>
                    <a:pt x="187" y="180"/>
                    <a:pt x="187" y="180"/>
                    <a:pt x="187" y="180"/>
                  </a:cubicBezTo>
                  <a:cubicBezTo>
                    <a:pt x="187" y="189"/>
                    <a:pt x="187" y="199"/>
                    <a:pt x="187" y="209"/>
                  </a:cubicBezTo>
                  <a:cubicBezTo>
                    <a:pt x="185" y="209"/>
                    <a:pt x="185" y="209"/>
                    <a:pt x="185" y="209"/>
                  </a:cubicBezTo>
                  <a:cubicBezTo>
                    <a:pt x="202" y="197"/>
                    <a:pt x="219" y="186"/>
                    <a:pt x="237" y="174"/>
                  </a:cubicBezTo>
                  <a:cubicBezTo>
                    <a:pt x="309" y="125"/>
                    <a:pt x="374" y="82"/>
                    <a:pt x="422" y="50"/>
                  </a:cubicBezTo>
                  <a:cubicBezTo>
                    <a:pt x="445" y="35"/>
                    <a:pt x="464" y="22"/>
                    <a:pt x="478" y="13"/>
                  </a:cubicBezTo>
                  <a:cubicBezTo>
                    <a:pt x="484" y="9"/>
                    <a:pt x="489" y="6"/>
                    <a:pt x="493" y="3"/>
                  </a:cubicBezTo>
                  <a:cubicBezTo>
                    <a:pt x="495" y="2"/>
                    <a:pt x="496" y="1"/>
                    <a:pt x="497" y="1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98" y="0"/>
                    <a:pt x="498" y="0"/>
                    <a:pt x="497" y="1"/>
                  </a:cubicBezTo>
                  <a:cubicBezTo>
                    <a:pt x="496" y="2"/>
                    <a:pt x="495" y="2"/>
                    <a:pt x="493" y="4"/>
                  </a:cubicBezTo>
                  <a:cubicBezTo>
                    <a:pt x="490" y="6"/>
                    <a:pt x="485" y="9"/>
                    <a:pt x="478" y="14"/>
                  </a:cubicBezTo>
                  <a:cubicBezTo>
                    <a:pt x="465" y="23"/>
                    <a:pt x="446" y="36"/>
                    <a:pt x="422" y="52"/>
                  </a:cubicBezTo>
                  <a:cubicBezTo>
                    <a:pt x="375" y="83"/>
                    <a:pt x="310" y="127"/>
                    <a:pt x="238" y="175"/>
                  </a:cubicBezTo>
                  <a:cubicBezTo>
                    <a:pt x="220" y="187"/>
                    <a:pt x="203" y="199"/>
                    <a:pt x="186" y="210"/>
                  </a:cubicBezTo>
                  <a:cubicBezTo>
                    <a:pt x="184" y="211"/>
                    <a:pt x="184" y="211"/>
                    <a:pt x="184" y="211"/>
                  </a:cubicBezTo>
                  <a:cubicBezTo>
                    <a:pt x="185" y="209"/>
                    <a:pt x="185" y="209"/>
                    <a:pt x="185" y="209"/>
                  </a:cubicBezTo>
                  <a:cubicBezTo>
                    <a:pt x="185" y="199"/>
                    <a:pt x="185" y="189"/>
                    <a:pt x="185" y="180"/>
                  </a:cubicBezTo>
                  <a:cubicBezTo>
                    <a:pt x="186" y="180"/>
                    <a:pt x="186" y="180"/>
                    <a:pt x="186" y="180"/>
                  </a:cubicBezTo>
                  <a:cubicBezTo>
                    <a:pt x="132" y="215"/>
                    <a:pt x="86" y="245"/>
                    <a:pt x="53" y="266"/>
                  </a:cubicBezTo>
                  <a:cubicBezTo>
                    <a:pt x="37" y="277"/>
                    <a:pt x="24" y="285"/>
                    <a:pt x="14" y="291"/>
                  </a:cubicBezTo>
                  <a:cubicBezTo>
                    <a:pt x="10" y="294"/>
                    <a:pt x="7" y="296"/>
                    <a:pt x="4" y="298"/>
                  </a:cubicBezTo>
                  <a:cubicBezTo>
                    <a:pt x="3" y="298"/>
                    <a:pt x="2" y="299"/>
                    <a:pt x="1" y="299"/>
                  </a:cubicBezTo>
                  <a:cubicBezTo>
                    <a:pt x="1" y="300"/>
                    <a:pt x="0" y="300"/>
                    <a:pt x="0" y="30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5" name="任意多边形 252">
              <a:extLst>
                <a:ext uri="{FF2B5EF4-FFF2-40B4-BE49-F238E27FC236}">
                  <a16:creationId xmlns:a16="http://schemas.microsoft.com/office/drawing/2014/main" id="{27EE392F-53DD-4E32-82E7-3C6BF19EE318}"/>
                </a:ext>
              </a:extLst>
            </p:cNvPr>
            <p:cNvSpPr/>
            <p:nvPr/>
          </p:nvSpPr>
          <p:spPr bwMode="auto">
            <a:xfrm>
              <a:off x="6451601" y="2328863"/>
              <a:ext cx="79375" cy="66675"/>
            </a:xfrm>
            <a:custGeom>
              <a:gdLst>
                <a:gd name="T0" fmla="*/ 33 w 34"/>
                <a:gd name="T1" fmla="*/ 29 h 29"/>
                <a:gd name="T2" fmla="*/ 33 w 34"/>
                <a:gd name="T3" fmla="*/ 21 h 29"/>
                <a:gd name="T4" fmla="*/ 32 w 34"/>
                <a:gd name="T5" fmla="*/ 1 h 29"/>
                <a:gd name="T6" fmla="*/ 33 w 34"/>
                <a:gd name="T7" fmla="*/ 2 h 29"/>
                <a:gd name="T8" fmla="*/ 31 w 34"/>
                <a:gd name="T9" fmla="*/ 2 h 29"/>
                <a:gd name="T10" fmla="*/ 9 w 34"/>
                <a:gd name="T11" fmla="*/ 1 h 29"/>
                <a:gd name="T12" fmla="*/ 0 w 34"/>
                <a:gd name="T13" fmla="*/ 1 h 29"/>
                <a:gd name="T14" fmla="*/ 9 w 34"/>
                <a:gd name="T15" fmla="*/ 0 h 29"/>
                <a:gd name="T16" fmla="*/ 31 w 34"/>
                <a:gd name="T17" fmla="*/ 0 h 29"/>
                <a:gd name="T18" fmla="*/ 33 w 34"/>
                <a:gd name="T19" fmla="*/ 0 h 29"/>
                <a:gd name="T20" fmla="*/ 34 w 34"/>
                <a:gd name="T21" fmla="*/ 0 h 29"/>
                <a:gd name="T22" fmla="*/ 34 w 34"/>
                <a:gd name="T23" fmla="*/ 1 h 29"/>
                <a:gd name="T24" fmla="*/ 34 w 34"/>
                <a:gd name="T25" fmla="*/ 21 h 29"/>
                <a:gd name="T26" fmla="*/ 33 w 34"/>
                <a:gd name="T27" fmla="*/ 29 h 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28">
                  <a:moveTo>
                    <a:pt x="33" y="29"/>
                  </a:moveTo>
                  <a:cubicBezTo>
                    <a:pt x="33" y="29"/>
                    <a:pt x="33" y="26"/>
                    <a:pt x="33" y="21"/>
                  </a:cubicBezTo>
                  <a:cubicBezTo>
                    <a:pt x="32" y="16"/>
                    <a:pt x="32" y="9"/>
                    <a:pt x="32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2" y="2"/>
                    <a:pt x="31" y="2"/>
                  </a:cubicBezTo>
                  <a:cubicBezTo>
                    <a:pt x="22" y="2"/>
                    <a:pt x="14" y="2"/>
                    <a:pt x="9" y="1"/>
                  </a:cubicBezTo>
                  <a:cubicBezTo>
                    <a:pt x="3" y="1"/>
                    <a:pt x="0" y="1"/>
                    <a:pt x="0" y="1"/>
                  </a:cubicBezTo>
                  <a:cubicBezTo>
                    <a:pt x="0" y="0"/>
                    <a:pt x="3" y="0"/>
                    <a:pt x="9" y="0"/>
                  </a:cubicBezTo>
                  <a:cubicBezTo>
                    <a:pt x="14" y="0"/>
                    <a:pt x="22" y="0"/>
                    <a:pt x="31" y="0"/>
                  </a:cubicBezTo>
                  <a:cubicBezTo>
                    <a:pt x="32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9"/>
                    <a:pt x="34" y="16"/>
                    <a:pt x="34" y="21"/>
                  </a:cubicBezTo>
                  <a:cubicBezTo>
                    <a:pt x="34" y="26"/>
                    <a:pt x="34" y="29"/>
                    <a:pt x="33" y="2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6" name="椭圆 253">
              <a:extLst>
                <a:ext uri="{FF2B5EF4-FFF2-40B4-BE49-F238E27FC236}">
                  <a16:creationId xmlns:a16="http://schemas.microsoft.com/office/drawing/2014/main" id="{D47B469D-E0AF-4CB8-97AC-16E028212DA7}"/>
                </a:ext>
              </a:extLst>
            </p:cNvPr>
            <p:cNvSpPr/>
            <p:nvPr/>
          </p:nvSpPr>
          <p:spPr bwMode="auto">
            <a:xfrm>
              <a:off x="5491164" y="3516313"/>
              <a:ext cx="214313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7" name="椭圆 254">
              <a:extLst>
                <a:ext uri="{FF2B5EF4-FFF2-40B4-BE49-F238E27FC236}">
                  <a16:creationId xmlns:a16="http://schemas.microsoft.com/office/drawing/2014/main" id="{47CB819A-7F2D-4187-A284-902C18596974}"/>
                </a:ext>
              </a:extLst>
            </p:cNvPr>
            <p:cNvSpPr/>
            <p:nvPr/>
          </p:nvSpPr>
          <p:spPr bwMode="auto">
            <a:xfrm>
              <a:off x="5592764" y="3541713"/>
              <a:ext cx="4763" cy="50800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8" name="椭圆 255">
              <a:extLst>
                <a:ext uri="{FF2B5EF4-FFF2-40B4-BE49-F238E27FC236}">
                  <a16:creationId xmlns:a16="http://schemas.microsoft.com/office/drawing/2014/main" id="{9255320E-5B05-47B8-A7E3-DE4B4791C461}"/>
                </a:ext>
              </a:extLst>
            </p:cNvPr>
            <p:cNvSpPr/>
            <p:nvPr/>
          </p:nvSpPr>
          <p:spPr bwMode="auto">
            <a:xfrm>
              <a:off x="5280026" y="3616325"/>
              <a:ext cx="579438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9" name="椭圆 256">
              <a:extLst>
                <a:ext uri="{FF2B5EF4-FFF2-40B4-BE49-F238E27FC236}">
                  <a16:creationId xmlns:a16="http://schemas.microsoft.com/office/drawing/2014/main" id="{D24F5556-CB02-4099-BE90-A62627E1ED25}"/>
                </a:ext>
              </a:extLst>
            </p:cNvPr>
            <p:cNvSpPr/>
            <p:nvPr/>
          </p:nvSpPr>
          <p:spPr bwMode="auto">
            <a:xfrm>
              <a:off x="5283201" y="3621088"/>
              <a:ext cx="4763" cy="682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0" name="椭圆 257">
              <a:extLst>
                <a:ext uri="{FF2B5EF4-FFF2-40B4-BE49-F238E27FC236}">
                  <a16:creationId xmlns:a16="http://schemas.microsoft.com/office/drawing/2014/main" id="{EF9E2077-B303-4B8D-9346-AAE813553407}"/>
                </a:ext>
              </a:extLst>
            </p:cNvPr>
            <p:cNvSpPr/>
            <p:nvPr/>
          </p:nvSpPr>
          <p:spPr bwMode="auto">
            <a:xfrm>
              <a:off x="5487989" y="3621088"/>
              <a:ext cx="4763" cy="60325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1" name="椭圆 258">
              <a:extLst>
                <a:ext uri="{FF2B5EF4-FFF2-40B4-BE49-F238E27FC236}">
                  <a16:creationId xmlns:a16="http://schemas.microsoft.com/office/drawing/2014/main" id="{2D5415E7-B972-4616-823E-C3F245FC5147}"/>
                </a:ext>
              </a:extLst>
            </p:cNvPr>
            <p:cNvSpPr/>
            <p:nvPr/>
          </p:nvSpPr>
          <p:spPr bwMode="auto">
            <a:xfrm>
              <a:off x="5700714" y="3621088"/>
              <a:ext cx="4763" cy="65088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2" name="椭圆 259">
              <a:extLst>
                <a:ext uri="{FF2B5EF4-FFF2-40B4-BE49-F238E27FC236}">
                  <a16:creationId xmlns:a16="http://schemas.microsoft.com/office/drawing/2014/main" id="{4AB8DBDD-5D55-4B1A-966D-A02197B6EFA1}"/>
                </a:ext>
              </a:extLst>
            </p:cNvPr>
            <p:cNvSpPr/>
            <p:nvPr/>
          </p:nvSpPr>
          <p:spPr bwMode="auto">
            <a:xfrm>
              <a:off x="5859464" y="3617913"/>
              <a:ext cx="6350" cy="682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3" name="椭圆 260">
              <a:extLst>
                <a:ext uri="{FF2B5EF4-FFF2-40B4-BE49-F238E27FC236}">
                  <a16:creationId xmlns:a16="http://schemas.microsoft.com/office/drawing/2014/main" id="{A2CEE80A-832C-4BBC-8724-F3C74FC0742E}"/>
                </a:ext>
              </a:extLst>
            </p:cNvPr>
            <p:cNvSpPr/>
            <p:nvPr/>
          </p:nvSpPr>
          <p:spPr bwMode="auto">
            <a:xfrm>
              <a:off x="5218114" y="3706813"/>
              <a:ext cx="139700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4" name="椭圆 261">
              <a:extLst>
                <a:ext uri="{FF2B5EF4-FFF2-40B4-BE49-F238E27FC236}">
                  <a16:creationId xmlns:a16="http://schemas.microsoft.com/office/drawing/2014/main" id="{21794CB7-AF59-461D-B47B-99395F2B4CB3}"/>
                </a:ext>
              </a:extLst>
            </p:cNvPr>
            <p:cNvSpPr/>
            <p:nvPr/>
          </p:nvSpPr>
          <p:spPr bwMode="auto">
            <a:xfrm>
              <a:off x="5427664" y="3706813"/>
              <a:ext cx="107950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5" name="椭圆 262">
              <a:extLst>
                <a:ext uri="{FF2B5EF4-FFF2-40B4-BE49-F238E27FC236}">
                  <a16:creationId xmlns:a16="http://schemas.microsoft.com/office/drawing/2014/main" id="{85550799-0AC5-4635-BFFD-7B9AF08A11E2}"/>
                </a:ext>
              </a:extLst>
            </p:cNvPr>
            <p:cNvSpPr/>
            <p:nvPr/>
          </p:nvSpPr>
          <p:spPr bwMode="auto">
            <a:xfrm>
              <a:off x="5646739" y="3711575"/>
              <a:ext cx="114300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6" name="椭圆 263">
              <a:extLst>
                <a:ext uri="{FF2B5EF4-FFF2-40B4-BE49-F238E27FC236}">
                  <a16:creationId xmlns:a16="http://schemas.microsoft.com/office/drawing/2014/main" id="{1758FE82-717E-45C3-90A9-197B43EC74A9}"/>
                </a:ext>
              </a:extLst>
            </p:cNvPr>
            <p:cNvSpPr/>
            <p:nvPr/>
          </p:nvSpPr>
          <p:spPr bwMode="auto">
            <a:xfrm>
              <a:off x="5824539" y="3702050"/>
              <a:ext cx="120650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7" name="椭圆 264">
              <a:extLst>
                <a:ext uri="{FF2B5EF4-FFF2-40B4-BE49-F238E27FC236}">
                  <a16:creationId xmlns:a16="http://schemas.microsoft.com/office/drawing/2014/main" id="{C52A2FCC-CF2B-44D7-A340-853911998D81}"/>
                </a:ext>
              </a:extLst>
            </p:cNvPr>
            <p:cNvSpPr/>
            <p:nvPr/>
          </p:nvSpPr>
          <p:spPr bwMode="auto">
            <a:xfrm>
              <a:off x="5284789" y="3735388"/>
              <a:ext cx="4763" cy="41275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8" name="椭圆 265">
              <a:extLst>
                <a:ext uri="{FF2B5EF4-FFF2-40B4-BE49-F238E27FC236}">
                  <a16:creationId xmlns:a16="http://schemas.microsoft.com/office/drawing/2014/main" id="{D7824F09-B327-4330-ADAF-7E0D194A9E64}"/>
                </a:ext>
              </a:extLst>
            </p:cNvPr>
            <p:cNvSpPr/>
            <p:nvPr/>
          </p:nvSpPr>
          <p:spPr bwMode="auto">
            <a:xfrm>
              <a:off x="5168901" y="3775075"/>
              <a:ext cx="252413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9" name="椭圆 266">
              <a:extLst>
                <a:ext uri="{FF2B5EF4-FFF2-40B4-BE49-F238E27FC236}">
                  <a16:creationId xmlns:a16="http://schemas.microsoft.com/office/drawing/2014/main" id="{7A1F77F1-E6EA-4D41-879A-4E0052A0292A}"/>
                </a:ext>
              </a:extLst>
            </p:cNvPr>
            <p:cNvSpPr/>
            <p:nvPr/>
          </p:nvSpPr>
          <p:spPr bwMode="auto">
            <a:xfrm>
              <a:off x="5418139" y="3776663"/>
              <a:ext cx="4763" cy="58738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0" name="椭圆 267">
              <a:extLst>
                <a:ext uri="{FF2B5EF4-FFF2-40B4-BE49-F238E27FC236}">
                  <a16:creationId xmlns:a16="http://schemas.microsoft.com/office/drawing/2014/main" id="{04E26836-7D17-4627-8C34-21D0E1972064}"/>
                </a:ext>
              </a:extLst>
            </p:cNvPr>
            <p:cNvSpPr/>
            <p:nvPr/>
          </p:nvSpPr>
          <p:spPr bwMode="auto">
            <a:xfrm>
              <a:off x="5164139" y="3776663"/>
              <a:ext cx="6350" cy="6191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1" name="椭圆 268">
              <a:extLst>
                <a:ext uri="{FF2B5EF4-FFF2-40B4-BE49-F238E27FC236}">
                  <a16:creationId xmlns:a16="http://schemas.microsoft.com/office/drawing/2014/main" id="{79146602-8BE2-4241-B471-F1DFA720C838}"/>
                </a:ext>
              </a:extLst>
            </p:cNvPr>
            <p:cNvSpPr/>
            <p:nvPr/>
          </p:nvSpPr>
          <p:spPr bwMode="auto">
            <a:xfrm>
              <a:off x="5705476" y="3735388"/>
              <a:ext cx="4763" cy="41275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2" name="椭圆 269">
              <a:extLst>
                <a:ext uri="{FF2B5EF4-FFF2-40B4-BE49-F238E27FC236}">
                  <a16:creationId xmlns:a16="http://schemas.microsoft.com/office/drawing/2014/main" id="{5C33AD74-9901-436C-B0CD-849FBB7968D9}"/>
                </a:ext>
              </a:extLst>
            </p:cNvPr>
            <p:cNvSpPr/>
            <p:nvPr/>
          </p:nvSpPr>
          <p:spPr bwMode="auto">
            <a:xfrm>
              <a:off x="5588001" y="3775075"/>
              <a:ext cx="425450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3" name="椭圆 270">
              <a:extLst>
                <a:ext uri="{FF2B5EF4-FFF2-40B4-BE49-F238E27FC236}">
                  <a16:creationId xmlns:a16="http://schemas.microsoft.com/office/drawing/2014/main" id="{AC75A467-6F29-4446-9916-134646109BAA}"/>
                </a:ext>
              </a:extLst>
            </p:cNvPr>
            <p:cNvSpPr/>
            <p:nvPr/>
          </p:nvSpPr>
          <p:spPr bwMode="auto">
            <a:xfrm>
              <a:off x="5838826" y="3776663"/>
              <a:ext cx="4763" cy="58738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4" name="椭圆 271">
              <a:extLst>
                <a:ext uri="{FF2B5EF4-FFF2-40B4-BE49-F238E27FC236}">
                  <a16:creationId xmlns:a16="http://schemas.microsoft.com/office/drawing/2014/main" id="{13453285-1733-49BA-96BF-7C3425375B1F}"/>
                </a:ext>
              </a:extLst>
            </p:cNvPr>
            <p:cNvSpPr/>
            <p:nvPr/>
          </p:nvSpPr>
          <p:spPr bwMode="auto">
            <a:xfrm>
              <a:off x="6019801" y="3776663"/>
              <a:ext cx="4763" cy="58738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5" name="椭圆 272">
              <a:extLst>
                <a:ext uri="{FF2B5EF4-FFF2-40B4-BE49-F238E27FC236}">
                  <a16:creationId xmlns:a16="http://schemas.microsoft.com/office/drawing/2014/main" id="{7767A67A-DCE2-4307-B82F-983C2583C5AA}"/>
                </a:ext>
              </a:extLst>
            </p:cNvPr>
            <p:cNvSpPr/>
            <p:nvPr/>
          </p:nvSpPr>
          <p:spPr bwMode="auto">
            <a:xfrm>
              <a:off x="5586414" y="3776663"/>
              <a:ext cx="4763" cy="6191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6" name="椭圆 273">
              <a:extLst>
                <a:ext uri="{FF2B5EF4-FFF2-40B4-BE49-F238E27FC236}">
                  <a16:creationId xmlns:a16="http://schemas.microsoft.com/office/drawing/2014/main" id="{0642F80C-8309-4826-A5A9-9A856A021F33}"/>
                </a:ext>
              </a:extLst>
            </p:cNvPr>
            <p:cNvSpPr/>
            <p:nvPr/>
          </p:nvSpPr>
          <p:spPr bwMode="auto">
            <a:xfrm>
              <a:off x="5118101" y="3873500"/>
              <a:ext cx="100013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7" name="椭圆 274">
              <a:extLst>
                <a:ext uri="{FF2B5EF4-FFF2-40B4-BE49-F238E27FC236}">
                  <a16:creationId xmlns:a16="http://schemas.microsoft.com/office/drawing/2014/main" id="{AED63F74-36DC-45A6-A8EF-37B511C47093}"/>
                </a:ext>
              </a:extLst>
            </p:cNvPr>
            <p:cNvSpPr/>
            <p:nvPr/>
          </p:nvSpPr>
          <p:spPr bwMode="auto">
            <a:xfrm>
              <a:off x="5357814" y="3865563"/>
              <a:ext cx="106363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8" name="椭圆 275">
              <a:extLst>
                <a:ext uri="{FF2B5EF4-FFF2-40B4-BE49-F238E27FC236}">
                  <a16:creationId xmlns:a16="http://schemas.microsoft.com/office/drawing/2014/main" id="{E602A568-80AB-4579-9ED5-9E02BA8436F8}"/>
                </a:ext>
              </a:extLst>
            </p:cNvPr>
            <p:cNvSpPr/>
            <p:nvPr/>
          </p:nvSpPr>
          <p:spPr bwMode="auto">
            <a:xfrm>
              <a:off x="5548314" y="3865563"/>
              <a:ext cx="93663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9" name="椭圆 276">
              <a:extLst>
                <a:ext uri="{FF2B5EF4-FFF2-40B4-BE49-F238E27FC236}">
                  <a16:creationId xmlns:a16="http://schemas.microsoft.com/office/drawing/2014/main" id="{7772583D-4F95-4BAB-AD24-82677C4891EB}"/>
                </a:ext>
              </a:extLst>
            </p:cNvPr>
            <p:cNvSpPr/>
            <p:nvPr/>
          </p:nvSpPr>
          <p:spPr bwMode="auto">
            <a:xfrm>
              <a:off x="5780089" y="3865563"/>
              <a:ext cx="101600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0" name="椭圆 277">
              <a:extLst>
                <a:ext uri="{FF2B5EF4-FFF2-40B4-BE49-F238E27FC236}">
                  <a16:creationId xmlns:a16="http://schemas.microsoft.com/office/drawing/2014/main" id="{21A82ABF-307A-4BA3-B595-E0FF82B29958}"/>
                </a:ext>
              </a:extLst>
            </p:cNvPr>
            <p:cNvSpPr/>
            <p:nvPr/>
          </p:nvSpPr>
          <p:spPr bwMode="auto">
            <a:xfrm>
              <a:off x="5970589" y="3859213"/>
              <a:ext cx="104775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1" name="任意多边形 278">
              <a:extLst>
                <a:ext uri="{FF2B5EF4-FFF2-40B4-BE49-F238E27FC236}">
                  <a16:creationId xmlns:a16="http://schemas.microsoft.com/office/drawing/2014/main" id="{6E58DF9C-DA97-4403-B4BA-4183F449AC16}"/>
                </a:ext>
              </a:extLst>
            </p:cNvPr>
            <p:cNvSpPr/>
            <p:nvPr/>
          </p:nvSpPr>
          <p:spPr bwMode="auto">
            <a:xfrm>
              <a:off x="6124576" y="3492500"/>
              <a:ext cx="660400" cy="406400"/>
            </a:xfrm>
            <a:custGeom>
              <a:gdLst>
                <a:gd name="T0" fmla="*/ 416 w 416"/>
                <a:gd name="T1" fmla="*/ 256 h 256"/>
                <a:gd name="T2" fmla="*/ 0 w 416"/>
                <a:gd name="T3" fmla="*/ 256 h 256"/>
                <a:gd name="T4" fmla="*/ 0 w 416"/>
                <a:gd name="T5" fmla="*/ 0 h 256"/>
                <a:gd name="T6" fmla="*/ 416 w 416"/>
                <a:gd name="T7" fmla="*/ 0 h 256"/>
                <a:gd name="T8" fmla="*/ 416 w 416"/>
                <a:gd name="T9" fmla="*/ 256 h 256"/>
                <a:gd name="T10" fmla="*/ 2 w 416"/>
                <a:gd name="T11" fmla="*/ 256 h 256"/>
                <a:gd name="T12" fmla="*/ 415 w 416"/>
                <a:gd name="T13" fmla="*/ 256 h 256"/>
                <a:gd name="T14" fmla="*/ 415 w 416"/>
                <a:gd name="T15" fmla="*/ 0 h 256"/>
                <a:gd name="T16" fmla="*/ 2 w 416"/>
                <a:gd name="T17" fmla="*/ 0 h 256"/>
                <a:gd name="T18" fmla="*/ 2 w 416"/>
                <a:gd name="T19" fmla="*/ 256 h 25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6" h="256">
                  <a:moveTo>
                    <a:pt x="416" y="256"/>
                  </a:moveTo>
                  <a:lnTo>
                    <a:pt x="0" y="256"/>
                  </a:lnTo>
                  <a:lnTo>
                    <a:pt x="0" y="0"/>
                  </a:lnTo>
                  <a:lnTo>
                    <a:pt x="416" y="0"/>
                  </a:lnTo>
                  <a:lnTo>
                    <a:pt x="416" y="256"/>
                  </a:lnTo>
                  <a:close/>
                  <a:moveTo>
                    <a:pt x="2" y="256"/>
                  </a:moveTo>
                  <a:lnTo>
                    <a:pt x="415" y="256"/>
                  </a:lnTo>
                  <a:lnTo>
                    <a:pt x="415" y="0"/>
                  </a:lnTo>
                  <a:lnTo>
                    <a:pt x="2" y="0"/>
                  </a:lnTo>
                  <a:lnTo>
                    <a:pt x="2" y="256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2" name="任意多边形 279">
              <a:extLst>
                <a:ext uri="{FF2B5EF4-FFF2-40B4-BE49-F238E27FC236}">
                  <a16:creationId xmlns:a16="http://schemas.microsoft.com/office/drawing/2014/main" id="{50EB64CD-6D0A-4313-85B3-230D91D20567}"/>
                </a:ext>
              </a:extLst>
            </p:cNvPr>
            <p:cNvSpPr/>
            <p:nvPr/>
          </p:nvSpPr>
          <p:spPr bwMode="auto">
            <a:xfrm>
              <a:off x="6194426" y="3606800"/>
              <a:ext cx="515938" cy="236538"/>
            </a:xfrm>
            <a:custGeom>
              <a:gdLst>
                <a:gd name="T0" fmla="*/ 184 w 221"/>
                <a:gd name="T1" fmla="*/ 77 h 101"/>
                <a:gd name="T2" fmla="*/ 123 w 221"/>
                <a:gd name="T3" fmla="*/ 82 h 101"/>
                <a:gd name="T4" fmla="*/ 102 w 221"/>
                <a:gd name="T5" fmla="*/ 53 h 101"/>
                <a:gd name="T6" fmla="*/ 75 w 221"/>
                <a:gd name="T7" fmla="*/ 32 h 101"/>
                <a:gd name="T8" fmla="*/ 41 w 221"/>
                <a:gd name="T9" fmla="*/ 44 h 101"/>
                <a:gd name="T10" fmla="*/ 28 w 221"/>
                <a:gd name="T11" fmla="*/ 26 h 101"/>
                <a:gd name="T12" fmla="*/ 19 w 221"/>
                <a:gd name="T13" fmla="*/ 5 h 101"/>
                <a:gd name="T14" fmla="*/ 0 w 221"/>
                <a:gd name="T15" fmla="*/ 9 h 101"/>
                <a:gd name="T16" fmla="*/ 0 w 221"/>
                <a:gd name="T17" fmla="*/ 101 h 101"/>
                <a:gd name="T18" fmla="*/ 221 w 221"/>
                <a:gd name="T19" fmla="*/ 101 h 101"/>
                <a:gd name="T20" fmla="*/ 184 w 221"/>
                <a:gd name="T21" fmla="*/ 77 h 1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1" h="100">
                  <a:moveTo>
                    <a:pt x="184" y="77"/>
                  </a:moveTo>
                  <a:cubicBezTo>
                    <a:pt x="165" y="69"/>
                    <a:pt x="142" y="90"/>
                    <a:pt x="123" y="82"/>
                  </a:cubicBezTo>
                  <a:cubicBezTo>
                    <a:pt x="112" y="77"/>
                    <a:pt x="107" y="64"/>
                    <a:pt x="102" y="53"/>
                  </a:cubicBezTo>
                  <a:cubicBezTo>
                    <a:pt x="96" y="42"/>
                    <a:pt x="87" y="31"/>
                    <a:pt x="75" y="32"/>
                  </a:cubicBezTo>
                  <a:cubicBezTo>
                    <a:pt x="62" y="33"/>
                    <a:pt x="52" y="47"/>
                    <a:pt x="41" y="44"/>
                  </a:cubicBezTo>
                  <a:cubicBezTo>
                    <a:pt x="33" y="42"/>
                    <a:pt x="30" y="34"/>
                    <a:pt x="28" y="26"/>
                  </a:cubicBezTo>
                  <a:cubicBezTo>
                    <a:pt x="26" y="19"/>
                    <a:pt x="25" y="10"/>
                    <a:pt x="19" y="5"/>
                  </a:cubicBezTo>
                  <a:cubicBezTo>
                    <a:pt x="13" y="0"/>
                    <a:pt x="1" y="1"/>
                    <a:pt x="0" y="9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21" y="101"/>
                    <a:pt x="191" y="79"/>
                    <a:pt x="184" y="77"/>
                  </a:cubicBez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3" name="椭圆 280">
              <a:extLst>
                <a:ext uri="{FF2B5EF4-FFF2-40B4-BE49-F238E27FC236}">
                  <a16:creationId xmlns:a16="http://schemas.microsoft.com/office/drawing/2014/main" id="{52B94FCE-F34A-4C72-B09B-53DB875570B7}"/>
                </a:ext>
              </a:extLst>
            </p:cNvPr>
            <p:cNvSpPr/>
            <p:nvPr/>
          </p:nvSpPr>
          <p:spPr bwMode="auto">
            <a:xfrm>
              <a:off x="6167439" y="3843338"/>
              <a:ext cx="557213" cy="1588"/>
            </a:xfrm>
            <a:prstGeom prst="ellipse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4" name="椭圆 281">
              <a:extLst>
                <a:ext uri="{FF2B5EF4-FFF2-40B4-BE49-F238E27FC236}">
                  <a16:creationId xmlns:a16="http://schemas.microsoft.com/office/drawing/2014/main" id="{CA89B8AA-170A-43EA-82C5-4015EACE53FA}"/>
                </a:ext>
              </a:extLst>
            </p:cNvPr>
            <p:cNvSpPr/>
            <p:nvPr/>
          </p:nvSpPr>
          <p:spPr bwMode="auto">
            <a:xfrm>
              <a:off x="6167439" y="3749675"/>
              <a:ext cx="557213" cy="1588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" name="椭圆 282">
              <a:extLst>
                <a:ext uri="{FF2B5EF4-FFF2-40B4-BE49-F238E27FC236}">
                  <a16:creationId xmlns:a16="http://schemas.microsoft.com/office/drawing/2014/main" id="{617AF79E-9549-41EE-AA03-D6140C11CD54}"/>
                </a:ext>
              </a:extLst>
            </p:cNvPr>
            <p:cNvSpPr/>
            <p:nvPr/>
          </p:nvSpPr>
          <p:spPr bwMode="auto">
            <a:xfrm>
              <a:off x="6167439" y="3652838"/>
              <a:ext cx="557213" cy="3175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6" name="椭圆 283">
              <a:extLst>
                <a:ext uri="{FF2B5EF4-FFF2-40B4-BE49-F238E27FC236}">
                  <a16:creationId xmlns:a16="http://schemas.microsoft.com/office/drawing/2014/main" id="{6B90FBB4-7BF5-4BEE-9185-E1AA25F09A66}"/>
                </a:ext>
              </a:extLst>
            </p:cNvPr>
            <p:cNvSpPr/>
            <p:nvPr/>
          </p:nvSpPr>
          <p:spPr bwMode="auto">
            <a:xfrm>
              <a:off x="6167439" y="3565525"/>
              <a:ext cx="557213" cy="1588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7" name="任意多边形 284">
              <a:extLst>
                <a:ext uri="{FF2B5EF4-FFF2-40B4-BE49-F238E27FC236}">
                  <a16:creationId xmlns:a16="http://schemas.microsoft.com/office/drawing/2014/main" id="{47CC8EBF-F343-4A07-B934-727CDF4C8063}"/>
                </a:ext>
              </a:extLst>
            </p:cNvPr>
            <p:cNvSpPr/>
            <p:nvPr/>
          </p:nvSpPr>
          <p:spPr bwMode="auto">
            <a:xfrm>
              <a:off x="5184776" y="2257425"/>
              <a:ext cx="117475" cy="141288"/>
            </a:xfrm>
            <a:custGeom>
              <a:gdLst>
                <a:gd name="T0" fmla="*/ 25 w 50"/>
                <a:gd name="T1" fmla="*/ 0 h 60"/>
                <a:gd name="T2" fmla="*/ 25 w 50"/>
                <a:gd name="T3" fmla="*/ 0 h 60"/>
                <a:gd name="T4" fmla="*/ 26 w 50"/>
                <a:gd name="T5" fmla="*/ 0 h 60"/>
                <a:gd name="T6" fmla="*/ 31 w 50"/>
                <a:gd name="T7" fmla="*/ 0 h 60"/>
                <a:gd name="T8" fmla="*/ 37 w 50"/>
                <a:gd name="T9" fmla="*/ 3 h 60"/>
                <a:gd name="T10" fmla="*/ 44 w 50"/>
                <a:gd name="T11" fmla="*/ 9 h 60"/>
                <a:gd name="T12" fmla="*/ 49 w 50"/>
                <a:gd name="T13" fmla="*/ 19 h 60"/>
                <a:gd name="T14" fmla="*/ 47 w 50"/>
                <a:gd name="T15" fmla="*/ 32 h 60"/>
                <a:gd name="T16" fmla="*/ 44 w 50"/>
                <a:gd name="T17" fmla="*/ 38 h 60"/>
                <a:gd name="T18" fmla="*/ 41 w 50"/>
                <a:gd name="T19" fmla="*/ 45 h 60"/>
                <a:gd name="T20" fmla="*/ 36 w 50"/>
                <a:gd name="T21" fmla="*/ 60 h 60"/>
                <a:gd name="T22" fmla="*/ 36 w 50"/>
                <a:gd name="T23" fmla="*/ 60 h 60"/>
                <a:gd name="T24" fmla="*/ 35 w 50"/>
                <a:gd name="T25" fmla="*/ 60 h 60"/>
                <a:gd name="T26" fmla="*/ 25 w 50"/>
                <a:gd name="T27" fmla="*/ 60 h 60"/>
                <a:gd name="T28" fmla="*/ 14 w 50"/>
                <a:gd name="T29" fmla="*/ 60 h 60"/>
                <a:gd name="T30" fmla="*/ 13 w 50"/>
                <a:gd name="T31" fmla="*/ 60 h 60"/>
                <a:gd name="T32" fmla="*/ 13 w 50"/>
                <a:gd name="T33" fmla="*/ 59 h 60"/>
                <a:gd name="T34" fmla="*/ 9 w 50"/>
                <a:gd name="T35" fmla="*/ 45 h 60"/>
                <a:gd name="T36" fmla="*/ 5 w 50"/>
                <a:gd name="T37" fmla="*/ 38 h 60"/>
                <a:gd name="T38" fmla="*/ 2 w 50"/>
                <a:gd name="T39" fmla="*/ 32 h 60"/>
                <a:gd name="T40" fmla="*/ 1 w 50"/>
                <a:gd name="T41" fmla="*/ 19 h 60"/>
                <a:gd name="T42" fmla="*/ 5 w 50"/>
                <a:gd name="T43" fmla="*/ 9 h 60"/>
                <a:gd name="T44" fmla="*/ 12 w 50"/>
                <a:gd name="T45" fmla="*/ 3 h 60"/>
                <a:gd name="T46" fmla="*/ 19 w 50"/>
                <a:gd name="T47" fmla="*/ 0 h 60"/>
                <a:gd name="T48" fmla="*/ 23 w 50"/>
                <a:gd name="T49" fmla="*/ 0 h 60"/>
                <a:gd name="T50" fmla="*/ 24 w 50"/>
                <a:gd name="T51" fmla="*/ 0 h 60"/>
                <a:gd name="T52" fmla="*/ 25 w 50"/>
                <a:gd name="T53" fmla="*/ 0 h 60"/>
                <a:gd name="T54" fmla="*/ 24 w 50"/>
                <a:gd name="T55" fmla="*/ 0 h 60"/>
                <a:gd name="T56" fmla="*/ 23 w 50"/>
                <a:gd name="T57" fmla="*/ 0 h 60"/>
                <a:gd name="T58" fmla="*/ 19 w 50"/>
                <a:gd name="T59" fmla="*/ 1 h 60"/>
                <a:gd name="T60" fmla="*/ 12 w 50"/>
                <a:gd name="T61" fmla="*/ 3 h 60"/>
                <a:gd name="T62" fmla="*/ 6 w 50"/>
                <a:gd name="T63" fmla="*/ 9 h 60"/>
                <a:gd name="T64" fmla="*/ 1 w 50"/>
                <a:gd name="T65" fmla="*/ 19 h 60"/>
                <a:gd name="T66" fmla="*/ 2 w 50"/>
                <a:gd name="T67" fmla="*/ 32 h 60"/>
                <a:gd name="T68" fmla="*/ 6 w 50"/>
                <a:gd name="T69" fmla="*/ 38 h 60"/>
                <a:gd name="T70" fmla="*/ 10 w 50"/>
                <a:gd name="T71" fmla="*/ 44 h 60"/>
                <a:gd name="T72" fmla="*/ 14 w 50"/>
                <a:gd name="T73" fmla="*/ 59 h 60"/>
                <a:gd name="T74" fmla="*/ 14 w 50"/>
                <a:gd name="T75" fmla="*/ 59 h 60"/>
                <a:gd name="T76" fmla="*/ 25 w 50"/>
                <a:gd name="T77" fmla="*/ 59 h 60"/>
                <a:gd name="T78" fmla="*/ 35 w 50"/>
                <a:gd name="T79" fmla="*/ 59 h 60"/>
                <a:gd name="T80" fmla="*/ 35 w 50"/>
                <a:gd name="T81" fmla="*/ 60 h 60"/>
                <a:gd name="T82" fmla="*/ 40 w 50"/>
                <a:gd name="T83" fmla="*/ 45 h 60"/>
                <a:gd name="T84" fmla="*/ 44 w 50"/>
                <a:gd name="T85" fmla="*/ 38 h 60"/>
                <a:gd name="T86" fmla="*/ 47 w 50"/>
                <a:gd name="T87" fmla="*/ 32 h 60"/>
                <a:gd name="T88" fmla="*/ 48 w 50"/>
                <a:gd name="T89" fmla="*/ 19 h 60"/>
                <a:gd name="T90" fmla="*/ 44 w 50"/>
                <a:gd name="T91" fmla="*/ 9 h 60"/>
                <a:gd name="T92" fmla="*/ 37 w 50"/>
                <a:gd name="T93" fmla="*/ 3 h 60"/>
                <a:gd name="T94" fmla="*/ 31 w 50"/>
                <a:gd name="T95" fmla="*/ 1 h 60"/>
                <a:gd name="T96" fmla="*/ 26 w 50"/>
                <a:gd name="T97" fmla="*/ 0 h 60"/>
                <a:gd name="T98" fmla="*/ 25 w 50"/>
                <a:gd name="T99" fmla="*/ 0 h 6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0" h="60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6" y="0"/>
                    <a:pt x="26" y="0"/>
                  </a:cubicBezTo>
                  <a:cubicBezTo>
                    <a:pt x="27" y="0"/>
                    <a:pt x="29" y="0"/>
                    <a:pt x="31" y="0"/>
                  </a:cubicBezTo>
                  <a:cubicBezTo>
                    <a:pt x="33" y="1"/>
                    <a:pt x="35" y="1"/>
                    <a:pt x="37" y="3"/>
                  </a:cubicBezTo>
                  <a:cubicBezTo>
                    <a:pt x="40" y="4"/>
                    <a:pt x="42" y="6"/>
                    <a:pt x="44" y="9"/>
                  </a:cubicBezTo>
                  <a:cubicBezTo>
                    <a:pt x="46" y="11"/>
                    <a:pt x="48" y="15"/>
                    <a:pt x="49" y="19"/>
                  </a:cubicBezTo>
                  <a:cubicBezTo>
                    <a:pt x="50" y="23"/>
                    <a:pt x="49" y="28"/>
                    <a:pt x="47" y="32"/>
                  </a:cubicBezTo>
                  <a:cubicBezTo>
                    <a:pt x="47" y="34"/>
                    <a:pt x="45" y="36"/>
                    <a:pt x="44" y="38"/>
                  </a:cubicBezTo>
                  <a:cubicBezTo>
                    <a:pt x="43" y="41"/>
                    <a:pt x="42" y="43"/>
                    <a:pt x="41" y="45"/>
                  </a:cubicBezTo>
                  <a:cubicBezTo>
                    <a:pt x="38" y="49"/>
                    <a:pt x="37" y="54"/>
                    <a:pt x="36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2" y="60"/>
                    <a:pt x="28" y="60"/>
                    <a:pt x="25" y="60"/>
                  </a:cubicBezTo>
                  <a:cubicBezTo>
                    <a:pt x="21" y="60"/>
                    <a:pt x="17" y="60"/>
                    <a:pt x="14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4"/>
                    <a:pt x="11" y="49"/>
                    <a:pt x="9" y="45"/>
                  </a:cubicBezTo>
                  <a:cubicBezTo>
                    <a:pt x="8" y="42"/>
                    <a:pt x="6" y="40"/>
                    <a:pt x="5" y="38"/>
                  </a:cubicBezTo>
                  <a:cubicBezTo>
                    <a:pt x="4" y="36"/>
                    <a:pt x="3" y="34"/>
                    <a:pt x="2" y="32"/>
                  </a:cubicBezTo>
                  <a:cubicBezTo>
                    <a:pt x="0" y="28"/>
                    <a:pt x="0" y="23"/>
                    <a:pt x="1" y="19"/>
                  </a:cubicBezTo>
                  <a:cubicBezTo>
                    <a:pt x="2" y="15"/>
                    <a:pt x="3" y="11"/>
                    <a:pt x="5" y="9"/>
                  </a:cubicBezTo>
                  <a:cubicBezTo>
                    <a:pt x="7" y="6"/>
                    <a:pt x="10" y="4"/>
                    <a:pt x="12" y="3"/>
                  </a:cubicBezTo>
                  <a:cubicBezTo>
                    <a:pt x="15" y="1"/>
                    <a:pt x="17" y="1"/>
                    <a:pt x="19" y="0"/>
                  </a:cubicBezTo>
                  <a:cubicBezTo>
                    <a:pt x="21" y="0"/>
                    <a:pt x="22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3" y="0"/>
                  </a:cubicBezTo>
                  <a:cubicBezTo>
                    <a:pt x="22" y="0"/>
                    <a:pt x="21" y="0"/>
                    <a:pt x="19" y="1"/>
                  </a:cubicBezTo>
                  <a:cubicBezTo>
                    <a:pt x="17" y="1"/>
                    <a:pt x="15" y="2"/>
                    <a:pt x="12" y="3"/>
                  </a:cubicBezTo>
                  <a:cubicBezTo>
                    <a:pt x="10" y="4"/>
                    <a:pt x="8" y="6"/>
                    <a:pt x="6" y="9"/>
                  </a:cubicBezTo>
                  <a:cubicBezTo>
                    <a:pt x="4" y="12"/>
                    <a:pt x="2" y="15"/>
                    <a:pt x="1" y="19"/>
                  </a:cubicBezTo>
                  <a:cubicBezTo>
                    <a:pt x="0" y="23"/>
                    <a:pt x="1" y="27"/>
                    <a:pt x="2" y="32"/>
                  </a:cubicBezTo>
                  <a:cubicBezTo>
                    <a:pt x="3" y="34"/>
                    <a:pt x="5" y="36"/>
                    <a:pt x="6" y="38"/>
                  </a:cubicBezTo>
                  <a:cubicBezTo>
                    <a:pt x="7" y="40"/>
                    <a:pt x="8" y="42"/>
                    <a:pt x="10" y="44"/>
                  </a:cubicBezTo>
                  <a:cubicBezTo>
                    <a:pt x="12" y="49"/>
                    <a:pt x="14" y="54"/>
                    <a:pt x="14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7" y="59"/>
                    <a:pt x="21" y="59"/>
                    <a:pt x="25" y="59"/>
                  </a:cubicBezTo>
                  <a:cubicBezTo>
                    <a:pt x="28" y="59"/>
                    <a:pt x="32" y="59"/>
                    <a:pt x="35" y="59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4"/>
                    <a:pt x="38" y="49"/>
                    <a:pt x="40" y="45"/>
                  </a:cubicBezTo>
                  <a:cubicBezTo>
                    <a:pt x="41" y="42"/>
                    <a:pt x="42" y="40"/>
                    <a:pt x="44" y="38"/>
                  </a:cubicBezTo>
                  <a:cubicBezTo>
                    <a:pt x="45" y="36"/>
                    <a:pt x="46" y="34"/>
                    <a:pt x="47" y="32"/>
                  </a:cubicBezTo>
                  <a:cubicBezTo>
                    <a:pt x="48" y="28"/>
                    <a:pt x="49" y="23"/>
                    <a:pt x="48" y="19"/>
                  </a:cubicBezTo>
                  <a:cubicBezTo>
                    <a:pt x="48" y="15"/>
                    <a:pt x="46" y="12"/>
                    <a:pt x="44" y="9"/>
                  </a:cubicBezTo>
                  <a:cubicBezTo>
                    <a:pt x="42" y="6"/>
                    <a:pt x="39" y="4"/>
                    <a:pt x="37" y="3"/>
                  </a:cubicBezTo>
                  <a:cubicBezTo>
                    <a:pt x="35" y="2"/>
                    <a:pt x="32" y="1"/>
                    <a:pt x="31" y="1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8" name="任意多边形 285">
              <a:extLst>
                <a:ext uri="{FF2B5EF4-FFF2-40B4-BE49-F238E27FC236}">
                  <a16:creationId xmlns:a16="http://schemas.microsoft.com/office/drawing/2014/main" id="{FBBC8148-CF2D-402F-B1DF-2655E3D98402}"/>
                </a:ext>
              </a:extLst>
            </p:cNvPr>
            <p:cNvSpPr/>
            <p:nvPr/>
          </p:nvSpPr>
          <p:spPr bwMode="auto">
            <a:xfrm>
              <a:off x="5210176" y="2301875"/>
              <a:ext cx="65088" cy="93663"/>
            </a:xfrm>
            <a:custGeom>
              <a:gdLst>
                <a:gd name="T0" fmla="*/ 17 w 28"/>
                <a:gd name="T1" fmla="*/ 40 h 40"/>
                <a:gd name="T2" fmla="*/ 17 w 28"/>
                <a:gd name="T3" fmla="*/ 40 h 40"/>
                <a:gd name="T4" fmla="*/ 17 w 28"/>
                <a:gd name="T5" fmla="*/ 39 h 40"/>
                <a:gd name="T6" fmla="*/ 16 w 28"/>
                <a:gd name="T7" fmla="*/ 35 h 40"/>
                <a:gd name="T8" fmla="*/ 15 w 28"/>
                <a:gd name="T9" fmla="*/ 21 h 40"/>
                <a:gd name="T10" fmla="*/ 15 w 28"/>
                <a:gd name="T11" fmla="*/ 16 h 40"/>
                <a:gd name="T12" fmla="*/ 15 w 28"/>
                <a:gd name="T13" fmla="*/ 11 h 40"/>
                <a:gd name="T14" fmla="*/ 17 w 28"/>
                <a:gd name="T15" fmla="*/ 6 h 40"/>
                <a:gd name="T16" fmla="*/ 21 w 28"/>
                <a:gd name="T17" fmla="*/ 2 h 40"/>
                <a:gd name="T18" fmla="*/ 26 w 28"/>
                <a:gd name="T19" fmla="*/ 3 h 40"/>
                <a:gd name="T20" fmla="*/ 28 w 28"/>
                <a:gd name="T21" fmla="*/ 6 h 40"/>
                <a:gd name="T22" fmla="*/ 26 w 28"/>
                <a:gd name="T23" fmla="*/ 9 h 40"/>
                <a:gd name="T24" fmla="*/ 24 w 28"/>
                <a:gd name="T25" fmla="*/ 11 h 40"/>
                <a:gd name="T26" fmla="*/ 21 w 28"/>
                <a:gd name="T27" fmla="*/ 12 h 40"/>
                <a:gd name="T28" fmla="*/ 14 w 28"/>
                <a:gd name="T29" fmla="*/ 13 h 40"/>
                <a:gd name="T30" fmla="*/ 7 w 28"/>
                <a:gd name="T31" fmla="*/ 12 h 40"/>
                <a:gd name="T32" fmla="*/ 4 w 28"/>
                <a:gd name="T33" fmla="*/ 11 h 40"/>
                <a:gd name="T34" fmla="*/ 1 w 28"/>
                <a:gd name="T35" fmla="*/ 9 h 40"/>
                <a:gd name="T36" fmla="*/ 0 w 28"/>
                <a:gd name="T37" fmla="*/ 6 h 40"/>
                <a:gd name="T38" fmla="*/ 1 w 28"/>
                <a:gd name="T39" fmla="*/ 3 h 40"/>
                <a:gd name="T40" fmla="*/ 3 w 28"/>
                <a:gd name="T41" fmla="*/ 1 h 40"/>
                <a:gd name="T42" fmla="*/ 6 w 28"/>
                <a:gd name="T43" fmla="*/ 1 h 40"/>
                <a:gd name="T44" fmla="*/ 8 w 28"/>
                <a:gd name="T45" fmla="*/ 3 h 40"/>
                <a:gd name="T46" fmla="*/ 9 w 28"/>
                <a:gd name="T47" fmla="*/ 6 h 40"/>
                <a:gd name="T48" fmla="*/ 9 w 28"/>
                <a:gd name="T49" fmla="*/ 11 h 40"/>
                <a:gd name="T50" fmla="*/ 9 w 28"/>
                <a:gd name="T51" fmla="*/ 21 h 40"/>
                <a:gd name="T52" fmla="*/ 10 w 28"/>
                <a:gd name="T53" fmla="*/ 35 h 40"/>
                <a:gd name="T54" fmla="*/ 10 w 28"/>
                <a:gd name="T55" fmla="*/ 39 h 40"/>
                <a:gd name="T56" fmla="*/ 10 w 28"/>
                <a:gd name="T57" fmla="*/ 40 h 40"/>
                <a:gd name="T58" fmla="*/ 10 w 28"/>
                <a:gd name="T59" fmla="*/ 40 h 40"/>
                <a:gd name="T60" fmla="*/ 10 w 28"/>
                <a:gd name="T61" fmla="*/ 40 h 40"/>
                <a:gd name="T62" fmla="*/ 10 w 28"/>
                <a:gd name="T63" fmla="*/ 39 h 40"/>
                <a:gd name="T64" fmla="*/ 9 w 28"/>
                <a:gd name="T65" fmla="*/ 35 h 40"/>
                <a:gd name="T66" fmla="*/ 9 w 28"/>
                <a:gd name="T67" fmla="*/ 21 h 40"/>
                <a:gd name="T68" fmla="*/ 9 w 28"/>
                <a:gd name="T69" fmla="*/ 11 h 40"/>
                <a:gd name="T70" fmla="*/ 9 w 28"/>
                <a:gd name="T71" fmla="*/ 6 h 40"/>
                <a:gd name="T72" fmla="*/ 8 w 28"/>
                <a:gd name="T73" fmla="*/ 3 h 40"/>
                <a:gd name="T74" fmla="*/ 6 w 28"/>
                <a:gd name="T75" fmla="*/ 1 h 40"/>
                <a:gd name="T76" fmla="*/ 3 w 28"/>
                <a:gd name="T77" fmla="*/ 1 h 40"/>
                <a:gd name="T78" fmla="*/ 1 w 28"/>
                <a:gd name="T79" fmla="*/ 3 h 40"/>
                <a:gd name="T80" fmla="*/ 0 w 28"/>
                <a:gd name="T81" fmla="*/ 6 h 40"/>
                <a:gd name="T82" fmla="*/ 2 w 28"/>
                <a:gd name="T83" fmla="*/ 9 h 40"/>
                <a:gd name="T84" fmla="*/ 7 w 28"/>
                <a:gd name="T85" fmla="*/ 12 h 40"/>
                <a:gd name="T86" fmla="*/ 14 w 28"/>
                <a:gd name="T87" fmla="*/ 12 h 40"/>
                <a:gd name="T88" fmla="*/ 21 w 28"/>
                <a:gd name="T89" fmla="*/ 12 h 40"/>
                <a:gd name="T90" fmla="*/ 24 w 28"/>
                <a:gd name="T91" fmla="*/ 11 h 40"/>
                <a:gd name="T92" fmla="*/ 26 w 28"/>
                <a:gd name="T93" fmla="*/ 9 h 40"/>
                <a:gd name="T94" fmla="*/ 27 w 28"/>
                <a:gd name="T95" fmla="*/ 6 h 40"/>
                <a:gd name="T96" fmla="*/ 26 w 28"/>
                <a:gd name="T97" fmla="*/ 3 h 40"/>
                <a:gd name="T98" fmla="*/ 21 w 28"/>
                <a:gd name="T99" fmla="*/ 2 h 40"/>
                <a:gd name="T100" fmla="*/ 17 w 28"/>
                <a:gd name="T101" fmla="*/ 6 h 40"/>
                <a:gd name="T102" fmla="*/ 15 w 28"/>
                <a:gd name="T103" fmla="*/ 11 h 40"/>
                <a:gd name="T104" fmla="*/ 15 w 28"/>
                <a:gd name="T105" fmla="*/ 16 h 40"/>
                <a:gd name="T106" fmla="*/ 15 w 28"/>
                <a:gd name="T107" fmla="*/ 21 h 40"/>
                <a:gd name="T108" fmla="*/ 16 w 28"/>
                <a:gd name="T109" fmla="*/ 35 h 40"/>
                <a:gd name="T110" fmla="*/ 17 w 28"/>
                <a:gd name="T111" fmla="*/ 39 h 40"/>
                <a:gd name="T112" fmla="*/ 17 w 28"/>
                <a:gd name="T113" fmla="*/ 40 h 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" h="40">
                  <a:moveTo>
                    <a:pt x="17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38"/>
                    <a:pt x="16" y="36"/>
                    <a:pt x="16" y="35"/>
                  </a:cubicBezTo>
                  <a:cubicBezTo>
                    <a:pt x="16" y="31"/>
                    <a:pt x="15" y="27"/>
                    <a:pt x="15" y="21"/>
                  </a:cubicBezTo>
                  <a:cubicBezTo>
                    <a:pt x="15" y="19"/>
                    <a:pt x="15" y="18"/>
                    <a:pt x="15" y="16"/>
                  </a:cubicBezTo>
                  <a:cubicBezTo>
                    <a:pt x="15" y="14"/>
                    <a:pt x="15" y="13"/>
                    <a:pt x="15" y="11"/>
                  </a:cubicBezTo>
                  <a:cubicBezTo>
                    <a:pt x="15" y="9"/>
                    <a:pt x="16" y="7"/>
                    <a:pt x="17" y="6"/>
                  </a:cubicBezTo>
                  <a:cubicBezTo>
                    <a:pt x="17" y="4"/>
                    <a:pt x="19" y="3"/>
                    <a:pt x="21" y="2"/>
                  </a:cubicBezTo>
                  <a:cubicBezTo>
                    <a:pt x="23" y="1"/>
                    <a:pt x="25" y="2"/>
                    <a:pt x="26" y="3"/>
                  </a:cubicBezTo>
                  <a:cubicBezTo>
                    <a:pt x="27" y="4"/>
                    <a:pt x="28" y="5"/>
                    <a:pt x="28" y="6"/>
                  </a:cubicBezTo>
                  <a:cubicBezTo>
                    <a:pt x="28" y="7"/>
                    <a:pt x="27" y="8"/>
                    <a:pt x="26" y="9"/>
                  </a:cubicBezTo>
                  <a:cubicBezTo>
                    <a:pt x="26" y="10"/>
                    <a:pt x="25" y="11"/>
                    <a:pt x="24" y="11"/>
                  </a:cubicBezTo>
                  <a:cubicBezTo>
                    <a:pt x="23" y="12"/>
                    <a:pt x="22" y="12"/>
                    <a:pt x="21" y="12"/>
                  </a:cubicBezTo>
                  <a:cubicBezTo>
                    <a:pt x="18" y="12"/>
                    <a:pt x="16" y="13"/>
                    <a:pt x="14" y="13"/>
                  </a:cubicBezTo>
                  <a:cubicBezTo>
                    <a:pt x="12" y="13"/>
                    <a:pt x="9" y="12"/>
                    <a:pt x="7" y="12"/>
                  </a:cubicBezTo>
                  <a:cubicBezTo>
                    <a:pt x="6" y="12"/>
                    <a:pt x="5" y="11"/>
                    <a:pt x="4" y="11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1" y="8"/>
                    <a:pt x="0" y="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4" y="0"/>
                    <a:pt x="5" y="1"/>
                    <a:pt x="6" y="1"/>
                  </a:cubicBezTo>
                  <a:cubicBezTo>
                    <a:pt x="7" y="2"/>
                    <a:pt x="7" y="2"/>
                    <a:pt x="8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9" y="8"/>
                    <a:pt x="9" y="9"/>
                    <a:pt x="9" y="11"/>
                  </a:cubicBezTo>
                  <a:cubicBezTo>
                    <a:pt x="9" y="15"/>
                    <a:pt x="9" y="18"/>
                    <a:pt x="9" y="21"/>
                  </a:cubicBezTo>
                  <a:cubicBezTo>
                    <a:pt x="10" y="27"/>
                    <a:pt x="10" y="32"/>
                    <a:pt x="10" y="35"/>
                  </a:cubicBezTo>
                  <a:cubicBezTo>
                    <a:pt x="10" y="37"/>
                    <a:pt x="10" y="38"/>
                    <a:pt x="10" y="39"/>
                  </a:cubicBezTo>
                  <a:cubicBezTo>
                    <a:pt x="10" y="39"/>
                    <a:pt x="10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0" y="39"/>
                    <a:pt x="10" y="39"/>
                  </a:cubicBezTo>
                  <a:cubicBezTo>
                    <a:pt x="10" y="38"/>
                    <a:pt x="9" y="37"/>
                    <a:pt x="9" y="35"/>
                  </a:cubicBezTo>
                  <a:cubicBezTo>
                    <a:pt x="9" y="32"/>
                    <a:pt x="9" y="27"/>
                    <a:pt x="9" y="21"/>
                  </a:cubicBezTo>
                  <a:cubicBezTo>
                    <a:pt x="9" y="18"/>
                    <a:pt x="9" y="15"/>
                    <a:pt x="9" y="11"/>
                  </a:cubicBezTo>
                  <a:cubicBezTo>
                    <a:pt x="9" y="9"/>
                    <a:pt x="9" y="8"/>
                    <a:pt x="9" y="6"/>
                  </a:cubicBezTo>
                  <a:cubicBezTo>
                    <a:pt x="9" y="5"/>
                    <a:pt x="8" y="4"/>
                    <a:pt x="8" y="3"/>
                  </a:cubicBezTo>
                  <a:cubicBezTo>
                    <a:pt x="7" y="2"/>
                    <a:pt x="7" y="2"/>
                    <a:pt x="6" y="1"/>
                  </a:cubicBezTo>
                  <a:cubicBezTo>
                    <a:pt x="5" y="1"/>
                    <a:pt x="4" y="1"/>
                    <a:pt x="3" y="1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1" y="7"/>
                    <a:pt x="1" y="8"/>
                    <a:pt x="2" y="9"/>
                  </a:cubicBezTo>
                  <a:cubicBezTo>
                    <a:pt x="3" y="10"/>
                    <a:pt x="5" y="11"/>
                    <a:pt x="7" y="12"/>
                  </a:cubicBezTo>
                  <a:cubicBezTo>
                    <a:pt x="9" y="12"/>
                    <a:pt x="12" y="12"/>
                    <a:pt x="14" y="12"/>
                  </a:cubicBezTo>
                  <a:cubicBezTo>
                    <a:pt x="16" y="12"/>
                    <a:pt x="18" y="12"/>
                    <a:pt x="21" y="12"/>
                  </a:cubicBezTo>
                  <a:cubicBezTo>
                    <a:pt x="22" y="12"/>
                    <a:pt x="23" y="11"/>
                    <a:pt x="24" y="11"/>
                  </a:cubicBezTo>
                  <a:cubicBezTo>
                    <a:pt x="25" y="10"/>
                    <a:pt x="25" y="10"/>
                    <a:pt x="26" y="9"/>
                  </a:cubicBezTo>
                  <a:cubicBezTo>
                    <a:pt x="27" y="8"/>
                    <a:pt x="27" y="7"/>
                    <a:pt x="27" y="6"/>
                  </a:cubicBezTo>
                  <a:cubicBezTo>
                    <a:pt x="27" y="5"/>
                    <a:pt x="27" y="4"/>
                    <a:pt x="26" y="3"/>
                  </a:cubicBezTo>
                  <a:cubicBezTo>
                    <a:pt x="25" y="2"/>
                    <a:pt x="23" y="2"/>
                    <a:pt x="21" y="2"/>
                  </a:cubicBezTo>
                  <a:cubicBezTo>
                    <a:pt x="19" y="3"/>
                    <a:pt x="18" y="4"/>
                    <a:pt x="17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3"/>
                    <a:pt x="15" y="14"/>
                    <a:pt x="15" y="16"/>
                  </a:cubicBezTo>
                  <a:cubicBezTo>
                    <a:pt x="15" y="18"/>
                    <a:pt x="15" y="19"/>
                    <a:pt x="15" y="21"/>
                  </a:cubicBezTo>
                  <a:cubicBezTo>
                    <a:pt x="16" y="27"/>
                    <a:pt x="16" y="31"/>
                    <a:pt x="16" y="35"/>
                  </a:cubicBezTo>
                  <a:cubicBezTo>
                    <a:pt x="16" y="36"/>
                    <a:pt x="17" y="38"/>
                    <a:pt x="17" y="39"/>
                  </a:cubicBezTo>
                  <a:cubicBezTo>
                    <a:pt x="17" y="39"/>
                    <a:pt x="17" y="39"/>
                    <a:pt x="17" y="4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9" name="任意多边形 286">
              <a:extLst>
                <a:ext uri="{FF2B5EF4-FFF2-40B4-BE49-F238E27FC236}">
                  <a16:creationId xmlns:a16="http://schemas.microsoft.com/office/drawing/2014/main" id="{A7B340A2-8891-429B-99EE-EB47B1A2E8EA}"/>
                </a:ext>
              </a:extLst>
            </p:cNvPr>
            <p:cNvSpPr/>
            <p:nvPr/>
          </p:nvSpPr>
          <p:spPr bwMode="auto">
            <a:xfrm>
              <a:off x="5214939" y="2395538"/>
              <a:ext cx="53975" cy="52388"/>
            </a:xfrm>
            <a:custGeom>
              <a:gdLst>
                <a:gd name="T0" fmla="*/ 1 w 23"/>
                <a:gd name="T1" fmla="*/ 0 h 22"/>
                <a:gd name="T2" fmla="*/ 1 w 23"/>
                <a:gd name="T3" fmla="*/ 3 h 22"/>
                <a:gd name="T4" fmla="*/ 1 w 23"/>
                <a:gd name="T5" fmla="*/ 13 h 22"/>
                <a:gd name="T6" fmla="*/ 1 w 23"/>
                <a:gd name="T7" fmla="*/ 12 h 22"/>
                <a:gd name="T8" fmla="*/ 8 w 23"/>
                <a:gd name="T9" fmla="*/ 21 h 22"/>
                <a:gd name="T10" fmla="*/ 7 w 23"/>
                <a:gd name="T11" fmla="*/ 21 h 22"/>
                <a:gd name="T12" fmla="*/ 16 w 23"/>
                <a:gd name="T13" fmla="*/ 21 h 22"/>
                <a:gd name="T14" fmla="*/ 15 w 23"/>
                <a:gd name="T15" fmla="*/ 21 h 22"/>
                <a:gd name="T16" fmla="*/ 20 w 23"/>
                <a:gd name="T17" fmla="*/ 16 h 22"/>
                <a:gd name="T18" fmla="*/ 22 w 23"/>
                <a:gd name="T19" fmla="*/ 13 h 22"/>
                <a:gd name="T20" fmla="*/ 22 w 23"/>
                <a:gd name="T21" fmla="*/ 14 h 22"/>
                <a:gd name="T22" fmla="*/ 22 w 23"/>
                <a:gd name="T23" fmla="*/ 0 h 22"/>
                <a:gd name="T24" fmla="*/ 22 w 23"/>
                <a:gd name="T25" fmla="*/ 1 h 22"/>
                <a:gd name="T26" fmla="*/ 7 w 23"/>
                <a:gd name="T27" fmla="*/ 0 h 22"/>
                <a:gd name="T28" fmla="*/ 2 w 23"/>
                <a:gd name="T29" fmla="*/ 0 h 22"/>
                <a:gd name="T30" fmla="*/ 1 w 23"/>
                <a:gd name="T31" fmla="*/ 0 h 22"/>
                <a:gd name="T32" fmla="*/ 2 w 23"/>
                <a:gd name="T33" fmla="*/ 0 h 22"/>
                <a:gd name="T34" fmla="*/ 7 w 23"/>
                <a:gd name="T35" fmla="*/ 0 h 22"/>
                <a:gd name="T36" fmla="*/ 22 w 23"/>
                <a:gd name="T37" fmla="*/ 0 h 22"/>
                <a:gd name="T38" fmla="*/ 23 w 23"/>
                <a:gd name="T39" fmla="*/ 0 h 22"/>
                <a:gd name="T40" fmla="*/ 23 w 23"/>
                <a:gd name="T41" fmla="*/ 0 h 22"/>
                <a:gd name="T42" fmla="*/ 23 w 23"/>
                <a:gd name="T43" fmla="*/ 14 h 22"/>
                <a:gd name="T44" fmla="*/ 23 w 23"/>
                <a:gd name="T45" fmla="*/ 14 h 22"/>
                <a:gd name="T46" fmla="*/ 22 w 23"/>
                <a:gd name="T47" fmla="*/ 14 h 22"/>
                <a:gd name="T48" fmla="*/ 20 w 23"/>
                <a:gd name="T49" fmla="*/ 17 h 22"/>
                <a:gd name="T50" fmla="*/ 16 w 23"/>
                <a:gd name="T51" fmla="*/ 21 h 22"/>
                <a:gd name="T52" fmla="*/ 16 w 23"/>
                <a:gd name="T53" fmla="*/ 22 h 22"/>
                <a:gd name="T54" fmla="*/ 16 w 23"/>
                <a:gd name="T55" fmla="*/ 22 h 22"/>
                <a:gd name="T56" fmla="*/ 7 w 23"/>
                <a:gd name="T57" fmla="*/ 22 h 22"/>
                <a:gd name="T58" fmla="*/ 7 w 23"/>
                <a:gd name="T59" fmla="*/ 22 h 22"/>
                <a:gd name="T60" fmla="*/ 7 w 23"/>
                <a:gd name="T61" fmla="*/ 21 h 22"/>
                <a:gd name="T62" fmla="*/ 0 w 23"/>
                <a:gd name="T63" fmla="*/ 13 h 22"/>
                <a:gd name="T64" fmla="*/ 0 w 23"/>
                <a:gd name="T65" fmla="*/ 13 h 22"/>
                <a:gd name="T66" fmla="*/ 0 w 23"/>
                <a:gd name="T67" fmla="*/ 13 h 22"/>
                <a:gd name="T68" fmla="*/ 1 w 23"/>
                <a:gd name="T69" fmla="*/ 3 h 22"/>
                <a:gd name="T70" fmla="*/ 1 w 23"/>
                <a:gd name="T71" fmla="*/ 0 h 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" h="22">
                  <a:moveTo>
                    <a:pt x="1" y="0"/>
                  </a:moveTo>
                  <a:cubicBezTo>
                    <a:pt x="1" y="0"/>
                    <a:pt x="1" y="1"/>
                    <a:pt x="1" y="3"/>
                  </a:cubicBezTo>
                  <a:cubicBezTo>
                    <a:pt x="1" y="6"/>
                    <a:pt x="1" y="9"/>
                    <a:pt x="1" y="1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5"/>
                    <a:pt x="5" y="18"/>
                    <a:pt x="8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0" y="21"/>
                    <a:pt x="13" y="21"/>
                    <a:pt x="16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7" y="19"/>
                    <a:pt x="18" y="18"/>
                    <a:pt x="20" y="16"/>
                  </a:cubicBezTo>
                  <a:cubicBezTo>
                    <a:pt x="20" y="15"/>
                    <a:pt x="21" y="14"/>
                    <a:pt x="22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9"/>
                    <a:pt x="22" y="4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6" y="0"/>
                    <a:pt x="11" y="0"/>
                    <a:pt x="7" y="0"/>
                  </a:cubicBezTo>
                  <a:cubicBezTo>
                    <a:pt x="5" y="0"/>
                    <a:pt x="4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0"/>
                    <a:pt x="5" y="0"/>
                    <a:pt x="7" y="0"/>
                  </a:cubicBezTo>
                  <a:cubicBezTo>
                    <a:pt x="11" y="0"/>
                    <a:pt x="16" y="0"/>
                    <a:pt x="2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4"/>
                    <a:pt x="23" y="9"/>
                    <a:pt x="23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5"/>
                    <a:pt x="21" y="16"/>
                    <a:pt x="20" y="17"/>
                  </a:cubicBezTo>
                  <a:cubicBezTo>
                    <a:pt x="19" y="18"/>
                    <a:pt x="17" y="20"/>
                    <a:pt x="16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3" y="22"/>
                    <a:pt x="10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18"/>
                    <a:pt x="2" y="15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0" name="任意多边形 287">
              <a:extLst>
                <a:ext uri="{FF2B5EF4-FFF2-40B4-BE49-F238E27FC236}">
                  <a16:creationId xmlns:a16="http://schemas.microsoft.com/office/drawing/2014/main" id="{64019401-FF77-4D8D-AC8B-3E67431CE0BF}"/>
                </a:ext>
              </a:extLst>
            </p:cNvPr>
            <p:cNvSpPr/>
            <p:nvPr/>
          </p:nvSpPr>
          <p:spPr bwMode="auto">
            <a:xfrm>
              <a:off x="5218114" y="2419350"/>
              <a:ext cx="49213" cy="6350"/>
            </a:xfrm>
            <a:custGeom>
              <a:gdLst>
                <a:gd name="T0" fmla="*/ 21 w 21"/>
                <a:gd name="T1" fmla="*/ 3 h 3"/>
                <a:gd name="T2" fmla="*/ 20 w 21"/>
                <a:gd name="T3" fmla="*/ 2 h 3"/>
                <a:gd name="T4" fmla="*/ 18 w 21"/>
                <a:gd name="T5" fmla="*/ 1 h 3"/>
                <a:gd name="T6" fmla="*/ 10 w 21"/>
                <a:gd name="T7" fmla="*/ 0 h 3"/>
                <a:gd name="T8" fmla="*/ 3 w 21"/>
                <a:gd name="T9" fmla="*/ 1 h 3"/>
                <a:gd name="T10" fmla="*/ 1 w 21"/>
                <a:gd name="T11" fmla="*/ 2 h 3"/>
                <a:gd name="T12" fmla="*/ 0 w 21"/>
                <a:gd name="T13" fmla="*/ 2 h 3"/>
                <a:gd name="T14" fmla="*/ 1 w 21"/>
                <a:gd name="T15" fmla="*/ 2 h 3"/>
                <a:gd name="T16" fmla="*/ 3 w 21"/>
                <a:gd name="T17" fmla="*/ 1 h 3"/>
                <a:gd name="T18" fmla="*/ 10 w 21"/>
                <a:gd name="T19" fmla="*/ 0 h 3"/>
                <a:gd name="T20" fmla="*/ 18 w 21"/>
                <a:gd name="T21" fmla="*/ 1 h 3"/>
                <a:gd name="T22" fmla="*/ 20 w 21"/>
                <a:gd name="T23" fmla="*/ 2 h 3"/>
                <a:gd name="T24" fmla="*/ 21 w 21"/>
                <a:gd name="T25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3">
                  <a:moveTo>
                    <a:pt x="21" y="3"/>
                  </a:moveTo>
                  <a:cubicBezTo>
                    <a:pt x="21" y="3"/>
                    <a:pt x="20" y="3"/>
                    <a:pt x="20" y="2"/>
                  </a:cubicBezTo>
                  <a:cubicBezTo>
                    <a:pt x="19" y="2"/>
                    <a:pt x="19" y="2"/>
                    <a:pt x="18" y="1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7" y="0"/>
                    <a:pt x="5" y="1"/>
                    <a:pt x="3" y="1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3" y="0"/>
                    <a:pt x="16" y="0"/>
                    <a:pt x="18" y="1"/>
                  </a:cubicBezTo>
                  <a:cubicBezTo>
                    <a:pt x="19" y="2"/>
                    <a:pt x="19" y="2"/>
                    <a:pt x="20" y="2"/>
                  </a:cubicBezTo>
                  <a:cubicBezTo>
                    <a:pt x="20" y="2"/>
                    <a:pt x="21" y="3"/>
                    <a:pt x="21" y="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1" name="任意多边形 288">
              <a:extLst>
                <a:ext uri="{FF2B5EF4-FFF2-40B4-BE49-F238E27FC236}">
                  <a16:creationId xmlns:a16="http://schemas.microsoft.com/office/drawing/2014/main" id="{E3DF7643-BB4F-4D0C-A7BF-43C7D5415785}"/>
                </a:ext>
              </a:extLst>
            </p:cNvPr>
            <p:cNvSpPr/>
            <p:nvPr/>
          </p:nvSpPr>
          <p:spPr bwMode="auto">
            <a:xfrm>
              <a:off x="5218114" y="2409825"/>
              <a:ext cx="49213" cy="6350"/>
            </a:xfrm>
            <a:custGeom>
              <a:gdLst>
                <a:gd name="T0" fmla="*/ 21 w 21"/>
                <a:gd name="T1" fmla="*/ 3 h 3"/>
                <a:gd name="T2" fmla="*/ 20 w 21"/>
                <a:gd name="T3" fmla="*/ 3 h 3"/>
                <a:gd name="T4" fmla="*/ 18 w 21"/>
                <a:gd name="T5" fmla="*/ 2 h 3"/>
                <a:gd name="T6" fmla="*/ 10 w 21"/>
                <a:gd name="T7" fmla="*/ 1 h 3"/>
                <a:gd name="T8" fmla="*/ 3 w 21"/>
                <a:gd name="T9" fmla="*/ 2 h 3"/>
                <a:gd name="T10" fmla="*/ 1 w 21"/>
                <a:gd name="T11" fmla="*/ 3 h 3"/>
                <a:gd name="T12" fmla="*/ 0 w 21"/>
                <a:gd name="T13" fmla="*/ 3 h 3"/>
                <a:gd name="T14" fmla="*/ 1 w 21"/>
                <a:gd name="T15" fmla="*/ 3 h 3"/>
                <a:gd name="T16" fmla="*/ 3 w 21"/>
                <a:gd name="T17" fmla="*/ 2 h 3"/>
                <a:gd name="T18" fmla="*/ 10 w 21"/>
                <a:gd name="T19" fmla="*/ 0 h 3"/>
                <a:gd name="T20" fmla="*/ 18 w 21"/>
                <a:gd name="T21" fmla="*/ 2 h 3"/>
                <a:gd name="T22" fmla="*/ 20 w 21"/>
                <a:gd name="T23" fmla="*/ 3 h 3"/>
                <a:gd name="T24" fmla="*/ 21 w 21"/>
                <a:gd name="T25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3">
                  <a:moveTo>
                    <a:pt x="21" y="3"/>
                  </a:moveTo>
                  <a:cubicBezTo>
                    <a:pt x="21" y="3"/>
                    <a:pt x="20" y="3"/>
                    <a:pt x="20" y="3"/>
                  </a:cubicBezTo>
                  <a:cubicBezTo>
                    <a:pt x="19" y="3"/>
                    <a:pt x="19" y="2"/>
                    <a:pt x="18" y="2"/>
                  </a:cubicBezTo>
                  <a:cubicBezTo>
                    <a:pt x="16" y="1"/>
                    <a:pt x="13" y="1"/>
                    <a:pt x="10" y="1"/>
                  </a:cubicBezTo>
                  <a:cubicBezTo>
                    <a:pt x="7" y="1"/>
                    <a:pt x="5" y="1"/>
                    <a:pt x="3" y="2"/>
                  </a:cubicBezTo>
                  <a:cubicBezTo>
                    <a:pt x="2" y="2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3" y="0"/>
                    <a:pt x="16" y="1"/>
                    <a:pt x="18" y="2"/>
                  </a:cubicBezTo>
                  <a:cubicBezTo>
                    <a:pt x="19" y="2"/>
                    <a:pt x="20" y="3"/>
                    <a:pt x="20" y="3"/>
                  </a:cubicBezTo>
                  <a:cubicBezTo>
                    <a:pt x="20" y="3"/>
                    <a:pt x="21" y="3"/>
                    <a:pt x="21" y="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2" name="任意多边形 289">
              <a:extLst>
                <a:ext uri="{FF2B5EF4-FFF2-40B4-BE49-F238E27FC236}">
                  <a16:creationId xmlns:a16="http://schemas.microsoft.com/office/drawing/2014/main" id="{A3071127-CF71-4328-B68D-8384A3C25AB3}"/>
                </a:ext>
              </a:extLst>
            </p:cNvPr>
            <p:cNvSpPr/>
            <p:nvPr/>
          </p:nvSpPr>
          <p:spPr bwMode="auto">
            <a:xfrm>
              <a:off x="5218114" y="2403475"/>
              <a:ext cx="49213" cy="6350"/>
            </a:xfrm>
            <a:custGeom>
              <a:gdLst>
                <a:gd name="T0" fmla="*/ 21 w 21"/>
                <a:gd name="T1" fmla="*/ 3 h 3"/>
                <a:gd name="T2" fmla="*/ 20 w 21"/>
                <a:gd name="T3" fmla="*/ 3 h 3"/>
                <a:gd name="T4" fmla="*/ 18 w 21"/>
                <a:gd name="T5" fmla="*/ 2 h 3"/>
                <a:gd name="T6" fmla="*/ 10 w 21"/>
                <a:gd name="T7" fmla="*/ 0 h 3"/>
                <a:gd name="T8" fmla="*/ 3 w 21"/>
                <a:gd name="T9" fmla="*/ 2 h 3"/>
                <a:gd name="T10" fmla="*/ 1 w 21"/>
                <a:gd name="T11" fmla="*/ 3 h 3"/>
                <a:gd name="T12" fmla="*/ 0 w 21"/>
                <a:gd name="T13" fmla="*/ 3 h 3"/>
                <a:gd name="T14" fmla="*/ 1 w 21"/>
                <a:gd name="T15" fmla="*/ 3 h 3"/>
                <a:gd name="T16" fmla="*/ 3 w 21"/>
                <a:gd name="T17" fmla="*/ 2 h 3"/>
                <a:gd name="T18" fmla="*/ 10 w 21"/>
                <a:gd name="T19" fmla="*/ 0 h 3"/>
                <a:gd name="T20" fmla="*/ 18 w 21"/>
                <a:gd name="T21" fmla="*/ 2 h 3"/>
                <a:gd name="T22" fmla="*/ 20 w 21"/>
                <a:gd name="T23" fmla="*/ 3 h 3"/>
                <a:gd name="T24" fmla="*/ 21 w 21"/>
                <a:gd name="T25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3">
                  <a:moveTo>
                    <a:pt x="21" y="3"/>
                  </a:moveTo>
                  <a:cubicBezTo>
                    <a:pt x="21" y="3"/>
                    <a:pt x="20" y="3"/>
                    <a:pt x="20" y="3"/>
                  </a:cubicBezTo>
                  <a:cubicBezTo>
                    <a:pt x="19" y="3"/>
                    <a:pt x="19" y="2"/>
                    <a:pt x="18" y="2"/>
                  </a:cubicBezTo>
                  <a:cubicBezTo>
                    <a:pt x="16" y="1"/>
                    <a:pt x="13" y="1"/>
                    <a:pt x="10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2" y="2"/>
                    <a:pt x="1" y="2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2"/>
                    <a:pt x="2" y="2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3" y="0"/>
                    <a:pt x="16" y="1"/>
                    <a:pt x="18" y="2"/>
                  </a:cubicBezTo>
                  <a:cubicBezTo>
                    <a:pt x="19" y="2"/>
                    <a:pt x="19" y="2"/>
                    <a:pt x="20" y="3"/>
                  </a:cubicBezTo>
                  <a:cubicBezTo>
                    <a:pt x="20" y="3"/>
                    <a:pt x="21" y="3"/>
                    <a:pt x="21" y="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3" name="任意多边形 290">
              <a:extLst>
                <a:ext uri="{FF2B5EF4-FFF2-40B4-BE49-F238E27FC236}">
                  <a16:creationId xmlns:a16="http://schemas.microsoft.com/office/drawing/2014/main" id="{B15F5404-B0E9-46C7-85C2-D4AE5EF4FBE5}"/>
                </a:ext>
              </a:extLst>
            </p:cNvPr>
            <p:cNvSpPr/>
            <p:nvPr/>
          </p:nvSpPr>
          <p:spPr bwMode="auto">
            <a:xfrm>
              <a:off x="5426076" y="2609850"/>
              <a:ext cx="254000" cy="268288"/>
            </a:xfrm>
            <a:custGeom>
              <a:gdLst>
                <a:gd name="T0" fmla="*/ 8 w 109"/>
                <a:gd name="T1" fmla="*/ 0 h 115"/>
                <a:gd name="T2" fmla="*/ 10 w 109"/>
                <a:gd name="T3" fmla="*/ 115 h 115"/>
                <a:gd name="T4" fmla="*/ 109 w 109"/>
                <a:gd name="T5" fmla="*/ 110 h 115"/>
                <a:gd name="T6" fmla="*/ 101 w 109"/>
                <a:gd name="T7" fmla="*/ 5 h 115"/>
                <a:gd name="T8" fmla="*/ 8 w 109"/>
                <a:gd name="T9" fmla="*/ 0 h 1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15">
                  <a:moveTo>
                    <a:pt x="8" y="0"/>
                  </a:moveTo>
                  <a:cubicBezTo>
                    <a:pt x="8" y="0"/>
                    <a:pt x="0" y="74"/>
                    <a:pt x="10" y="115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109" y="110"/>
                    <a:pt x="88" y="37"/>
                    <a:pt x="101" y="5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4" name="任意多边形 291">
              <a:extLst>
                <a:ext uri="{FF2B5EF4-FFF2-40B4-BE49-F238E27FC236}">
                  <a16:creationId xmlns:a16="http://schemas.microsoft.com/office/drawing/2014/main" id="{C5E78DA1-5A8F-4582-A66A-4163EF5F3020}"/>
                </a:ext>
              </a:extLst>
            </p:cNvPr>
            <p:cNvSpPr/>
            <p:nvPr/>
          </p:nvSpPr>
          <p:spPr bwMode="auto">
            <a:xfrm>
              <a:off x="5443539" y="2605088"/>
              <a:ext cx="246063" cy="242888"/>
            </a:xfrm>
            <a:custGeom>
              <a:gdLst>
                <a:gd name="T0" fmla="*/ 0 w 105"/>
                <a:gd name="T1" fmla="*/ 0 h 104"/>
                <a:gd name="T2" fmla="*/ 5 w 105"/>
                <a:gd name="T3" fmla="*/ 104 h 104"/>
                <a:gd name="T4" fmla="*/ 105 w 105"/>
                <a:gd name="T5" fmla="*/ 99 h 104"/>
                <a:gd name="T6" fmla="*/ 100 w 105"/>
                <a:gd name="T7" fmla="*/ 0 h 104"/>
                <a:gd name="T8" fmla="*/ 0 w 105"/>
                <a:gd name="T9" fmla="*/ 0 h 10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04">
                  <a:moveTo>
                    <a:pt x="0" y="0"/>
                  </a:moveTo>
                  <a:cubicBezTo>
                    <a:pt x="0" y="0"/>
                    <a:pt x="1" y="80"/>
                    <a:pt x="5" y="104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96" y="21"/>
                    <a:pt x="1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5" name="任意多边形 292">
              <a:extLst>
                <a:ext uri="{FF2B5EF4-FFF2-40B4-BE49-F238E27FC236}">
                  <a16:creationId xmlns:a16="http://schemas.microsoft.com/office/drawing/2014/main" id="{7FA38F9A-6057-4C0C-96E1-1EAD70AD93B8}"/>
                </a:ext>
              </a:extLst>
            </p:cNvPr>
            <p:cNvSpPr/>
            <p:nvPr/>
          </p:nvSpPr>
          <p:spPr bwMode="auto">
            <a:xfrm>
              <a:off x="5486401" y="2682875"/>
              <a:ext cx="155575" cy="11113"/>
            </a:xfrm>
            <a:custGeom>
              <a:gdLst>
                <a:gd name="T0" fmla="*/ 67 w 67"/>
                <a:gd name="T1" fmla="*/ 0 h 5"/>
                <a:gd name="T2" fmla="*/ 33 w 67"/>
                <a:gd name="T3" fmla="*/ 3 h 5"/>
                <a:gd name="T4" fmla="*/ 0 w 67"/>
                <a:gd name="T5" fmla="*/ 4 h 5"/>
                <a:gd name="T6" fmla="*/ 33 w 67"/>
                <a:gd name="T7" fmla="*/ 2 h 5"/>
                <a:gd name="T8" fmla="*/ 67 w 67"/>
                <a:gd name="T9" fmla="*/ 0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">
                  <a:moveTo>
                    <a:pt x="67" y="0"/>
                  </a:moveTo>
                  <a:cubicBezTo>
                    <a:pt x="67" y="1"/>
                    <a:pt x="52" y="2"/>
                    <a:pt x="33" y="3"/>
                  </a:cubicBezTo>
                  <a:cubicBezTo>
                    <a:pt x="15" y="4"/>
                    <a:pt x="0" y="5"/>
                    <a:pt x="0" y="4"/>
                  </a:cubicBezTo>
                  <a:cubicBezTo>
                    <a:pt x="0" y="4"/>
                    <a:pt x="15" y="3"/>
                    <a:pt x="33" y="2"/>
                  </a:cubicBezTo>
                  <a:cubicBezTo>
                    <a:pt x="52" y="1"/>
                    <a:pt x="67" y="0"/>
                    <a:pt x="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6" name="任意多边形 293">
              <a:extLst>
                <a:ext uri="{FF2B5EF4-FFF2-40B4-BE49-F238E27FC236}">
                  <a16:creationId xmlns:a16="http://schemas.microsoft.com/office/drawing/2014/main" id="{A1BE4114-F86C-4292-8B1E-44FEB31A9D75}"/>
                </a:ext>
              </a:extLst>
            </p:cNvPr>
            <p:cNvSpPr/>
            <p:nvPr/>
          </p:nvSpPr>
          <p:spPr bwMode="auto">
            <a:xfrm>
              <a:off x="5486401" y="2722563"/>
              <a:ext cx="155575" cy="11113"/>
            </a:xfrm>
            <a:custGeom>
              <a:gdLst>
                <a:gd name="T0" fmla="*/ 67 w 67"/>
                <a:gd name="T1" fmla="*/ 0 h 5"/>
                <a:gd name="T2" fmla="*/ 33 w 67"/>
                <a:gd name="T3" fmla="*/ 3 h 5"/>
                <a:gd name="T4" fmla="*/ 0 w 67"/>
                <a:gd name="T5" fmla="*/ 4 h 5"/>
                <a:gd name="T6" fmla="*/ 33 w 67"/>
                <a:gd name="T7" fmla="*/ 2 h 5"/>
                <a:gd name="T8" fmla="*/ 67 w 67"/>
                <a:gd name="T9" fmla="*/ 0 h 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">
                  <a:moveTo>
                    <a:pt x="67" y="0"/>
                  </a:moveTo>
                  <a:cubicBezTo>
                    <a:pt x="67" y="1"/>
                    <a:pt x="52" y="2"/>
                    <a:pt x="33" y="3"/>
                  </a:cubicBezTo>
                  <a:cubicBezTo>
                    <a:pt x="15" y="4"/>
                    <a:pt x="0" y="5"/>
                    <a:pt x="0" y="4"/>
                  </a:cubicBezTo>
                  <a:cubicBezTo>
                    <a:pt x="0" y="4"/>
                    <a:pt x="15" y="3"/>
                    <a:pt x="33" y="2"/>
                  </a:cubicBezTo>
                  <a:cubicBezTo>
                    <a:pt x="52" y="1"/>
                    <a:pt x="67" y="0"/>
                    <a:pt x="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7" name="任意多边形 294">
              <a:extLst>
                <a:ext uri="{FF2B5EF4-FFF2-40B4-BE49-F238E27FC236}">
                  <a16:creationId xmlns:a16="http://schemas.microsoft.com/office/drawing/2014/main" id="{49F1CF98-6E28-4059-9D58-0B2939336361}"/>
                </a:ext>
              </a:extLst>
            </p:cNvPr>
            <p:cNvSpPr/>
            <p:nvPr/>
          </p:nvSpPr>
          <p:spPr bwMode="auto">
            <a:xfrm>
              <a:off x="5511801" y="2762250"/>
              <a:ext cx="90488" cy="4763"/>
            </a:xfrm>
            <a:custGeom>
              <a:gdLst>
                <a:gd name="T0" fmla="*/ 39 w 39"/>
                <a:gd name="T1" fmla="*/ 0 h 2"/>
                <a:gd name="T2" fmla="*/ 33 w 39"/>
                <a:gd name="T3" fmla="*/ 1 h 2"/>
                <a:gd name="T4" fmla="*/ 20 w 39"/>
                <a:gd name="T5" fmla="*/ 2 h 2"/>
                <a:gd name="T6" fmla="*/ 6 w 39"/>
                <a:gd name="T7" fmla="*/ 2 h 2"/>
                <a:gd name="T8" fmla="*/ 0 w 39"/>
                <a:gd name="T9" fmla="*/ 2 h 2"/>
                <a:gd name="T10" fmla="*/ 6 w 39"/>
                <a:gd name="T11" fmla="*/ 1 h 2"/>
                <a:gd name="T12" fmla="*/ 20 w 39"/>
                <a:gd name="T13" fmla="*/ 0 h 2"/>
                <a:gd name="T14" fmla="*/ 33 w 39"/>
                <a:gd name="T15" fmla="*/ 0 h 2"/>
                <a:gd name="T16" fmla="*/ 39 w 39"/>
                <a:gd name="T17" fmla="*/ 0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">
                  <a:moveTo>
                    <a:pt x="39" y="0"/>
                  </a:moveTo>
                  <a:cubicBezTo>
                    <a:pt x="39" y="0"/>
                    <a:pt x="37" y="0"/>
                    <a:pt x="33" y="1"/>
                  </a:cubicBezTo>
                  <a:cubicBezTo>
                    <a:pt x="30" y="1"/>
                    <a:pt x="25" y="1"/>
                    <a:pt x="20" y="2"/>
                  </a:cubicBezTo>
                  <a:cubicBezTo>
                    <a:pt x="14" y="2"/>
                    <a:pt x="10" y="2"/>
                    <a:pt x="6" y="2"/>
                  </a:cubicBezTo>
                  <a:cubicBezTo>
                    <a:pt x="3" y="2"/>
                    <a:pt x="0" y="2"/>
                    <a:pt x="0" y="2"/>
                  </a:cubicBezTo>
                  <a:cubicBezTo>
                    <a:pt x="0" y="2"/>
                    <a:pt x="3" y="2"/>
                    <a:pt x="6" y="1"/>
                  </a:cubicBezTo>
                  <a:cubicBezTo>
                    <a:pt x="9" y="1"/>
                    <a:pt x="14" y="1"/>
                    <a:pt x="20" y="0"/>
                  </a:cubicBezTo>
                  <a:cubicBezTo>
                    <a:pt x="25" y="0"/>
                    <a:pt x="30" y="0"/>
                    <a:pt x="33" y="0"/>
                  </a:cubicBezTo>
                  <a:cubicBezTo>
                    <a:pt x="36" y="0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8" name="椭圆 295">
              <a:extLst>
                <a:ext uri="{FF2B5EF4-FFF2-40B4-BE49-F238E27FC236}">
                  <a16:creationId xmlns:a16="http://schemas.microsoft.com/office/drawing/2014/main" id="{3C16DBC7-1282-46C1-9168-F51B1EE4F681}"/>
                </a:ext>
              </a:extLst>
            </p:cNvPr>
            <p:cNvSpPr/>
            <p:nvPr/>
          </p:nvSpPr>
          <p:spPr bwMode="auto">
            <a:xfrm>
              <a:off x="5367339" y="2301875"/>
              <a:ext cx="608013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9" name="椭圆 296">
              <a:extLst>
                <a:ext uri="{FF2B5EF4-FFF2-40B4-BE49-F238E27FC236}">
                  <a16:creationId xmlns:a16="http://schemas.microsoft.com/office/drawing/2014/main" id="{D54AFAEB-D313-4D5E-BA16-E7CAA55345F6}"/>
                </a:ext>
              </a:extLst>
            </p:cNvPr>
            <p:cNvSpPr/>
            <p:nvPr/>
          </p:nvSpPr>
          <p:spPr bwMode="auto">
            <a:xfrm>
              <a:off x="5362576" y="2355850"/>
              <a:ext cx="228600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0" name="椭圆 297">
              <a:extLst>
                <a:ext uri="{FF2B5EF4-FFF2-40B4-BE49-F238E27FC236}">
                  <a16:creationId xmlns:a16="http://schemas.microsoft.com/office/drawing/2014/main" id="{E3123D9F-E9F8-4B7D-BF1D-32A8DA97DC44}"/>
                </a:ext>
              </a:extLst>
            </p:cNvPr>
            <p:cNvSpPr/>
            <p:nvPr/>
          </p:nvSpPr>
          <p:spPr bwMode="auto">
            <a:xfrm>
              <a:off x="5622926" y="2355850"/>
              <a:ext cx="88900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1" name="任意多边形 298">
              <a:extLst>
                <a:ext uri="{FF2B5EF4-FFF2-40B4-BE49-F238E27FC236}">
                  <a16:creationId xmlns:a16="http://schemas.microsoft.com/office/drawing/2014/main" id="{0AD9610A-739F-4A5D-B937-8C33217BE867}"/>
                </a:ext>
              </a:extLst>
            </p:cNvPr>
            <p:cNvSpPr/>
            <p:nvPr/>
          </p:nvSpPr>
          <p:spPr bwMode="auto">
            <a:xfrm>
              <a:off x="6937376" y="2120900"/>
              <a:ext cx="47625" cy="823913"/>
            </a:xfrm>
            <a:custGeom>
              <a:gdLst>
                <a:gd name="T0" fmla="*/ 21 w 21"/>
                <a:gd name="T1" fmla="*/ 353 h 353"/>
                <a:gd name="T2" fmla="*/ 21 w 21"/>
                <a:gd name="T3" fmla="*/ 352 h 353"/>
                <a:gd name="T4" fmla="*/ 20 w 21"/>
                <a:gd name="T5" fmla="*/ 350 h 353"/>
                <a:gd name="T6" fmla="*/ 20 w 21"/>
                <a:gd name="T7" fmla="*/ 339 h 353"/>
                <a:gd name="T8" fmla="*/ 17 w 21"/>
                <a:gd name="T9" fmla="*/ 302 h 353"/>
                <a:gd name="T10" fmla="*/ 9 w 21"/>
                <a:gd name="T11" fmla="*/ 177 h 353"/>
                <a:gd name="T12" fmla="*/ 2 w 21"/>
                <a:gd name="T13" fmla="*/ 51 h 353"/>
                <a:gd name="T14" fmla="*/ 0 w 21"/>
                <a:gd name="T15" fmla="*/ 14 h 353"/>
                <a:gd name="T16" fmla="*/ 0 w 21"/>
                <a:gd name="T17" fmla="*/ 3 h 353"/>
                <a:gd name="T18" fmla="*/ 0 w 21"/>
                <a:gd name="T19" fmla="*/ 1 h 353"/>
                <a:gd name="T20" fmla="*/ 0 w 21"/>
                <a:gd name="T21" fmla="*/ 0 h 353"/>
                <a:gd name="T22" fmla="*/ 0 w 21"/>
                <a:gd name="T23" fmla="*/ 0 h 353"/>
                <a:gd name="T24" fmla="*/ 0 w 21"/>
                <a:gd name="T25" fmla="*/ 3 h 353"/>
                <a:gd name="T26" fmla="*/ 1 w 21"/>
                <a:gd name="T27" fmla="*/ 13 h 353"/>
                <a:gd name="T28" fmla="*/ 3 w 21"/>
                <a:gd name="T29" fmla="*/ 51 h 353"/>
                <a:gd name="T30" fmla="*/ 11 w 21"/>
                <a:gd name="T31" fmla="*/ 176 h 353"/>
                <a:gd name="T32" fmla="*/ 18 w 21"/>
                <a:gd name="T33" fmla="*/ 302 h 353"/>
                <a:gd name="T34" fmla="*/ 20 w 21"/>
                <a:gd name="T35" fmla="*/ 339 h 353"/>
                <a:gd name="T36" fmla="*/ 21 w 21"/>
                <a:gd name="T37" fmla="*/ 350 h 353"/>
                <a:gd name="T38" fmla="*/ 21 w 21"/>
                <a:gd name="T39" fmla="*/ 352 h 353"/>
                <a:gd name="T40" fmla="*/ 21 w 21"/>
                <a:gd name="T41" fmla="*/ 353 h 3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353">
                  <a:moveTo>
                    <a:pt x="21" y="353"/>
                  </a:moveTo>
                  <a:cubicBezTo>
                    <a:pt x="21" y="353"/>
                    <a:pt x="21" y="353"/>
                    <a:pt x="21" y="352"/>
                  </a:cubicBezTo>
                  <a:cubicBezTo>
                    <a:pt x="21" y="352"/>
                    <a:pt x="20" y="351"/>
                    <a:pt x="20" y="350"/>
                  </a:cubicBezTo>
                  <a:cubicBezTo>
                    <a:pt x="20" y="347"/>
                    <a:pt x="20" y="344"/>
                    <a:pt x="20" y="339"/>
                  </a:cubicBezTo>
                  <a:cubicBezTo>
                    <a:pt x="19" y="330"/>
                    <a:pt x="18" y="317"/>
                    <a:pt x="17" y="302"/>
                  </a:cubicBezTo>
                  <a:cubicBezTo>
                    <a:pt x="15" y="269"/>
                    <a:pt x="12" y="225"/>
                    <a:pt x="9" y="177"/>
                  </a:cubicBezTo>
                  <a:cubicBezTo>
                    <a:pt x="6" y="128"/>
                    <a:pt x="4" y="84"/>
                    <a:pt x="2" y="51"/>
                  </a:cubicBezTo>
                  <a:cubicBezTo>
                    <a:pt x="1" y="36"/>
                    <a:pt x="1" y="23"/>
                    <a:pt x="0" y="14"/>
                  </a:cubicBezTo>
                  <a:cubicBezTo>
                    <a:pt x="0" y="9"/>
                    <a:pt x="0" y="6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6"/>
                    <a:pt x="1" y="9"/>
                    <a:pt x="1" y="13"/>
                  </a:cubicBezTo>
                  <a:cubicBezTo>
                    <a:pt x="1" y="23"/>
                    <a:pt x="2" y="35"/>
                    <a:pt x="3" y="51"/>
                  </a:cubicBezTo>
                  <a:cubicBezTo>
                    <a:pt x="5" y="84"/>
                    <a:pt x="8" y="128"/>
                    <a:pt x="11" y="176"/>
                  </a:cubicBezTo>
                  <a:cubicBezTo>
                    <a:pt x="14" y="225"/>
                    <a:pt x="17" y="269"/>
                    <a:pt x="18" y="302"/>
                  </a:cubicBezTo>
                  <a:cubicBezTo>
                    <a:pt x="19" y="317"/>
                    <a:pt x="20" y="330"/>
                    <a:pt x="20" y="339"/>
                  </a:cubicBezTo>
                  <a:cubicBezTo>
                    <a:pt x="20" y="344"/>
                    <a:pt x="21" y="347"/>
                    <a:pt x="21" y="350"/>
                  </a:cubicBezTo>
                  <a:cubicBezTo>
                    <a:pt x="21" y="351"/>
                    <a:pt x="21" y="352"/>
                    <a:pt x="21" y="352"/>
                  </a:cubicBezTo>
                  <a:cubicBezTo>
                    <a:pt x="21" y="353"/>
                    <a:pt x="21" y="353"/>
                    <a:pt x="21" y="35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2" name="任意多边形 299">
              <a:extLst>
                <a:ext uri="{FF2B5EF4-FFF2-40B4-BE49-F238E27FC236}">
                  <a16:creationId xmlns:a16="http://schemas.microsoft.com/office/drawing/2014/main" id="{3DD6C6FE-2215-4D5F-8B25-E96AD49AA687}"/>
                </a:ext>
              </a:extLst>
            </p:cNvPr>
            <p:cNvSpPr/>
            <p:nvPr/>
          </p:nvSpPr>
          <p:spPr bwMode="auto">
            <a:xfrm>
              <a:off x="4979989" y="1903413"/>
              <a:ext cx="1957388" cy="214313"/>
            </a:xfrm>
            <a:custGeom>
              <a:gdLst>
                <a:gd name="T0" fmla="*/ 839 w 839"/>
                <a:gd name="T1" fmla="*/ 2 h 92"/>
                <a:gd name="T2" fmla="*/ 836 w 839"/>
                <a:gd name="T3" fmla="*/ 2 h 92"/>
                <a:gd name="T4" fmla="*/ 830 w 839"/>
                <a:gd name="T5" fmla="*/ 2 h 92"/>
                <a:gd name="T6" fmla="*/ 803 w 839"/>
                <a:gd name="T7" fmla="*/ 2 h 92"/>
                <a:gd name="T8" fmla="*/ 707 w 839"/>
                <a:gd name="T9" fmla="*/ 3 h 92"/>
                <a:gd name="T10" fmla="*/ 390 w 839"/>
                <a:gd name="T11" fmla="*/ 2 h 92"/>
                <a:gd name="T12" fmla="*/ 61 w 839"/>
                <a:gd name="T13" fmla="*/ 1 h 92"/>
                <a:gd name="T14" fmla="*/ 61 w 839"/>
                <a:gd name="T15" fmla="*/ 1 h 92"/>
                <a:gd name="T16" fmla="*/ 19 w 839"/>
                <a:gd name="T17" fmla="*/ 27 h 92"/>
                <a:gd name="T18" fmla="*/ 3 w 839"/>
                <a:gd name="T19" fmla="*/ 61 h 92"/>
                <a:gd name="T20" fmla="*/ 2 w 839"/>
                <a:gd name="T21" fmla="*/ 84 h 92"/>
                <a:gd name="T22" fmla="*/ 2 w 839"/>
                <a:gd name="T23" fmla="*/ 90 h 92"/>
                <a:gd name="T24" fmla="*/ 3 w 839"/>
                <a:gd name="T25" fmla="*/ 92 h 92"/>
                <a:gd name="T26" fmla="*/ 1 w 839"/>
                <a:gd name="T27" fmla="*/ 84 h 92"/>
                <a:gd name="T28" fmla="*/ 2 w 839"/>
                <a:gd name="T29" fmla="*/ 60 h 92"/>
                <a:gd name="T30" fmla="*/ 19 w 839"/>
                <a:gd name="T31" fmla="*/ 26 h 92"/>
                <a:gd name="T32" fmla="*/ 61 w 839"/>
                <a:gd name="T33" fmla="*/ 0 h 92"/>
                <a:gd name="T34" fmla="*/ 61 w 839"/>
                <a:gd name="T35" fmla="*/ 0 h 92"/>
                <a:gd name="T36" fmla="*/ 61 w 839"/>
                <a:gd name="T37" fmla="*/ 0 h 92"/>
                <a:gd name="T38" fmla="*/ 390 w 839"/>
                <a:gd name="T39" fmla="*/ 0 h 92"/>
                <a:gd name="T40" fmla="*/ 707 w 839"/>
                <a:gd name="T41" fmla="*/ 1 h 92"/>
                <a:gd name="T42" fmla="*/ 803 w 839"/>
                <a:gd name="T43" fmla="*/ 2 h 92"/>
                <a:gd name="T44" fmla="*/ 830 w 839"/>
                <a:gd name="T45" fmla="*/ 2 h 92"/>
                <a:gd name="T46" fmla="*/ 836 w 839"/>
                <a:gd name="T47" fmla="*/ 2 h 92"/>
                <a:gd name="T48" fmla="*/ 839 w 839"/>
                <a:gd name="T49" fmla="*/ 2 h 9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9" h="92">
                  <a:moveTo>
                    <a:pt x="839" y="2"/>
                  </a:moveTo>
                  <a:cubicBezTo>
                    <a:pt x="839" y="2"/>
                    <a:pt x="838" y="2"/>
                    <a:pt x="836" y="2"/>
                  </a:cubicBezTo>
                  <a:cubicBezTo>
                    <a:pt x="835" y="2"/>
                    <a:pt x="832" y="2"/>
                    <a:pt x="830" y="2"/>
                  </a:cubicBezTo>
                  <a:cubicBezTo>
                    <a:pt x="823" y="2"/>
                    <a:pt x="815" y="2"/>
                    <a:pt x="803" y="2"/>
                  </a:cubicBezTo>
                  <a:cubicBezTo>
                    <a:pt x="781" y="2"/>
                    <a:pt x="748" y="2"/>
                    <a:pt x="707" y="3"/>
                  </a:cubicBezTo>
                  <a:cubicBezTo>
                    <a:pt x="626" y="2"/>
                    <a:pt x="514" y="2"/>
                    <a:pt x="390" y="2"/>
                  </a:cubicBezTo>
                  <a:cubicBezTo>
                    <a:pt x="259" y="2"/>
                    <a:pt x="142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43" y="5"/>
                    <a:pt x="29" y="16"/>
                    <a:pt x="19" y="27"/>
                  </a:cubicBezTo>
                  <a:cubicBezTo>
                    <a:pt x="10" y="38"/>
                    <a:pt x="5" y="51"/>
                    <a:pt x="3" y="61"/>
                  </a:cubicBezTo>
                  <a:cubicBezTo>
                    <a:pt x="1" y="71"/>
                    <a:pt x="1" y="79"/>
                    <a:pt x="2" y="84"/>
                  </a:cubicBezTo>
                  <a:cubicBezTo>
                    <a:pt x="2" y="87"/>
                    <a:pt x="2" y="89"/>
                    <a:pt x="2" y="90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2"/>
                    <a:pt x="2" y="90"/>
                    <a:pt x="1" y="84"/>
                  </a:cubicBezTo>
                  <a:cubicBezTo>
                    <a:pt x="1" y="79"/>
                    <a:pt x="0" y="71"/>
                    <a:pt x="2" y="60"/>
                  </a:cubicBezTo>
                  <a:cubicBezTo>
                    <a:pt x="5" y="50"/>
                    <a:pt x="9" y="38"/>
                    <a:pt x="19" y="26"/>
                  </a:cubicBezTo>
                  <a:cubicBezTo>
                    <a:pt x="28" y="15"/>
                    <a:pt x="42" y="4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142" y="0"/>
                    <a:pt x="259" y="0"/>
                    <a:pt x="390" y="0"/>
                  </a:cubicBezTo>
                  <a:cubicBezTo>
                    <a:pt x="514" y="0"/>
                    <a:pt x="626" y="1"/>
                    <a:pt x="707" y="1"/>
                  </a:cubicBezTo>
                  <a:cubicBezTo>
                    <a:pt x="748" y="1"/>
                    <a:pt x="781" y="1"/>
                    <a:pt x="803" y="2"/>
                  </a:cubicBezTo>
                  <a:cubicBezTo>
                    <a:pt x="815" y="2"/>
                    <a:pt x="823" y="2"/>
                    <a:pt x="830" y="2"/>
                  </a:cubicBezTo>
                  <a:cubicBezTo>
                    <a:pt x="832" y="2"/>
                    <a:pt x="835" y="2"/>
                    <a:pt x="836" y="2"/>
                  </a:cubicBezTo>
                  <a:cubicBezTo>
                    <a:pt x="838" y="2"/>
                    <a:pt x="839" y="2"/>
                    <a:pt x="839" y="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3" name="任意多边形 300">
              <a:extLst>
                <a:ext uri="{FF2B5EF4-FFF2-40B4-BE49-F238E27FC236}">
                  <a16:creationId xmlns:a16="http://schemas.microsoft.com/office/drawing/2014/main" id="{6DAEB034-56E6-4CF9-90E7-79B548BBAA7D}"/>
                </a:ext>
              </a:extLst>
            </p:cNvPr>
            <p:cNvSpPr/>
            <p:nvPr/>
          </p:nvSpPr>
          <p:spPr bwMode="auto">
            <a:xfrm>
              <a:off x="8429626" y="4657725"/>
              <a:ext cx="492125" cy="196850"/>
            </a:xfrm>
            <a:custGeom>
              <a:gdLst>
                <a:gd name="T0" fmla="*/ 2 w 211"/>
                <a:gd name="T1" fmla="*/ 76 h 85"/>
                <a:gd name="T2" fmla="*/ 211 w 211"/>
                <a:gd name="T3" fmla="*/ 19 h 85"/>
                <a:gd name="T4" fmla="*/ 0 w 211"/>
                <a:gd name="T5" fmla="*/ 85 h 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85">
                  <a:moveTo>
                    <a:pt x="2" y="76"/>
                  </a:moveTo>
                  <a:cubicBezTo>
                    <a:pt x="55" y="22"/>
                    <a:pt x="138" y="0"/>
                    <a:pt x="211" y="19"/>
                  </a:cubicBezTo>
                  <a:cubicBezTo>
                    <a:pt x="147" y="62"/>
                    <a:pt x="76" y="85"/>
                    <a:pt x="0" y="85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4" name="任意多边形 301">
              <a:extLst>
                <a:ext uri="{FF2B5EF4-FFF2-40B4-BE49-F238E27FC236}">
                  <a16:creationId xmlns:a16="http://schemas.microsoft.com/office/drawing/2014/main" id="{4F070E8F-6D8F-4DEC-BA78-8494AC6572D3}"/>
                </a:ext>
              </a:extLst>
            </p:cNvPr>
            <p:cNvSpPr/>
            <p:nvPr/>
          </p:nvSpPr>
          <p:spPr bwMode="auto">
            <a:xfrm>
              <a:off x="8578851" y="3840163"/>
              <a:ext cx="168275" cy="411163"/>
            </a:xfrm>
            <a:custGeom>
              <a:gdLst>
                <a:gd name="T0" fmla="*/ 9 w 72"/>
                <a:gd name="T1" fmla="*/ 176 h 176"/>
                <a:gd name="T2" fmla="*/ 70 w 72"/>
                <a:gd name="T3" fmla="*/ 0 h 176"/>
                <a:gd name="T4" fmla="*/ 9 w 72"/>
                <a:gd name="T5" fmla="*/ 176 h 1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176">
                  <a:moveTo>
                    <a:pt x="9" y="176"/>
                  </a:moveTo>
                  <a:cubicBezTo>
                    <a:pt x="0" y="114"/>
                    <a:pt x="24" y="45"/>
                    <a:pt x="70" y="0"/>
                  </a:cubicBezTo>
                  <a:cubicBezTo>
                    <a:pt x="72" y="61"/>
                    <a:pt x="46" y="130"/>
                    <a:pt x="9" y="176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5" name="任意多边形 302">
              <a:extLst>
                <a:ext uri="{FF2B5EF4-FFF2-40B4-BE49-F238E27FC236}">
                  <a16:creationId xmlns:a16="http://schemas.microsoft.com/office/drawing/2014/main" id="{EC3D6A57-BACC-424F-A8DA-737342B4AA81}"/>
                </a:ext>
              </a:extLst>
            </p:cNvPr>
            <p:cNvSpPr/>
            <p:nvPr/>
          </p:nvSpPr>
          <p:spPr bwMode="auto">
            <a:xfrm>
              <a:off x="8510589" y="4186238"/>
              <a:ext cx="355600" cy="334963"/>
            </a:xfrm>
            <a:custGeom>
              <a:gdLst>
                <a:gd name="T0" fmla="*/ 1 w 152"/>
                <a:gd name="T1" fmla="*/ 144 h 144"/>
                <a:gd name="T2" fmla="*/ 152 w 152"/>
                <a:gd name="T3" fmla="*/ 0 h 144"/>
                <a:gd name="T4" fmla="*/ 0 w 152"/>
                <a:gd name="T5" fmla="*/ 144 h 1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144">
                  <a:moveTo>
                    <a:pt x="1" y="144"/>
                  </a:moveTo>
                  <a:cubicBezTo>
                    <a:pt x="34" y="81"/>
                    <a:pt x="88" y="29"/>
                    <a:pt x="152" y="0"/>
                  </a:cubicBezTo>
                  <a:cubicBezTo>
                    <a:pt x="133" y="70"/>
                    <a:pt x="72" y="128"/>
                    <a:pt x="0" y="144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6" name="任意多边形 303">
              <a:extLst>
                <a:ext uri="{FF2B5EF4-FFF2-40B4-BE49-F238E27FC236}">
                  <a16:creationId xmlns:a16="http://schemas.microsoft.com/office/drawing/2014/main" id="{9B24706F-BC48-45BC-9292-30DC60237689}"/>
                </a:ext>
              </a:extLst>
            </p:cNvPr>
            <p:cNvSpPr/>
            <p:nvPr/>
          </p:nvSpPr>
          <p:spPr bwMode="auto">
            <a:xfrm>
              <a:off x="8494714" y="4419600"/>
              <a:ext cx="481013" cy="155575"/>
            </a:xfrm>
            <a:custGeom>
              <a:gdLst>
                <a:gd name="T0" fmla="*/ 0 w 206"/>
                <a:gd name="T1" fmla="*/ 66 h 67"/>
                <a:gd name="T2" fmla="*/ 111 w 206"/>
                <a:gd name="T3" fmla="*/ 56 h 67"/>
                <a:gd name="T4" fmla="*/ 206 w 206"/>
                <a:gd name="T5" fmla="*/ 0 h 67"/>
                <a:gd name="T6" fmla="*/ 1 w 206"/>
                <a:gd name="T7" fmla="*/ 63 h 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6" h="67">
                  <a:moveTo>
                    <a:pt x="0" y="66"/>
                  </a:moveTo>
                  <a:cubicBezTo>
                    <a:pt x="38" y="67"/>
                    <a:pt x="75" y="66"/>
                    <a:pt x="111" y="56"/>
                  </a:cubicBezTo>
                  <a:cubicBezTo>
                    <a:pt x="147" y="47"/>
                    <a:pt x="182" y="29"/>
                    <a:pt x="206" y="0"/>
                  </a:cubicBezTo>
                  <a:cubicBezTo>
                    <a:pt x="133" y="0"/>
                    <a:pt x="61" y="22"/>
                    <a:pt x="1" y="63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7" name="任意多边形 304">
              <a:extLst>
                <a:ext uri="{FF2B5EF4-FFF2-40B4-BE49-F238E27FC236}">
                  <a16:creationId xmlns:a16="http://schemas.microsoft.com/office/drawing/2014/main" id="{E02EAA0C-8B95-4F44-A96C-169C7E58E035}"/>
                </a:ext>
              </a:extLst>
            </p:cNvPr>
            <p:cNvSpPr/>
            <p:nvPr/>
          </p:nvSpPr>
          <p:spPr bwMode="auto">
            <a:xfrm>
              <a:off x="8281989" y="4029075"/>
              <a:ext cx="257175" cy="371475"/>
            </a:xfrm>
            <a:custGeom>
              <a:gdLst>
                <a:gd name="T0" fmla="*/ 110 w 110"/>
                <a:gd name="T1" fmla="*/ 159 h 159"/>
                <a:gd name="T2" fmla="*/ 5 w 110"/>
                <a:gd name="T3" fmla="*/ 0 h 159"/>
                <a:gd name="T4" fmla="*/ 28 w 110"/>
                <a:gd name="T5" fmla="*/ 99 h 159"/>
                <a:gd name="T6" fmla="*/ 110 w 110"/>
                <a:gd name="T7" fmla="*/ 159 h 1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159">
                  <a:moveTo>
                    <a:pt x="110" y="159"/>
                  </a:moveTo>
                  <a:cubicBezTo>
                    <a:pt x="91" y="89"/>
                    <a:pt x="60" y="40"/>
                    <a:pt x="5" y="0"/>
                  </a:cubicBezTo>
                  <a:cubicBezTo>
                    <a:pt x="0" y="34"/>
                    <a:pt x="9" y="70"/>
                    <a:pt x="28" y="99"/>
                  </a:cubicBezTo>
                  <a:cubicBezTo>
                    <a:pt x="47" y="128"/>
                    <a:pt x="77" y="150"/>
                    <a:pt x="110" y="159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8" name="任意多边形 305">
              <a:extLst>
                <a:ext uri="{FF2B5EF4-FFF2-40B4-BE49-F238E27FC236}">
                  <a16:creationId xmlns:a16="http://schemas.microsoft.com/office/drawing/2014/main" id="{05FC3547-5505-4D7F-877B-00FDADBD1BB5}"/>
                </a:ext>
              </a:extLst>
            </p:cNvPr>
            <p:cNvSpPr/>
            <p:nvPr/>
          </p:nvSpPr>
          <p:spPr bwMode="auto">
            <a:xfrm>
              <a:off x="8210551" y="4459288"/>
              <a:ext cx="150813" cy="225425"/>
            </a:xfrm>
            <a:custGeom>
              <a:gdLst>
                <a:gd name="T0" fmla="*/ 1 w 65"/>
                <a:gd name="T1" fmla="*/ 97 h 97"/>
                <a:gd name="T2" fmla="*/ 65 w 65"/>
                <a:gd name="T3" fmla="*/ 0 h 97"/>
                <a:gd name="T4" fmla="*/ 1 w 65"/>
                <a:gd name="T5" fmla="*/ 97 h 9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97">
                  <a:moveTo>
                    <a:pt x="1" y="97"/>
                  </a:moveTo>
                  <a:cubicBezTo>
                    <a:pt x="0" y="56"/>
                    <a:pt x="26" y="16"/>
                    <a:pt x="65" y="0"/>
                  </a:cubicBezTo>
                  <a:cubicBezTo>
                    <a:pt x="61" y="37"/>
                    <a:pt x="33" y="79"/>
                    <a:pt x="1" y="97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9" name="任意多边形 306">
              <a:extLst>
                <a:ext uri="{FF2B5EF4-FFF2-40B4-BE49-F238E27FC236}">
                  <a16:creationId xmlns:a16="http://schemas.microsoft.com/office/drawing/2014/main" id="{12845F6F-F9B9-4E1E-A98B-AC69BDCBF2C5}"/>
                </a:ext>
              </a:extLst>
            </p:cNvPr>
            <p:cNvSpPr/>
            <p:nvPr/>
          </p:nvSpPr>
          <p:spPr bwMode="auto">
            <a:xfrm>
              <a:off x="7932739" y="4237038"/>
              <a:ext cx="238125" cy="309563"/>
            </a:xfrm>
            <a:custGeom>
              <a:gdLst>
                <a:gd name="T0" fmla="*/ 102 w 102"/>
                <a:gd name="T1" fmla="*/ 133 h 133"/>
                <a:gd name="T2" fmla="*/ 0 w 102"/>
                <a:gd name="T3" fmla="*/ 0 h 133"/>
                <a:gd name="T4" fmla="*/ 102 w 102"/>
                <a:gd name="T5" fmla="*/ 133 h 13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133">
                  <a:moveTo>
                    <a:pt x="102" y="133"/>
                  </a:moveTo>
                  <a:cubicBezTo>
                    <a:pt x="98" y="74"/>
                    <a:pt x="56" y="19"/>
                    <a:pt x="0" y="0"/>
                  </a:cubicBezTo>
                  <a:cubicBezTo>
                    <a:pt x="13" y="59"/>
                    <a:pt x="47" y="108"/>
                    <a:pt x="102" y="133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0" name="任意多边形 307">
              <a:extLst>
                <a:ext uri="{FF2B5EF4-FFF2-40B4-BE49-F238E27FC236}">
                  <a16:creationId xmlns:a16="http://schemas.microsoft.com/office/drawing/2014/main" id="{FC6BBC8B-76F4-4310-81D6-104B59BF37AF}"/>
                </a:ext>
              </a:extLst>
            </p:cNvPr>
            <p:cNvSpPr/>
            <p:nvPr/>
          </p:nvSpPr>
          <p:spPr bwMode="auto">
            <a:xfrm>
              <a:off x="7942264" y="4694238"/>
              <a:ext cx="290513" cy="123825"/>
            </a:xfrm>
            <a:custGeom>
              <a:gdLst>
                <a:gd name="T0" fmla="*/ 125 w 125"/>
                <a:gd name="T1" fmla="*/ 43 h 53"/>
                <a:gd name="T2" fmla="*/ 68 w 125"/>
                <a:gd name="T3" fmla="*/ 6 h 53"/>
                <a:gd name="T4" fmla="*/ 0 w 125"/>
                <a:gd name="T5" fmla="*/ 0 h 53"/>
                <a:gd name="T6" fmla="*/ 123 w 125"/>
                <a:gd name="T7" fmla="*/ 51 h 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52">
                  <a:moveTo>
                    <a:pt x="125" y="43"/>
                  </a:moveTo>
                  <a:cubicBezTo>
                    <a:pt x="112" y="24"/>
                    <a:pt x="90" y="12"/>
                    <a:pt x="68" y="6"/>
                  </a:cubicBezTo>
                  <a:cubicBezTo>
                    <a:pt x="46" y="1"/>
                    <a:pt x="23" y="0"/>
                    <a:pt x="0" y="0"/>
                  </a:cubicBezTo>
                  <a:cubicBezTo>
                    <a:pt x="31" y="33"/>
                    <a:pt x="77" y="53"/>
                    <a:pt x="123" y="51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1" name="任意多边形 308">
              <a:extLst>
                <a:ext uri="{FF2B5EF4-FFF2-40B4-BE49-F238E27FC236}">
                  <a16:creationId xmlns:a16="http://schemas.microsoft.com/office/drawing/2014/main" id="{959E0790-6315-453C-8483-68658F4C45AC}"/>
                </a:ext>
              </a:extLst>
            </p:cNvPr>
            <p:cNvSpPr/>
            <p:nvPr/>
          </p:nvSpPr>
          <p:spPr bwMode="auto">
            <a:xfrm>
              <a:off x="7797801" y="5116513"/>
              <a:ext cx="498475" cy="263525"/>
            </a:xfrm>
            <a:custGeom>
              <a:gdLst>
                <a:gd name="T0" fmla="*/ 214 w 214"/>
                <a:gd name="T1" fmla="*/ 12 h 113"/>
                <a:gd name="T2" fmla="*/ 87 w 214"/>
                <a:gd name="T3" fmla="*/ 21 h 113"/>
                <a:gd name="T4" fmla="*/ 0 w 214"/>
                <a:gd name="T5" fmla="*/ 113 h 113"/>
                <a:gd name="T6" fmla="*/ 214 w 214"/>
                <a:gd name="T7" fmla="*/ 12 h 1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" h="113">
                  <a:moveTo>
                    <a:pt x="214" y="12"/>
                  </a:moveTo>
                  <a:cubicBezTo>
                    <a:pt x="172" y="0"/>
                    <a:pt x="126" y="3"/>
                    <a:pt x="87" y="21"/>
                  </a:cubicBezTo>
                  <a:cubicBezTo>
                    <a:pt x="48" y="40"/>
                    <a:pt x="17" y="73"/>
                    <a:pt x="0" y="113"/>
                  </a:cubicBezTo>
                  <a:cubicBezTo>
                    <a:pt x="78" y="99"/>
                    <a:pt x="154" y="64"/>
                    <a:pt x="214" y="12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2" name="任意多边形 309">
              <a:extLst>
                <a:ext uri="{FF2B5EF4-FFF2-40B4-BE49-F238E27FC236}">
                  <a16:creationId xmlns:a16="http://schemas.microsoft.com/office/drawing/2014/main" id="{E2E10BDF-7DF7-4CD1-9243-AFBCCB71A0DD}"/>
                </a:ext>
              </a:extLst>
            </p:cNvPr>
            <p:cNvSpPr/>
            <p:nvPr/>
          </p:nvSpPr>
          <p:spPr bwMode="auto">
            <a:xfrm>
              <a:off x="8464551" y="5022850"/>
              <a:ext cx="98425" cy="273050"/>
            </a:xfrm>
            <a:custGeom>
              <a:gdLst>
                <a:gd name="T0" fmla="*/ 13 w 42"/>
                <a:gd name="T1" fmla="*/ 0 h 117"/>
                <a:gd name="T2" fmla="*/ 31 w 42"/>
                <a:gd name="T3" fmla="*/ 117 h 117"/>
                <a:gd name="T4" fmla="*/ 13 w 42"/>
                <a:gd name="T5" fmla="*/ 0 h 1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17">
                  <a:moveTo>
                    <a:pt x="13" y="0"/>
                  </a:moveTo>
                  <a:cubicBezTo>
                    <a:pt x="0" y="38"/>
                    <a:pt x="2" y="84"/>
                    <a:pt x="31" y="117"/>
                  </a:cubicBezTo>
                  <a:cubicBezTo>
                    <a:pt x="42" y="78"/>
                    <a:pt x="35" y="34"/>
                    <a:pt x="13" y="0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3" name="任意多边形 310">
              <a:extLst>
                <a:ext uri="{FF2B5EF4-FFF2-40B4-BE49-F238E27FC236}">
                  <a16:creationId xmlns:a16="http://schemas.microsoft.com/office/drawing/2014/main" id="{FEEE97B9-6111-4438-A3A4-1E0289A2DFA2}"/>
                </a:ext>
              </a:extLst>
            </p:cNvPr>
            <p:cNvSpPr/>
            <p:nvPr/>
          </p:nvSpPr>
          <p:spPr bwMode="auto">
            <a:xfrm>
              <a:off x="8612189" y="4973638"/>
              <a:ext cx="209550" cy="276225"/>
            </a:xfrm>
            <a:custGeom>
              <a:gdLst>
                <a:gd name="T0" fmla="*/ 0 w 90"/>
                <a:gd name="T1" fmla="*/ 0 h 118"/>
                <a:gd name="T2" fmla="*/ 79 w 90"/>
                <a:gd name="T3" fmla="*/ 116 h 118"/>
                <a:gd name="T4" fmla="*/ 86 w 90"/>
                <a:gd name="T5" fmla="*/ 117 h 118"/>
                <a:gd name="T6" fmla="*/ 89 w 90"/>
                <a:gd name="T7" fmla="*/ 107 h 118"/>
                <a:gd name="T8" fmla="*/ 0 w 90"/>
                <a:gd name="T9" fmla="*/ 0 h 1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8">
                  <a:moveTo>
                    <a:pt x="0" y="0"/>
                  </a:moveTo>
                  <a:cubicBezTo>
                    <a:pt x="3" y="49"/>
                    <a:pt x="35" y="95"/>
                    <a:pt x="79" y="116"/>
                  </a:cubicBezTo>
                  <a:cubicBezTo>
                    <a:pt x="81" y="117"/>
                    <a:pt x="83" y="118"/>
                    <a:pt x="86" y="117"/>
                  </a:cubicBezTo>
                  <a:cubicBezTo>
                    <a:pt x="89" y="116"/>
                    <a:pt x="90" y="111"/>
                    <a:pt x="89" y="107"/>
                  </a:cubicBezTo>
                  <a:cubicBezTo>
                    <a:pt x="84" y="58"/>
                    <a:pt x="47" y="11"/>
                    <a:pt x="0" y="0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4" name="任意多边形 311">
              <a:extLst>
                <a:ext uri="{FF2B5EF4-FFF2-40B4-BE49-F238E27FC236}">
                  <a16:creationId xmlns:a16="http://schemas.microsoft.com/office/drawing/2014/main" id="{D865EFAE-D628-4C1C-A1A0-24F7A211CA0D}"/>
                </a:ext>
              </a:extLst>
            </p:cNvPr>
            <p:cNvSpPr/>
            <p:nvPr/>
          </p:nvSpPr>
          <p:spPr bwMode="auto">
            <a:xfrm>
              <a:off x="8688389" y="4941888"/>
              <a:ext cx="398463" cy="109538"/>
            </a:xfrm>
            <a:custGeom>
              <a:gdLst>
                <a:gd name="T0" fmla="*/ 0 w 171"/>
                <a:gd name="T1" fmla="*/ 9 h 47"/>
                <a:gd name="T2" fmla="*/ 85 w 171"/>
                <a:gd name="T3" fmla="*/ 46 h 47"/>
                <a:gd name="T4" fmla="*/ 171 w 171"/>
                <a:gd name="T5" fmla="*/ 10 h 47"/>
                <a:gd name="T6" fmla="*/ 0 w 171"/>
                <a:gd name="T7" fmla="*/ 9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" h="47">
                  <a:moveTo>
                    <a:pt x="0" y="9"/>
                  </a:moveTo>
                  <a:cubicBezTo>
                    <a:pt x="21" y="32"/>
                    <a:pt x="53" y="46"/>
                    <a:pt x="85" y="46"/>
                  </a:cubicBezTo>
                  <a:cubicBezTo>
                    <a:pt x="117" y="47"/>
                    <a:pt x="149" y="33"/>
                    <a:pt x="171" y="10"/>
                  </a:cubicBezTo>
                  <a:cubicBezTo>
                    <a:pt x="116" y="4"/>
                    <a:pt x="54" y="0"/>
                    <a:pt x="0" y="9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5" name="任意多边形 312">
              <a:extLst>
                <a:ext uri="{FF2B5EF4-FFF2-40B4-BE49-F238E27FC236}">
                  <a16:creationId xmlns:a16="http://schemas.microsoft.com/office/drawing/2014/main" id="{6B9B8626-B247-4B1F-8E60-BFADC57813B6}"/>
                </a:ext>
              </a:extLst>
            </p:cNvPr>
            <p:cNvSpPr/>
            <p:nvPr/>
          </p:nvSpPr>
          <p:spPr bwMode="auto">
            <a:xfrm>
              <a:off x="8316914" y="3944938"/>
              <a:ext cx="390525" cy="1454150"/>
            </a:xfrm>
            <a:custGeom>
              <a:gdLst>
                <a:gd name="T0" fmla="*/ 167 w 167"/>
                <a:gd name="T1" fmla="*/ 0 h 623"/>
                <a:gd name="T2" fmla="*/ 166 w 167"/>
                <a:gd name="T3" fmla="*/ 2 h 623"/>
                <a:gd name="T4" fmla="*/ 165 w 167"/>
                <a:gd name="T5" fmla="*/ 7 h 623"/>
                <a:gd name="T6" fmla="*/ 158 w 167"/>
                <a:gd name="T7" fmla="*/ 24 h 623"/>
                <a:gd name="T8" fmla="*/ 148 w 167"/>
                <a:gd name="T9" fmla="*/ 52 h 623"/>
                <a:gd name="T10" fmla="*/ 141 w 167"/>
                <a:gd name="T11" fmla="*/ 70 h 623"/>
                <a:gd name="T12" fmla="*/ 135 w 167"/>
                <a:gd name="T13" fmla="*/ 89 h 623"/>
                <a:gd name="T14" fmla="*/ 103 w 167"/>
                <a:gd name="T15" fmla="*/ 187 h 623"/>
                <a:gd name="T16" fmla="*/ 68 w 167"/>
                <a:gd name="T17" fmla="*/ 308 h 623"/>
                <a:gd name="T18" fmla="*/ 37 w 167"/>
                <a:gd name="T19" fmla="*/ 430 h 623"/>
                <a:gd name="T20" fmla="*/ 16 w 167"/>
                <a:gd name="T21" fmla="*/ 530 h 623"/>
                <a:gd name="T22" fmla="*/ 12 w 167"/>
                <a:gd name="T23" fmla="*/ 551 h 623"/>
                <a:gd name="T24" fmla="*/ 9 w 167"/>
                <a:gd name="T25" fmla="*/ 569 h 623"/>
                <a:gd name="T26" fmla="*/ 4 w 167"/>
                <a:gd name="T27" fmla="*/ 598 h 623"/>
                <a:gd name="T28" fmla="*/ 1 w 167"/>
                <a:gd name="T29" fmla="*/ 617 h 623"/>
                <a:gd name="T30" fmla="*/ 1 w 167"/>
                <a:gd name="T31" fmla="*/ 622 h 623"/>
                <a:gd name="T32" fmla="*/ 0 w 167"/>
                <a:gd name="T33" fmla="*/ 623 h 623"/>
                <a:gd name="T34" fmla="*/ 0 w 167"/>
                <a:gd name="T35" fmla="*/ 622 h 623"/>
                <a:gd name="T36" fmla="*/ 1 w 167"/>
                <a:gd name="T37" fmla="*/ 617 h 623"/>
                <a:gd name="T38" fmla="*/ 3 w 167"/>
                <a:gd name="T39" fmla="*/ 598 h 623"/>
                <a:gd name="T40" fmla="*/ 8 w 167"/>
                <a:gd name="T41" fmla="*/ 569 h 623"/>
                <a:gd name="T42" fmla="*/ 11 w 167"/>
                <a:gd name="T43" fmla="*/ 550 h 623"/>
                <a:gd name="T44" fmla="*/ 15 w 167"/>
                <a:gd name="T45" fmla="*/ 530 h 623"/>
                <a:gd name="T46" fmla="*/ 35 w 167"/>
                <a:gd name="T47" fmla="*/ 429 h 623"/>
                <a:gd name="T48" fmla="*/ 66 w 167"/>
                <a:gd name="T49" fmla="*/ 307 h 623"/>
                <a:gd name="T50" fmla="*/ 101 w 167"/>
                <a:gd name="T51" fmla="*/ 186 h 623"/>
                <a:gd name="T52" fmla="*/ 133 w 167"/>
                <a:gd name="T53" fmla="*/ 89 h 623"/>
                <a:gd name="T54" fmla="*/ 140 w 167"/>
                <a:gd name="T55" fmla="*/ 69 h 623"/>
                <a:gd name="T56" fmla="*/ 147 w 167"/>
                <a:gd name="T57" fmla="*/ 52 h 623"/>
                <a:gd name="T58" fmla="*/ 157 w 167"/>
                <a:gd name="T59" fmla="*/ 24 h 623"/>
                <a:gd name="T60" fmla="*/ 164 w 167"/>
                <a:gd name="T61" fmla="*/ 6 h 623"/>
                <a:gd name="T62" fmla="*/ 166 w 167"/>
                <a:gd name="T63" fmla="*/ 2 h 623"/>
                <a:gd name="T64" fmla="*/ 167 w 167"/>
                <a:gd name="T65" fmla="*/ 0 h 6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7" h="623">
                  <a:moveTo>
                    <a:pt x="167" y="0"/>
                  </a:moveTo>
                  <a:cubicBezTo>
                    <a:pt x="167" y="0"/>
                    <a:pt x="167" y="1"/>
                    <a:pt x="166" y="2"/>
                  </a:cubicBezTo>
                  <a:cubicBezTo>
                    <a:pt x="166" y="3"/>
                    <a:pt x="165" y="5"/>
                    <a:pt x="165" y="7"/>
                  </a:cubicBezTo>
                  <a:cubicBezTo>
                    <a:pt x="163" y="11"/>
                    <a:pt x="161" y="17"/>
                    <a:pt x="158" y="24"/>
                  </a:cubicBezTo>
                  <a:cubicBezTo>
                    <a:pt x="155" y="32"/>
                    <a:pt x="152" y="41"/>
                    <a:pt x="148" y="52"/>
                  </a:cubicBezTo>
                  <a:cubicBezTo>
                    <a:pt x="146" y="58"/>
                    <a:pt x="144" y="63"/>
                    <a:pt x="141" y="70"/>
                  </a:cubicBezTo>
                  <a:cubicBezTo>
                    <a:pt x="139" y="76"/>
                    <a:pt x="137" y="82"/>
                    <a:pt x="135" y="89"/>
                  </a:cubicBezTo>
                  <a:cubicBezTo>
                    <a:pt x="125" y="117"/>
                    <a:pt x="114" y="150"/>
                    <a:pt x="103" y="187"/>
                  </a:cubicBezTo>
                  <a:cubicBezTo>
                    <a:pt x="91" y="224"/>
                    <a:pt x="79" y="265"/>
                    <a:pt x="68" y="308"/>
                  </a:cubicBezTo>
                  <a:cubicBezTo>
                    <a:pt x="56" y="351"/>
                    <a:pt x="46" y="392"/>
                    <a:pt x="37" y="430"/>
                  </a:cubicBezTo>
                  <a:cubicBezTo>
                    <a:pt x="29" y="467"/>
                    <a:pt x="21" y="501"/>
                    <a:pt x="16" y="530"/>
                  </a:cubicBezTo>
                  <a:cubicBezTo>
                    <a:pt x="15" y="537"/>
                    <a:pt x="13" y="544"/>
                    <a:pt x="12" y="551"/>
                  </a:cubicBezTo>
                  <a:cubicBezTo>
                    <a:pt x="11" y="557"/>
                    <a:pt x="10" y="563"/>
                    <a:pt x="9" y="569"/>
                  </a:cubicBezTo>
                  <a:cubicBezTo>
                    <a:pt x="7" y="580"/>
                    <a:pt x="5" y="590"/>
                    <a:pt x="4" y="598"/>
                  </a:cubicBezTo>
                  <a:cubicBezTo>
                    <a:pt x="3" y="606"/>
                    <a:pt x="2" y="612"/>
                    <a:pt x="1" y="617"/>
                  </a:cubicBezTo>
                  <a:cubicBezTo>
                    <a:pt x="1" y="619"/>
                    <a:pt x="1" y="620"/>
                    <a:pt x="1" y="622"/>
                  </a:cubicBezTo>
                  <a:cubicBezTo>
                    <a:pt x="0" y="623"/>
                    <a:pt x="0" y="623"/>
                    <a:pt x="0" y="623"/>
                  </a:cubicBezTo>
                  <a:cubicBezTo>
                    <a:pt x="0" y="623"/>
                    <a:pt x="0" y="623"/>
                    <a:pt x="0" y="622"/>
                  </a:cubicBezTo>
                  <a:cubicBezTo>
                    <a:pt x="1" y="620"/>
                    <a:pt x="1" y="619"/>
                    <a:pt x="1" y="617"/>
                  </a:cubicBezTo>
                  <a:cubicBezTo>
                    <a:pt x="2" y="612"/>
                    <a:pt x="2" y="606"/>
                    <a:pt x="3" y="598"/>
                  </a:cubicBezTo>
                  <a:cubicBezTo>
                    <a:pt x="4" y="590"/>
                    <a:pt x="6" y="580"/>
                    <a:pt x="8" y="569"/>
                  </a:cubicBezTo>
                  <a:cubicBezTo>
                    <a:pt x="9" y="563"/>
                    <a:pt x="10" y="557"/>
                    <a:pt x="11" y="550"/>
                  </a:cubicBezTo>
                  <a:cubicBezTo>
                    <a:pt x="12" y="544"/>
                    <a:pt x="13" y="537"/>
                    <a:pt x="15" y="530"/>
                  </a:cubicBezTo>
                  <a:cubicBezTo>
                    <a:pt x="20" y="501"/>
                    <a:pt x="27" y="467"/>
                    <a:pt x="35" y="429"/>
                  </a:cubicBezTo>
                  <a:cubicBezTo>
                    <a:pt x="44" y="391"/>
                    <a:pt x="54" y="350"/>
                    <a:pt x="66" y="307"/>
                  </a:cubicBezTo>
                  <a:cubicBezTo>
                    <a:pt x="77" y="264"/>
                    <a:pt x="89" y="223"/>
                    <a:pt x="101" y="186"/>
                  </a:cubicBezTo>
                  <a:cubicBezTo>
                    <a:pt x="113" y="149"/>
                    <a:pt x="123" y="116"/>
                    <a:pt x="133" y="89"/>
                  </a:cubicBezTo>
                  <a:cubicBezTo>
                    <a:pt x="136" y="82"/>
                    <a:pt x="138" y="75"/>
                    <a:pt x="140" y="69"/>
                  </a:cubicBezTo>
                  <a:cubicBezTo>
                    <a:pt x="142" y="63"/>
                    <a:pt x="145" y="57"/>
                    <a:pt x="147" y="52"/>
                  </a:cubicBezTo>
                  <a:cubicBezTo>
                    <a:pt x="151" y="41"/>
                    <a:pt x="154" y="31"/>
                    <a:pt x="157" y="24"/>
                  </a:cubicBezTo>
                  <a:cubicBezTo>
                    <a:pt x="160" y="16"/>
                    <a:pt x="163" y="10"/>
                    <a:pt x="164" y="6"/>
                  </a:cubicBezTo>
                  <a:cubicBezTo>
                    <a:pt x="165" y="4"/>
                    <a:pt x="166" y="3"/>
                    <a:pt x="166" y="2"/>
                  </a:cubicBezTo>
                  <a:cubicBezTo>
                    <a:pt x="166" y="1"/>
                    <a:pt x="167" y="0"/>
                    <a:pt x="16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6" name="任意多边形 313">
              <a:extLst>
                <a:ext uri="{FF2B5EF4-FFF2-40B4-BE49-F238E27FC236}">
                  <a16:creationId xmlns:a16="http://schemas.microsoft.com/office/drawing/2014/main" id="{51C1E843-DAC3-4331-A77A-8DAAC9C1C1A9}"/>
                </a:ext>
              </a:extLst>
            </p:cNvPr>
            <p:cNvSpPr/>
            <p:nvPr/>
          </p:nvSpPr>
          <p:spPr bwMode="auto">
            <a:xfrm>
              <a:off x="8007351" y="4310063"/>
              <a:ext cx="349250" cy="1090613"/>
            </a:xfrm>
            <a:custGeom>
              <a:gdLst>
                <a:gd name="T0" fmla="*/ 0 w 150"/>
                <a:gd name="T1" fmla="*/ 0 h 468"/>
                <a:gd name="T2" fmla="*/ 1 w 150"/>
                <a:gd name="T3" fmla="*/ 1 h 468"/>
                <a:gd name="T4" fmla="*/ 4 w 150"/>
                <a:gd name="T5" fmla="*/ 4 h 468"/>
                <a:gd name="T6" fmla="*/ 14 w 150"/>
                <a:gd name="T7" fmla="*/ 15 h 468"/>
                <a:gd name="T8" fmla="*/ 46 w 150"/>
                <a:gd name="T9" fmla="*/ 57 h 468"/>
                <a:gd name="T10" fmla="*/ 79 w 150"/>
                <a:gd name="T11" fmla="*/ 129 h 468"/>
                <a:gd name="T12" fmla="*/ 99 w 150"/>
                <a:gd name="T13" fmla="*/ 224 h 468"/>
                <a:gd name="T14" fmla="*/ 134 w 150"/>
                <a:gd name="T15" fmla="*/ 397 h 468"/>
                <a:gd name="T16" fmla="*/ 146 w 150"/>
                <a:gd name="T17" fmla="*/ 449 h 468"/>
                <a:gd name="T18" fmla="*/ 149 w 150"/>
                <a:gd name="T19" fmla="*/ 463 h 468"/>
                <a:gd name="T20" fmla="*/ 150 w 150"/>
                <a:gd name="T21" fmla="*/ 467 h 468"/>
                <a:gd name="T22" fmla="*/ 150 w 150"/>
                <a:gd name="T23" fmla="*/ 468 h 468"/>
                <a:gd name="T24" fmla="*/ 149 w 150"/>
                <a:gd name="T25" fmla="*/ 467 h 468"/>
                <a:gd name="T26" fmla="*/ 148 w 150"/>
                <a:gd name="T27" fmla="*/ 463 h 468"/>
                <a:gd name="T28" fmla="*/ 145 w 150"/>
                <a:gd name="T29" fmla="*/ 449 h 468"/>
                <a:gd name="T30" fmla="*/ 133 w 150"/>
                <a:gd name="T31" fmla="*/ 397 h 468"/>
                <a:gd name="T32" fmla="*/ 97 w 150"/>
                <a:gd name="T33" fmla="*/ 224 h 468"/>
                <a:gd name="T34" fmla="*/ 77 w 150"/>
                <a:gd name="T35" fmla="*/ 130 h 468"/>
                <a:gd name="T36" fmla="*/ 45 w 150"/>
                <a:gd name="T37" fmla="*/ 58 h 468"/>
                <a:gd name="T38" fmla="*/ 13 w 150"/>
                <a:gd name="T39" fmla="*/ 15 h 468"/>
                <a:gd name="T40" fmla="*/ 4 w 150"/>
                <a:gd name="T41" fmla="*/ 4 h 468"/>
                <a:gd name="T42" fmla="*/ 1 w 150"/>
                <a:gd name="T43" fmla="*/ 1 h 468"/>
                <a:gd name="T44" fmla="*/ 0 w 150"/>
                <a:gd name="T45" fmla="*/ 0 h 46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0" h="468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2" y="2"/>
                    <a:pt x="3" y="3"/>
                    <a:pt x="4" y="4"/>
                  </a:cubicBezTo>
                  <a:cubicBezTo>
                    <a:pt x="6" y="6"/>
                    <a:pt x="10" y="10"/>
                    <a:pt x="14" y="15"/>
                  </a:cubicBezTo>
                  <a:cubicBezTo>
                    <a:pt x="22" y="24"/>
                    <a:pt x="34" y="38"/>
                    <a:pt x="46" y="57"/>
                  </a:cubicBezTo>
                  <a:cubicBezTo>
                    <a:pt x="58" y="76"/>
                    <a:pt x="71" y="100"/>
                    <a:pt x="79" y="129"/>
                  </a:cubicBezTo>
                  <a:cubicBezTo>
                    <a:pt x="88" y="158"/>
                    <a:pt x="94" y="190"/>
                    <a:pt x="99" y="224"/>
                  </a:cubicBezTo>
                  <a:cubicBezTo>
                    <a:pt x="111" y="292"/>
                    <a:pt x="124" y="353"/>
                    <a:pt x="134" y="397"/>
                  </a:cubicBezTo>
                  <a:cubicBezTo>
                    <a:pt x="139" y="419"/>
                    <a:pt x="143" y="437"/>
                    <a:pt x="146" y="449"/>
                  </a:cubicBezTo>
                  <a:cubicBezTo>
                    <a:pt x="147" y="455"/>
                    <a:pt x="148" y="460"/>
                    <a:pt x="149" y="463"/>
                  </a:cubicBezTo>
                  <a:cubicBezTo>
                    <a:pt x="149" y="465"/>
                    <a:pt x="149" y="466"/>
                    <a:pt x="150" y="467"/>
                  </a:cubicBezTo>
                  <a:cubicBezTo>
                    <a:pt x="150" y="468"/>
                    <a:pt x="150" y="468"/>
                    <a:pt x="150" y="468"/>
                  </a:cubicBezTo>
                  <a:cubicBezTo>
                    <a:pt x="150" y="468"/>
                    <a:pt x="150" y="468"/>
                    <a:pt x="149" y="467"/>
                  </a:cubicBezTo>
                  <a:cubicBezTo>
                    <a:pt x="149" y="466"/>
                    <a:pt x="149" y="465"/>
                    <a:pt x="148" y="463"/>
                  </a:cubicBezTo>
                  <a:cubicBezTo>
                    <a:pt x="148" y="460"/>
                    <a:pt x="146" y="455"/>
                    <a:pt x="145" y="449"/>
                  </a:cubicBezTo>
                  <a:cubicBezTo>
                    <a:pt x="142" y="437"/>
                    <a:pt x="138" y="419"/>
                    <a:pt x="133" y="397"/>
                  </a:cubicBezTo>
                  <a:cubicBezTo>
                    <a:pt x="122" y="353"/>
                    <a:pt x="108" y="292"/>
                    <a:pt x="97" y="224"/>
                  </a:cubicBezTo>
                  <a:cubicBezTo>
                    <a:pt x="92" y="190"/>
                    <a:pt x="86" y="158"/>
                    <a:pt x="77" y="130"/>
                  </a:cubicBezTo>
                  <a:cubicBezTo>
                    <a:pt x="69" y="101"/>
                    <a:pt x="57" y="77"/>
                    <a:pt x="45" y="58"/>
                  </a:cubicBezTo>
                  <a:cubicBezTo>
                    <a:pt x="33" y="39"/>
                    <a:pt x="21" y="25"/>
                    <a:pt x="13" y="15"/>
                  </a:cubicBezTo>
                  <a:cubicBezTo>
                    <a:pt x="9" y="10"/>
                    <a:pt x="6" y="7"/>
                    <a:pt x="4" y="4"/>
                  </a:cubicBezTo>
                  <a:cubicBezTo>
                    <a:pt x="3" y="3"/>
                    <a:pt x="2" y="2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7" name="任意多边形 314">
              <a:extLst>
                <a:ext uri="{FF2B5EF4-FFF2-40B4-BE49-F238E27FC236}">
                  <a16:creationId xmlns:a16="http://schemas.microsoft.com/office/drawing/2014/main" id="{29517D97-A9B0-43A4-849A-CCA0B308870E}"/>
                </a:ext>
              </a:extLst>
            </p:cNvPr>
            <p:cNvSpPr/>
            <p:nvPr/>
          </p:nvSpPr>
          <p:spPr bwMode="auto">
            <a:xfrm>
              <a:off x="8350251" y="4956175"/>
              <a:ext cx="374650" cy="220663"/>
            </a:xfrm>
            <a:custGeom>
              <a:gdLst>
                <a:gd name="T0" fmla="*/ 161 w 161"/>
                <a:gd name="T1" fmla="*/ 1 h 95"/>
                <a:gd name="T2" fmla="*/ 159 w 161"/>
                <a:gd name="T3" fmla="*/ 1 h 95"/>
                <a:gd name="T4" fmla="*/ 153 w 161"/>
                <a:gd name="T5" fmla="*/ 2 h 95"/>
                <a:gd name="T6" fmla="*/ 149 w 161"/>
                <a:gd name="T7" fmla="*/ 2 h 95"/>
                <a:gd name="T8" fmla="*/ 144 w 161"/>
                <a:gd name="T9" fmla="*/ 3 h 95"/>
                <a:gd name="T10" fmla="*/ 133 w 161"/>
                <a:gd name="T11" fmla="*/ 5 h 95"/>
                <a:gd name="T12" fmla="*/ 126 w 161"/>
                <a:gd name="T13" fmla="*/ 6 h 95"/>
                <a:gd name="T14" fmla="*/ 119 w 161"/>
                <a:gd name="T15" fmla="*/ 8 h 95"/>
                <a:gd name="T16" fmla="*/ 103 w 161"/>
                <a:gd name="T17" fmla="*/ 12 h 95"/>
                <a:gd name="T18" fmla="*/ 68 w 161"/>
                <a:gd name="T19" fmla="*/ 28 h 95"/>
                <a:gd name="T20" fmla="*/ 37 w 161"/>
                <a:gd name="T21" fmla="*/ 49 h 95"/>
                <a:gd name="T22" fmla="*/ 26 w 161"/>
                <a:gd name="T23" fmla="*/ 61 h 95"/>
                <a:gd name="T24" fmla="*/ 16 w 161"/>
                <a:gd name="T25" fmla="*/ 71 h 95"/>
                <a:gd name="T26" fmla="*/ 9 w 161"/>
                <a:gd name="T27" fmla="*/ 81 h 95"/>
                <a:gd name="T28" fmla="*/ 4 w 161"/>
                <a:gd name="T29" fmla="*/ 89 h 95"/>
                <a:gd name="T30" fmla="*/ 2 w 161"/>
                <a:gd name="T31" fmla="*/ 93 h 95"/>
                <a:gd name="T32" fmla="*/ 0 w 161"/>
                <a:gd name="T33" fmla="*/ 95 h 95"/>
                <a:gd name="T34" fmla="*/ 1 w 161"/>
                <a:gd name="T35" fmla="*/ 93 h 95"/>
                <a:gd name="T36" fmla="*/ 4 w 161"/>
                <a:gd name="T37" fmla="*/ 88 h 95"/>
                <a:gd name="T38" fmla="*/ 8 w 161"/>
                <a:gd name="T39" fmla="*/ 80 h 95"/>
                <a:gd name="T40" fmla="*/ 15 w 161"/>
                <a:gd name="T41" fmla="*/ 70 h 95"/>
                <a:gd name="T42" fmla="*/ 24 w 161"/>
                <a:gd name="T43" fmla="*/ 59 h 95"/>
                <a:gd name="T44" fmla="*/ 36 w 161"/>
                <a:gd name="T45" fmla="*/ 48 h 95"/>
                <a:gd name="T46" fmla="*/ 67 w 161"/>
                <a:gd name="T47" fmla="*/ 26 h 95"/>
                <a:gd name="T48" fmla="*/ 102 w 161"/>
                <a:gd name="T49" fmla="*/ 11 h 95"/>
                <a:gd name="T50" fmla="*/ 118 w 161"/>
                <a:gd name="T51" fmla="*/ 6 h 95"/>
                <a:gd name="T52" fmla="*/ 126 w 161"/>
                <a:gd name="T53" fmla="*/ 4 h 95"/>
                <a:gd name="T54" fmla="*/ 132 w 161"/>
                <a:gd name="T55" fmla="*/ 3 h 95"/>
                <a:gd name="T56" fmla="*/ 144 w 161"/>
                <a:gd name="T57" fmla="*/ 1 h 95"/>
                <a:gd name="T58" fmla="*/ 149 w 161"/>
                <a:gd name="T59" fmla="*/ 1 h 95"/>
                <a:gd name="T60" fmla="*/ 153 w 161"/>
                <a:gd name="T61" fmla="*/ 1 h 95"/>
                <a:gd name="T62" fmla="*/ 159 w 161"/>
                <a:gd name="T63" fmla="*/ 0 h 95"/>
                <a:gd name="T64" fmla="*/ 161 w 161"/>
                <a:gd name="T65" fmla="*/ 1 h 9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95">
                  <a:moveTo>
                    <a:pt x="161" y="1"/>
                  </a:moveTo>
                  <a:cubicBezTo>
                    <a:pt x="161" y="1"/>
                    <a:pt x="160" y="1"/>
                    <a:pt x="159" y="1"/>
                  </a:cubicBezTo>
                  <a:cubicBezTo>
                    <a:pt x="157" y="1"/>
                    <a:pt x="155" y="1"/>
                    <a:pt x="153" y="2"/>
                  </a:cubicBezTo>
                  <a:cubicBezTo>
                    <a:pt x="152" y="2"/>
                    <a:pt x="151" y="2"/>
                    <a:pt x="149" y="2"/>
                  </a:cubicBezTo>
                  <a:cubicBezTo>
                    <a:pt x="148" y="2"/>
                    <a:pt x="146" y="2"/>
                    <a:pt x="144" y="3"/>
                  </a:cubicBezTo>
                  <a:cubicBezTo>
                    <a:pt x="141" y="3"/>
                    <a:pt x="137" y="4"/>
                    <a:pt x="133" y="5"/>
                  </a:cubicBezTo>
                  <a:cubicBezTo>
                    <a:pt x="130" y="5"/>
                    <a:pt x="128" y="5"/>
                    <a:pt x="126" y="6"/>
                  </a:cubicBezTo>
                  <a:cubicBezTo>
                    <a:pt x="124" y="7"/>
                    <a:pt x="121" y="7"/>
                    <a:pt x="119" y="8"/>
                  </a:cubicBezTo>
                  <a:cubicBezTo>
                    <a:pt x="114" y="9"/>
                    <a:pt x="108" y="11"/>
                    <a:pt x="103" y="12"/>
                  </a:cubicBezTo>
                  <a:cubicBezTo>
                    <a:pt x="92" y="16"/>
                    <a:pt x="80" y="21"/>
                    <a:pt x="68" y="28"/>
                  </a:cubicBezTo>
                  <a:cubicBezTo>
                    <a:pt x="57" y="34"/>
                    <a:pt x="46" y="42"/>
                    <a:pt x="37" y="49"/>
                  </a:cubicBezTo>
                  <a:cubicBezTo>
                    <a:pt x="33" y="53"/>
                    <a:pt x="29" y="57"/>
                    <a:pt x="26" y="61"/>
                  </a:cubicBezTo>
                  <a:cubicBezTo>
                    <a:pt x="22" y="64"/>
                    <a:pt x="19" y="68"/>
                    <a:pt x="16" y="71"/>
                  </a:cubicBezTo>
                  <a:cubicBezTo>
                    <a:pt x="13" y="75"/>
                    <a:pt x="11" y="78"/>
                    <a:pt x="9" y="81"/>
                  </a:cubicBezTo>
                  <a:cubicBezTo>
                    <a:pt x="7" y="84"/>
                    <a:pt x="6" y="86"/>
                    <a:pt x="4" y="89"/>
                  </a:cubicBezTo>
                  <a:cubicBezTo>
                    <a:pt x="3" y="90"/>
                    <a:pt x="2" y="92"/>
                    <a:pt x="2" y="93"/>
                  </a:cubicBezTo>
                  <a:cubicBezTo>
                    <a:pt x="1" y="94"/>
                    <a:pt x="0" y="95"/>
                    <a:pt x="0" y="95"/>
                  </a:cubicBezTo>
                  <a:cubicBezTo>
                    <a:pt x="0" y="95"/>
                    <a:pt x="1" y="94"/>
                    <a:pt x="1" y="93"/>
                  </a:cubicBezTo>
                  <a:cubicBezTo>
                    <a:pt x="2" y="92"/>
                    <a:pt x="3" y="90"/>
                    <a:pt x="4" y="88"/>
                  </a:cubicBezTo>
                  <a:cubicBezTo>
                    <a:pt x="5" y="86"/>
                    <a:pt x="6" y="83"/>
                    <a:pt x="8" y="80"/>
                  </a:cubicBezTo>
                  <a:cubicBezTo>
                    <a:pt x="10" y="77"/>
                    <a:pt x="12" y="74"/>
                    <a:pt x="15" y="70"/>
                  </a:cubicBezTo>
                  <a:cubicBezTo>
                    <a:pt x="18" y="67"/>
                    <a:pt x="21" y="63"/>
                    <a:pt x="24" y="59"/>
                  </a:cubicBezTo>
                  <a:cubicBezTo>
                    <a:pt x="28" y="55"/>
                    <a:pt x="32" y="52"/>
                    <a:pt x="36" y="48"/>
                  </a:cubicBezTo>
                  <a:cubicBezTo>
                    <a:pt x="45" y="40"/>
                    <a:pt x="55" y="32"/>
                    <a:pt x="67" y="26"/>
                  </a:cubicBezTo>
                  <a:cubicBezTo>
                    <a:pt x="79" y="19"/>
                    <a:pt x="91" y="14"/>
                    <a:pt x="102" y="11"/>
                  </a:cubicBezTo>
                  <a:cubicBezTo>
                    <a:pt x="108" y="9"/>
                    <a:pt x="113" y="7"/>
                    <a:pt x="118" y="6"/>
                  </a:cubicBezTo>
                  <a:cubicBezTo>
                    <a:pt x="121" y="6"/>
                    <a:pt x="123" y="5"/>
                    <a:pt x="126" y="4"/>
                  </a:cubicBezTo>
                  <a:cubicBezTo>
                    <a:pt x="128" y="4"/>
                    <a:pt x="130" y="4"/>
                    <a:pt x="132" y="3"/>
                  </a:cubicBezTo>
                  <a:cubicBezTo>
                    <a:pt x="137" y="2"/>
                    <a:pt x="141" y="2"/>
                    <a:pt x="144" y="1"/>
                  </a:cubicBezTo>
                  <a:cubicBezTo>
                    <a:pt x="146" y="1"/>
                    <a:pt x="148" y="1"/>
                    <a:pt x="149" y="1"/>
                  </a:cubicBezTo>
                  <a:cubicBezTo>
                    <a:pt x="151" y="1"/>
                    <a:pt x="152" y="1"/>
                    <a:pt x="153" y="1"/>
                  </a:cubicBezTo>
                  <a:cubicBezTo>
                    <a:pt x="155" y="1"/>
                    <a:pt x="157" y="1"/>
                    <a:pt x="159" y="0"/>
                  </a:cubicBezTo>
                  <a:cubicBezTo>
                    <a:pt x="160" y="0"/>
                    <a:pt x="161" y="0"/>
                    <a:pt x="16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8" name="任意多边形 315">
              <a:extLst>
                <a:ext uri="{FF2B5EF4-FFF2-40B4-BE49-F238E27FC236}">
                  <a16:creationId xmlns:a16="http://schemas.microsoft.com/office/drawing/2014/main" id="{B8722EEE-BA87-49E5-8C4C-E7F03C911DA9}"/>
                </a:ext>
              </a:extLst>
            </p:cNvPr>
            <p:cNvSpPr/>
            <p:nvPr/>
          </p:nvSpPr>
          <p:spPr bwMode="auto">
            <a:xfrm>
              <a:off x="8513764" y="4311650"/>
              <a:ext cx="247650" cy="207963"/>
            </a:xfrm>
            <a:custGeom>
              <a:gdLst>
                <a:gd name="T0" fmla="*/ 106 w 106"/>
                <a:gd name="T1" fmla="*/ 0 h 89"/>
                <a:gd name="T2" fmla="*/ 102 w 106"/>
                <a:gd name="T3" fmla="*/ 4 h 89"/>
                <a:gd name="T4" fmla="*/ 91 w 106"/>
                <a:gd name="T5" fmla="*/ 14 h 89"/>
                <a:gd name="T6" fmla="*/ 54 w 106"/>
                <a:gd name="T7" fmla="*/ 45 h 89"/>
                <a:gd name="T8" fmla="*/ 16 w 106"/>
                <a:gd name="T9" fmla="*/ 76 h 89"/>
                <a:gd name="T10" fmla="*/ 4 w 106"/>
                <a:gd name="T11" fmla="*/ 86 h 89"/>
                <a:gd name="T12" fmla="*/ 0 w 106"/>
                <a:gd name="T13" fmla="*/ 89 h 89"/>
                <a:gd name="T14" fmla="*/ 4 w 106"/>
                <a:gd name="T15" fmla="*/ 85 h 89"/>
                <a:gd name="T16" fmla="*/ 15 w 106"/>
                <a:gd name="T17" fmla="*/ 75 h 89"/>
                <a:gd name="T18" fmla="*/ 52 w 106"/>
                <a:gd name="T19" fmla="*/ 44 h 89"/>
                <a:gd name="T20" fmla="*/ 90 w 106"/>
                <a:gd name="T21" fmla="*/ 13 h 89"/>
                <a:gd name="T22" fmla="*/ 102 w 106"/>
                <a:gd name="T23" fmla="*/ 4 h 89"/>
                <a:gd name="T24" fmla="*/ 106 w 106"/>
                <a:gd name="T25" fmla="*/ 0 h 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89">
                  <a:moveTo>
                    <a:pt x="106" y="0"/>
                  </a:moveTo>
                  <a:cubicBezTo>
                    <a:pt x="106" y="1"/>
                    <a:pt x="105" y="2"/>
                    <a:pt x="102" y="4"/>
                  </a:cubicBezTo>
                  <a:cubicBezTo>
                    <a:pt x="99" y="7"/>
                    <a:pt x="96" y="10"/>
                    <a:pt x="91" y="14"/>
                  </a:cubicBezTo>
                  <a:cubicBezTo>
                    <a:pt x="82" y="22"/>
                    <a:pt x="68" y="33"/>
                    <a:pt x="54" y="45"/>
                  </a:cubicBezTo>
                  <a:cubicBezTo>
                    <a:pt x="39" y="58"/>
                    <a:pt x="26" y="69"/>
                    <a:pt x="16" y="76"/>
                  </a:cubicBezTo>
                  <a:cubicBezTo>
                    <a:pt x="11" y="80"/>
                    <a:pt x="7" y="83"/>
                    <a:pt x="4" y="86"/>
                  </a:cubicBezTo>
                  <a:cubicBezTo>
                    <a:pt x="1" y="88"/>
                    <a:pt x="0" y="89"/>
                    <a:pt x="0" y="89"/>
                  </a:cubicBezTo>
                  <a:cubicBezTo>
                    <a:pt x="0" y="89"/>
                    <a:pt x="1" y="87"/>
                    <a:pt x="4" y="85"/>
                  </a:cubicBezTo>
                  <a:cubicBezTo>
                    <a:pt x="7" y="82"/>
                    <a:pt x="10" y="79"/>
                    <a:pt x="15" y="75"/>
                  </a:cubicBezTo>
                  <a:cubicBezTo>
                    <a:pt x="24" y="67"/>
                    <a:pt x="38" y="56"/>
                    <a:pt x="52" y="44"/>
                  </a:cubicBezTo>
                  <a:cubicBezTo>
                    <a:pt x="67" y="32"/>
                    <a:pt x="80" y="21"/>
                    <a:pt x="90" y="13"/>
                  </a:cubicBezTo>
                  <a:cubicBezTo>
                    <a:pt x="95" y="9"/>
                    <a:pt x="99" y="6"/>
                    <a:pt x="102" y="4"/>
                  </a:cubicBezTo>
                  <a:cubicBezTo>
                    <a:pt x="105" y="1"/>
                    <a:pt x="106" y="0"/>
                    <a:pt x="10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9" name="任意多边形 316">
              <a:extLst>
                <a:ext uri="{FF2B5EF4-FFF2-40B4-BE49-F238E27FC236}">
                  <a16:creationId xmlns:a16="http://schemas.microsoft.com/office/drawing/2014/main" id="{3AB6CDD4-CCE3-4E92-ACCC-321CF189BE27}"/>
                </a:ext>
              </a:extLst>
            </p:cNvPr>
            <p:cNvSpPr/>
            <p:nvPr/>
          </p:nvSpPr>
          <p:spPr bwMode="auto">
            <a:xfrm>
              <a:off x="8493126" y="4479925"/>
              <a:ext cx="300038" cy="90488"/>
            </a:xfrm>
            <a:custGeom>
              <a:gdLst>
                <a:gd name="T0" fmla="*/ 129 w 129"/>
                <a:gd name="T1" fmla="*/ 1 h 39"/>
                <a:gd name="T2" fmla="*/ 65 w 129"/>
                <a:gd name="T3" fmla="*/ 20 h 39"/>
                <a:gd name="T4" fmla="*/ 0 w 129"/>
                <a:gd name="T5" fmla="*/ 38 h 39"/>
                <a:gd name="T6" fmla="*/ 64 w 129"/>
                <a:gd name="T7" fmla="*/ 18 h 39"/>
                <a:gd name="T8" fmla="*/ 129 w 129"/>
                <a:gd name="T9" fmla="*/ 1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9">
                  <a:moveTo>
                    <a:pt x="129" y="1"/>
                  </a:moveTo>
                  <a:cubicBezTo>
                    <a:pt x="129" y="1"/>
                    <a:pt x="100" y="10"/>
                    <a:pt x="65" y="20"/>
                  </a:cubicBezTo>
                  <a:cubicBezTo>
                    <a:pt x="29" y="31"/>
                    <a:pt x="1" y="39"/>
                    <a:pt x="0" y="38"/>
                  </a:cubicBezTo>
                  <a:cubicBezTo>
                    <a:pt x="0" y="38"/>
                    <a:pt x="29" y="29"/>
                    <a:pt x="64" y="18"/>
                  </a:cubicBezTo>
                  <a:cubicBezTo>
                    <a:pt x="100" y="8"/>
                    <a:pt x="129" y="0"/>
                    <a:pt x="12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0" name="任意多边形 317">
              <a:extLst>
                <a:ext uri="{FF2B5EF4-FFF2-40B4-BE49-F238E27FC236}">
                  <a16:creationId xmlns:a16="http://schemas.microsoft.com/office/drawing/2014/main" id="{9003E4CE-8642-4098-889D-D9ACA178F368}"/>
                </a:ext>
              </a:extLst>
            </p:cNvPr>
            <p:cNvSpPr/>
            <p:nvPr/>
          </p:nvSpPr>
          <p:spPr bwMode="auto">
            <a:xfrm>
              <a:off x="8364539" y="4176713"/>
              <a:ext cx="180975" cy="238125"/>
            </a:xfrm>
            <a:custGeom>
              <a:gdLst>
                <a:gd name="T0" fmla="*/ 78 w 78"/>
                <a:gd name="T1" fmla="*/ 102 h 102"/>
                <a:gd name="T2" fmla="*/ 75 w 78"/>
                <a:gd name="T3" fmla="*/ 98 h 102"/>
                <a:gd name="T4" fmla="*/ 68 w 78"/>
                <a:gd name="T5" fmla="*/ 86 h 102"/>
                <a:gd name="T6" fmla="*/ 41 w 78"/>
                <a:gd name="T7" fmla="*/ 49 h 102"/>
                <a:gd name="T8" fmla="*/ 13 w 78"/>
                <a:gd name="T9" fmla="*/ 14 h 102"/>
                <a:gd name="T10" fmla="*/ 4 w 78"/>
                <a:gd name="T11" fmla="*/ 4 h 102"/>
                <a:gd name="T12" fmla="*/ 0 w 78"/>
                <a:gd name="T13" fmla="*/ 0 h 102"/>
                <a:gd name="T14" fmla="*/ 4 w 78"/>
                <a:gd name="T15" fmla="*/ 3 h 102"/>
                <a:gd name="T16" fmla="*/ 14 w 78"/>
                <a:gd name="T17" fmla="*/ 13 h 102"/>
                <a:gd name="T18" fmla="*/ 43 w 78"/>
                <a:gd name="T19" fmla="*/ 48 h 102"/>
                <a:gd name="T20" fmla="*/ 69 w 78"/>
                <a:gd name="T21" fmla="*/ 85 h 102"/>
                <a:gd name="T22" fmla="*/ 76 w 78"/>
                <a:gd name="T23" fmla="*/ 97 h 102"/>
                <a:gd name="T24" fmla="*/ 78 w 78"/>
                <a:gd name="T25" fmla="*/ 102 h 1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2">
                  <a:moveTo>
                    <a:pt x="78" y="102"/>
                  </a:moveTo>
                  <a:cubicBezTo>
                    <a:pt x="78" y="102"/>
                    <a:pt x="77" y="100"/>
                    <a:pt x="75" y="98"/>
                  </a:cubicBezTo>
                  <a:cubicBezTo>
                    <a:pt x="73" y="95"/>
                    <a:pt x="71" y="91"/>
                    <a:pt x="68" y="86"/>
                  </a:cubicBezTo>
                  <a:cubicBezTo>
                    <a:pt x="61" y="77"/>
                    <a:pt x="52" y="63"/>
                    <a:pt x="41" y="49"/>
                  </a:cubicBezTo>
                  <a:cubicBezTo>
                    <a:pt x="31" y="35"/>
                    <a:pt x="20" y="23"/>
                    <a:pt x="13" y="14"/>
                  </a:cubicBezTo>
                  <a:cubicBezTo>
                    <a:pt x="9" y="10"/>
                    <a:pt x="6" y="7"/>
                    <a:pt x="4" y="4"/>
                  </a:cubicBez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1"/>
                    <a:pt x="4" y="3"/>
                  </a:cubicBezTo>
                  <a:cubicBezTo>
                    <a:pt x="7" y="6"/>
                    <a:pt x="10" y="9"/>
                    <a:pt x="14" y="13"/>
                  </a:cubicBezTo>
                  <a:cubicBezTo>
                    <a:pt x="22" y="22"/>
                    <a:pt x="32" y="34"/>
                    <a:pt x="43" y="48"/>
                  </a:cubicBezTo>
                  <a:cubicBezTo>
                    <a:pt x="54" y="62"/>
                    <a:pt x="63" y="76"/>
                    <a:pt x="69" y="85"/>
                  </a:cubicBezTo>
                  <a:cubicBezTo>
                    <a:pt x="72" y="90"/>
                    <a:pt x="74" y="94"/>
                    <a:pt x="76" y="97"/>
                  </a:cubicBezTo>
                  <a:cubicBezTo>
                    <a:pt x="77" y="100"/>
                    <a:pt x="78" y="102"/>
                    <a:pt x="78" y="10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1" name="任意多边形 318">
              <a:extLst>
                <a:ext uri="{FF2B5EF4-FFF2-40B4-BE49-F238E27FC236}">
                  <a16:creationId xmlns:a16="http://schemas.microsoft.com/office/drawing/2014/main" id="{8D5904E8-B27A-413B-A304-893DE3E97417}"/>
                </a:ext>
              </a:extLst>
            </p:cNvPr>
            <p:cNvSpPr/>
            <p:nvPr/>
          </p:nvSpPr>
          <p:spPr bwMode="auto">
            <a:xfrm>
              <a:off x="8212139" y="4506913"/>
              <a:ext cx="103188" cy="177800"/>
            </a:xfrm>
            <a:custGeom>
              <a:gdLst>
                <a:gd name="T0" fmla="*/ 44 w 44"/>
                <a:gd name="T1" fmla="*/ 0 h 76"/>
                <a:gd name="T2" fmla="*/ 37 w 44"/>
                <a:gd name="T3" fmla="*/ 11 h 76"/>
                <a:gd name="T4" fmla="*/ 21 w 44"/>
                <a:gd name="T5" fmla="*/ 37 h 76"/>
                <a:gd name="T6" fmla="*/ 6 w 44"/>
                <a:gd name="T7" fmla="*/ 65 h 76"/>
                <a:gd name="T8" fmla="*/ 0 w 44"/>
                <a:gd name="T9" fmla="*/ 76 h 76"/>
                <a:gd name="T10" fmla="*/ 5 w 44"/>
                <a:gd name="T11" fmla="*/ 64 h 76"/>
                <a:gd name="T12" fmla="*/ 19 w 44"/>
                <a:gd name="T13" fmla="*/ 36 h 76"/>
                <a:gd name="T14" fmla="*/ 36 w 44"/>
                <a:gd name="T15" fmla="*/ 10 h 76"/>
                <a:gd name="T16" fmla="*/ 44 w 44"/>
                <a:gd name="T17" fmla="*/ 0 h 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76">
                  <a:moveTo>
                    <a:pt x="44" y="0"/>
                  </a:moveTo>
                  <a:cubicBezTo>
                    <a:pt x="44" y="0"/>
                    <a:pt x="41" y="4"/>
                    <a:pt x="37" y="11"/>
                  </a:cubicBezTo>
                  <a:cubicBezTo>
                    <a:pt x="33" y="18"/>
                    <a:pt x="27" y="27"/>
                    <a:pt x="21" y="37"/>
                  </a:cubicBezTo>
                  <a:cubicBezTo>
                    <a:pt x="15" y="48"/>
                    <a:pt x="10" y="58"/>
                    <a:pt x="6" y="65"/>
                  </a:cubicBezTo>
                  <a:cubicBezTo>
                    <a:pt x="3" y="72"/>
                    <a:pt x="1" y="76"/>
                    <a:pt x="0" y="76"/>
                  </a:cubicBezTo>
                  <a:cubicBezTo>
                    <a:pt x="0" y="76"/>
                    <a:pt x="2" y="72"/>
                    <a:pt x="5" y="64"/>
                  </a:cubicBezTo>
                  <a:cubicBezTo>
                    <a:pt x="8" y="57"/>
                    <a:pt x="13" y="47"/>
                    <a:pt x="19" y="36"/>
                  </a:cubicBezTo>
                  <a:cubicBezTo>
                    <a:pt x="25" y="26"/>
                    <a:pt x="31" y="17"/>
                    <a:pt x="36" y="10"/>
                  </a:cubicBezTo>
                  <a:cubicBezTo>
                    <a:pt x="40" y="4"/>
                    <a:pt x="44" y="0"/>
                    <a:pt x="4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2" name="任意多边形 319">
              <a:extLst>
                <a:ext uri="{FF2B5EF4-FFF2-40B4-BE49-F238E27FC236}">
                  <a16:creationId xmlns:a16="http://schemas.microsoft.com/office/drawing/2014/main" id="{B881E288-0D80-4020-9112-C0879FBB6D3C}"/>
                </a:ext>
              </a:extLst>
            </p:cNvPr>
            <p:cNvSpPr/>
            <p:nvPr/>
          </p:nvSpPr>
          <p:spPr bwMode="auto">
            <a:xfrm>
              <a:off x="7997826" y="4714875"/>
              <a:ext cx="238125" cy="84138"/>
            </a:xfrm>
            <a:custGeom>
              <a:gdLst>
                <a:gd name="T0" fmla="*/ 102 w 102"/>
                <a:gd name="T1" fmla="*/ 35 h 36"/>
                <a:gd name="T2" fmla="*/ 87 w 102"/>
                <a:gd name="T3" fmla="*/ 29 h 36"/>
                <a:gd name="T4" fmla="*/ 52 w 102"/>
                <a:gd name="T5" fmla="*/ 15 h 36"/>
                <a:gd name="T6" fmla="*/ 15 w 102"/>
                <a:gd name="T7" fmla="*/ 4 h 36"/>
                <a:gd name="T8" fmla="*/ 0 w 102"/>
                <a:gd name="T9" fmla="*/ 0 h 36"/>
                <a:gd name="T10" fmla="*/ 4 w 102"/>
                <a:gd name="T11" fmla="*/ 0 h 36"/>
                <a:gd name="T12" fmla="*/ 15 w 102"/>
                <a:gd name="T13" fmla="*/ 2 h 36"/>
                <a:gd name="T14" fmla="*/ 52 w 102"/>
                <a:gd name="T15" fmla="*/ 13 h 36"/>
                <a:gd name="T16" fmla="*/ 88 w 102"/>
                <a:gd name="T17" fmla="*/ 28 h 36"/>
                <a:gd name="T18" fmla="*/ 98 w 102"/>
                <a:gd name="T19" fmla="*/ 33 h 36"/>
                <a:gd name="T20" fmla="*/ 102 w 102"/>
                <a:gd name="T21" fmla="*/ 35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36">
                  <a:moveTo>
                    <a:pt x="102" y="35"/>
                  </a:moveTo>
                  <a:cubicBezTo>
                    <a:pt x="102" y="36"/>
                    <a:pt x="96" y="33"/>
                    <a:pt x="87" y="29"/>
                  </a:cubicBezTo>
                  <a:cubicBezTo>
                    <a:pt x="78" y="25"/>
                    <a:pt x="66" y="20"/>
                    <a:pt x="52" y="15"/>
                  </a:cubicBezTo>
                  <a:cubicBezTo>
                    <a:pt x="38" y="10"/>
                    <a:pt x="25" y="6"/>
                    <a:pt x="15" y="4"/>
                  </a:cubicBezTo>
                  <a:cubicBezTo>
                    <a:pt x="6" y="1"/>
                    <a:pt x="0" y="0"/>
                    <a:pt x="0" y="0"/>
                  </a:cubicBezTo>
                  <a:cubicBezTo>
                    <a:pt x="0" y="0"/>
                    <a:pt x="1" y="0"/>
                    <a:pt x="4" y="0"/>
                  </a:cubicBezTo>
                  <a:cubicBezTo>
                    <a:pt x="7" y="1"/>
                    <a:pt x="11" y="1"/>
                    <a:pt x="15" y="2"/>
                  </a:cubicBezTo>
                  <a:cubicBezTo>
                    <a:pt x="25" y="4"/>
                    <a:pt x="38" y="8"/>
                    <a:pt x="52" y="13"/>
                  </a:cubicBezTo>
                  <a:cubicBezTo>
                    <a:pt x="67" y="18"/>
                    <a:pt x="79" y="23"/>
                    <a:pt x="88" y="28"/>
                  </a:cubicBezTo>
                  <a:cubicBezTo>
                    <a:pt x="92" y="30"/>
                    <a:pt x="96" y="32"/>
                    <a:pt x="98" y="33"/>
                  </a:cubicBezTo>
                  <a:cubicBezTo>
                    <a:pt x="101" y="35"/>
                    <a:pt x="102" y="35"/>
                    <a:pt x="102" y="3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3" name="任意多边形 320">
              <a:extLst>
                <a:ext uri="{FF2B5EF4-FFF2-40B4-BE49-F238E27FC236}">
                  <a16:creationId xmlns:a16="http://schemas.microsoft.com/office/drawing/2014/main" id="{E7A71EF5-9032-4682-8266-76BDC09B44DF}"/>
                </a:ext>
              </a:extLst>
            </p:cNvPr>
            <p:cNvSpPr/>
            <p:nvPr/>
          </p:nvSpPr>
          <p:spPr bwMode="auto">
            <a:xfrm>
              <a:off x="7907339" y="5145088"/>
              <a:ext cx="392113" cy="153988"/>
            </a:xfrm>
            <a:custGeom>
              <a:gdLst>
                <a:gd name="T0" fmla="*/ 168 w 168"/>
                <a:gd name="T1" fmla="*/ 1 h 66"/>
                <a:gd name="T2" fmla="*/ 166 w 168"/>
                <a:gd name="T3" fmla="*/ 1 h 66"/>
                <a:gd name="T4" fmla="*/ 161 w 168"/>
                <a:gd name="T5" fmla="*/ 2 h 66"/>
                <a:gd name="T6" fmla="*/ 142 w 168"/>
                <a:gd name="T7" fmla="*/ 7 h 66"/>
                <a:gd name="T8" fmla="*/ 79 w 168"/>
                <a:gd name="T9" fmla="*/ 23 h 66"/>
                <a:gd name="T10" fmla="*/ 22 w 168"/>
                <a:gd name="T11" fmla="*/ 50 h 66"/>
                <a:gd name="T12" fmla="*/ 6 w 168"/>
                <a:gd name="T13" fmla="*/ 62 h 66"/>
                <a:gd name="T14" fmla="*/ 0 w 168"/>
                <a:gd name="T15" fmla="*/ 66 h 66"/>
                <a:gd name="T16" fmla="*/ 1 w 168"/>
                <a:gd name="T17" fmla="*/ 64 h 66"/>
                <a:gd name="T18" fmla="*/ 5 w 168"/>
                <a:gd name="T19" fmla="*/ 61 h 66"/>
                <a:gd name="T20" fmla="*/ 21 w 168"/>
                <a:gd name="T21" fmla="*/ 49 h 66"/>
                <a:gd name="T22" fmla="*/ 79 w 168"/>
                <a:gd name="T23" fmla="*/ 21 h 66"/>
                <a:gd name="T24" fmla="*/ 141 w 168"/>
                <a:gd name="T25" fmla="*/ 5 h 66"/>
                <a:gd name="T26" fmla="*/ 160 w 168"/>
                <a:gd name="T27" fmla="*/ 2 h 66"/>
                <a:gd name="T28" fmla="*/ 168 w 168"/>
                <a:gd name="T29" fmla="*/ 1 h 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8" h="66">
                  <a:moveTo>
                    <a:pt x="168" y="1"/>
                  </a:moveTo>
                  <a:cubicBezTo>
                    <a:pt x="168" y="1"/>
                    <a:pt x="167" y="1"/>
                    <a:pt x="166" y="1"/>
                  </a:cubicBezTo>
                  <a:cubicBezTo>
                    <a:pt x="164" y="1"/>
                    <a:pt x="163" y="2"/>
                    <a:pt x="161" y="2"/>
                  </a:cubicBezTo>
                  <a:cubicBezTo>
                    <a:pt x="156" y="4"/>
                    <a:pt x="149" y="5"/>
                    <a:pt x="142" y="7"/>
                  </a:cubicBezTo>
                  <a:cubicBezTo>
                    <a:pt x="126" y="11"/>
                    <a:pt x="103" y="15"/>
                    <a:pt x="79" y="23"/>
                  </a:cubicBezTo>
                  <a:cubicBezTo>
                    <a:pt x="56" y="31"/>
                    <a:pt x="35" y="42"/>
                    <a:pt x="22" y="50"/>
                  </a:cubicBezTo>
                  <a:cubicBezTo>
                    <a:pt x="15" y="55"/>
                    <a:pt x="9" y="59"/>
                    <a:pt x="6" y="62"/>
                  </a:cubicBezTo>
                  <a:cubicBezTo>
                    <a:pt x="2" y="64"/>
                    <a:pt x="0" y="66"/>
                    <a:pt x="0" y="66"/>
                  </a:cubicBezTo>
                  <a:cubicBezTo>
                    <a:pt x="0" y="66"/>
                    <a:pt x="0" y="65"/>
                    <a:pt x="1" y="64"/>
                  </a:cubicBezTo>
                  <a:cubicBezTo>
                    <a:pt x="2" y="64"/>
                    <a:pt x="3" y="62"/>
                    <a:pt x="5" y="61"/>
                  </a:cubicBezTo>
                  <a:cubicBezTo>
                    <a:pt x="9" y="58"/>
                    <a:pt x="14" y="54"/>
                    <a:pt x="21" y="49"/>
                  </a:cubicBezTo>
                  <a:cubicBezTo>
                    <a:pt x="34" y="40"/>
                    <a:pt x="55" y="29"/>
                    <a:pt x="79" y="21"/>
                  </a:cubicBezTo>
                  <a:cubicBezTo>
                    <a:pt x="103" y="13"/>
                    <a:pt x="125" y="9"/>
                    <a:pt x="141" y="5"/>
                  </a:cubicBezTo>
                  <a:cubicBezTo>
                    <a:pt x="149" y="4"/>
                    <a:pt x="156" y="3"/>
                    <a:pt x="160" y="2"/>
                  </a:cubicBezTo>
                  <a:cubicBezTo>
                    <a:pt x="165" y="1"/>
                    <a:pt x="168" y="0"/>
                    <a:pt x="16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4" name="任意多边形 321">
              <a:extLst>
                <a:ext uri="{FF2B5EF4-FFF2-40B4-BE49-F238E27FC236}">
                  <a16:creationId xmlns:a16="http://schemas.microsoft.com/office/drawing/2014/main" id="{541DD480-D4CB-4679-8F81-FBFC59C77576}"/>
                </a:ext>
              </a:extLst>
            </p:cNvPr>
            <p:cNvSpPr/>
            <p:nvPr/>
          </p:nvSpPr>
          <p:spPr bwMode="auto">
            <a:xfrm>
              <a:off x="8493126" y="5021263"/>
              <a:ext cx="31750" cy="209550"/>
            </a:xfrm>
            <a:custGeom>
              <a:gdLst>
                <a:gd name="T0" fmla="*/ 13 w 14"/>
                <a:gd name="T1" fmla="*/ 90 h 90"/>
                <a:gd name="T2" fmla="*/ 6 w 14"/>
                <a:gd name="T3" fmla="*/ 45 h 90"/>
                <a:gd name="T4" fmla="*/ 0 w 14"/>
                <a:gd name="T5" fmla="*/ 0 h 90"/>
                <a:gd name="T6" fmla="*/ 8 w 14"/>
                <a:gd name="T7" fmla="*/ 45 h 90"/>
                <a:gd name="T8" fmla="*/ 13 w 14"/>
                <a:gd name="T9" fmla="*/ 90 h 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0">
                  <a:moveTo>
                    <a:pt x="13" y="90"/>
                  </a:moveTo>
                  <a:cubicBezTo>
                    <a:pt x="13" y="90"/>
                    <a:pt x="9" y="70"/>
                    <a:pt x="6" y="45"/>
                  </a:cubicBezTo>
                  <a:cubicBezTo>
                    <a:pt x="2" y="21"/>
                    <a:pt x="0" y="0"/>
                    <a:pt x="0" y="0"/>
                  </a:cubicBezTo>
                  <a:cubicBezTo>
                    <a:pt x="1" y="0"/>
                    <a:pt x="4" y="20"/>
                    <a:pt x="8" y="45"/>
                  </a:cubicBezTo>
                  <a:cubicBezTo>
                    <a:pt x="11" y="70"/>
                    <a:pt x="14" y="90"/>
                    <a:pt x="13" y="9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5" name="任意多边形 322">
              <a:extLst>
                <a:ext uri="{FF2B5EF4-FFF2-40B4-BE49-F238E27FC236}">
                  <a16:creationId xmlns:a16="http://schemas.microsoft.com/office/drawing/2014/main" id="{5CC826D0-96B3-404E-B341-CBC6F9CC75E4}"/>
                </a:ext>
              </a:extLst>
            </p:cNvPr>
            <p:cNvSpPr/>
            <p:nvPr/>
          </p:nvSpPr>
          <p:spPr bwMode="auto">
            <a:xfrm>
              <a:off x="8613776" y="4973638"/>
              <a:ext cx="144463" cy="173038"/>
            </a:xfrm>
            <a:custGeom>
              <a:gdLst>
                <a:gd name="T0" fmla="*/ 62 w 62"/>
                <a:gd name="T1" fmla="*/ 74 h 74"/>
                <a:gd name="T2" fmla="*/ 53 w 62"/>
                <a:gd name="T3" fmla="*/ 63 h 74"/>
                <a:gd name="T4" fmla="*/ 31 w 62"/>
                <a:gd name="T5" fmla="*/ 37 h 74"/>
                <a:gd name="T6" fmla="*/ 9 w 62"/>
                <a:gd name="T7" fmla="*/ 11 h 74"/>
                <a:gd name="T8" fmla="*/ 0 w 62"/>
                <a:gd name="T9" fmla="*/ 0 h 74"/>
                <a:gd name="T10" fmla="*/ 3 w 62"/>
                <a:gd name="T11" fmla="*/ 3 h 74"/>
                <a:gd name="T12" fmla="*/ 10 w 62"/>
                <a:gd name="T13" fmla="*/ 10 h 74"/>
                <a:gd name="T14" fmla="*/ 33 w 62"/>
                <a:gd name="T15" fmla="*/ 35 h 74"/>
                <a:gd name="T16" fmla="*/ 54 w 62"/>
                <a:gd name="T17" fmla="*/ 62 h 74"/>
                <a:gd name="T18" fmla="*/ 60 w 62"/>
                <a:gd name="T19" fmla="*/ 70 h 74"/>
                <a:gd name="T20" fmla="*/ 62 w 62"/>
                <a:gd name="T21" fmla="*/ 74 h 7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74">
                  <a:moveTo>
                    <a:pt x="62" y="74"/>
                  </a:moveTo>
                  <a:cubicBezTo>
                    <a:pt x="62" y="74"/>
                    <a:pt x="58" y="70"/>
                    <a:pt x="53" y="63"/>
                  </a:cubicBezTo>
                  <a:cubicBezTo>
                    <a:pt x="48" y="56"/>
                    <a:pt x="40" y="47"/>
                    <a:pt x="31" y="37"/>
                  </a:cubicBezTo>
                  <a:cubicBezTo>
                    <a:pt x="23" y="26"/>
                    <a:pt x="15" y="17"/>
                    <a:pt x="9" y="11"/>
                  </a:cubicBezTo>
                  <a:cubicBezTo>
                    <a:pt x="4" y="4"/>
                    <a:pt x="0" y="0"/>
                    <a:pt x="0" y="0"/>
                  </a:cubicBezTo>
                  <a:cubicBezTo>
                    <a:pt x="0" y="0"/>
                    <a:pt x="1" y="1"/>
                    <a:pt x="3" y="3"/>
                  </a:cubicBezTo>
                  <a:cubicBezTo>
                    <a:pt x="5" y="4"/>
                    <a:pt x="7" y="7"/>
                    <a:pt x="10" y="10"/>
                  </a:cubicBezTo>
                  <a:cubicBezTo>
                    <a:pt x="16" y="16"/>
                    <a:pt x="24" y="25"/>
                    <a:pt x="33" y="35"/>
                  </a:cubicBezTo>
                  <a:cubicBezTo>
                    <a:pt x="42" y="45"/>
                    <a:pt x="49" y="55"/>
                    <a:pt x="54" y="62"/>
                  </a:cubicBezTo>
                  <a:cubicBezTo>
                    <a:pt x="57" y="66"/>
                    <a:pt x="59" y="68"/>
                    <a:pt x="60" y="70"/>
                  </a:cubicBezTo>
                  <a:cubicBezTo>
                    <a:pt x="61" y="72"/>
                    <a:pt x="62" y="74"/>
                    <a:pt x="62" y="74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6" name="任意多边形 323">
              <a:extLst>
                <a:ext uri="{FF2B5EF4-FFF2-40B4-BE49-F238E27FC236}">
                  <a16:creationId xmlns:a16="http://schemas.microsoft.com/office/drawing/2014/main" id="{EABFB77A-574B-4E3D-BC37-F7D5AB742E76}"/>
                </a:ext>
              </a:extLst>
            </p:cNvPr>
            <p:cNvSpPr/>
            <p:nvPr/>
          </p:nvSpPr>
          <p:spPr bwMode="auto">
            <a:xfrm>
              <a:off x="8135939" y="5364163"/>
              <a:ext cx="501650" cy="442913"/>
            </a:xfrm>
            <a:custGeom>
              <a:gdLst>
                <a:gd name="T0" fmla="*/ 0 w 316"/>
                <a:gd name="T1" fmla="*/ 0 h 279"/>
                <a:gd name="T2" fmla="*/ 0 w 316"/>
                <a:gd name="T3" fmla="*/ 73 h 279"/>
                <a:gd name="T4" fmla="*/ 19 w 316"/>
                <a:gd name="T5" fmla="*/ 73 h 279"/>
                <a:gd name="T6" fmla="*/ 84 w 316"/>
                <a:gd name="T7" fmla="*/ 279 h 279"/>
                <a:gd name="T8" fmla="*/ 228 w 316"/>
                <a:gd name="T9" fmla="*/ 279 h 279"/>
                <a:gd name="T10" fmla="*/ 291 w 316"/>
                <a:gd name="T11" fmla="*/ 75 h 279"/>
                <a:gd name="T12" fmla="*/ 316 w 316"/>
                <a:gd name="T13" fmla="*/ 73 h 279"/>
                <a:gd name="T14" fmla="*/ 316 w 316"/>
                <a:gd name="T15" fmla="*/ 0 h 279"/>
                <a:gd name="T16" fmla="*/ 0 w 316"/>
                <a:gd name="T17" fmla="*/ 0 h 2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279">
                  <a:moveTo>
                    <a:pt x="0" y="0"/>
                  </a:moveTo>
                  <a:lnTo>
                    <a:pt x="0" y="73"/>
                  </a:lnTo>
                  <a:lnTo>
                    <a:pt x="19" y="73"/>
                  </a:lnTo>
                  <a:lnTo>
                    <a:pt x="84" y="279"/>
                  </a:lnTo>
                  <a:lnTo>
                    <a:pt x="228" y="279"/>
                  </a:lnTo>
                  <a:lnTo>
                    <a:pt x="291" y="75"/>
                  </a:lnTo>
                  <a:lnTo>
                    <a:pt x="316" y="73"/>
                  </a:lnTo>
                  <a:lnTo>
                    <a:pt x="3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7" name="椭圆 324">
              <a:extLst>
                <a:ext uri="{FF2B5EF4-FFF2-40B4-BE49-F238E27FC236}">
                  <a16:creationId xmlns:a16="http://schemas.microsoft.com/office/drawing/2014/main" id="{ABCEF756-10FD-470F-BFA4-71289B5939F3}"/>
                </a:ext>
              </a:extLst>
            </p:cNvPr>
            <p:cNvSpPr/>
            <p:nvPr/>
          </p:nvSpPr>
          <p:spPr bwMode="auto">
            <a:xfrm>
              <a:off x="8166101" y="5480050"/>
              <a:ext cx="449263" cy="4763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8" name="任意多边形 325">
              <a:extLst>
                <a:ext uri="{FF2B5EF4-FFF2-40B4-BE49-F238E27FC236}">
                  <a16:creationId xmlns:a16="http://schemas.microsoft.com/office/drawing/2014/main" id="{68378DE9-8522-4CE7-A890-64A47962D4DD}"/>
                </a:ext>
              </a:extLst>
            </p:cNvPr>
            <p:cNvSpPr/>
            <p:nvPr/>
          </p:nvSpPr>
          <p:spPr bwMode="auto">
            <a:xfrm>
              <a:off x="8418514" y="4737100"/>
              <a:ext cx="363538" cy="122238"/>
            </a:xfrm>
            <a:custGeom>
              <a:gdLst>
                <a:gd name="T0" fmla="*/ 156 w 156"/>
                <a:gd name="T1" fmla="*/ 0 h 53"/>
                <a:gd name="T2" fmla="*/ 150 w 156"/>
                <a:gd name="T3" fmla="*/ 2 h 53"/>
                <a:gd name="T4" fmla="*/ 132 w 156"/>
                <a:gd name="T5" fmla="*/ 6 h 53"/>
                <a:gd name="T6" fmla="*/ 76 w 156"/>
                <a:gd name="T7" fmla="*/ 22 h 53"/>
                <a:gd name="T8" fmla="*/ 22 w 156"/>
                <a:gd name="T9" fmla="*/ 43 h 53"/>
                <a:gd name="T10" fmla="*/ 6 w 156"/>
                <a:gd name="T11" fmla="*/ 50 h 53"/>
                <a:gd name="T12" fmla="*/ 0 w 156"/>
                <a:gd name="T13" fmla="*/ 53 h 53"/>
                <a:gd name="T14" fmla="*/ 5 w 156"/>
                <a:gd name="T15" fmla="*/ 50 h 53"/>
                <a:gd name="T16" fmla="*/ 21 w 156"/>
                <a:gd name="T17" fmla="*/ 42 h 53"/>
                <a:gd name="T18" fmla="*/ 76 w 156"/>
                <a:gd name="T19" fmla="*/ 20 h 53"/>
                <a:gd name="T20" fmla="*/ 132 w 156"/>
                <a:gd name="T21" fmla="*/ 5 h 53"/>
                <a:gd name="T22" fmla="*/ 150 w 156"/>
                <a:gd name="T23" fmla="*/ 1 h 53"/>
                <a:gd name="T24" fmla="*/ 156 w 156"/>
                <a:gd name="T25" fmla="*/ 0 h 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52">
                  <a:moveTo>
                    <a:pt x="156" y="0"/>
                  </a:moveTo>
                  <a:cubicBezTo>
                    <a:pt x="156" y="0"/>
                    <a:pt x="154" y="1"/>
                    <a:pt x="150" y="2"/>
                  </a:cubicBezTo>
                  <a:cubicBezTo>
                    <a:pt x="145" y="3"/>
                    <a:pt x="139" y="4"/>
                    <a:pt x="132" y="6"/>
                  </a:cubicBezTo>
                  <a:cubicBezTo>
                    <a:pt x="118" y="10"/>
                    <a:pt x="98" y="15"/>
                    <a:pt x="76" y="22"/>
                  </a:cubicBezTo>
                  <a:cubicBezTo>
                    <a:pt x="55" y="30"/>
                    <a:pt x="36" y="37"/>
                    <a:pt x="22" y="43"/>
                  </a:cubicBezTo>
                  <a:cubicBezTo>
                    <a:pt x="15" y="46"/>
                    <a:pt x="10" y="48"/>
                    <a:pt x="6" y="50"/>
                  </a:cubicBezTo>
                  <a:cubicBezTo>
                    <a:pt x="2" y="52"/>
                    <a:pt x="0" y="53"/>
                    <a:pt x="0" y="53"/>
                  </a:cubicBezTo>
                  <a:cubicBezTo>
                    <a:pt x="0" y="53"/>
                    <a:pt x="2" y="51"/>
                    <a:pt x="5" y="50"/>
                  </a:cubicBezTo>
                  <a:cubicBezTo>
                    <a:pt x="9" y="48"/>
                    <a:pt x="14" y="45"/>
                    <a:pt x="21" y="42"/>
                  </a:cubicBezTo>
                  <a:cubicBezTo>
                    <a:pt x="35" y="36"/>
                    <a:pt x="54" y="28"/>
                    <a:pt x="76" y="20"/>
                  </a:cubicBezTo>
                  <a:cubicBezTo>
                    <a:pt x="97" y="13"/>
                    <a:pt x="118" y="8"/>
                    <a:pt x="132" y="5"/>
                  </a:cubicBezTo>
                  <a:cubicBezTo>
                    <a:pt x="139" y="3"/>
                    <a:pt x="145" y="2"/>
                    <a:pt x="150" y="1"/>
                  </a:cubicBezTo>
                  <a:cubicBezTo>
                    <a:pt x="154" y="0"/>
                    <a:pt x="156" y="0"/>
                    <a:pt x="156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9" name="椭圆 326">
              <a:extLst>
                <a:ext uri="{FF2B5EF4-FFF2-40B4-BE49-F238E27FC236}">
                  <a16:creationId xmlns:a16="http://schemas.microsoft.com/office/drawing/2014/main" id="{88F655D0-5E8B-4C3D-AC4B-FF3FF6F6E27F}"/>
                </a:ext>
              </a:extLst>
            </p:cNvPr>
            <p:cNvSpPr/>
            <p:nvPr/>
          </p:nvSpPr>
          <p:spPr bwMode="auto">
            <a:xfrm>
              <a:off x="8224839" y="5662613"/>
              <a:ext cx="315913" cy="4763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0" name="椭圆 327">
              <a:extLst>
                <a:ext uri="{FF2B5EF4-FFF2-40B4-BE49-F238E27FC236}">
                  <a16:creationId xmlns:a16="http://schemas.microsoft.com/office/drawing/2014/main" id="{E66BA4B2-1075-49B1-A2CD-1A7F55294222}"/>
                </a:ext>
              </a:extLst>
            </p:cNvPr>
            <p:cNvSpPr/>
            <p:nvPr/>
          </p:nvSpPr>
          <p:spPr bwMode="auto">
            <a:xfrm>
              <a:off x="8215314" y="5634038"/>
              <a:ext cx="334963" cy="4763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1" name="任意多边形 328">
              <a:extLst>
                <a:ext uri="{FF2B5EF4-FFF2-40B4-BE49-F238E27FC236}">
                  <a16:creationId xmlns:a16="http://schemas.microsoft.com/office/drawing/2014/main" id="{6370C16E-4DAF-4C9E-878A-65A80562D9DB}"/>
                </a:ext>
              </a:extLst>
            </p:cNvPr>
            <p:cNvSpPr/>
            <p:nvPr/>
          </p:nvSpPr>
          <p:spPr bwMode="auto">
            <a:xfrm>
              <a:off x="6945314" y="5508625"/>
              <a:ext cx="381000" cy="293688"/>
            </a:xfrm>
            <a:custGeom>
              <a:gdLst>
                <a:gd name="T0" fmla="*/ 88 w 163"/>
                <a:gd name="T1" fmla="*/ 1 h 126"/>
                <a:gd name="T2" fmla="*/ 81 w 163"/>
                <a:gd name="T3" fmla="*/ 83 h 126"/>
                <a:gd name="T4" fmla="*/ 0 w 163"/>
                <a:gd name="T5" fmla="*/ 124 h 126"/>
                <a:gd name="T6" fmla="*/ 158 w 163"/>
                <a:gd name="T7" fmla="*/ 126 h 126"/>
                <a:gd name="T8" fmla="*/ 163 w 163"/>
                <a:gd name="T9" fmla="*/ 0 h 126"/>
                <a:gd name="T10" fmla="*/ 88 w 163"/>
                <a:gd name="T11" fmla="*/ 1 h 1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25">
                  <a:moveTo>
                    <a:pt x="88" y="1"/>
                  </a:move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0" y="109"/>
                    <a:pt x="0" y="124"/>
                  </a:cubicBezTo>
                  <a:cubicBezTo>
                    <a:pt x="158" y="126"/>
                    <a:pt x="158" y="126"/>
                    <a:pt x="158" y="126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88" y="1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2" name="任意多边形 329">
              <a:extLst>
                <a:ext uri="{FF2B5EF4-FFF2-40B4-BE49-F238E27FC236}">
                  <a16:creationId xmlns:a16="http://schemas.microsoft.com/office/drawing/2014/main" id="{3172E7E9-F4E9-450E-8EBA-0E253A759463}"/>
                </a:ext>
              </a:extLst>
            </p:cNvPr>
            <p:cNvSpPr/>
            <p:nvPr/>
          </p:nvSpPr>
          <p:spPr bwMode="auto">
            <a:xfrm>
              <a:off x="7231064" y="5678488"/>
              <a:ext cx="30163" cy="33338"/>
            </a:xfrm>
            <a:custGeom>
              <a:gdLst>
                <a:gd name="T0" fmla="*/ 8 w 13"/>
                <a:gd name="T1" fmla="*/ 1 h 14"/>
                <a:gd name="T2" fmla="*/ 13 w 13"/>
                <a:gd name="T3" fmla="*/ 9 h 14"/>
                <a:gd name="T4" fmla="*/ 6 w 13"/>
                <a:gd name="T5" fmla="*/ 13 h 14"/>
                <a:gd name="T6" fmla="*/ 1 w 13"/>
                <a:gd name="T7" fmla="*/ 6 h 14"/>
                <a:gd name="T8" fmla="*/ 9 w 13"/>
                <a:gd name="T9" fmla="*/ 1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8" y="1"/>
                  </a:moveTo>
                  <a:cubicBezTo>
                    <a:pt x="11" y="2"/>
                    <a:pt x="13" y="5"/>
                    <a:pt x="13" y="9"/>
                  </a:cubicBezTo>
                  <a:cubicBezTo>
                    <a:pt x="12" y="12"/>
                    <a:pt x="9" y="14"/>
                    <a:pt x="6" y="13"/>
                  </a:cubicBezTo>
                  <a:cubicBezTo>
                    <a:pt x="3" y="13"/>
                    <a:pt x="0" y="9"/>
                    <a:pt x="1" y="6"/>
                  </a:cubicBezTo>
                  <a:cubicBezTo>
                    <a:pt x="2" y="3"/>
                    <a:pt x="6" y="0"/>
                    <a:pt x="9" y="1"/>
                  </a:cubicBezTo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3" name="任意多边形 330">
              <a:extLst>
                <a:ext uri="{FF2B5EF4-FFF2-40B4-BE49-F238E27FC236}">
                  <a16:creationId xmlns:a16="http://schemas.microsoft.com/office/drawing/2014/main" id="{3FCC912A-BD3C-43CF-8C01-D33D90985729}"/>
                </a:ext>
              </a:extLst>
            </p:cNvPr>
            <p:cNvSpPr/>
            <p:nvPr/>
          </p:nvSpPr>
          <p:spPr bwMode="auto">
            <a:xfrm>
              <a:off x="6943726" y="5772150"/>
              <a:ext cx="371475" cy="30163"/>
            </a:xfrm>
            <a:custGeom>
              <a:gdLst>
                <a:gd name="T0" fmla="*/ 159 w 159"/>
                <a:gd name="T1" fmla="*/ 13 h 13"/>
                <a:gd name="T2" fmla="*/ 159 w 159"/>
                <a:gd name="T3" fmla="*/ 0 h 13"/>
                <a:gd name="T4" fmla="*/ 9 w 159"/>
                <a:gd name="T5" fmla="*/ 1 h 13"/>
                <a:gd name="T6" fmla="*/ 0 w 159"/>
                <a:gd name="T7" fmla="*/ 11 h 13"/>
                <a:gd name="T8" fmla="*/ 159 w 159"/>
                <a:gd name="T9" fmla="*/ 13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3">
                  <a:moveTo>
                    <a:pt x="159" y="13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0" y="6"/>
                    <a:pt x="0" y="11"/>
                  </a:cubicBezTo>
                  <a:lnTo>
                    <a:pt x="159" y="1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4" name="任意多边形 331">
              <a:extLst>
                <a:ext uri="{FF2B5EF4-FFF2-40B4-BE49-F238E27FC236}">
                  <a16:creationId xmlns:a16="http://schemas.microsoft.com/office/drawing/2014/main" id="{F2F33A45-7838-48C8-9F89-AA796CD4DFFB}"/>
                </a:ext>
              </a:extLst>
            </p:cNvPr>
            <p:cNvSpPr/>
            <p:nvPr/>
          </p:nvSpPr>
          <p:spPr bwMode="auto">
            <a:xfrm>
              <a:off x="7127876" y="5695950"/>
              <a:ext cx="38100" cy="25400"/>
            </a:xfrm>
            <a:custGeom>
              <a:gdLst>
                <a:gd name="T0" fmla="*/ 1 w 16"/>
                <a:gd name="T1" fmla="*/ 2 h 11"/>
                <a:gd name="T2" fmla="*/ 8 w 16"/>
                <a:gd name="T3" fmla="*/ 5 h 11"/>
                <a:gd name="T4" fmla="*/ 15 w 16"/>
                <a:gd name="T5" fmla="*/ 11 h 11"/>
                <a:gd name="T6" fmla="*/ 10 w 16"/>
                <a:gd name="T7" fmla="*/ 3 h 11"/>
                <a:gd name="T8" fmla="*/ 1 w 16"/>
                <a:gd name="T9" fmla="*/ 2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" y="2"/>
                  </a:moveTo>
                  <a:cubicBezTo>
                    <a:pt x="1" y="3"/>
                    <a:pt x="5" y="3"/>
                    <a:pt x="8" y="5"/>
                  </a:cubicBezTo>
                  <a:cubicBezTo>
                    <a:pt x="12" y="8"/>
                    <a:pt x="14" y="11"/>
                    <a:pt x="15" y="11"/>
                  </a:cubicBezTo>
                  <a:cubicBezTo>
                    <a:pt x="16" y="10"/>
                    <a:pt x="15" y="6"/>
                    <a:pt x="10" y="3"/>
                  </a:cubicBezTo>
                  <a:cubicBezTo>
                    <a:pt x="5" y="0"/>
                    <a:pt x="0" y="1"/>
                    <a:pt x="1" y="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5" name="任意多边形 332">
              <a:extLst>
                <a:ext uri="{FF2B5EF4-FFF2-40B4-BE49-F238E27FC236}">
                  <a16:creationId xmlns:a16="http://schemas.microsoft.com/office/drawing/2014/main" id="{D3384CB6-F85E-473D-8C20-60917954A358}"/>
                </a:ext>
              </a:extLst>
            </p:cNvPr>
            <p:cNvSpPr/>
            <p:nvPr/>
          </p:nvSpPr>
          <p:spPr bwMode="auto">
            <a:xfrm>
              <a:off x="7091364" y="5716588"/>
              <a:ext cx="26988" cy="28575"/>
            </a:xfrm>
            <a:custGeom>
              <a:gdLst>
                <a:gd name="T0" fmla="*/ 0 w 12"/>
                <a:gd name="T1" fmla="*/ 0 h 12"/>
                <a:gd name="T2" fmla="*/ 6 w 12"/>
                <a:gd name="T3" fmla="*/ 6 h 12"/>
                <a:gd name="T4" fmla="*/ 11 w 12"/>
                <a:gd name="T5" fmla="*/ 12 h 12"/>
                <a:gd name="T6" fmla="*/ 8 w 12"/>
                <a:gd name="T7" fmla="*/ 4 h 12"/>
                <a:gd name="T8" fmla="*/ 0 w 12"/>
                <a:gd name="T9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0"/>
                  </a:moveTo>
                  <a:cubicBezTo>
                    <a:pt x="0" y="1"/>
                    <a:pt x="3" y="2"/>
                    <a:pt x="6" y="6"/>
                  </a:cubicBezTo>
                  <a:cubicBezTo>
                    <a:pt x="9" y="9"/>
                    <a:pt x="10" y="12"/>
                    <a:pt x="11" y="12"/>
                  </a:cubicBezTo>
                  <a:cubicBezTo>
                    <a:pt x="11" y="12"/>
                    <a:pt x="12" y="8"/>
                    <a:pt x="8" y="4"/>
                  </a:cubicBezTo>
                  <a:cubicBezTo>
                    <a:pt x="5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6" name="任意多边形 333">
              <a:extLst>
                <a:ext uri="{FF2B5EF4-FFF2-40B4-BE49-F238E27FC236}">
                  <a16:creationId xmlns:a16="http://schemas.microsoft.com/office/drawing/2014/main" id="{AC347B56-DE63-4309-AFC7-90C7610A85C7}"/>
                </a:ext>
              </a:extLst>
            </p:cNvPr>
            <p:cNvSpPr/>
            <p:nvPr/>
          </p:nvSpPr>
          <p:spPr bwMode="auto">
            <a:xfrm>
              <a:off x="7053264" y="5732463"/>
              <a:ext cx="20638" cy="33338"/>
            </a:xfrm>
            <a:custGeom>
              <a:gdLst>
                <a:gd name="T0" fmla="*/ 7 w 9"/>
                <a:gd name="T1" fmla="*/ 14 h 14"/>
                <a:gd name="T2" fmla="*/ 7 w 9"/>
                <a:gd name="T3" fmla="*/ 6 h 14"/>
                <a:gd name="T4" fmla="*/ 1 w 9"/>
                <a:gd name="T5" fmla="*/ 0 h 14"/>
                <a:gd name="T6" fmla="*/ 4 w 9"/>
                <a:gd name="T7" fmla="*/ 7 h 14"/>
                <a:gd name="T8" fmla="*/ 7 w 9"/>
                <a:gd name="T9" fmla="*/ 14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4">
                  <a:moveTo>
                    <a:pt x="7" y="14"/>
                  </a:moveTo>
                  <a:cubicBezTo>
                    <a:pt x="8" y="14"/>
                    <a:pt x="9" y="10"/>
                    <a:pt x="7" y="6"/>
                  </a:cubicBezTo>
                  <a:cubicBezTo>
                    <a:pt x="5" y="1"/>
                    <a:pt x="1" y="0"/>
                    <a:pt x="1" y="0"/>
                  </a:cubicBezTo>
                  <a:cubicBezTo>
                    <a:pt x="0" y="1"/>
                    <a:pt x="3" y="3"/>
                    <a:pt x="4" y="7"/>
                  </a:cubicBezTo>
                  <a:cubicBezTo>
                    <a:pt x="6" y="10"/>
                    <a:pt x="7" y="13"/>
                    <a:pt x="7" y="14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7" name="任意多边形 334">
              <a:extLst>
                <a:ext uri="{FF2B5EF4-FFF2-40B4-BE49-F238E27FC236}">
                  <a16:creationId xmlns:a16="http://schemas.microsoft.com/office/drawing/2014/main" id="{4EDBF316-E7E7-47E5-94DA-8D325DFBA684}"/>
                </a:ext>
              </a:extLst>
            </p:cNvPr>
            <p:cNvSpPr/>
            <p:nvPr/>
          </p:nvSpPr>
          <p:spPr bwMode="auto">
            <a:xfrm>
              <a:off x="7131051" y="5648325"/>
              <a:ext cx="39688" cy="9525"/>
            </a:xfrm>
            <a:custGeom>
              <a:gdLst>
                <a:gd name="T0" fmla="*/ 0 w 17"/>
                <a:gd name="T1" fmla="*/ 3 h 4"/>
                <a:gd name="T2" fmla="*/ 9 w 17"/>
                <a:gd name="T3" fmla="*/ 3 h 4"/>
                <a:gd name="T4" fmla="*/ 17 w 17"/>
                <a:gd name="T5" fmla="*/ 4 h 4"/>
                <a:gd name="T6" fmla="*/ 9 w 17"/>
                <a:gd name="T7" fmla="*/ 0 h 4"/>
                <a:gd name="T8" fmla="*/ 0 w 17"/>
                <a:gd name="T9" fmla="*/ 3 h 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4">
                  <a:moveTo>
                    <a:pt x="0" y="3"/>
                  </a:moveTo>
                  <a:cubicBezTo>
                    <a:pt x="1" y="4"/>
                    <a:pt x="4" y="3"/>
                    <a:pt x="9" y="3"/>
                  </a:cubicBezTo>
                  <a:cubicBezTo>
                    <a:pt x="13" y="3"/>
                    <a:pt x="17" y="4"/>
                    <a:pt x="17" y="4"/>
                  </a:cubicBezTo>
                  <a:cubicBezTo>
                    <a:pt x="17" y="3"/>
                    <a:pt x="14" y="0"/>
                    <a:pt x="9" y="0"/>
                  </a:cubicBezTo>
                  <a:cubicBezTo>
                    <a:pt x="4" y="0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8" name="任意多边形 335">
              <a:extLst>
                <a:ext uri="{FF2B5EF4-FFF2-40B4-BE49-F238E27FC236}">
                  <a16:creationId xmlns:a16="http://schemas.microsoft.com/office/drawing/2014/main" id="{5D6CB779-E3C5-42C2-9693-AF3324EC1D22}"/>
                </a:ext>
              </a:extLst>
            </p:cNvPr>
            <p:cNvSpPr/>
            <p:nvPr/>
          </p:nvSpPr>
          <p:spPr bwMode="auto">
            <a:xfrm>
              <a:off x="7131051" y="5586413"/>
              <a:ext cx="55563" cy="31750"/>
            </a:xfrm>
            <a:custGeom>
              <a:gdLst>
                <a:gd name="T0" fmla="*/ 0 w 24"/>
                <a:gd name="T1" fmla="*/ 14 h 14"/>
                <a:gd name="T2" fmla="*/ 8 w 24"/>
                <a:gd name="T3" fmla="*/ 13 h 14"/>
                <a:gd name="T4" fmla="*/ 16 w 24"/>
                <a:gd name="T5" fmla="*/ 11 h 14"/>
                <a:gd name="T6" fmla="*/ 20 w 24"/>
                <a:gd name="T7" fmla="*/ 8 h 14"/>
                <a:gd name="T8" fmla="*/ 23 w 24"/>
                <a:gd name="T9" fmla="*/ 6 h 14"/>
                <a:gd name="T10" fmla="*/ 23 w 24"/>
                <a:gd name="T11" fmla="*/ 2 h 14"/>
                <a:gd name="T12" fmla="*/ 19 w 24"/>
                <a:gd name="T13" fmla="*/ 0 h 14"/>
                <a:gd name="T14" fmla="*/ 17 w 24"/>
                <a:gd name="T15" fmla="*/ 1 h 14"/>
                <a:gd name="T16" fmla="*/ 12 w 24"/>
                <a:gd name="T17" fmla="*/ 3 h 14"/>
                <a:gd name="T18" fmla="*/ 4 w 24"/>
                <a:gd name="T19" fmla="*/ 8 h 14"/>
                <a:gd name="T20" fmla="*/ 0 w 24"/>
                <a:gd name="T21" fmla="*/ 14 h 14"/>
                <a:gd name="T22" fmla="*/ 6 w 24"/>
                <a:gd name="T23" fmla="*/ 9 h 14"/>
                <a:gd name="T24" fmla="*/ 13 w 24"/>
                <a:gd name="T25" fmla="*/ 5 h 14"/>
                <a:gd name="T26" fmla="*/ 17 w 24"/>
                <a:gd name="T27" fmla="*/ 3 h 14"/>
                <a:gd name="T28" fmla="*/ 21 w 24"/>
                <a:gd name="T29" fmla="*/ 4 h 14"/>
                <a:gd name="T30" fmla="*/ 21 w 24"/>
                <a:gd name="T31" fmla="*/ 4 h 14"/>
                <a:gd name="T32" fmla="*/ 19 w 24"/>
                <a:gd name="T33" fmla="*/ 6 h 14"/>
                <a:gd name="T34" fmla="*/ 15 w 24"/>
                <a:gd name="T35" fmla="*/ 8 h 14"/>
                <a:gd name="T36" fmla="*/ 7 w 24"/>
                <a:gd name="T37" fmla="*/ 12 h 14"/>
                <a:gd name="T38" fmla="*/ 0 w 24"/>
                <a:gd name="T39" fmla="*/ 14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14">
                  <a:moveTo>
                    <a:pt x="0" y="14"/>
                  </a:moveTo>
                  <a:cubicBezTo>
                    <a:pt x="0" y="14"/>
                    <a:pt x="3" y="14"/>
                    <a:pt x="8" y="13"/>
                  </a:cubicBezTo>
                  <a:cubicBezTo>
                    <a:pt x="10" y="13"/>
                    <a:pt x="13" y="12"/>
                    <a:pt x="16" y="11"/>
                  </a:cubicBezTo>
                  <a:cubicBezTo>
                    <a:pt x="17" y="10"/>
                    <a:pt x="19" y="9"/>
                    <a:pt x="20" y="8"/>
                  </a:cubicBezTo>
                  <a:cubicBezTo>
                    <a:pt x="21" y="8"/>
                    <a:pt x="22" y="7"/>
                    <a:pt x="23" y="6"/>
                  </a:cubicBezTo>
                  <a:cubicBezTo>
                    <a:pt x="24" y="5"/>
                    <a:pt x="24" y="3"/>
                    <a:pt x="23" y="2"/>
                  </a:cubicBezTo>
                  <a:cubicBezTo>
                    <a:pt x="22" y="1"/>
                    <a:pt x="21" y="0"/>
                    <a:pt x="19" y="0"/>
                  </a:cubicBezTo>
                  <a:cubicBezTo>
                    <a:pt x="18" y="0"/>
                    <a:pt x="17" y="1"/>
                    <a:pt x="17" y="1"/>
                  </a:cubicBezTo>
                  <a:cubicBezTo>
                    <a:pt x="15" y="1"/>
                    <a:pt x="13" y="2"/>
                    <a:pt x="12" y="3"/>
                  </a:cubicBezTo>
                  <a:cubicBezTo>
                    <a:pt x="9" y="4"/>
                    <a:pt x="6" y="6"/>
                    <a:pt x="4" y="8"/>
                  </a:cubicBezTo>
                  <a:cubicBezTo>
                    <a:pt x="1" y="11"/>
                    <a:pt x="0" y="14"/>
                    <a:pt x="0" y="14"/>
                  </a:cubicBezTo>
                  <a:cubicBezTo>
                    <a:pt x="0" y="14"/>
                    <a:pt x="2" y="12"/>
                    <a:pt x="6" y="9"/>
                  </a:cubicBezTo>
                  <a:cubicBezTo>
                    <a:pt x="8" y="8"/>
                    <a:pt x="10" y="6"/>
                    <a:pt x="13" y="5"/>
                  </a:cubicBezTo>
                  <a:cubicBezTo>
                    <a:pt x="14" y="4"/>
                    <a:pt x="16" y="4"/>
                    <a:pt x="17" y="3"/>
                  </a:cubicBezTo>
                  <a:cubicBezTo>
                    <a:pt x="19" y="3"/>
                    <a:pt x="20" y="3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5"/>
                    <a:pt x="20" y="5"/>
                    <a:pt x="19" y="6"/>
                  </a:cubicBezTo>
                  <a:cubicBezTo>
                    <a:pt x="17" y="7"/>
                    <a:pt x="16" y="8"/>
                    <a:pt x="15" y="8"/>
                  </a:cubicBezTo>
                  <a:cubicBezTo>
                    <a:pt x="12" y="10"/>
                    <a:pt x="9" y="11"/>
                    <a:pt x="7" y="12"/>
                  </a:cubicBezTo>
                  <a:cubicBezTo>
                    <a:pt x="3" y="13"/>
                    <a:pt x="0" y="13"/>
                    <a:pt x="0" y="14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9" name="任意多边形 336">
              <a:extLst>
                <a:ext uri="{FF2B5EF4-FFF2-40B4-BE49-F238E27FC236}">
                  <a16:creationId xmlns:a16="http://schemas.microsoft.com/office/drawing/2014/main" id="{6912057C-335C-4FDA-ADCD-72AAC03BAEFB}"/>
                </a:ext>
              </a:extLst>
            </p:cNvPr>
            <p:cNvSpPr/>
            <p:nvPr/>
          </p:nvSpPr>
          <p:spPr bwMode="auto">
            <a:xfrm>
              <a:off x="7107239" y="5562600"/>
              <a:ext cx="30163" cy="58738"/>
            </a:xfrm>
            <a:custGeom>
              <a:gdLst>
                <a:gd name="T0" fmla="*/ 11 w 13"/>
                <a:gd name="T1" fmla="*/ 25 h 25"/>
                <a:gd name="T2" fmla="*/ 13 w 13"/>
                <a:gd name="T3" fmla="*/ 17 h 25"/>
                <a:gd name="T4" fmla="*/ 11 w 13"/>
                <a:gd name="T5" fmla="*/ 8 h 25"/>
                <a:gd name="T6" fmla="*/ 9 w 13"/>
                <a:gd name="T7" fmla="*/ 4 h 25"/>
                <a:gd name="T8" fmla="*/ 4 w 13"/>
                <a:gd name="T9" fmla="*/ 0 h 25"/>
                <a:gd name="T10" fmla="*/ 1 w 13"/>
                <a:gd name="T11" fmla="*/ 2 h 25"/>
                <a:gd name="T12" fmla="*/ 0 w 13"/>
                <a:gd name="T13" fmla="*/ 5 h 25"/>
                <a:gd name="T14" fmla="*/ 0 w 13"/>
                <a:gd name="T15" fmla="*/ 10 h 25"/>
                <a:gd name="T16" fmla="*/ 4 w 13"/>
                <a:gd name="T17" fmla="*/ 18 h 25"/>
                <a:gd name="T18" fmla="*/ 10 w 13"/>
                <a:gd name="T19" fmla="*/ 23 h 25"/>
                <a:gd name="T20" fmla="*/ 5 w 13"/>
                <a:gd name="T21" fmla="*/ 17 h 25"/>
                <a:gd name="T22" fmla="*/ 2 w 13"/>
                <a:gd name="T23" fmla="*/ 10 h 25"/>
                <a:gd name="T24" fmla="*/ 2 w 13"/>
                <a:gd name="T25" fmla="*/ 5 h 25"/>
                <a:gd name="T26" fmla="*/ 4 w 13"/>
                <a:gd name="T27" fmla="*/ 2 h 25"/>
                <a:gd name="T28" fmla="*/ 7 w 13"/>
                <a:gd name="T29" fmla="*/ 5 h 25"/>
                <a:gd name="T30" fmla="*/ 9 w 13"/>
                <a:gd name="T31" fmla="*/ 9 h 25"/>
                <a:gd name="T32" fmla="*/ 11 w 13"/>
                <a:gd name="T33" fmla="*/ 17 h 25"/>
                <a:gd name="T34" fmla="*/ 11 w 13"/>
                <a:gd name="T35" fmla="*/ 25 h 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25">
                  <a:moveTo>
                    <a:pt x="11" y="25"/>
                  </a:moveTo>
                  <a:cubicBezTo>
                    <a:pt x="11" y="25"/>
                    <a:pt x="12" y="22"/>
                    <a:pt x="13" y="17"/>
                  </a:cubicBezTo>
                  <a:cubicBezTo>
                    <a:pt x="13" y="15"/>
                    <a:pt x="12" y="11"/>
                    <a:pt x="11" y="8"/>
                  </a:cubicBezTo>
                  <a:cubicBezTo>
                    <a:pt x="11" y="7"/>
                    <a:pt x="10" y="5"/>
                    <a:pt x="9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"/>
                    <a:pt x="0" y="9"/>
                    <a:pt x="0" y="10"/>
                  </a:cubicBezTo>
                  <a:cubicBezTo>
                    <a:pt x="1" y="14"/>
                    <a:pt x="2" y="16"/>
                    <a:pt x="4" y="18"/>
                  </a:cubicBezTo>
                  <a:cubicBezTo>
                    <a:pt x="7" y="22"/>
                    <a:pt x="10" y="23"/>
                    <a:pt x="10" y="23"/>
                  </a:cubicBezTo>
                  <a:cubicBezTo>
                    <a:pt x="10" y="23"/>
                    <a:pt x="8" y="21"/>
                    <a:pt x="5" y="17"/>
                  </a:cubicBezTo>
                  <a:cubicBezTo>
                    <a:pt x="4" y="15"/>
                    <a:pt x="3" y="13"/>
                    <a:pt x="2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3" y="4"/>
                    <a:pt x="3" y="2"/>
                    <a:pt x="4" y="2"/>
                  </a:cubicBezTo>
                  <a:cubicBezTo>
                    <a:pt x="5" y="2"/>
                    <a:pt x="6" y="4"/>
                    <a:pt x="7" y="5"/>
                  </a:cubicBezTo>
                  <a:cubicBezTo>
                    <a:pt x="8" y="6"/>
                    <a:pt x="8" y="8"/>
                    <a:pt x="9" y="9"/>
                  </a:cubicBezTo>
                  <a:cubicBezTo>
                    <a:pt x="10" y="12"/>
                    <a:pt x="10" y="15"/>
                    <a:pt x="11" y="17"/>
                  </a:cubicBezTo>
                  <a:cubicBezTo>
                    <a:pt x="11" y="22"/>
                    <a:pt x="10" y="25"/>
                    <a:pt x="11" y="2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6" name="任意多边形 337">
              <a:extLst>
                <a:ext uri="{FF2B5EF4-FFF2-40B4-BE49-F238E27FC236}">
                  <a16:creationId xmlns:a16="http://schemas.microsoft.com/office/drawing/2014/main" id="{B97C15D5-15E6-4862-A643-9DA3B2745CCD}"/>
                </a:ext>
              </a:extLst>
            </p:cNvPr>
            <p:cNvSpPr/>
            <p:nvPr/>
          </p:nvSpPr>
          <p:spPr bwMode="auto">
            <a:xfrm>
              <a:off x="7789864" y="5478463"/>
              <a:ext cx="293688" cy="425450"/>
            </a:xfrm>
            <a:custGeom>
              <a:gdLst>
                <a:gd name="T0" fmla="*/ 69 w 126"/>
                <a:gd name="T1" fmla="*/ 0 h 182"/>
                <a:gd name="T2" fmla="*/ 87 w 126"/>
                <a:gd name="T3" fmla="*/ 96 h 182"/>
                <a:gd name="T4" fmla="*/ 124 w 126"/>
                <a:gd name="T5" fmla="*/ 167 h 182"/>
                <a:gd name="T6" fmla="*/ 119 w 126"/>
                <a:gd name="T7" fmla="*/ 181 h 182"/>
                <a:gd name="T8" fmla="*/ 109 w 126"/>
                <a:gd name="T9" fmla="*/ 181 h 182"/>
                <a:gd name="T10" fmla="*/ 27 w 126"/>
                <a:gd name="T11" fmla="*/ 122 h 182"/>
                <a:gd name="T12" fmla="*/ 0 w 126"/>
                <a:gd name="T13" fmla="*/ 23 h 182"/>
                <a:gd name="T14" fmla="*/ 69 w 126"/>
                <a:gd name="T15" fmla="*/ 0 h 18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" h="182">
                  <a:moveTo>
                    <a:pt x="69" y="0"/>
                  </a:moveTo>
                  <a:cubicBezTo>
                    <a:pt x="87" y="96"/>
                    <a:pt x="87" y="96"/>
                    <a:pt x="87" y="96"/>
                  </a:cubicBezTo>
                  <a:cubicBezTo>
                    <a:pt x="124" y="167"/>
                    <a:pt x="124" y="167"/>
                    <a:pt x="124" y="167"/>
                  </a:cubicBezTo>
                  <a:cubicBezTo>
                    <a:pt x="126" y="173"/>
                    <a:pt x="124" y="179"/>
                    <a:pt x="119" y="181"/>
                  </a:cubicBezTo>
                  <a:cubicBezTo>
                    <a:pt x="116" y="182"/>
                    <a:pt x="112" y="182"/>
                    <a:pt x="109" y="181"/>
                  </a:cubicBezTo>
                  <a:cubicBezTo>
                    <a:pt x="92" y="170"/>
                    <a:pt x="27" y="129"/>
                    <a:pt x="27" y="122"/>
                  </a:cubicBezTo>
                  <a:cubicBezTo>
                    <a:pt x="25" y="114"/>
                    <a:pt x="0" y="23"/>
                    <a:pt x="0" y="23"/>
                  </a:cubicBezTo>
                  <a:lnTo>
                    <a:pt x="69" y="0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7" name="任意多边形 338">
              <a:extLst>
                <a:ext uri="{FF2B5EF4-FFF2-40B4-BE49-F238E27FC236}">
                  <a16:creationId xmlns:a16="http://schemas.microsoft.com/office/drawing/2014/main" id="{C3D744F8-0215-427B-A94A-9B70B7EB4411}"/>
                </a:ext>
              </a:extLst>
            </p:cNvPr>
            <p:cNvSpPr/>
            <p:nvPr/>
          </p:nvSpPr>
          <p:spPr bwMode="auto">
            <a:xfrm>
              <a:off x="7848601" y="5748338"/>
              <a:ext cx="219075" cy="157163"/>
            </a:xfrm>
            <a:custGeom>
              <a:gdLst>
                <a:gd name="T0" fmla="*/ 94 w 94"/>
                <a:gd name="T1" fmla="*/ 65 h 67"/>
                <a:gd name="T2" fmla="*/ 0 w 94"/>
                <a:gd name="T3" fmla="*/ 0 h 67"/>
                <a:gd name="T4" fmla="*/ 1 w 94"/>
                <a:gd name="T5" fmla="*/ 4 h 67"/>
                <a:gd name="T6" fmla="*/ 7 w 94"/>
                <a:gd name="T7" fmla="*/ 13 h 67"/>
                <a:gd name="T8" fmla="*/ 84 w 94"/>
                <a:gd name="T9" fmla="*/ 65 h 67"/>
                <a:gd name="T10" fmla="*/ 94 w 94"/>
                <a:gd name="T11" fmla="*/ 65 h 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67">
                  <a:moveTo>
                    <a:pt x="94" y="6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7"/>
                    <a:pt x="4" y="11"/>
                    <a:pt x="7" y="13"/>
                  </a:cubicBezTo>
                  <a:cubicBezTo>
                    <a:pt x="14" y="19"/>
                    <a:pt x="35" y="34"/>
                    <a:pt x="84" y="65"/>
                  </a:cubicBezTo>
                  <a:cubicBezTo>
                    <a:pt x="87" y="66"/>
                    <a:pt x="91" y="67"/>
                    <a:pt x="94" y="65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8" name="任意多边形 339">
              <a:extLst>
                <a:ext uri="{FF2B5EF4-FFF2-40B4-BE49-F238E27FC236}">
                  <a16:creationId xmlns:a16="http://schemas.microsoft.com/office/drawing/2014/main" id="{A08FA0F5-7B23-4619-8E08-EADDADC878BF}"/>
                </a:ext>
              </a:extLst>
            </p:cNvPr>
            <p:cNvSpPr/>
            <p:nvPr/>
          </p:nvSpPr>
          <p:spPr bwMode="auto">
            <a:xfrm>
              <a:off x="7858126" y="5678488"/>
              <a:ext cx="30163" cy="33338"/>
            </a:xfrm>
            <a:custGeom>
              <a:gdLst>
                <a:gd name="T0" fmla="*/ 9 w 13"/>
                <a:gd name="T1" fmla="*/ 2 h 14"/>
                <a:gd name="T2" fmla="*/ 12 w 13"/>
                <a:gd name="T3" fmla="*/ 9 h 14"/>
                <a:gd name="T4" fmla="*/ 5 w 13"/>
                <a:gd name="T5" fmla="*/ 12 h 14"/>
                <a:gd name="T6" fmla="*/ 2 w 13"/>
                <a:gd name="T7" fmla="*/ 5 h 14"/>
                <a:gd name="T8" fmla="*/ 10 w 13"/>
                <a:gd name="T9" fmla="*/ 2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9" y="2"/>
                  </a:moveTo>
                  <a:cubicBezTo>
                    <a:pt x="12" y="3"/>
                    <a:pt x="13" y="6"/>
                    <a:pt x="12" y="9"/>
                  </a:cubicBezTo>
                  <a:cubicBezTo>
                    <a:pt x="11" y="12"/>
                    <a:pt x="8" y="14"/>
                    <a:pt x="5" y="12"/>
                  </a:cubicBezTo>
                  <a:cubicBezTo>
                    <a:pt x="2" y="11"/>
                    <a:pt x="0" y="7"/>
                    <a:pt x="2" y="5"/>
                  </a:cubicBezTo>
                  <a:cubicBezTo>
                    <a:pt x="3" y="2"/>
                    <a:pt x="7" y="0"/>
                    <a:pt x="10" y="2"/>
                  </a:cubicBezTo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9" name="任意多边形 340">
              <a:extLst>
                <a:ext uri="{FF2B5EF4-FFF2-40B4-BE49-F238E27FC236}">
                  <a16:creationId xmlns:a16="http://schemas.microsoft.com/office/drawing/2014/main" id="{098AE2B6-EFED-4F72-A7E7-FE3E67417314}"/>
                </a:ext>
              </a:extLst>
            </p:cNvPr>
            <p:cNvSpPr/>
            <p:nvPr/>
          </p:nvSpPr>
          <p:spPr bwMode="auto">
            <a:xfrm>
              <a:off x="7993064" y="5781675"/>
              <a:ext cx="42863" cy="33338"/>
            </a:xfrm>
            <a:custGeom>
              <a:gdLst>
                <a:gd name="T0" fmla="*/ 1 w 18"/>
                <a:gd name="T1" fmla="*/ 14 h 14"/>
                <a:gd name="T2" fmla="*/ 8 w 18"/>
                <a:gd name="T3" fmla="*/ 5 h 14"/>
                <a:gd name="T4" fmla="*/ 18 w 18"/>
                <a:gd name="T5" fmla="*/ 0 h 14"/>
                <a:gd name="T6" fmla="*/ 15 w 18"/>
                <a:gd name="T7" fmla="*/ 0 h 14"/>
                <a:gd name="T8" fmla="*/ 6 w 18"/>
                <a:gd name="T9" fmla="*/ 3 h 14"/>
                <a:gd name="T10" fmla="*/ 1 w 18"/>
                <a:gd name="T11" fmla="*/ 11 h 14"/>
                <a:gd name="T12" fmla="*/ 1 w 18"/>
                <a:gd name="T13" fmla="*/ 14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4">
                  <a:moveTo>
                    <a:pt x="1" y="14"/>
                  </a:moveTo>
                  <a:cubicBezTo>
                    <a:pt x="1" y="14"/>
                    <a:pt x="3" y="9"/>
                    <a:pt x="8" y="5"/>
                  </a:cubicBezTo>
                  <a:cubicBezTo>
                    <a:pt x="13" y="1"/>
                    <a:pt x="18" y="1"/>
                    <a:pt x="18" y="0"/>
                  </a:cubicBezTo>
                  <a:cubicBezTo>
                    <a:pt x="18" y="0"/>
                    <a:pt x="17" y="0"/>
                    <a:pt x="15" y="0"/>
                  </a:cubicBezTo>
                  <a:cubicBezTo>
                    <a:pt x="12" y="0"/>
                    <a:pt x="9" y="1"/>
                    <a:pt x="6" y="3"/>
                  </a:cubicBezTo>
                  <a:cubicBezTo>
                    <a:pt x="4" y="5"/>
                    <a:pt x="2" y="8"/>
                    <a:pt x="1" y="11"/>
                  </a:cubicBezTo>
                  <a:cubicBezTo>
                    <a:pt x="0" y="13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0" name="任意多边形 341">
              <a:extLst>
                <a:ext uri="{FF2B5EF4-FFF2-40B4-BE49-F238E27FC236}">
                  <a16:creationId xmlns:a16="http://schemas.microsoft.com/office/drawing/2014/main" id="{C6D9AEB8-BA33-4B38-831A-AFA8C127F983}"/>
                </a:ext>
              </a:extLst>
            </p:cNvPr>
            <p:cNvSpPr/>
            <p:nvPr/>
          </p:nvSpPr>
          <p:spPr bwMode="auto">
            <a:xfrm>
              <a:off x="8016876" y="5816600"/>
              <a:ext cx="39688" cy="25400"/>
            </a:xfrm>
            <a:custGeom>
              <a:gdLst>
                <a:gd name="T0" fmla="*/ 0 w 17"/>
                <a:gd name="T1" fmla="*/ 10 h 11"/>
                <a:gd name="T2" fmla="*/ 8 w 17"/>
                <a:gd name="T3" fmla="*/ 5 h 11"/>
                <a:gd name="T4" fmla="*/ 17 w 17"/>
                <a:gd name="T5" fmla="*/ 1 h 11"/>
                <a:gd name="T6" fmla="*/ 7 w 17"/>
                <a:gd name="T7" fmla="*/ 3 h 11"/>
                <a:gd name="T8" fmla="*/ 0 w 17"/>
                <a:gd name="T9" fmla="*/ 10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0" y="10"/>
                  </a:moveTo>
                  <a:cubicBezTo>
                    <a:pt x="1" y="11"/>
                    <a:pt x="3" y="7"/>
                    <a:pt x="8" y="5"/>
                  </a:cubicBezTo>
                  <a:cubicBezTo>
                    <a:pt x="13" y="2"/>
                    <a:pt x="17" y="2"/>
                    <a:pt x="17" y="1"/>
                  </a:cubicBezTo>
                  <a:cubicBezTo>
                    <a:pt x="17" y="1"/>
                    <a:pt x="12" y="0"/>
                    <a:pt x="7" y="3"/>
                  </a:cubicBezTo>
                  <a:cubicBezTo>
                    <a:pt x="2" y="6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1" name="任意多边形 342">
              <a:extLst>
                <a:ext uri="{FF2B5EF4-FFF2-40B4-BE49-F238E27FC236}">
                  <a16:creationId xmlns:a16="http://schemas.microsoft.com/office/drawing/2014/main" id="{D03C6BFE-4325-4DDE-B83D-821CBB147AB1}"/>
                </a:ext>
              </a:extLst>
            </p:cNvPr>
            <p:cNvSpPr/>
            <p:nvPr/>
          </p:nvSpPr>
          <p:spPr bwMode="auto">
            <a:xfrm>
              <a:off x="7956551" y="5745163"/>
              <a:ext cx="57150" cy="39688"/>
            </a:xfrm>
            <a:custGeom>
              <a:gdLst>
                <a:gd name="T0" fmla="*/ 1 w 25"/>
                <a:gd name="T1" fmla="*/ 17 h 17"/>
                <a:gd name="T2" fmla="*/ 12 w 25"/>
                <a:gd name="T3" fmla="*/ 7 h 17"/>
                <a:gd name="T4" fmla="*/ 25 w 25"/>
                <a:gd name="T5" fmla="*/ 0 h 17"/>
                <a:gd name="T6" fmla="*/ 11 w 25"/>
                <a:gd name="T7" fmla="*/ 5 h 17"/>
                <a:gd name="T8" fmla="*/ 1 w 25"/>
                <a:gd name="T9" fmla="*/ 17 h 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7">
                  <a:moveTo>
                    <a:pt x="1" y="17"/>
                  </a:moveTo>
                  <a:cubicBezTo>
                    <a:pt x="1" y="17"/>
                    <a:pt x="5" y="11"/>
                    <a:pt x="12" y="7"/>
                  </a:cubicBezTo>
                  <a:cubicBezTo>
                    <a:pt x="19" y="2"/>
                    <a:pt x="25" y="1"/>
                    <a:pt x="25" y="0"/>
                  </a:cubicBezTo>
                  <a:cubicBezTo>
                    <a:pt x="25" y="0"/>
                    <a:pt x="18" y="0"/>
                    <a:pt x="11" y="5"/>
                  </a:cubicBezTo>
                  <a:cubicBezTo>
                    <a:pt x="3" y="10"/>
                    <a:pt x="0" y="16"/>
                    <a:pt x="1" y="17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2" name="任意多边形 343">
              <a:extLst>
                <a:ext uri="{FF2B5EF4-FFF2-40B4-BE49-F238E27FC236}">
                  <a16:creationId xmlns:a16="http://schemas.microsoft.com/office/drawing/2014/main" id="{A65E5F1E-8874-46A2-A285-4A02C1300422}"/>
                </a:ext>
              </a:extLst>
            </p:cNvPr>
            <p:cNvSpPr/>
            <p:nvPr/>
          </p:nvSpPr>
          <p:spPr bwMode="auto">
            <a:xfrm>
              <a:off x="7937501" y="5695950"/>
              <a:ext cx="58738" cy="20638"/>
            </a:xfrm>
            <a:custGeom>
              <a:gdLst>
                <a:gd name="T0" fmla="*/ 1 w 25"/>
                <a:gd name="T1" fmla="*/ 9 h 9"/>
                <a:gd name="T2" fmla="*/ 13 w 25"/>
                <a:gd name="T3" fmla="*/ 4 h 9"/>
                <a:gd name="T4" fmla="*/ 25 w 25"/>
                <a:gd name="T5" fmla="*/ 2 h 9"/>
                <a:gd name="T6" fmla="*/ 12 w 25"/>
                <a:gd name="T7" fmla="*/ 2 h 9"/>
                <a:gd name="T8" fmla="*/ 1 w 25"/>
                <a:gd name="T9" fmla="*/ 9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9">
                  <a:moveTo>
                    <a:pt x="1" y="9"/>
                  </a:moveTo>
                  <a:cubicBezTo>
                    <a:pt x="1" y="9"/>
                    <a:pt x="6" y="6"/>
                    <a:pt x="13" y="4"/>
                  </a:cubicBezTo>
                  <a:cubicBezTo>
                    <a:pt x="19" y="2"/>
                    <a:pt x="25" y="3"/>
                    <a:pt x="25" y="2"/>
                  </a:cubicBezTo>
                  <a:cubicBezTo>
                    <a:pt x="25" y="2"/>
                    <a:pt x="19" y="0"/>
                    <a:pt x="12" y="2"/>
                  </a:cubicBezTo>
                  <a:cubicBezTo>
                    <a:pt x="5" y="4"/>
                    <a:pt x="0" y="8"/>
                    <a:pt x="1" y="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3" name="任意多边形 344">
              <a:extLst>
                <a:ext uri="{FF2B5EF4-FFF2-40B4-BE49-F238E27FC236}">
                  <a16:creationId xmlns:a16="http://schemas.microsoft.com/office/drawing/2014/main" id="{36484575-C3A0-4C0D-B484-889B363134FB}"/>
                </a:ext>
              </a:extLst>
            </p:cNvPr>
            <p:cNvSpPr/>
            <p:nvPr/>
          </p:nvSpPr>
          <p:spPr bwMode="auto">
            <a:xfrm>
              <a:off x="7923214" y="5632450"/>
              <a:ext cx="60325" cy="19050"/>
            </a:xfrm>
            <a:custGeom>
              <a:gdLst>
                <a:gd name="T0" fmla="*/ 1 w 26"/>
                <a:gd name="T1" fmla="*/ 8 h 8"/>
                <a:gd name="T2" fmla="*/ 13 w 26"/>
                <a:gd name="T3" fmla="*/ 3 h 8"/>
                <a:gd name="T4" fmla="*/ 26 w 26"/>
                <a:gd name="T5" fmla="*/ 3 h 8"/>
                <a:gd name="T6" fmla="*/ 23 w 26"/>
                <a:gd name="T7" fmla="*/ 1 h 8"/>
                <a:gd name="T8" fmla="*/ 13 w 26"/>
                <a:gd name="T9" fmla="*/ 1 h 8"/>
                <a:gd name="T10" fmla="*/ 3 w 26"/>
                <a:gd name="T11" fmla="*/ 5 h 8"/>
                <a:gd name="T12" fmla="*/ 1 w 26"/>
                <a:gd name="T13" fmla="*/ 8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1" y="8"/>
                  </a:moveTo>
                  <a:cubicBezTo>
                    <a:pt x="1" y="8"/>
                    <a:pt x="6" y="4"/>
                    <a:pt x="13" y="3"/>
                  </a:cubicBezTo>
                  <a:cubicBezTo>
                    <a:pt x="20" y="1"/>
                    <a:pt x="26" y="4"/>
                    <a:pt x="26" y="3"/>
                  </a:cubicBezTo>
                  <a:cubicBezTo>
                    <a:pt x="26" y="3"/>
                    <a:pt x="25" y="2"/>
                    <a:pt x="23" y="1"/>
                  </a:cubicBezTo>
                  <a:cubicBezTo>
                    <a:pt x="20" y="0"/>
                    <a:pt x="16" y="0"/>
                    <a:pt x="13" y="1"/>
                  </a:cubicBezTo>
                  <a:cubicBezTo>
                    <a:pt x="9" y="1"/>
                    <a:pt x="5" y="3"/>
                    <a:pt x="3" y="5"/>
                  </a:cubicBezTo>
                  <a:cubicBezTo>
                    <a:pt x="1" y="6"/>
                    <a:pt x="0" y="8"/>
                    <a:pt x="1" y="8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4" name="任意多边形 345">
              <a:extLst>
                <a:ext uri="{FF2B5EF4-FFF2-40B4-BE49-F238E27FC236}">
                  <a16:creationId xmlns:a16="http://schemas.microsoft.com/office/drawing/2014/main" id="{3F5D40A0-6574-4D08-A639-E5C62558B46B}"/>
                </a:ext>
              </a:extLst>
            </p:cNvPr>
            <p:cNvSpPr/>
            <p:nvPr/>
          </p:nvSpPr>
          <p:spPr bwMode="auto">
            <a:xfrm>
              <a:off x="7912101" y="5583238"/>
              <a:ext cx="66675" cy="44450"/>
            </a:xfrm>
            <a:custGeom>
              <a:gdLst>
                <a:gd name="T0" fmla="*/ 17 w 29"/>
                <a:gd name="T1" fmla="*/ 18 h 19"/>
                <a:gd name="T2" fmla="*/ 16 w 29"/>
                <a:gd name="T3" fmla="*/ 15 h 19"/>
                <a:gd name="T4" fmla="*/ 11 w 29"/>
                <a:gd name="T5" fmla="*/ 6 h 19"/>
                <a:gd name="T6" fmla="*/ 5 w 29"/>
                <a:gd name="T7" fmla="*/ 2 h 19"/>
                <a:gd name="T8" fmla="*/ 1 w 29"/>
                <a:gd name="T9" fmla="*/ 4 h 19"/>
                <a:gd name="T10" fmla="*/ 0 w 29"/>
                <a:gd name="T11" fmla="*/ 8 h 19"/>
                <a:gd name="T12" fmla="*/ 15 w 29"/>
                <a:gd name="T13" fmla="*/ 18 h 19"/>
                <a:gd name="T14" fmla="*/ 29 w 29"/>
                <a:gd name="T15" fmla="*/ 7 h 19"/>
                <a:gd name="T16" fmla="*/ 28 w 29"/>
                <a:gd name="T17" fmla="*/ 2 h 19"/>
                <a:gd name="T18" fmla="*/ 24 w 29"/>
                <a:gd name="T19" fmla="*/ 1 h 19"/>
                <a:gd name="T20" fmla="*/ 18 w 29"/>
                <a:gd name="T21" fmla="*/ 5 h 19"/>
                <a:gd name="T22" fmla="*/ 13 w 29"/>
                <a:gd name="T23" fmla="*/ 14 h 19"/>
                <a:gd name="T24" fmla="*/ 13 w 29"/>
                <a:gd name="T25" fmla="*/ 18 h 19"/>
                <a:gd name="T26" fmla="*/ 19 w 29"/>
                <a:gd name="T27" fmla="*/ 6 h 19"/>
                <a:gd name="T28" fmla="*/ 24 w 29"/>
                <a:gd name="T29" fmla="*/ 2 h 19"/>
                <a:gd name="T30" fmla="*/ 27 w 29"/>
                <a:gd name="T31" fmla="*/ 3 h 19"/>
                <a:gd name="T32" fmla="*/ 27 w 29"/>
                <a:gd name="T33" fmla="*/ 6 h 19"/>
                <a:gd name="T34" fmla="*/ 15 w 29"/>
                <a:gd name="T35" fmla="*/ 16 h 19"/>
                <a:gd name="T36" fmla="*/ 2 w 29"/>
                <a:gd name="T37" fmla="*/ 8 h 19"/>
                <a:gd name="T38" fmla="*/ 2 w 29"/>
                <a:gd name="T39" fmla="*/ 4 h 19"/>
                <a:gd name="T40" fmla="*/ 5 w 29"/>
                <a:gd name="T41" fmla="*/ 3 h 19"/>
                <a:gd name="T42" fmla="*/ 10 w 29"/>
                <a:gd name="T43" fmla="*/ 7 h 19"/>
                <a:gd name="T44" fmla="*/ 17 w 29"/>
                <a:gd name="T45" fmla="*/ 18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19">
                  <a:moveTo>
                    <a:pt x="17" y="18"/>
                  </a:moveTo>
                  <a:cubicBezTo>
                    <a:pt x="17" y="18"/>
                    <a:pt x="17" y="17"/>
                    <a:pt x="16" y="15"/>
                  </a:cubicBezTo>
                  <a:cubicBezTo>
                    <a:pt x="15" y="13"/>
                    <a:pt x="14" y="9"/>
                    <a:pt x="11" y="6"/>
                  </a:cubicBezTo>
                  <a:cubicBezTo>
                    <a:pt x="10" y="4"/>
                    <a:pt x="8" y="2"/>
                    <a:pt x="5" y="2"/>
                  </a:cubicBezTo>
                  <a:cubicBezTo>
                    <a:pt x="4" y="1"/>
                    <a:pt x="2" y="2"/>
                    <a:pt x="1" y="4"/>
                  </a:cubicBezTo>
                  <a:cubicBezTo>
                    <a:pt x="0" y="5"/>
                    <a:pt x="0" y="7"/>
                    <a:pt x="0" y="8"/>
                  </a:cubicBezTo>
                  <a:cubicBezTo>
                    <a:pt x="2" y="14"/>
                    <a:pt x="8" y="19"/>
                    <a:pt x="15" y="18"/>
                  </a:cubicBezTo>
                  <a:cubicBezTo>
                    <a:pt x="22" y="18"/>
                    <a:pt x="28" y="12"/>
                    <a:pt x="29" y="7"/>
                  </a:cubicBezTo>
                  <a:cubicBezTo>
                    <a:pt x="29" y="5"/>
                    <a:pt x="29" y="3"/>
                    <a:pt x="28" y="2"/>
                  </a:cubicBezTo>
                  <a:cubicBezTo>
                    <a:pt x="27" y="0"/>
                    <a:pt x="25" y="0"/>
                    <a:pt x="24" y="1"/>
                  </a:cubicBezTo>
                  <a:cubicBezTo>
                    <a:pt x="21" y="2"/>
                    <a:pt x="20" y="4"/>
                    <a:pt x="18" y="5"/>
                  </a:cubicBezTo>
                  <a:cubicBezTo>
                    <a:pt x="16" y="9"/>
                    <a:pt x="14" y="12"/>
                    <a:pt x="13" y="14"/>
                  </a:cubicBezTo>
                  <a:cubicBezTo>
                    <a:pt x="13" y="16"/>
                    <a:pt x="13" y="18"/>
                    <a:pt x="13" y="18"/>
                  </a:cubicBezTo>
                  <a:cubicBezTo>
                    <a:pt x="13" y="18"/>
                    <a:pt x="14" y="13"/>
                    <a:pt x="19" y="6"/>
                  </a:cubicBezTo>
                  <a:cubicBezTo>
                    <a:pt x="21" y="5"/>
                    <a:pt x="22" y="3"/>
                    <a:pt x="24" y="2"/>
                  </a:cubicBezTo>
                  <a:cubicBezTo>
                    <a:pt x="25" y="2"/>
                    <a:pt x="26" y="2"/>
                    <a:pt x="27" y="3"/>
                  </a:cubicBezTo>
                  <a:cubicBezTo>
                    <a:pt x="27" y="4"/>
                    <a:pt x="27" y="5"/>
                    <a:pt x="27" y="6"/>
                  </a:cubicBezTo>
                  <a:cubicBezTo>
                    <a:pt x="26" y="11"/>
                    <a:pt x="21" y="16"/>
                    <a:pt x="15" y="16"/>
                  </a:cubicBezTo>
                  <a:cubicBezTo>
                    <a:pt x="9" y="17"/>
                    <a:pt x="3" y="13"/>
                    <a:pt x="2" y="8"/>
                  </a:cubicBezTo>
                  <a:cubicBezTo>
                    <a:pt x="2" y="7"/>
                    <a:pt x="2" y="5"/>
                    <a:pt x="2" y="4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7" y="4"/>
                    <a:pt x="9" y="6"/>
                    <a:pt x="10" y="7"/>
                  </a:cubicBezTo>
                  <a:cubicBezTo>
                    <a:pt x="15" y="13"/>
                    <a:pt x="16" y="19"/>
                    <a:pt x="17" y="18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5" name="任意多边形 346">
              <a:extLst>
                <a:ext uri="{FF2B5EF4-FFF2-40B4-BE49-F238E27FC236}">
                  <a16:creationId xmlns:a16="http://schemas.microsoft.com/office/drawing/2014/main" id="{B378F6A6-6C21-4A65-A187-D6D48673E2F4}"/>
                </a:ext>
              </a:extLst>
            </p:cNvPr>
            <p:cNvSpPr/>
            <p:nvPr/>
          </p:nvSpPr>
          <p:spPr bwMode="auto">
            <a:xfrm>
              <a:off x="7116764" y="3684588"/>
              <a:ext cx="896938" cy="1943100"/>
            </a:xfrm>
            <a:custGeom>
              <a:gdLst>
                <a:gd name="T0" fmla="*/ 14 w 385"/>
                <a:gd name="T1" fmla="*/ 28 h 833"/>
                <a:gd name="T2" fmla="*/ 0 w 385"/>
                <a:gd name="T3" fmla="*/ 832 h 833"/>
                <a:gd name="T4" fmla="*/ 98 w 385"/>
                <a:gd name="T5" fmla="*/ 829 h 833"/>
                <a:gd name="T6" fmla="*/ 131 w 385"/>
                <a:gd name="T7" fmla="*/ 434 h 833"/>
                <a:gd name="T8" fmla="*/ 139 w 385"/>
                <a:gd name="T9" fmla="*/ 143 h 833"/>
                <a:gd name="T10" fmla="*/ 206 w 385"/>
                <a:gd name="T11" fmla="*/ 412 h 833"/>
                <a:gd name="T12" fmla="*/ 288 w 385"/>
                <a:gd name="T13" fmla="*/ 833 h 833"/>
                <a:gd name="T14" fmla="*/ 385 w 385"/>
                <a:gd name="T15" fmla="*/ 809 h 833"/>
                <a:gd name="T16" fmla="*/ 262 w 385"/>
                <a:gd name="T17" fmla="*/ 23 h 833"/>
                <a:gd name="T18" fmla="*/ 145 w 385"/>
                <a:gd name="T19" fmla="*/ 0 h 833"/>
                <a:gd name="T20" fmla="*/ 14 w 385"/>
                <a:gd name="T21" fmla="*/ 28 h 83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5" h="833">
                  <a:moveTo>
                    <a:pt x="14" y="28"/>
                  </a:moveTo>
                  <a:cubicBezTo>
                    <a:pt x="13" y="28"/>
                    <a:pt x="0" y="832"/>
                    <a:pt x="0" y="832"/>
                  </a:cubicBezTo>
                  <a:cubicBezTo>
                    <a:pt x="98" y="829"/>
                    <a:pt x="98" y="829"/>
                    <a:pt x="98" y="829"/>
                  </a:cubicBezTo>
                  <a:cubicBezTo>
                    <a:pt x="131" y="434"/>
                    <a:pt x="131" y="434"/>
                    <a:pt x="131" y="434"/>
                  </a:cubicBezTo>
                  <a:cubicBezTo>
                    <a:pt x="139" y="143"/>
                    <a:pt x="139" y="143"/>
                    <a:pt x="139" y="143"/>
                  </a:cubicBezTo>
                  <a:cubicBezTo>
                    <a:pt x="206" y="412"/>
                    <a:pt x="206" y="412"/>
                    <a:pt x="206" y="412"/>
                  </a:cubicBezTo>
                  <a:cubicBezTo>
                    <a:pt x="288" y="833"/>
                    <a:pt x="288" y="833"/>
                    <a:pt x="288" y="833"/>
                  </a:cubicBezTo>
                  <a:cubicBezTo>
                    <a:pt x="385" y="809"/>
                    <a:pt x="385" y="809"/>
                    <a:pt x="385" y="809"/>
                  </a:cubicBezTo>
                  <a:cubicBezTo>
                    <a:pt x="262" y="23"/>
                    <a:pt x="262" y="23"/>
                    <a:pt x="262" y="23"/>
                  </a:cubicBezTo>
                  <a:cubicBezTo>
                    <a:pt x="145" y="0"/>
                    <a:pt x="145" y="0"/>
                    <a:pt x="145" y="0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6" name="任意多边形 347">
              <a:extLst>
                <a:ext uri="{FF2B5EF4-FFF2-40B4-BE49-F238E27FC236}">
                  <a16:creationId xmlns:a16="http://schemas.microsoft.com/office/drawing/2014/main" id="{DECA7105-08D9-4EF4-8886-19BBFCB54758}"/>
                </a:ext>
              </a:extLst>
            </p:cNvPr>
            <p:cNvSpPr/>
            <p:nvPr/>
          </p:nvSpPr>
          <p:spPr bwMode="auto">
            <a:xfrm>
              <a:off x="7297739" y="2271713"/>
              <a:ext cx="377825" cy="317500"/>
            </a:xfrm>
            <a:custGeom>
              <a:gdLst>
                <a:gd name="T0" fmla="*/ 147 w 162"/>
                <a:gd name="T1" fmla="*/ 136 h 136"/>
                <a:gd name="T2" fmla="*/ 149 w 162"/>
                <a:gd name="T3" fmla="*/ 49 h 136"/>
                <a:gd name="T4" fmla="*/ 83 w 162"/>
                <a:gd name="T5" fmla="*/ 2 h 136"/>
                <a:gd name="T6" fmla="*/ 70 w 162"/>
                <a:gd name="T7" fmla="*/ 1 h 136"/>
                <a:gd name="T8" fmla="*/ 64 w 162"/>
                <a:gd name="T9" fmla="*/ 11 h 136"/>
                <a:gd name="T10" fmla="*/ 48 w 162"/>
                <a:gd name="T11" fmla="*/ 2 h 136"/>
                <a:gd name="T12" fmla="*/ 31 w 162"/>
                <a:gd name="T13" fmla="*/ 5 h 136"/>
                <a:gd name="T14" fmla="*/ 29 w 162"/>
                <a:gd name="T15" fmla="*/ 21 h 136"/>
                <a:gd name="T16" fmla="*/ 7 w 162"/>
                <a:gd name="T17" fmla="*/ 24 h 136"/>
                <a:gd name="T18" fmla="*/ 2 w 162"/>
                <a:gd name="T19" fmla="*/ 45 h 136"/>
                <a:gd name="T20" fmla="*/ 15 w 162"/>
                <a:gd name="T21" fmla="*/ 66 h 136"/>
                <a:gd name="T22" fmla="*/ 19 w 162"/>
                <a:gd name="T23" fmla="*/ 83 h 1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" h="136">
                  <a:moveTo>
                    <a:pt x="147" y="136"/>
                  </a:moveTo>
                  <a:cubicBezTo>
                    <a:pt x="159" y="113"/>
                    <a:pt x="162" y="72"/>
                    <a:pt x="149" y="49"/>
                  </a:cubicBezTo>
                  <a:cubicBezTo>
                    <a:pt x="136" y="26"/>
                    <a:pt x="109" y="9"/>
                    <a:pt x="83" y="2"/>
                  </a:cubicBezTo>
                  <a:cubicBezTo>
                    <a:pt x="79" y="1"/>
                    <a:pt x="74" y="0"/>
                    <a:pt x="70" y="1"/>
                  </a:cubicBezTo>
                  <a:cubicBezTo>
                    <a:pt x="66" y="2"/>
                    <a:pt x="63" y="7"/>
                    <a:pt x="64" y="11"/>
                  </a:cubicBezTo>
                  <a:cubicBezTo>
                    <a:pt x="59" y="8"/>
                    <a:pt x="54" y="4"/>
                    <a:pt x="48" y="2"/>
                  </a:cubicBezTo>
                  <a:cubicBezTo>
                    <a:pt x="42" y="0"/>
                    <a:pt x="35" y="1"/>
                    <a:pt x="31" y="5"/>
                  </a:cubicBezTo>
                  <a:cubicBezTo>
                    <a:pt x="26" y="8"/>
                    <a:pt x="25" y="16"/>
                    <a:pt x="29" y="21"/>
                  </a:cubicBezTo>
                  <a:cubicBezTo>
                    <a:pt x="22" y="18"/>
                    <a:pt x="13" y="19"/>
                    <a:pt x="7" y="24"/>
                  </a:cubicBezTo>
                  <a:cubicBezTo>
                    <a:pt x="2" y="29"/>
                    <a:pt x="0" y="38"/>
                    <a:pt x="2" y="45"/>
                  </a:cubicBezTo>
                  <a:cubicBezTo>
                    <a:pt x="4" y="52"/>
                    <a:pt x="10" y="60"/>
                    <a:pt x="15" y="66"/>
                  </a:cubicBezTo>
                  <a:cubicBezTo>
                    <a:pt x="20" y="71"/>
                    <a:pt x="21" y="76"/>
                    <a:pt x="19" y="83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7" name="任意多边形 348">
              <a:extLst>
                <a:ext uri="{FF2B5EF4-FFF2-40B4-BE49-F238E27FC236}">
                  <a16:creationId xmlns:a16="http://schemas.microsoft.com/office/drawing/2014/main" id="{14BBF03B-8C70-4953-BAA4-167F4E5E4D09}"/>
                </a:ext>
              </a:extLst>
            </p:cNvPr>
            <p:cNvSpPr/>
            <p:nvPr/>
          </p:nvSpPr>
          <p:spPr bwMode="auto">
            <a:xfrm>
              <a:off x="7331076" y="2316163"/>
              <a:ext cx="307975" cy="714375"/>
            </a:xfrm>
            <a:custGeom>
              <a:gdLst>
                <a:gd name="T0" fmla="*/ 37 w 132"/>
                <a:gd name="T1" fmla="*/ 306 h 306"/>
                <a:gd name="T2" fmla="*/ 40 w 132"/>
                <a:gd name="T3" fmla="*/ 195 h 306"/>
                <a:gd name="T4" fmla="*/ 1 w 132"/>
                <a:gd name="T5" fmla="*/ 153 h 306"/>
                <a:gd name="T6" fmla="*/ 3 w 132"/>
                <a:gd name="T7" fmla="*/ 66 h 306"/>
                <a:gd name="T8" fmla="*/ 70 w 132"/>
                <a:gd name="T9" fmla="*/ 0 h 306"/>
                <a:gd name="T10" fmla="*/ 73 w 132"/>
                <a:gd name="T11" fmla="*/ 0 h 306"/>
                <a:gd name="T12" fmla="*/ 130 w 132"/>
                <a:gd name="T13" fmla="*/ 73 h 306"/>
                <a:gd name="T14" fmla="*/ 125 w 132"/>
                <a:gd name="T15" fmla="*/ 286 h 306"/>
                <a:gd name="T16" fmla="*/ 37 w 132"/>
                <a:gd name="T17" fmla="*/ 306 h 30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306">
                  <a:moveTo>
                    <a:pt x="37" y="306"/>
                  </a:moveTo>
                  <a:cubicBezTo>
                    <a:pt x="38" y="295"/>
                    <a:pt x="40" y="195"/>
                    <a:pt x="40" y="195"/>
                  </a:cubicBezTo>
                  <a:cubicBezTo>
                    <a:pt x="40" y="195"/>
                    <a:pt x="3" y="190"/>
                    <a:pt x="1" y="153"/>
                  </a:cubicBezTo>
                  <a:cubicBezTo>
                    <a:pt x="0" y="136"/>
                    <a:pt x="2" y="99"/>
                    <a:pt x="3" y="66"/>
                  </a:cubicBezTo>
                  <a:cubicBezTo>
                    <a:pt x="5" y="30"/>
                    <a:pt x="34" y="1"/>
                    <a:pt x="7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112" y="1"/>
                    <a:pt x="132" y="34"/>
                    <a:pt x="130" y="73"/>
                  </a:cubicBezTo>
                  <a:cubicBezTo>
                    <a:pt x="125" y="286"/>
                    <a:pt x="125" y="286"/>
                    <a:pt x="125" y="286"/>
                  </a:cubicBezTo>
                  <a:cubicBezTo>
                    <a:pt x="37" y="306"/>
                    <a:pt x="37" y="306"/>
                    <a:pt x="37" y="306"/>
                  </a:cubicBezTo>
                </a:path>
              </a:pathLst>
            </a:custGeom>
            <a:solidFill>
              <a:srgbClr val="FFB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8" name="任意多边形 349">
              <a:extLst>
                <a:ext uri="{FF2B5EF4-FFF2-40B4-BE49-F238E27FC236}">
                  <a16:creationId xmlns:a16="http://schemas.microsoft.com/office/drawing/2014/main" id="{E2D2B4E2-7DBB-4C81-B3B1-1711B94708C2}"/>
                </a:ext>
              </a:extLst>
            </p:cNvPr>
            <p:cNvSpPr/>
            <p:nvPr/>
          </p:nvSpPr>
          <p:spPr bwMode="auto">
            <a:xfrm>
              <a:off x="7421564" y="2733675"/>
              <a:ext cx="112713" cy="53975"/>
            </a:xfrm>
            <a:custGeom>
              <a:gdLst>
                <a:gd name="T0" fmla="*/ 1 w 48"/>
                <a:gd name="T1" fmla="*/ 16 h 23"/>
                <a:gd name="T2" fmla="*/ 48 w 48"/>
                <a:gd name="T3" fmla="*/ 0 h 23"/>
                <a:gd name="T4" fmla="*/ 0 w 48"/>
                <a:gd name="T5" fmla="*/ 21 h 23"/>
                <a:gd name="T6" fmla="*/ 1 w 48"/>
                <a:gd name="T7" fmla="*/ 16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23">
                  <a:moveTo>
                    <a:pt x="1" y="16"/>
                  </a:moveTo>
                  <a:cubicBezTo>
                    <a:pt x="1" y="16"/>
                    <a:pt x="24" y="16"/>
                    <a:pt x="48" y="0"/>
                  </a:cubicBezTo>
                  <a:cubicBezTo>
                    <a:pt x="48" y="0"/>
                    <a:pt x="37" y="23"/>
                    <a:pt x="0" y="21"/>
                  </a:cubicBezTo>
                  <a:lnTo>
                    <a:pt x="1" y="16"/>
                  </a:ln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9" name="任意多边形 350">
              <a:extLst>
                <a:ext uri="{FF2B5EF4-FFF2-40B4-BE49-F238E27FC236}">
                  <a16:creationId xmlns:a16="http://schemas.microsoft.com/office/drawing/2014/main" id="{CB86CFFB-860E-4016-BA7B-46A643C35FA4}"/>
                </a:ext>
              </a:extLst>
            </p:cNvPr>
            <p:cNvSpPr/>
            <p:nvPr/>
          </p:nvSpPr>
          <p:spPr bwMode="auto">
            <a:xfrm>
              <a:off x="7351714" y="2514600"/>
              <a:ext cx="25400" cy="25400"/>
            </a:xfrm>
            <a:custGeom>
              <a:gdLst>
                <a:gd name="T0" fmla="*/ 0 w 11"/>
                <a:gd name="T1" fmla="*/ 5 h 11"/>
                <a:gd name="T2" fmla="*/ 6 w 11"/>
                <a:gd name="T3" fmla="*/ 11 h 11"/>
                <a:gd name="T4" fmla="*/ 11 w 11"/>
                <a:gd name="T5" fmla="*/ 6 h 11"/>
                <a:gd name="T6" fmla="*/ 6 w 11"/>
                <a:gd name="T7" fmla="*/ 0 h 11"/>
                <a:gd name="T8" fmla="*/ 0 w 11"/>
                <a:gd name="T9" fmla="*/ 5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0" y="5"/>
                  </a:moveTo>
                  <a:cubicBezTo>
                    <a:pt x="0" y="8"/>
                    <a:pt x="3" y="10"/>
                    <a:pt x="6" y="11"/>
                  </a:cubicBezTo>
                  <a:cubicBezTo>
                    <a:pt x="9" y="11"/>
                    <a:pt x="11" y="8"/>
                    <a:pt x="11" y="6"/>
                  </a:cubicBezTo>
                  <a:cubicBezTo>
                    <a:pt x="11" y="3"/>
                    <a:pt x="9" y="1"/>
                    <a:pt x="6" y="0"/>
                  </a:cubicBezTo>
                  <a:cubicBezTo>
                    <a:pt x="3" y="0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0" name="任意多边形 351">
              <a:extLst>
                <a:ext uri="{FF2B5EF4-FFF2-40B4-BE49-F238E27FC236}">
                  <a16:creationId xmlns:a16="http://schemas.microsoft.com/office/drawing/2014/main" id="{20F57725-CEEA-403F-8CBB-A3A19B077F5F}"/>
                </a:ext>
              </a:extLst>
            </p:cNvPr>
            <p:cNvSpPr/>
            <p:nvPr/>
          </p:nvSpPr>
          <p:spPr bwMode="auto">
            <a:xfrm>
              <a:off x="7356476" y="2495550"/>
              <a:ext cx="50800" cy="17463"/>
            </a:xfrm>
            <a:custGeom>
              <a:gdLst>
                <a:gd name="T0" fmla="*/ 1 w 22"/>
                <a:gd name="T1" fmla="*/ 6 h 7"/>
                <a:gd name="T2" fmla="*/ 11 w 22"/>
                <a:gd name="T3" fmla="*/ 4 h 7"/>
                <a:gd name="T4" fmla="*/ 21 w 22"/>
                <a:gd name="T5" fmla="*/ 6 h 7"/>
                <a:gd name="T6" fmla="*/ 19 w 22"/>
                <a:gd name="T7" fmla="*/ 3 h 7"/>
                <a:gd name="T8" fmla="*/ 11 w 22"/>
                <a:gd name="T9" fmla="*/ 0 h 7"/>
                <a:gd name="T10" fmla="*/ 3 w 22"/>
                <a:gd name="T11" fmla="*/ 3 h 7"/>
                <a:gd name="T12" fmla="*/ 1 w 22"/>
                <a:gd name="T13" fmla="*/ 6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7">
                  <a:moveTo>
                    <a:pt x="1" y="6"/>
                  </a:moveTo>
                  <a:cubicBezTo>
                    <a:pt x="1" y="7"/>
                    <a:pt x="5" y="4"/>
                    <a:pt x="11" y="4"/>
                  </a:cubicBezTo>
                  <a:cubicBezTo>
                    <a:pt x="17" y="4"/>
                    <a:pt x="21" y="6"/>
                    <a:pt x="21" y="6"/>
                  </a:cubicBezTo>
                  <a:cubicBezTo>
                    <a:pt x="22" y="5"/>
                    <a:pt x="21" y="4"/>
                    <a:pt x="19" y="3"/>
                  </a:cubicBezTo>
                  <a:cubicBezTo>
                    <a:pt x="17" y="2"/>
                    <a:pt x="14" y="0"/>
                    <a:pt x="11" y="0"/>
                  </a:cubicBezTo>
                  <a:cubicBezTo>
                    <a:pt x="7" y="1"/>
                    <a:pt x="4" y="2"/>
                    <a:pt x="3" y="3"/>
                  </a:cubicBezTo>
                  <a:cubicBezTo>
                    <a:pt x="1" y="5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1" name="任意多边形 352">
              <a:extLst>
                <a:ext uri="{FF2B5EF4-FFF2-40B4-BE49-F238E27FC236}">
                  <a16:creationId xmlns:a16="http://schemas.microsoft.com/office/drawing/2014/main" id="{E25E9D28-BCE4-4CAB-849B-DC34F3D9321B}"/>
                </a:ext>
              </a:extLst>
            </p:cNvPr>
            <p:cNvSpPr/>
            <p:nvPr/>
          </p:nvSpPr>
          <p:spPr bwMode="auto">
            <a:xfrm>
              <a:off x="7485064" y="2517775"/>
              <a:ext cx="25400" cy="22225"/>
            </a:xfrm>
            <a:custGeom>
              <a:gdLst>
                <a:gd name="T0" fmla="*/ 0 w 11"/>
                <a:gd name="T1" fmla="*/ 5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0 w 11"/>
                <a:gd name="T9" fmla="*/ 5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0" y="5"/>
                  </a:moveTo>
                  <a:cubicBezTo>
                    <a:pt x="0" y="8"/>
                    <a:pt x="2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3"/>
                    <a:pt x="8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2" name="任意多边形 353">
              <a:extLst>
                <a:ext uri="{FF2B5EF4-FFF2-40B4-BE49-F238E27FC236}">
                  <a16:creationId xmlns:a16="http://schemas.microsoft.com/office/drawing/2014/main" id="{144D35CD-86BB-46E9-B569-1946BD729345}"/>
                </a:ext>
              </a:extLst>
            </p:cNvPr>
            <p:cNvSpPr/>
            <p:nvPr/>
          </p:nvSpPr>
          <p:spPr bwMode="auto">
            <a:xfrm>
              <a:off x="7486651" y="2495550"/>
              <a:ext cx="49213" cy="14288"/>
            </a:xfrm>
            <a:custGeom>
              <a:gdLst>
                <a:gd name="T0" fmla="*/ 0 w 21"/>
                <a:gd name="T1" fmla="*/ 6 h 6"/>
                <a:gd name="T2" fmla="*/ 11 w 21"/>
                <a:gd name="T3" fmla="*/ 3 h 6"/>
                <a:gd name="T4" fmla="*/ 21 w 21"/>
                <a:gd name="T5" fmla="*/ 5 h 6"/>
                <a:gd name="T6" fmla="*/ 19 w 21"/>
                <a:gd name="T7" fmla="*/ 2 h 6"/>
                <a:gd name="T8" fmla="*/ 10 w 21"/>
                <a:gd name="T9" fmla="*/ 0 h 6"/>
                <a:gd name="T10" fmla="*/ 2 w 21"/>
                <a:gd name="T11" fmla="*/ 3 h 6"/>
                <a:gd name="T12" fmla="*/ 0 w 21"/>
                <a:gd name="T13" fmla="*/ 6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">
                  <a:moveTo>
                    <a:pt x="0" y="6"/>
                  </a:moveTo>
                  <a:cubicBezTo>
                    <a:pt x="1" y="6"/>
                    <a:pt x="5" y="3"/>
                    <a:pt x="11" y="3"/>
                  </a:cubicBezTo>
                  <a:cubicBezTo>
                    <a:pt x="16" y="3"/>
                    <a:pt x="21" y="6"/>
                    <a:pt x="21" y="5"/>
                  </a:cubicBezTo>
                  <a:cubicBezTo>
                    <a:pt x="21" y="5"/>
                    <a:pt x="21" y="3"/>
                    <a:pt x="19" y="2"/>
                  </a:cubicBezTo>
                  <a:cubicBezTo>
                    <a:pt x="17" y="1"/>
                    <a:pt x="14" y="0"/>
                    <a:pt x="10" y="0"/>
                  </a:cubicBezTo>
                  <a:cubicBezTo>
                    <a:pt x="7" y="0"/>
                    <a:pt x="4" y="1"/>
                    <a:pt x="2" y="3"/>
                  </a:cubicBezTo>
                  <a:cubicBezTo>
                    <a:pt x="1" y="4"/>
                    <a:pt x="0" y="5"/>
                    <a:pt x="0" y="6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3" name="任意多边形 354">
              <a:extLst>
                <a:ext uri="{FF2B5EF4-FFF2-40B4-BE49-F238E27FC236}">
                  <a16:creationId xmlns:a16="http://schemas.microsoft.com/office/drawing/2014/main" id="{AD23F7D5-3702-4A6D-B430-3A113B004B4D}"/>
                </a:ext>
              </a:extLst>
            </p:cNvPr>
            <p:cNvSpPr/>
            <p:nvPr/>
          </p:nvSpPr>
          <p:spPr bwMode="auto">
            <a:xfrm>
              <a:off x="7407276" y="2498725"/>
              <a:ext cx="39688" cy="111125"/>
            </a:xfrm>
            <a:custGeom>
              <a:gdLst>
                <a:gd name="T0" fmla="*/ 15 w 17"/>
                <a:gd name="T1" fmla="*/ 47 h 48"/>
                <a:gd name="T2" fmla="*/ 6 w 17"/>
                <a:gd name="T3" fmla="*/ 46 h 48"/>
                <a:gd name="T4" fmla="*/ 3 w 17"/>
                <a:gd name="T5" fmla="*/ 45 h 48"/>
                <a:gd name="T6" fmla="*/ 4 w 17"/>
                <a:gd name="T7" fmla="*/ 40 h 48"/>
                <a:gd name="T8" fmla="*/ 8 w 17"/>
                <a:gd name="T9" fmla="*/ 29 h 48"/>
                <a:gd name="T10" fmla="*/ 16 w 17"/>
                <a:gd name="T11" fmla="*/ 0 h 48"/>
                <a:gd name="T12" fmla="*/ 5 w 17"/>
                <a:gd name="T13" fmla="*/ 28 h 48"/>
                <a:gd name="T14" fmla="*/ 1 w 17"/>
                <a:gd name="T15" fmla="*/ 40 h 48"/>
                <a:gd name="T16" fmla="*/ 1 w 17"/>
                <a:gd name="T17" fmla="*/ 45 h 48"/>
                <a:gd name="T18" fmla="*/ 3 w 17"/>
                <a:gd name="T19" fmla="*/ 47 h 48"/>
                <a:gd name="T20" fmla="*/ 6 w 17"/>
                <a:gd name="T21" fmla="*/ 48 h 48"/>
                <a:gd name="T22" fmla="*/ 15 w 17"/>
                <a:gd name="T23" fmla="*/ 47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48">
                  <a:moveTo>
                    <a:pt x="15" y="47"/>
                  </a:moveTo>
                  <a:cubicBezTo>
                    <a:pt x="15" y="47"/>
                    <a:pt x="12" y="46"/>
                    <a:pt x="6" y="46"/>
                  </a:cubicBezTo>
                  <a:cubicBezTo>
                    <a:pt x="4" y="46"/>
                    <a:pt x="3" y="46"/>
                    <a:pt x="3" y="45"/>
                  </a:cubicBezTo>
                  <a:cubicBezTo>
                    <a:pt x="2" y="44"/>
                    <a:pt x="3" y="42"/>
                    <a:pt x="4" y="40"/>
                  </a:cubicBezTo>
                  <a:cubicBezTo>
                    <a:pt x="5" y="37"/>
                    <a:pt x="6" y="33"/>
                    <a:pt x="8" y="29"/>
                  </a:cubicBezTo>
                  <a:cubicBezTo>
                    <a:pt x="13" y="13"/>
                    <a:pt x="17" y="0"/>
                    <a:pt x="16" y="0"/>
                  </a:cubicBezTo>
                  <a:cubicBezTo>
                    <a:pt x="16" y="0"/>
                    <a:pt x="11" y="12"/>
                    <a:pt x="5" y="28"/>
                  </a:cubicBezTo>
                  <a:cubicBezTo>
                    <a:pt x="4" y="32"/>
                    <a:pt x="3" y="36"/>
                    <a:pt x="1" y="40"/>
                  </a:cubicBezTo>
                  <a:cubicBezTo>
                    <a:pt x="1" y="41"/>
                    <a:pt x="0" y="43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4" y="48"/>
                    <a:pt x="5" y="48"/>
                    <a:pt x="6" y="48"/>
                  </a:cubicBezTo>
                  <a:cubicBezTo>
                    <a:pt x="12" y="48"/>
                    <a:pt x="15" y="48"/>
                    <a:pt x="15" y="47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4" name="任意多边形 355">
              <a:extLst>
                <a:ext uri="{FF2B5EF4-FFF2-40B4-BE49-F238E27FC236}">
                  <a16:creationId xmlns:a16="http://schemas.microsoft.com/office/drawing/2014/main" id="{54140EBA-0421-4194-A27C-AEFDEEF31667}"/>
                </a:ext>
              </a:extLst>
            </p:cNvPr>
            <p:cNvSpPr/>
            <p:nvPr/>
          </p:nvSpPr>
          <p:spPr bwMode="auto">
            <a:xfrm>
              <a:off x="7440614" y="2617788"/>
              <a:ext cx="44450" cy="36513"/>
            </a:xfrm>
            <a:custGeom>
              <a:gdLst>
                <a:gd name="T0" fmla="*/ 18 w 19"/>
                <a:gd name="T1" fmla="*/ 0 h 16"/>
                <a:gd name="T2" fmla="*/ 12 w 19"/>
                <a:gd name="T3" fmla="*/ 10 h 16"/>
                <a:gd name="T4" fmla="*/ 0 w 19"/>
                <a:gd name="T5" fmla="*/ 15 h 16"/>
                <a:gd name="T6" fmla="*/ 5 w 19"/>
                <a:gd name="T7" fmla="*/ 16 h 16"/>
                <a:gd name="T8" fmla="*/ 14 w 19"/>
                <a:gd name="T9" fmla="*/ 13 h 16"/>
                <a:gd name="T10" fmla="*/ 19 w 19"/>
                <a:gd name="T11" fmla="*/ 4 h 16"/>
                <a:gd name="T12" fmla="*/ 18 w 19"/>
                <a:gd name="T13" fmla="*/ 0 h 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6">
                  <a:moveTo>
                    <a:pt x="18" y="0"/>
                  </a:moveTo>
                  <a:cubicBezTo>
                    <a:pt x="17" y="0"/>
                    <a:pt x="17" y="6"/>
                    <a:pt x="12" y="10"/>
                  </a:cubicBezTo>
                  <a:cubicBezTo>
                    <a:pt x="7" y="15"/>
                    <a:pt x="0" y="14"/>
                    <a:pt x="0" y="15"/>
                  </a:cubicBezTo>
                  <a:cubicBezTo>
                    <a:pt x="0" y="16"/>
                    <a:pt x="2" y="16"/>
                    <a:pt x="5" y="16"/>
                  </a:cubicBezTo>
                  <a:cubicBezTo>
                    <a:pt x="7" y="16"/>
                    <a:pt x="11" y="15"/>
                    <a:pt x="14" y="13"/>
                  </a:cubicBezTo>
                  <a:cubicBezTo>
                    <a:pt x="18" y="10"/>
                    <a:pt x="19" y="6"/>
                    <a:pt x="19" y="4"/>
                  </a:cubicBezTo>
                  <a:cubicBezTo>
                    <a:pt x="19" y="1"/>
                    <a:pt x="18" y="0"/>
                    <a:pt x="1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5" name="任意多边形 356">
              <a:extLst>
                <a:ext uri="{FF2B5EF4-FFF2-40B4-BE49-F238E27FC236}">
                  <a16:creationId xmlns:a16="http://schemas.microsoft.com/office/drawing/2014/main" id="{75AC628B-ECAF-4C81-B37F-E76CBE42368A}"/>
                </a:ext>
              </a:extLst>
            </p:cNvPr>
            <p:cNvSpPr/>
            <p:nvPr/>
          </p:nvSpPr>
          <p:spPr bwMode="auto">
            <a:xfrm>
              <a:off x="7481889" y="2447925"/>
              <a:ext cx="61913" cy="17463"/>
            </a:xfrm>
            <a:custGeom>
              <a:gdLst>
                <a:gd name="T0" fmla="*/ 0 w 26"/>
                <a:gd name="T1" fmla="*/ 5 h 8"/>
                <a:gd name="T2" fmla="*/ 13 w 26"/>
                <a:gd name="T3" fmla="*/ 6 h 8"/>
                <a:gd name="T4" fmla="*/ 26 w 26"/>
                <a:gd name="T5" fmla="*/ 7 h 8"/>
                <a:gd name="T6" fmla="*/ 23 w 26"/>
                <a:gd name="T7" fmla="*/ 3 h 8"/>
                <a:gd name="T8" fmla="*/ 14 w 26"/>
                <a:gd name="T9" fmla="*/ 0 h 8"/>
                <a:gd name="T10" fmla="*/ 4 w 26"/>
                <a:gd name="T11" fmla="*/ 1 h 8"/>
                <a:gd name="T12" fmla="*/ 0 w 26"/>
                <a:gd name="T13" fmla="*/ 5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0" y="5"/>
                  </a:moveTo>
                  <a:cubicBezTo>
                    <a:pt x="1" y="6"/>
                    <a:pt x="6" y="5"/>
                    <a:pt x="13" y="6"/>
                  </a:cubicBezTo>
                  <a:cubicBezTo>
                    <a:pt x="20" y="6"/>
                    <a:pt x="25" y="8"/>
                    <a:pt x="26" y="7"/>
                  </a:cubicBezTo>
                  <a:cubicBezTo>
                    <a:pt x="26" y="6"/>
                    <a:pt x="25" y="4"/>
                    <a:pt x="23" y="3"/>
                  </a:cubicBezTo>
                  <a:cubicBezTo>
                    <a:pt x="21" y="2"/>
                    <a:pt x="18" y="0"/>
                    <a:pt x="14" y="0"/>
                  </a:cubicBezTo>
                  <a:cubicBezTo>
                    <a:pt x="10" y="0"/>
                    <a:pt x="6" y="0"/>
                    <a:pt x="4" y="1"/>
                  </a:cubicBezTo>
                  <a:cubicBezTo>
                    <a:pt x="1" y="3"/>
                    <a:pt x="0" y="4"/>
                    <a:pt x="0" y="5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6" name="任意多边形 357">
              <a:extLst>
                <a:ext uri="{FF2B5EF4-FFF2-40B4-BE49-F238E27FC236}">
                  <a16:creationId xmlns:a16="http://schemas.microsoft.com/office/drawing/2014/main" id="{2ADCB3FA-2613-489F-AD53-4112435048F3}"/>
                </a:ext>
              </a:extLst>
            </p:cNvPr>
            <p:cNvSpPr/>
            <p:nvPr/>
          </p:nvSpPr>
          <p:spPr bwMode="auto">
            <a:xfrm>
              <a:off x="7361239" y="2459038"/>
              <a:ext cx="46038" cy="15875"/>
            </a:xfrm>
            <a:custGeom>
              <a:gdLst>
                <a:gd name="T0" fmla="*/ 0 w 20"/>
                <a:gd name="T1" fmla="*/ 6 h 7"/>
                <a:gd name="T2" fmla="*/ 10 w 20"/>
                <a:gd name="T3" fmla="*/ 5 h 7"/>
                <a:gd name="T4" fmla="*/ 19 w 20"/>
                <a:gd name="T5" fmla="*/ 5 h 7"/>
                <a:gd name="T6" fmla="*/ 17 w 20"/>
                <a:gd name="T7" fmla="*/ 2 h 7"/>
                <a:gd name="T8" fmla="*/ 9 w 20"/>
                <a:gd name="T9" fmla="*/ 0 h 7"/>
                <a:gd name="T10" fmla="*/ 2 w 20"/>
                <a:gd name="T11" fmla="*/ 3 h 7"/>
                <a:gd name="T12" fmla="*/ 0 w 20"/>
                <a:gd name="T13" fmla="*/ 6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0" y="6"/>
                  </a:moveTo>
                  <a:cubicBezTo>
                    <a:pt x="1" y="7"/>
                    <a:pt x="5" y="6"/>
                    <a:pt x="10" y="5"/>
                  </a:cubicBezTo>
                  <a:cubicBezTo>
                    <a:pt x="15" y="5"/>
                    <a:pt x="19" y="6"/>
                    <a:pt x="19" y="5"/>
                  </a:cubicBezTo>
                  <a:cubicBezTo>
                    <a:pt x="20" y="4"/>
                    <a:pt x="19" y="3"/>
                    <a:pt x="17" y="2"/>
                  </a:cubicBezTo>
                  <a:cubicBezTo>
                    <a:pt x="16" y="0"/>
                    <a:pt x="13" y="0"/>
                    <a:pt x="9" y="0"/>
                  </a:cubicBezTo>
                  <a:cubicBezTo>
                    <a:pt x="6" y="0"/>
                    <a:pt x="3" y="1"/>
                    <a:pt x="2" y="3"/>
                  </a:cubicBezTo>
                  <a:cubicBezTo>
                    <a:pt x="0" y="4"/>
                    <a:pt x="0" y="5"/>
                    <a:pt x="0" y="6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7" name="任意多边形 6">
              <a:extLst>
                <a:ext uri="{FF2B5EF4-FFF2-40B4-BE49-F238E27FC236}">
                  <a16:creationId xmlns:a16="http://schemas.microsoft.com/office/drawing/2014/main" id="{8BEBF9FA-21FB-4203-A418-753577D5B8DE}"/>
                </a:ext>
              </a:extLst>
            </p:cNvPr>
            <p:cNvSpPr/>
            <p:nvPr/>
          </p:nvSpPr>
          <p:spPr bwMode="auto">
            <a:xfrm>
              <a:off x="7629526" y="2530475"/>
              <a:ext cx="58738" cy="117475"/>
            </a:xfrm>
            <a:custGeom>
              <a:gdLst>
                <a:gd name="T0" fmla="*/ 0 w 25"/>
                <a:gd name="T1" fmla="*/ 8 h 50"/>
                <a:gd name="T2" fmla="*/ 25 w 25"/>
                <a:gd name="T3" fmla="*/ 25 h 50"/>
                <a:gd name="T4" fmla="*/ 0 w 25"/>
                <a:gd name="T5" fmla="*/ 44 h 50"/>
                <a:gd name="T6" fmla="*/ 0 w 25"/>
                <a:gd name="T7" fmla="*/ 8 h 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50">
                  <a:moveTo>
                    <a:pt x="0" y="8"/>
                  </a:moveTo>
                  <a:cubicBezTo>
                    <a:pt x="1" y="8"/>
                    <a:pt x="25" y="0"/>
                    <a:pt x="25" y="25"/>
                  </a:cubicBezTo>
                  <a:cubicBezTo>
                    <a:pt x="25" y="50"/>
                    <a:pt x="0" y="45"/>
                    <a:pt x="0" y="44"/>
                  </a:cubicBezTo>
                  <a:cubicBezTo>
                    <a:pt x="0" y="44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8" name="任意多边形 7">
              <a:extLst>
                <a:ext uri="{FF2B5EF4-FFF2-40B4-BE49-F238E27FC236}">
                  <a16:creationId xmlns:a16="http://schemas.microsoft.com/office/drawing/2014/main" id="{7F0A7AA9-8847-4042-B4A0-37F709DF30E9}"/>
                </a:ext>
              </a:extLst>
            </p:cNvPr>
            <p:cNvSpPr/>
            <p:nvPr/>
          </p:nvSpPr>
          <p:spPr bwMode="auto">
            <a:xfrm>
              <a:off x="7645401" y="2565400"/>
              <a:ext cx="28575" cy="52387"/>
            </a:xfrm>
            <a:custGeom>
              <a:gdLst>
                <a:gd name="T0" fmla="*/ 0 w 12"/>
                <a:gd name="T1" fmla="*/ 20 h 22"/>
                <a:gd name="T2" fmla="*/ 2 w 12"/>
                <a:gd name="T3" fmla="*/ 20 h 22"/>
                <a:gd name="T4" fmla="*/ 5 w 12"/>
                <a:gd name="T5" fmla="*/ 21 h 22"/>
                <a:gd name="T6" fmla="*/ 10 w 12"/>
                <a:gd name="T7" fmla="*/ 11 h 22"/>
                <a:gd name="T8" fmla="*/ 9 w 12"/>
                <a:gd name="T9" fmla="*/ 5 h 22"/>
                <a:gd name="T10" fmla="*/ 5 w 12"/>
                <a:gd name="T11" fmla="*/ 1 h 22"/>
                <a:gd name="T12" fmla="*/ 3 w 12"/>
                <a:gd name="T13" fmla="*/ 2 h 22"/>
                <a:gd name="T14" fmla="*/ 2 w 12"/>
                <a:gd name="T15" fmla="*/ 4 h 22"/>
                <a:gd name="T16" fmla="*/ 2 w 12"/>
                <a:gd name="T17" fmla="*/ 2 h 22"/>
                <a:gd name="T18" fmla="*/ 3 w 12"/>
                <a:gd name="T19" fmla="*/ 1 h 22"/>
                <a:gd name="T20" fmla="*/ 5 w 12"/>
                <a:gd name="T21" fmla="*/ 0 h 22"/>
                <a:gd name="T22" fmla="*/ 10 w 12"/>
                <a:gd name="T23" fmla="*/ 4 h 22"/>
                <a:gd name="T24" fmla="*/ 12 w 12"/>
                <a:gd name="T25" fmla="*/ 11 h 22"/>
                <a:gd name="T26" fmla="*/ 5 w 12"/>
                <a:gd name="T27" fmla="*/ 22 h 22"/>
                <a:gd name="T28" fmla="*/ 1 w 12"/>
                <a:gd name="T29" fmla="*/ 21 h 22"/>
                <a:gd name="T30" fmla="*/ 0 w 12"/>
                <a:gd name="T31" fmla="*/ 20 h 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22">
                  <a:moveTo>
                    <a:pt x="0" y="20"/>
                  </a:moveTo>
                  <a:cubicBezTo>
                    <a:pt x="0" y="20"/>
                    <a:pt x="1" y="20"/>
                    <a:pt x="2" y="20"/>
                  </a:cubicBezTo>
                  <a:cubicBezTo>
                    <a:pt x="2" y="21"/>
                    <a:pt x="3" y="21"/>
                    <a:pt x="5" y="21"/>
                  </a:cubicBezTo>
                  <a:cubicBezTo>
                    <a:pt x="7" y="20"/>
                    <a:pt x="10" y="15"/>
                    <a:pt x="10" y="11"/>
                  </a:cubicBezTo>
                  <a:cubicBezTo>
                    <a:pt x="10" y="8"/>
                    <a:pt x="9" y="6"/>
                    <a:pt x="9" y="5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4" y="1"/>
                    <a:pt x="3" y="2"/>
                    <a:pt x="3" y="2"/>
                  </a:cubicBezTo>
                  <a:cubicBezTo>
                    <a:pt x="2" y="3"/>
                    <a:pt x="3" y="4"/>
                    <a:pt x="2" y="4"/>
                  </a:cubicBezTo>
                  <a:cubicBezTo>
                    <a:pt x="2" y="4"/>
                    <a:pt x="2" y="3"/>
                    <a:pt x="2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11" y="6"/>
                    <a:pt x="12" y="8"/>
                    <a:pt x="12" y="11"/>
                  </a:cubicBezTo>
                  <a:cubicBezTo>
                    <a:pt x="11" y="16"/>
                    <a:pt x="9" y="21"/>
                    <a:pt x="5" y="22"/>
                  </a:cubicBezTo>
                  <a:cubicBezTo>
                    <a:pt x="3" y="22"/>
                    <a:pt x="2" y="22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9" name="任意多边形 8">
              <a:extLst>
                <a:ext uri="{FF2B5EF4-FFF2-40B4-BE49-F238E27FC236}">
                  <a16:creationId xmlns:a16="http://schemas.microsoft.com/office/drawing/2014/main" id="{F92C6BAC-0070-46AD-B154-6CCD4603ACC3}"/>
                </a:ext>
              </a:extLst>
            </p:cNvPr>
            <p:cNvSpPr/>
            <p:nvPr/>
          </p:nvSpPr>
          <p:spPr bwMode="auto">
            <a:xfrm>
              <a:off x="7292976" y="2301875"/>
              <a:ext cx="352425" cy="266700"/>
            </a:xfrm>
            <a:custGeom>
              <a:gdLst>
                <a:gd name="T0" fmla="*/ 3 w 151"/>
                <a:gd name="T1" fmla="*/ 24 h 114"/>
                <a:gd name="T2" fmla="*/ 58 w 151"/>
                <a:gd name="T3" fmla="*/ 52 h 114"/>
                <a:gd name="T4" fmla="*/ 85 w 151"/>
                <a:gd name="T5" fmla="*/ 29 h 114"/>
                <a:gd name="T6" fmla="*/ 108 w 151"/>
                <a:gd name="T7" fmla="*/ 32 h 114"/>
                <a:gd name="T8" fmla="*/ 108 w 151"/>
                <a:gd name="T9" fmla="*/ 32 h 114"/>
                <a:gd name="T10" fmla="*/ 126 w 151"/>
                <a:gd name="T11" fmla="*/ 61 h 114"/>
                <a:gd name="T12" fmla="*/ 130 w 151"/>
                <a:gd name="T13" fmla="*/ 106 h 114"/>
                <a:gd name="T14" fmla="*/ 133 w 151"/>
                <a:gd name="T15" fmla="*/ 112 h 114"/>
                <a:gd name="T16" fmla="*/ 143 w 151"/>
                <a:gd name="T17" fmla="*/ 109 h 114"/>
                <a:gd name="T18" fmla="*/ 149 w 151"/>
                <a:gd name="T19" fmla="*/ 93 h 114"/>
                <a:gd name="T20" fmla="*/ 148 w 151"/>
                <a:gd name="T21" fmla="*/ 52 h 114"/>
                <a:gd name="T22" fmla="*/ 127 w 151"/>
                <a:gd name="T23" fmla="*/ 17 h 114"/>
                <a:gd name="T24" fmla="*/ 80 w 151"/>
                <a:gd name="T25" fmla="*/ 0 h 114"/>
                <a:gd name="T26" fmla="*/ 33 w 151"/>
                <a:gd name="T27" fmla="*/ 19 h 114"/>
                <a:gd name="T28" fmla="*/ 18 w 151"/>
                <a:gd name="T29" fmla="*/ 37 h 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" h="114">
                  <a:moveTo>
                    <a:pt x="3" y="24"/>
                  </a:moveTo>
                  <a:cubicBezTo>
                    <a:pt x="0" y="57"/>
                    <a:pt x="40" y="70"/>
                    <a:pt x="58" y="52"/>
                  </a:cubicBezTo>
                  <a:cubicBezTo>
                    <a:pt x="66" y="44"/>
                    <a:pt x="73" y="33"/>
                    <a:pt x="85" y="29"/>
                  </a:cubicBezTo>
                  <a:cubicBezTo>
                    <a:pt x="92" y="27"/>
                    <a:pt x="100" y="28"/>
                    <a:pt x="108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18" y="37"/>
                    <a:pt x="124" y="49"/>
                    <a:pt x="126" y="61"/>
                  </a:cubicBezTo>
                  <a:cubicBezTo>
                    <a:pt x="128" y="77"/>
                    <a:pt x="126" y="91"/>
                    <a:pt x="130" y="106"/>
                  </a:cubicBezTo>
                  <a:cubicBezTo>
                    <a:pt x="130" y="108"/>
                    <a:pt x="131" y="110"/>
                    <a:pt x="133" y="112"/>
                  </a:cubicBezTo>
                  <a:cubicBezTo>
                    <a:pt x="136" y="114"/>
                    <a:pt x="140" y="112"/>
                    <a:pt x="143" y="109"/>
                  </a:cubicBezTo>
                  <a:cubicBezTo>
                    <a:pt x="147" y="105"/>
                    <a:pt x="148" y="98"/>
                    <a:pt x="149" y="93"/>
                  </a:cubicBezTo>
                  <a:cubicBezTo>
                    <a:pt x="151" y="79"/>
                    <a:pt x="151" y="65"/>
                    <a:pt x="148" y="52"/>
                  </a:cubicBezTo>
                  <a:cubicBezTo>
                    <a:pt x="144" y="38"/>
                    <a:pt x="137" y="26"/>
                    <a:pt x="127" y="17"/>
                  </a:cubicBezTo>
                  <a:cubicBezTo>
                    <a:pt x="114" y="5"/>
                    <a:pt x="97" y="0"/>
                    <a:pt x="80" y="0"/>
                  </a:cubicBezTo>
                  <a:cubicBezTo>
                    <a:pt x="63" y="1"/>
                    <a:pt x="46" y="8"/>
                    <a:pt x="33" y="19"/>
                  </a:cubicBezTo>
                  <a:cubicBezTo>
                    <a:pt x="26" y="24"/>
                    <a:pt x="21" y="30"/>
                    <a:pt x="18" y="37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0" name="任意多边形 9">
              <a:extLst>
                <a:ext uri="{FF2B5EF4-FFF2-40B4-BE49-F238E27FC236}">
                  <a16:creationId xmlns:a16="http://schemas.microsoft.com/office/drawing/2014/main" id="{0D3BF220-A96B-4FA0-9E17-A81DD51E9A08}"/>
                </a:ext>
              </a:extLst>
            </p:cNvPr>
            <p:cNvSpPr/>
            <p:nvPr/>
          </p:nvSpPr>
          <p:spPr bwMode="auto">
            <a:xfrm>
              <a:off x="7319963" y="2316163"/>
              <a:ext cx="106363" cy="112712"/>
            </a:xfrm>
            <a:custGeom>
              <a:gdLst>
                <a:gd name="T0" fmla="*/ 19 w 46"/>
                <a:gd name="T1" fmla="*/ 0 h 48"/>
                <a:gd name="T2" fmla="*/ 15 w 46"/>
                <a:gd name="T3" fmla="*/ 0 h 48"/>
                <a:gd name="T4" fmla="*/ 7 w 46"/>
                <a:gd name="T5" fmla="*/ 5 h 48"/>
                <a:gd name="T6" fmla="*/ 1 w 46"/>
                <a:gd name="T7" fmla="*/ 17 h 48"/>
                <a:gd name="T8" fmla="*/ 6 w 46"/>
                <a:gd name="T9" fmla="*/ 34 h 48"/>
                <a:gd name="T10" fmla="*/ 19 w 46"/>
                <a:gd name="T11" fmla="*/ 45 h 48"/>
                <a:gd name="T12" fmla="*/ 33 w 46"/>
                <a:gd name="T13" fmla="*/ 48 h 48"/>
                <a:gd name="T14" fmla="*/ 42 w 46"/>
                <a:gd name="T15" fmla="*/ 47 h 48"/>
                <a:gd name="T16" fmla="*/ 46 w 46"/>
                <a:gd name="T17" fmla="*/ 47 h 48"/>
                <a:gd name="T18" fmla="*/ 33 w 46"/>
                <a:gd name="T19" fmla="*/ 46 h 48"/>
                <a:gd name="T20" fmla="*/ 20 w 46"/>
                <a:gd name="T21" fmla="*/ 43 h 48"/>
                <a:gd name="T22" fmla="*/ 7 w 46"/>
                <a:gd name="T23" fmla="*/ 33 h 48"/>
                <a:gd name="T24" fmla="*/ 3 w 46"/>
                <a:gd name="T25" fmla="*/ 18 h 48"/>
                <a:gd name="T26" fmla="*/ 8 w 46"/>
                <a:gd name="T27" fmla="*/ 6 h 48"/>
                <a:gd name="T28" fmla="*/ 16 w 46"/>
                <a:gd name="T29" fmla="*/ 1 h 48"/>
                <a:gd name="T30" fmla="*/ 19 w 46"/>
                <a:gd name="T31" fmla="*/ 0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48">
                  <a:moveTo>
                    <a:pt x="19" y="0"/>
                  </a:moveTo>
                  <a:cubicBezTo>
                    <a:pt x="19" y="0"/>
                    <a:pt x="18" y="0"/>
                    <a:pt x="15" y="0"/>
                  </a:cubicBezTo>
                  <a:cubicBezTo>
                    <a:pt x="13" y="0"/>
                    <a:pt x="10" y="2"/>
                    <a:pt x="7" y="5"/>
                  </a:cubicBezTo>
                  <a:cubicBezTo>
                    <a:pt x="4" y="8"/>
                    <a:pt x="1" y="12"/>
                    <a:pt x="1" y="17"/>
                  </a:cubicBezTo>
                  <a:cubicBezTo>
                    <a:pt x="0" y="23"/>
                    <a:pt x="2" y="29"/>
                    <a:pt x="6" y="34"/>
                  </a:cubicBezTo>
                  <a:cubicBezTo>
                    <a:pt x="9" y="39"/>
                    <a:pt x="14" y="43"/>
                    <a:pt x="19" y="45"/>
                  </a:cubicBezTo>
                  <a:cubicBezTo>
                    <a:pt x="24" y="47"/>
                    <a:pt x="29" y="47"/>
                    <a:pt x="33" y="48"/>
                  </a:cubicBezTo>
                  <a:cubicBezTo>
                    <a:pt x="37" y="48"/>
                    <a:pt x="40" y="48"/>
                    <a:pt x="42" y="47"/>
                  </a:cubicBezTo>
                  <a:cubicBezTo>
                    <a:pt x="45" y="47"/>
                    <a:pt x="46" y="47"/>
                    <a:pt x="46" y="47"/>
                  </a:cubicBezTo>
                  <a:cubicBezTo>
                    <a:pt x="46" y="46"/>
                    <a:pt x="41" y="47"/>
                    <a:pt x="33" y="46"/>
                  </a:cubicBezTo>
                  <a:cubicBezTo>
                    <a:pt x="29" y="46"/>
                    <a:pt x="25" y="45"/>
                    <a:pt x="20" y="43"/>
                  </a:cubicBezTo>
                  <a:cubicBezTo>
                    <a:pt x="15" y="41"/>
                    <a:pt x="11" y="38"/>
                    <a:pt x="7" y="33"/>
                  </a:cubicBezTo>
                  <a:cubicBezTo>
                    <a:pt x="4" y="28"/>
                    <a:pt x="2" y="23"/>
                    <a:pt x="3" y="18"/>
                  </a:cubicBezTo>
                  <a:cubicBezTo>
                    <a:pt x="3" y="13"/>
                    <a:pt x="5" y="8"/>
                    <a:pt x="8" y="6"/>
                  </a:cubicBezTo>
                  <a:cubicBezTo>
                    <a:pt x="11" y="3"/>
                    <a:pt x="13" y="1"/>
                    <a:pt x="16" y="1"/>
                  </a:cubicBezTo>
                  <a:cubicBezTo>
                    <a:pt x="18" y="0"/>
                    <a:pt x="19" y="0"/>
                    <a:pt x="19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1" name="任意多边形 10">
              <a:extLst>
                <a:ext uri="{FF2B5EF4-FFF2-40B4-BE49-F238E27FC236}">
                  <a16:creationId xmlns:a16="http://schemas.microsoft.com/office/drawing/2014/main" id="{BAB22511-1625-486D-8AF6-E52FD3A421E1}"/>
                </a:ext>
              </a:extLst>
            </p:cNvPr>
            <p:cNvSpPr/>
            <p:nvPr/>
          </p:nvSpPr>
          <p:spPr bwMode="auto">
            <a:xfrm>
              <a:off x="7386638" y="2289175"/>
              <a:ext cx="84138" cy="90487"/>
            </a:xfrm>
            <a:custGeom>
              <a:gdLst>
                <a:gd name="T0" fmla="*/ 7 w 36"/>
                <a:gd name="T1" fmla="*/ 0 h 39"/>
                <a:gd name="T2" fmla="*/ 4 w 36"/>
                <a:gd name="T3" fmla="*/ 1 h 39"/>
                <a:gd name="T4" fmla="*/ 0 w 36"/>
                <a:gd name="T5" fmla="*/ 6 h 39"/>
                <a:gd name="T6" fmla="*/ 2 w 36"/>
                <a:gd name="T7" fmla="*/ 16 h 39"/>
                <a:gd name="T8" fmla="*/ 9 w 36"/>
                <a:gd name="T9" fmla="*/ 25 h 39"/>
                <a:gd name="T10" fmla="*/ 27 w 36"/>
                <a:gd name="T11" fmla="*/ 37 h 39"/>
                <a:gd name="T12" fmla="*/ 36 w 36"/>
                <a:gd name="T13" fmla="*/ 38 h 39"/>
                <a:gd name="T14" fmla="*/ 28 w 36"/>
                <a:gd name="T15" fmla="*/ 36 h 39"/>
                <a:gd name="T16" fmla="*/ 11 w 36"/>
                <a:gd name="T17" fmla="*/ 24 h 39"/>
                <a:gd name="T18" fmla="*/ 4 w 36"/>
                <a:gd name="T19" fmla="*/ 15 h 39"/>
                <a:gd name="T20" fmla="*/ 2 w 36"/>
                <a:gd name="T21" fmla="*/ 6 h 39"/>
                <a:gd name="T22" fmla="*/ 5 w 36"/>
                <a:gd name="T23" fmla="*/ 1 h 39"/>
                <a:gd name="T24" fmla="*/ 7 w 36"/>
                <a:gd name="T25" fmla="*/ 0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9">
                  <a:moveTo>
                    <a:pt x="7" y="0"/>
                  </a:moveTo>
                  <a:cubicBezTo>
                    <a:pt x="7" y="0"/>
                    <a:pt x="6" y="0"/>
                    <a:pt x="4" y="1"/>
                  </a:cubicBezTo>
                  <a:cubicBezTo>
                    <a:pt x="3" y="1"/>
                    <a:pt x="1" y="3"/>
                    <a:pt x="0" y="6"/>
                  </a:cubicBezTo>
                  <a:cubicBezTo>
                    <a:pt x="0" y="9"/>
                    <a:pt x="1" y="13"/>
                    <a:pt x="2" y="16"/>
                  </a:cubicBezTo>
                  <a:cubicBezTo>
                    <a:pt x="4" y="19"/>
                    <a:pt x="6" y="22"/>
                    <a:pt x="9" y="25"/>
                  </a:cubicBezTo>
                  <a:cubicBezTo>
                    <a:pt x="15" y="32"/>
                    <a:pt x="22" y="35"/>
                    <a:pt x="27" y="37"/>
                  </a:cubicBezTo>
                  <a:cubicBezTo>
                    <a:pt x="32" y="39"/>
                    <a:pt x="36" y="39"/>
                    <a:pt x="36" y="38"/>
                  </a:cubicBezTo>
                  <a:cubicBezTo>
                    <a:pt x="36" y="38"/>
                    <a:pt x="33" y="38"/>
                    <a:pt x="28" y="36"/>
                  </a:cubicBezTo>
                  <a:cubicBezTo>
                    <a:pt x="23" y="34"/>
                    <a:pt x="16" y="30"/>
                    <a:pt x="11" y="24"/>
                  </a:cubicBezTo>
                  <a:cubicBezTo>
                    <a:pt x="8" y="21"/>
                    <a:pt x="6" y="18"/>
                    <a:pt x="4" y="15"/>
                  </a:cubicBezTo>
                  <a:cubicBezTo>
                    <a:pt x="2" y="12"/>
                    <a:pt x="1" y="9"/>
                    <a:pt x="2" y="6"/>
                  </a:cubicBezTo>
                  <a:cubicBezTo>
                    <a:pt x="2" y="4"/>
                    <a:pt x="4" y="2"/>
                    <a:pt x="5" y="1"/>
                  </a:cubicBezTo>
                  <a:cubicBezTo>
                    <a:pt x="6" y="1"/>
                    <a:pt x="7" y="1"/>
                    <a:pt x="7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2" name="任意多边形 11">
              <a:extLst>
                <a:ext uri="{FF2B5EF4-FFF2-40B4-BE49-F238E27FC236}">
                  <a16:creationId xmlns:a16="http://schemas.microsoft.com/office/drawing/2014/main" id="{F88D0BEA-584B-4596-A157-4A33928F9CD9}"/>
                </a:ext>
              </a:extLst>
            </p:cNvPr>
            <p:cNvSpPr/>
            <p:nvPr/>
          </p:nvSpPr>
          <p:spPr bwMode="auto">
            <a:xfrm>
              <a:off x="6237288" y="2962275"/>
              <a:ext cx="752475" cy="295275"/>
            </a:xfrm>
            <a:custGeom>
              <a:gdLst>
                <a:gd name="T0" fmla="*/ 280 w 323"/>
                <a:gd name="T1" fmla="*/ 38 h 126"/>
                <a:gd name="T2" fmla="*/ 107 w 323"/>
                <a:gd name="T3" fmla="*/ 21 h 126"/>
                <a:gd name="T4" fmla="*/ 79 w 323"/>
                <a:gd name="T5" fmla="*/ 15 h 126"/>
                <a:gd name="T6" fmla="*/ 11 w 323"/>
                <a:gd name="T7" fmla="*/ 2 h 126"/>
                <a:gd name="T8" fmla="*/ 1 w 323"/>
                <a:gd name="T9" fmla="*/ 5 h 126"/>
                <a:gd name="T10" fmla="*/ 9 w 323"/>
                <a:gd name="T11" fmla="*/ 15 h 126"/>
                <a:gd name="T12" fmla="*/ 43 w 323"/>
                <a:gd name="T13" fmla="*/ 26 h 126"/>
                <a:gd name="T14" fmla="*/ 33 w 323"/>
                <a:gd name="T15" fmla="*/ 29 h 126"/>
                <a:gd name="T16" fmla="*/ 15 w 323"/>
                <a:gd name="T17" fmla="*/ 54 h 126"/>
                <a:gd name="T18" fmla="*/ 17 w 323"/>
                <a:gd name="T19" fmla="*/ 70 h 126"/>
                <a:gd name="T20" fmla="*/ 22 w 323"/>
                <a:gd name="T21" fmla="*/ 69 h 126"/>
                <a:gd name="T22" fmla="*/ 27 w 323"/>
                <a:gd name="T23" fmla="*/ 62 h 126"/>
                <a:gd name="T24" fmla="*/ 43 w 323"/>
                <a:gd name="T25" fmla="*/ 42 h 126"/>
                <a:gd name="T26" fmla="*/ 47 w 323"/>
                <a:gd name="T27" fmla="*/ 43 h 126"/>
                <a:gd name="T28" fmla="*/ 36 w 323"/>
                <a:gd name="T29" fmla="*/ 62 h 126"/>
                <a:gd name="T30" fmla="*/ 37 w 323"/>
                <a:gd name="T31" fmla="*/ 66 h 126"/>
                <a:gd name="T32" fmla="*/ 40 w 323"/>
                <a:gd name="T33" fmla="*/ 80 h 126"/>
                <a:gd name="T34" fmla="*/ 54 w 323"/>
                <a:gd name="T35" fmla="*/ 85 h 126"/>
                <a:gd name="T36" fmla="*/ 60 w 323"/>
                <a:gd name="T37" fmla="*/ 80 h 126"/>
                <a:gd name="T38" fmla="*/ 59 w 323"/>
                <a:gd name="T39" fmla="*/ 76 h 126"/>
                <a:gd name="T40" fmla="*/ 58 w 323"/>
                <a:gd name="T41" fmla="*/ 74 h 126"/>
                <a:gd name="T42" fmla="*/ 69 w 323"/>
                <a:gd name="T43" fmla="*/ 75 h 126"/>
                <a:gd name="T44" fmla="*/ 102 w 323"/>
                <a:gd name="T45" fmla="*/ 78 h 126"/>
                <a:gd name="T46" fmla="*/ 266 w 323"/>
                <a:gd name="T47" fmla="*/ 120 h 126"/>
                <a:gd name="T48" fmla="*/ 317 w 323"/>
                <a:gd name="T49" fmla="*/ 89 h 126"/>
                <a:gd name="T50" fmla="*/ 280 w 323"/>
                <a:gd name="T51" fmla="*/ 38 h 1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3" h="125">
                  <a:moveTo>
                    <a:pt x="280" y="38"/>
                  </a:moveTo>
                  <a:cubicBezTo>
                    <a:pt x="107" y="21"/>
                    <a:pt x="107" y="21"/>
                    <a:pt x="107" y="21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15"/>
                    <a:pt x="17" y="4"/>
                    <a:pt x="11" y="2"/>
                  </a:cubicBezTo>
                  <a:cubicBezTo>
                    <a:pt x="4" y="0"/>
                    <a:pt x="1" y="2"/>
                    <a:pt x="1" y="5"/>
                  </a:cubicBezTo>
                  <a:cubicBezTo>
                    <a:pt x="0" y="9"/>
                    <a:pt x="4" y="13"/>
                    <a:pt x="9" y="15"/>
                  </a:cubicBezTo>
                  <a:cubicBezTo>
                    <a:pt x="11" y="16"/>
                    <a:pt x="43" y="26"/>
                    <a:pt x="43" y="26"/>
                  </a:cubicBezTo>
                  <a:cubicBezTo>
                    <a:pt x="43" y="26"/>
                    <a:pt x="40" y="26"/>
                    <a:pt x="33" y="29"/>
                  </a:cubicBezTo>
                  <a:cubicBezTo>
                    <a:pt x="25" y="32"/>
                    <a:pt x="18" y="42"/>
                    <a:pt x="15" y="54"/>
                  </a:cubicBezTo>
                  <a:cubicBezTo>
                    <a:pt x="12" y="65"/>
                    <a:pt x="12" y="69"/>
                    <a:pt x="17" y="70"/>
                  </a:cubicBezTo>
                  <a:cubicBezTo>
                    <a:pt x="18" y="71"/>
                    <a:pt x="20" y="70"/>
                    <a:pt x="22" y="69"/>
                  </a:cubicBezTo>
                  <a:cubicBezTo>
                    <a:pt x="24" y="68"/>
                    <a:pt x="26" y="65"/>
                    <a:pt x="27" y="62"/>
                  </a:cubicBezTo>
                  <a:cubicBezTo>
                    <a:pt x="32" y="44"/>
                    <a:pt x="43" y="42"/>
                    <a:pt x="43" y="42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35" y="52"/>
                    <a:pt x="36" y="62"/>
                  </a:cubicBezTo>
                  <a:cubicBezTo>
                    <a:pt x="36" y="63"/>
                    <a:pt x="36" y="64"/>
                    <a:pt x="37" y="66"/>
                  </a:cubicBezTo>
                  <a:cubicBezTo>
                    <a:pt x="36" y="71"/>
                    <a:pt x="37" y="76"/>
                    <a:pt x="40" y="80"/>
                  </a:cubicBezTo>
                  <a:cubicBezTo>
                    <a:pt x="44" y="84"/>
                    <a:pt x="49" y="86"/>
                    <a:pt x="54" y="85"/>
                  </a:cubicBezTo>
                  <a:cubicBezTo>
                    <a:pt x="57" y="84"/>
                    <a:pt x="60" y="83"/>
                    <a:pt x="60" y="80"/>
                  </a:cubicBezTo>
                  <a:cubicBezTo>
                    <a:pt x="60" y="79"/>
                    <a:pt x="59" y="77"/>
                    <a:pt x="59" y="76"/>
                  </a:cubicBezTo>
                  <a:cubicBezTo>
                    <a:pt x="59" y="76"/>
                    <a:pt x="58" y="75"/>
                    <a:pt x="58" y="74"/>
                  </a:cubicBezTo>
                  <a:cubicBezTo>
                    <a:pt x="69" y="75"/>
                    <a:pt x="69" y="75"/>
                    <a:pt x="69" y="75"/>
                  </a:cubicBezTo>
                  <a:cubicBezTo>
                    <a:pt x="69" y="75"/>
                    <a:pt x="92" y="76"/>
                    <a:pt x="102" y="78"/>
                  </a:cubicBezTo>
                  <a:cubicBezTo>
                    <a:pt x="266" y="120"/>
                    <a:pt x="266" y="120"/>
                    <a:pt x="266" y="120"/>
                  </a:cubicBezTo>
                  <a:cubicBezTo>
                    <a:pt x="288" y="126"/>
                    <a:pt x="311" y="112"/>
                    <a:pt x="317" y="89"/>
                  </a:cubicBezTo>
                  <a:cubicBezTo>
                    <a:pt x="323" y="65"/>
                    <a:pt x="305" y="40"/>
                    <a:pt x="280" y="38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3" name="任意多边形 12">
              <a:extLst>
                <a:ext uri="{FF2B5EF4-FFF2-40B4-BE49-F238E27FC236}">
                  <a16:creationId xmlns:a16="http://schemas.microsoft.com/office/drawing/2014/main" id="{ED932F85-AA10-43A3-A766-676658F5BE4D}"/>
                </a:ext>
              </a:extLst>
            </p:cNvPr>
            <p:cNvSpPr/>
            <p:nvPr/>
          </p:nvSpPr>
          <p:spPr bwMode="auto">
            <a:xfrm>
              <a:off x="6356351" y="3005138"/>
              <a:ext cx="120650" cy="69850"/>
            </a:xfrm>
            <a:custGeom>
              <a:gdLst>
                <a:gd name="T0" fmla="*/ 52 w 52"/>
                <a:gd name="T1" fmla="*/ 8 h 30"/>
                <a:gd name="T2" fmla="*/ 45 w 52"/>
                <a:gd name="T3" fmla="*/ 15 h 30"/>
                <a:gd name="T4" fmla="*/ 34 w 52"/>
                <a:gd name="T5" fmla="*/ 16 h 30"/>
                <a:gd name="T6" fmla="*/ 4 w 52"/>
                <a:gd name="T7" fmla="*/ 30 h 30"/>
                <a:gd name="T8" fmla="*/ 1 w 52"/>
                <a:gd name="T9" fmla="*/ 28 h 30"/>
                <a:gd name="T10" fmla="*/ 2 w 52"/>
                <a:gd name="T11" fmla="*/ 25 h 30"/>
                <a:gd name="T12" fmla="*/ 28 w 52"/>
                <a:gd name="T13" fmla="*/ 0 h 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0">
                  <a:moveTo>
                    <a:pt x="52" y="8"/>
                  </a:moveTo>
                  <a:cubicBezTo>
                    <a:pt x="52" y="12"/>
                    <a:pt x="48" y="14"/>
                    <a:pt x="45" y="15"/>
                  </a:cubicBezTo>
                  <a:cubicBezTo>
                    <a:pt x="41" y="16"/>
                    <a:pt x="37" y="16"/>
                    <a:pt x="34" y="16"/>
                  </a:cubicBezTo>
                  <a:cubicBezTo>
                    <a:pt x="23" y="18"/>
                    <a:pt x="15" y="28"/>
                    <a:pt x="4" y="30"/>
                  </a:cubicBezTo>
                  <a:cubicBezTo>
                    <a:pt x="3" y="30"/>
                    <a:pt x="1" y="30"/>
                    <a:pt x="1" y="28"/>
                  </a:cubicBezTo>
                  <a:cubicBezTo>
                    <a:pt x="0" y="27"/>
                    <a:pt x="1" y="26"/>
                    <a:pt x="2" y="25"/>
                  </a:cubicBezTo>
                  <a:cubicBezTo>
                    <a:pt x="11" y="16"/>
                    <a:pt x="20" y="8"/>
                    <a:pt x="28" y="0"/>
                  </a:cubicBezTo>
                </a:path>
              </a:pathLst>
            </a:custGeom>
            <a:solidFill>
              <a:srgbClr val="FFB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4" name="任意多边形 13">
              <a:extLst>
                <a:ext uri="{FF2B5EF4-FFF2-40B4-BE49-F238E27FC236}">
                  <a16:creationId xmlns:a16="http://schemas.microsoft.com/office/drawing/2014/main" id="{E4E830A6-EDD0-4750-BBE0-29D26BBBED50}"/>
                </a:ext>
              </a:extLst>
            </p:cNvPr>
            <p:cNvSpPr/>
            <p:nvPr/>
          </p:nvSpPr>
          <p:spPr bwMode="auto">
            <a:xfrm>
              <a:off x="6353176" y="3005138"/>
              <a:ext cx="123825" cy="71437"/>
            </a:xfrm>
            <a:custGeom>
              <a:gdLst>
                <a:gd name="T0" fmla="*/ 29 w 53"/>
                <a:gd name="T1" fmla="*/ 0 h 31"/>
                <a:gd name="T2" fmla="*/ 26 w 53"/>
                <a:gd name="T3" fmla="*/ 2 h 31"/>
                <a:gd name="T4" fmla="*/ 18 w 53"/>
                <a:gd name="T5" fmla="*/ 9 h 31"/>
                <a:gd name="T6" fmla="*/ 7 w 53"/>
                <a:gd name="T7" fmla="*/ 20 h 31"/>
                <a:gd name="T8" fmla="*/ 3 w 53"/>
                <a:gd name="T9" fmla="*/ 23 h 31"/>
                <a:gd name="T10" fmla="*/ 0 w 53"/>
                <a:gd name="T11" fmla="*/ 28 h 31"/>
                <a:gd name="T12" fmla="*/ 2 w 53"/>
                <a:gd name="T13" fmla="*/ 30 h 31"/>
                <a:gd name="T14" fmla="*/ 5 w 53"/>
                <a:gd name="T15" fmla="*/ 31 h 31"/>
                <a:gd name="T16" fmla="*/ 10 w 53"/>
                <a:gd name="T17" fmla="*/ 30 h 31"/>
                <a:gd name="T18" fmla="*/ 27 w 53"/>
                <a:gd name="T19" fmla="*/ 20 h 31"/>
                <a:gd name="T20" fmla="*/ 35 w 53"/>
                <a:gd name="T21" fmla="*/ 17 h 31"/>
                <a:gd name="T22" fmla="*/ 42 w 53"/>
                <a:gd name="T23" fmla="*/ 17 h 31"/>
                <a:gd name="T24" fmla="*/ 52 w 53"/>
                <a:gd name="T25" fmla="*/ 12 h 31"/>
                <a:gd name="T26" fmla="*/ 53 w 53"/>
                <a:gd name="T27" fmla="*/ 8 h 31"/>
                <a:gd name="T28" fmla="*/ 51 w 53"/>
                <a:gd name="T29" fmla="*/ 11 h 31"/>
                <a:gd name="T30" fmla="*/ 42 w 53"/>
                <a:gd name="T31" fmla="*/ 15 h 31"/>
                <a:gd name="T32" fmla="*/ 35 w 53"/>
                <a:gd name="T33" fmla="*/ 16 h 31"/>
                <a:gd name="T34" fmla="*/ 27 w 53"/>
                <a:gd name="T35" fmla="*/ 18 h 31"/>
                <a:gd name="T36" fmla="*/ 10 w 53"/>
                <a:gd name="T37" fmla="*/ 28 h 31"/>
                <a:gd name="T38" fmla="*/ 5 w 53"/>
                <a:gd name="T39" fmla="*/ 29 h 31"/>
                <a:gd name="T40" fmla="*/ 2 w 53"/>
                <a:gd name="T41" fmla="*/ 28 h 31"/>
                <a:gd name="T42" fmla="*/ 5 w 53"/>
                <a:gd name="T43" fmla="*/ 25 h 31"/>
                <a:gd name="T44" fmla="*/ 8 w 53"/>
                <a:gd name="T45" fmla="*/ 21 h 31"/>
                <a:gd name="T46" fmla="*/ 19 w 53"/>
                <a:gd name="T47" fmla="*/ 10 h 31"/>
                <a:gd name="T48" fmla="*/ 27 w 53"/>
                <a:gd name="T49" fmla="*/ 3 h 31"/>
                <a:gd name="T50" fmla="*/ 29 w 53"/>
                <a:gd name="T51" fmla="*/ 0 h 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31">
                  <a:moveTo>
                    <a:pt x="29" y="0"/>
                  </a:moveTo>
                  <a:cubicBezTo>
                    <a:pt x="29" y="0"/>
                    <a:pt x="28" y="1"/>
                    <a:pt x="26" y="2"/>
                  </a:cubicBezTo>
                  <a:cubicBezTo>
                    <a:pt x="24" y="4"/>
                    <a:pt x="22" y="6"/>
                    <a:pt x="18" y="9"/>
                  </a:cubicBezTo>
                  <a:cubicBezTo>
                    <a:pt x="15" y="12"/>
                    <a:pt x="11" y="16"/>
                    <a:pt x="7" y="20"/>
                  </a:cubicBezTo>
                  <a:cubicBezTo>
                    <a:pt x="6" y="21"/>
                    <a:pt x="5" y="22"/>
                    <a:pt x="3" y="23"/>
                  </a:cubicBezTo>
                  <a:cubicBezTo>
                    <a:pt x="2" y="24"/>
                    <a:pt x="1" y="25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1"/>
                    <a:pt x="4" y="31"/>
                    <a:pt x="5" y="31"/>
                  </a:cubicBezTo>
                  <a:cubicBezTo>
                    <a:pt x="7" y="31"/>
                    <a:pt x="9" y="30"/>
                    <a:pt x="10" y="30"/>
                  </a:cubicBezTo>
                  <a:cubicBezTo>
                    <a:pt x="17" y="27"/>
                    <a:pt x="22" y="23"/>
                    <a:pt x="27" y="20"/>
                  </a:cubicBezTo>
                  <a:cubicBezTo>
                    <a:pt x="30" y="19"/>
                    <a:pt x="32" y="18"/>
                    <a:pt x="35" y="17"/>
                  </a:cubicBezTo>
                  <a:cubicBezTo>
                    <a:pt x="37" y="17"/>
                    <a:pt x="40" y="17"/>
                    <a:pt x="42" y="17"/>
                  </a:cubicBezTo>
                  <a:cubicBezTo>
                    <a:pt x="47" y="16"/>
                    <a:pt x="50" y="14"/>
                    <a:pt x="52" y="12"/>
                  </a:cubicBezTo>
                  <a:cubicBezTo>
                    <a:pt x="53" y="10"/>
                    <a:pt x="53" y="8"/>
                    <a:pt x="53" y="8"/>
                  </a:cubicBezTo>
                  <a:cubicBezTo>
                    <a:pt x="53" y="8"/>
                    <a:pt x="53" y="10"/>
                    <a:pt x="51" y="11"/>
                  </a:cubicBezTo>
                  <a:cubicBezTo>
                    <a:pt x="50" y="13"/>
                    <a:pt x="46" y="15"/>
                    <a:pt x="42" y="15"/>
                  </a:cubicBezTo>
                  <a:cubicBezTo>
                    <a:pt x="40" y="15"/>
                    <a:pt x="37" y="15"/>
                    <a:pt x="35" y="16"/>
                  </a:cubicBezTo>
                  <a:cubicBezTo>
                    <a:pt x="32" y="16"/>
                    <a:pt x="29" y="17"/>
                    <a:pt x="27" y="18"/>
                  </a:cubicBezTo>
                  <a:cubicBezTo>
                    <a:pt x="21" y="21"/>
                    <a:pt x="16" y="25"/>
                    <a:pt x="10" y="28"/>
                  </a:cubicBezTo>
                  <a:cubicBezTo>
                    <a:pt x="8" y="28"/>
                    <a:pt x="7" y="29"/>
                    <a:pt x="5" y="29"/>
                  </a:cubicBezTo>
                  <a:cubicBezTo>
                    <a:pt x="4" y="29"/>
                    <a:pt x="2" y="28"/>
                    <a:pt x="2" y="28"/>
                  </a:cubicBezTo>
                  <a:cubicBezTo>
                    <a:pt x="2" y="27"/>
                    <a:pt x="4" y="26"/>
                    <a:pt x="5" y="25"/>
                  </a:cubicBezTo>
                  <a:cubicBezTo>
                    <a:pt x="6" y="23"/>
                    <a:pt x="7" y="22"/>
                    <a:pt x="8" y="21"/>
                  </a:cubicBezTo>
                  <a:cubicBezTo>
                    <a:pt x="12" y="17"/>
                    <a:pt x="16" y="14"/>
                    <a:pt x="19" y="10"/>
                  </a:cubicBezTo>
                  <a:cubicBezTo>
                    <a:pt x="22" y="7"/>
                    <a:pt x="25" y="5"/>
                    <a:pt x="27" y="3"/>
                  </a:cubicBezTo>
                  <a:cubicBezTo>
                    <a:pt x="28" y="1"/>
                    <a:pt x="29" y="0"/>
                    <a:pt x="29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5" name="任意多边形 14">
              <a:extLst>
                <a:ext uri="{FF2B5EF4-FFF2-40B4-BE49-F238E27FC236}">
                  <a16:creationId xmlns:a16="http://schemas.microsoft.com/office/drawing/2014/main" id="{AD91A434-D723-4130-A24D-40ABAFB29DB4}"/>
                </a:ext>
              </a:extLst>
            </p:cNvPr>
            <p:cNvSpPr/>
            <p:nvPr/>
          </p:nvSpPr>
          <p:spPr bwMode="auto">
            <a:xfrm>
              <a:off x="6272213" y="3059113"/>
              <a:ext cx="74613" cy="69850"/>
            </a:xfrm>
            <a:custGeom>
              <a:gdLst>
                <a:gd name="T0" fmla="*/ 32 w 32"/>
                <a:gd name="T1" fmla="*/ 2 h 30"/>
                <a:gd name="T2" fmla="*/ 25 w 32"/>
                <a:gd name="T3" fmla="*/ 2 h 30"/>
                <a:gd name="T4" fmla="*/ 19 w 32"/>
                <a:gd name="T5" fmla="*/ 6 h 30"/>
                <a:gd name="T6" fmla="*/ 16 w 32"/>
                <a:gd name="T7" fmla="*/ 14 h 30"/>
                <a:gd name="T8" fmla="*/ 12 w 32"/>
                <a:gd name="T9" fmla="*/ 23 h 30"/>
                <a:gd name="T10" fmla="*/ 7 w 32"/>
                <a:gd name="T11" fmla="*/ 29 h 30"/>
                <a:gd name="T12" fmla="*/ 1 w 32"/>
                <a:gd name="T13" fmla="*/ 29 h 30"/>
                <a:gd name="T14" fmla="*/ 0 w 32"/>
                <a:gd name="T15" fmla="*/ 28 h 30"/>
                <a:gd name="T16" fmla="*/ 1 w 32"/>
                <a:gd name="T17" fmla="*/ 29 h 30"/>
                <a:gd name="T18" fmla="*/ 6 w 32"/>
                <a:gd name="T19" fmla="*/ 28 h 30"/>
                <a:gd name="T20" fmla="*/ 11 w 32"/>
                <a:gd name="T21" fmla="*/ 23 h 30"/>
                <a:gd name="T22" fmla="*/ 14 w 32"/>
                <a:gd name="T23" fmla="*/ 14 h 30"/>
                <a:gd name="T24" fmla="*/ 19 w 32"/>
                <a:gd name="T25" fmla="*/ 5 h 30"/>
                <a:gd name="T26" fmla="*/ 25 w 32"/>
                <a:gd name="T27" fmla="*/ 1 h 30"/>
                <a:gd name="T28" fmla="*/ 30 w 32"/>
                <a:gd name="T29" fmla="*/ 1 h 30"/>
                <a:gd name="T30" fmla="*/ 32 w 32"/>
                <a:gd name="T31" fmla="*/ 2 h 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30">
                  <a:moveTo>
                    <a:pt x="32" y="2"/>
                  </a:moveTo>
                  <a:cubicBezTo>
                    <a:pt x="32" y="2"/>
                    <a:pt x="29" y="1"/>
                    <a:pt x="25" y="2"/>
                  </a:cubicBezTo>
                  <a:cubicBezTo>
                    <a:pt x="23" y="2"/>
                    <a:pt x="21" y="4"/>
                    <a:pt x="19" y="6"/>
                  </a:cubicBezTo>
                  <a:cubicBezTo>
                    <a:pt x="18" y="8"/>
                    <a:pt x="17" y="11"/>
                    <a:pt x="16" y="14"/>
                  </a:cubicBezTo>
                  <a:cubicBezTo>
                    <a:pt x="15" y="17"/>
                    <a:pt x="13" y="21"/>
                    <a:pt x="12" y="23"/>
                  </a:cubicBezTo>
                  <a:cubicBezTo>
                    <a:pt x="10" y="26"/>
                    <a:pt x="9" y="28"/>
                    <a:pt x="7" y="29"/>
                  </a:cubicBezTo>
                  <a:cubicBezTo>
                    <a:pt x="4" y="30"/>
                    <a:pt x="2" y="30"/>
                    <a:pt x="1" y="29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3" y="29"/>
                    <a:pt x="4" y="29"/>
                    <a:pt x="6" y="28"/>
                  </a:cubicBezTo>
                  <a:cubicBezTo>
                    <a:pt x="8" y="27"/>
                    <a:pt x="10" y="25"/>
                    <a:pt x="11" y="23"/>
                  </a:cubicBezTo>
                  <a:cubicBezTo>
                    <a:pt x="12" y="20"/>
                    <a:pt x="13" y="17"/>
                    <a:pt x="14" y="14"/>
                  </a:cubicBezTo>
                  <a:cubicBezTo>
                    <a:pt x="15" y="11"/>
                    <a:pt x="17" y="8"/>
                    <a:pt x="19" y="5"/>
                  </a:cubicBezTo>
                  <a:cubicBezTo>
                    <a:pt x="20" y="3"/>
                    <a:pt x="23" y="1"/>
                    <a:pt x="25" y="1"/>
                  </a:cubicBezTo>
                  <a:cubicBezTo>
                    <a:pt x="27" y="0"/>
                    <a:pt x="29" y="1"/>
                    <a:pt x="30" y="1"/>
                  </a:cubicBezTo>
                  <a:cubicBezTo>
                    <a:pt x="31" y="1"/>
                    <a:pt x="32" y="2"/>
                    <a:pt x="32" y="2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6" name="任意多边形 15">
              <a:extLst>
                <a:ext uri="{FF2B5EF4-FFF2-40B4-BE49-F238E27FC236}">
                  <a16:creationId xmlns:a16="http://schemas.microsoft.com/office/drawing/2014/main" id="{0B2BC9B0-B2F4-47BF-AE11-8B1D78CA1167}"/>
                </a:ext>
              </a:extLst>
            </p:cNvPr>
            <p:cNvSpPr/>
            <p:nvPr/>
          </p:nvSpPr>
          <p:spPr bwMode="auto">
            <a:xfrm>
              <a:off x="6253163" y="2995613"/>
              <a:ext cx="100013" cy="33337"/>
            </a:xfrm>
            <a:custGeom>
              <a:gdLst>
                <a:gd name="T0" fmla="*/ 0 w 43"/>
                <a:gd name="T1" fmla="*/ 0 h 14"/>
                <a:gd name="T2" fmla="*/ 6 w 43"/>
                <a:gd name="T3" fmla="*/ 2 h 14"/>
                <a:gd name="T4" fmla="*/ 22 w 43"/>
                <a:gd name="T5" fmla="*/ 7 h 14"/>
                <a:gd name="T6" fmla="*/ 37 w 43"/>
                <a:gd name="T7" fmla="*/ 12 h 14"/>
                <a:gd name="T8" fmla="*/ 43 w 43"/>
                <a:gd name="T9" fmla="*/ 14 h 14"/>
                <a:gd name="T10" fmla="*/ 37 w 43"/>
                <a:gd name="T11" fmla="*/ 13 h 14"/>
                <a:gd name="T12" fmla="*/ 21 w 43"/>
                <a:gd name="T13" fmla="*/ 9 h 14"/>
                <a:gd name="T14" fmla="*/ 6 w 43"/>
                <a:gd name="T15" fmla="*/ 3 h 14"/>
                <a:gd name="T16" fmla="*/ 0 w 43"/>
                <a:gd name="T17" fmla="*/ 0 h 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4">
                  <a:moveTo>
                    <a:pt x="0" y="0"/>
                  </a:moveTo>
                  <a:cubicBezTo>
                    <a:pt x="0" y="0"/>
                    <a:pt x="3" y="1"/>
                    <a:pt x="6" y="2"/>
                  </a:cubicBezTo>
                  <a:cubicBezTo>
                    <a:pt x="11" y="4"/>
                    <a:pt x="16" y="5"/>
                    <a:pt x="22" y="7"/>
                  </a:cubicBezTo>
                  <a:cubicBezTo>
                    <a:pt x="27" y="9"/>
                    <a:pt x="33" y="11"/>
                    <a:pt x="37" y="12"/>
                  </a:cubicBezTo>
                  <a:cubicBezTo>
                    <a:pt x="41" y="13"/>
                    <a:pt x="43" y="14"/>
                    <a:pt x="43" y="14"/>
                  </a:cubicBezTo>
                  <a:cubicBezTo>
                    <a:pt x="43" y="14"/>
                    <a:pt x="41" y="14"/>
                    <a:pt x="37" y="13"/>
                  </a:cubicBezTo>
                  <a:cubicBezTo>
                    <a:pt x="33" y="12"/>
                    <a:pt x="27" y="10"/>
                    <a:pt x="21" y="9"/>
                  </a:cubicBezTo>
                  <a:cubicBezTo>
                    <a:pt x="15" y="7"/>
                    <a:pt x="10" y="5"/>
                    <a:pt x="6" y="3"/>
                  </a:cubicBezTo>
                  <a:cubicBezTo>
                    <a:pt x="2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7" name="任意多边形 16">
              <a:extLst>
                <a:ext uri="{FF2B5EF4-FFF2-40B4-BE49-F238E27FC236}">
                  <a16:creationId xmlns:a16="http://schemas.microsoft.com/office/drawing/2014/main" id="{FA76BC24-24AA-45B0-BA49-BB8E54BCA6E3}"/>
                </a:ext>
              </a:extLst>
            </p:cNvPr>
            <p:cNvSpPr/>
            <p:nvPr/>
          </p:nvSpPr>
          <p:spPr bwMode="auto">
            <a:xfrm>
              <a:off x="6326188" y="3084513"/>
              <a:ext cx="55563" cy="53975"/>
            </a:xfrm>
            <a:custGeom>
              <a:gdLst>
                <a:gd name="T0" fmla="*/ 14 w 24"/>
                <a:gd name="T1" fmla="*/ 0 h 23"/>
                <a:gd name="T2" fmla="*/ 13 w 24"/>
                <a:gd name="T3" fmla="*/ 2 h 23"/>
                <a:gd name="T4" fmla="*/ 11 w 24"/>
                <a:gd name="T5" fmla="*/ 7 h 23"/>
                <a:gd name="T6" fmla="*/ 13 w 24"/>
                <a:gd name="T7" fmla="*/ 9 h 23"/>
                <a:gd name="T8" fmla="*/ 17 w 24"/>
                <a:gd name="T9" fmla="*/ 10 h 23"/>
                <a:gd name="T10" fmla="*/ 22 w 24"/>
                <a:gd name="T11" fmla="*/ 12 h 23"/>
                <a:gd name="T12" fmla="*/ 23 w 24"/>
                <a:gd name="T13" fmla="*/ 18 h 23"/>
                <a:gd name="T14" fmla="*/ 19 w 24"/>
                <a:gd name="T15" fmla="*/ 22 h 23"/>
                <a:gd name="T16" fmla="*/ 14 w 24"/>
                <a:gd name="T17" fmla="*/ 23 h 23"/>
                <a:gd name="T18" fmla="*/ 6 w 24"/>
                <a:gd name="T19" fmla="*/ 21 h 23"/>
                <a:gd name="T20" fmla="*/ 1 w 24"/>
                <a:gd name="T21" fmla="*/ 17 h 23"/>
                <a:gd name="T22" fmla="*/ 0 w 24"/>
                <a:gd name="T23" fmla="*/ 16 h 23"/>
                <a:gd name="T24" fmla="*/ 2 w 24"/>
                <a:gd name="T25" fmla="*/ 17 h 23"/>
                <a:gd name="T26" fmla="*/ 6 w 24"/>
                <a:gd name="T27" fmla="*/ 20 h 23"/>
                <a:gd name="T28" fmla="*/ 14 w 24"/>
                <a:gd name="T29" fmla="*/ 22 h 23"/>
                <a:gd name="T30" fmla="*/ 22 w 24"/>
                <a:gd name="T31" fmla="*/ 18 h 23"/>
                <a:gd name="T32" fmla="*/ 21 w 24"/>
                <a:gd name="T33" fmla="*/ 13 h 23"/>
                <a:gd name="T34" fmla="*/ 17 w 24"/>
                <a:gd name="T35" fmla="*/ 11 h 23"/>
                <a:gd name="T36" fmla="*/ 13 w 24"/>
                <a:gd name="T37" fmla="*/ 10 h 23"/>
                <a:gd name="T38" fmla="*/ 10 w 24"/>
                <a:gd name="T39" fmla="*/ 7 h 23"/>
                <a:gd name="T40" fmla="*/ 12 w 24"/>
                <a:gd name="T41" fmla="*/ 1 h 23"/>
                <a:gd name="T42" fmla="*/ 14 w 24"/>
                <a:gd name="T43" fmla="*/ 0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23">
                  <a:moveTo>
                    <a:pt x="14" y="0"/>
                  </a:moveTo>
                  <a:cubicBezTo>
                    <a:pt x="14" y="0"/>
                    <a:pt x="14" y="1"/>
                    <a:pt x="13" y="2"/>
                  </a:cubicBezTo>
                  <a:cubicBezTo>
                    <a:pt x="12" y="3"/>
                    <a:pt x="11" y="4"/>
                    <a:pt x="11" y="7"/>
                  </a:cubicBezTo>
                  <a:cubicBezTo>
                    <a:pt x="11" y="8"/>
                    <a:pt x="12" y="9"/>
                    <a:pt x="13" y="9"/>
                  </a:cubicBezTo>
                  <a:cubicBezTo>
                    <a:pt x="14" y="10"/>
                    <a:pt x="16" y="10"/>
                    <a:pt x="17" y="10"/>
                  </a:cubicBezTo>
                  <a:cubicBezTo>
                    <a:pt x="19" y="10"/>
                    <a:pt x="21" y="11"/>
                    <a:pt x="22" y="12"/>
                  </a:cubicBezTo>
                  <a:cubicBezTo>
                    <a:pt x="23" y="14"/>
                    <a:pt x="24" y="16"/>
                    <a:pt x="23" y="18"/>
                  </a:cubicBezTo>
                  <a:cubicBezTo>
                    <a:pt x="22" y="20"/>
                    <a:pt x="21" y="21"/>
                    <a:pt x="19" y="22"/>
                  </a:cubicBezTo>
                  <a:cubicBezTo>
                    <a:pt x="18" y="23"/>
                    <a:pt x="16" y="23"/>
                    <a:pt x="14" y="23"/>
                  </a:cubicBezTo>
                  <a:cubicBezTo>
                    <a:pt x="11" y="23"/>
                    <a:pt x="8" y="22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6"/>
                    <a:pt x="2" y="17"/>
                  </a:cubicBezTo>
                  <a:cubicBezTo>
                    <a:pt x="3" y="18"/>
                    <a:pt x="4" y="19"/>
                    <a:pt x="6" y="20"/>
                  </a:cubicBezTo>
                  <a:cubicBezTo>
                    <a:pt x="9" y="21"/>
                    <a:pt x="11" y="22"/>
                    <a:pt x="14" y="22"/>
                  </a:cubicBezTo>
                  <a:cubicBezTo>
                    <a:pt x="17" y="22"/>
                    <a:pt x="21" y="21"/>
                    <a:pt x="22" y="18"/>
                  </a:cubicBezTo>
                  <a:cubicBezTo>
                    <a:pt x="22" y="16"/>
                    <a:pt x="22" y="14"/>
                    <a:pt x="21" y="13"/>
                  </a:cubicBezTo>
                  <a:cubicBezTo>
                    <a:pt x="20" y="12"/>
                    <a:pt x="19" y="12"/>
                    <a:pt x="17" y="11"/>
                  </a:cubicBezTo>
                  <a:cubicBezTo>
                    <a:pt x="16" y="11"/>
                    <a:pt x="14" y="11"/>
                    <a:pt x="13" y="10"/>
                  </a:cubicBezTo>
                  <a:cubicBezTo>
                    <a:pt x="11" y="9"/>
                    <a:pt x="10" y="8"/>
                    <a:pt x="10" y="7"/>
                  </a:cubicBezTo>
                  <a:cubicBezTo>
                    <a:pt x="10" y="4"/>
                    <a:pt x="11" y="2"/>
                    <a:pt x="12" y="1"/>
                  </a:cubicBezTo>
                  <a:cubicBezTo>
                    <a:pt x="13" y="0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8" name="任意多边形 17">
              <a:extLst>
                <a:ext uri="{FF2B5EF4-FFF2-40B4-BE49-F238E27FC236}">
                  <a16:creationId xmlns:a16="http://schemas.microsoft.com/office/drawing/2014/main" id="{94B99D24-2C8B-4ADF-9FD5-07B5393E5787}"/>
                </a:ext>
              </a:extLst>
            </p:cNvPr>
            <p:cNvSpPr/>
            <p:nvPr/>
          </p:nvSpPr>
          <p:spPr bwMode="auto">
            <a:xfrm>
              <a:off x="6321426" y="3116263"/>
              <a:ext cx="55563" cy="49212"/>
            </a:xfrm>
            <a:custGeom>
              <a:gdLst>
                <a:gd name="T0" fmla="*/ 21 w 24"/>
                <a:gd name="T1" fmla="*/ 7 h 21"/>
                <a:gd name="T2" fmla="*/ 22 w 24"/>
                <a:gd name="T3" fmla="*/ 8 h 21"/>
                <a:gd name="T4" fmla="*/ 24 w 24"/>
                <a:gd name="T5" fmla="*/ 13 h 21"/>
                <a:gd name="T6" fmla="*/ 20 w 24"/>
                <a:gd name="T7" fmla="*/ 19 h 21"/>
                <a:gd name="T8" fmla="*/ 11 w 24"/>
                <a:gd name="T9" fmla="*/ 20 h 21"/>
                <a:gd name="T10" fmla="*/ 3 w 24"/>
                <a:gd name="T11" fmla="*/ 14 h 21"/>
                <a:gd name="T12" fmla="*/ 0 w 24"/>
                <a:gd name="T13" fmla="*/ 7 h 21"/>
                <a:gd name="T14" fmla="*/ 1 w 24"/>
                <a:gd name="T15" fmla="*/ 2 h 21"/>
                <a:gd name="T16" fmla="*/ 1 w 24"/>
                <a:gd name="T17" fmla="*/ 0 h 21"/>
                <a:gd name="T18" fmla="*/ 1 w 24"/>
                <a:gd name="T19" fmla="*/ 7 h 21"/>
                <a:gd name="T20" fmla="*/ 4 w 24"/>
                <a:gd name="T21" fmla="*/ 14 h 21"/>
                <a:gd name="T22" fmla="*/ 11 w 24"/>
                <a:gd name="T23" fmla="*/ 18 h 21"/>
                <a:gd name="T24" fmla="*/ 19 w 24"/>
                <a:gd name="T25" fmla="*/ 18 h 21"/>
                <a:gd name="T26" fmla="*/ 23 w 24"/>
                <a:gd name="T27" fmla="*/ 13 h 21"/>
                <a:gd name="T28" fmla="*/ 22 w 24"/>
                <a:gd name="T29" fmla="*/ 9 h 21"/>
                <a:gd name="T30" fmla="*/ 21 w 24"/>
                <a:gd name="T31" fmla="*/ 7 h 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21">
                  <a:moveTo>
                    <a:pt x="21" y="7"/>
                  </a:moveTo>
                  <a:cubicBezTo>
                    <a:pt x="21" y="7"/>
                    <a:pt x="21" y="7"/>
                    <a:pt x="22" y="8"/>
                  </a:cubicBezTo>
                  <a:cubicBezTo>
                    <a:pt x="23" y="9"/>
                    <a:pt x="24" y="11"/>
                    <a:pt x="24" y="13"/>
                  </a:cubicBezTo>
                  <a:cubicBezTo>
                    <a:pt x="24" y="15"/>
                    <a:pt x="23" y="18"/>
                    <a:pt x="20" y="19"/>
                  </a:cubicBezTo>
                  <a:cubicBezTo>
                    <a:pt x="17" y="21"/>
                    <a:pt x="14" y="21"/>
                    <a:pt x="11" y="20"/>
                  </a:cubicBezTo>
                  <a:cubicBezTo>
                    <a:pt x="7" y="19"/>
                    <a:pt x="5" y="17"/>
                    <a:pt x="3" y="14"/>
                  </a:cubicBezTo>
                  <a:cubicBezTo>
                    <a:pt x="1" y="12"/>
                    <a:pt x="0" y="9"/>
                    <a:pt x="0" y="7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2" y="0"/>
                    <a:pt x="0" y="3"/>
                    <a:pt x="1" y="7"/>
                  </a:cubicBezTo>
                  <a:cubicBezTo>
                    <a:pt x="1" y="9"/>
                    <a:pt x="2" y="12"/>
                    <a:pt x="4" y="14"/>
                  </a:cubicBezTo>
                  <a:cubicBezTo>
                    <a:pt x="6" y="16"/>
                    <a:pt x="8" y="18"/>
                    <a:pt x="11" y="18"/>
                  </a:cubicBezTo>
                  <a:cubicBezTo>
                    <a:pt x="14" y="19"/>
                    <a:pt x="17" y="19"/>
                    <a:pt x="19" y="18"/>
                  </a:cubicBezTo>
                  <a:cubicBezTo>
                    <a:pt x="22" y="17"/>
                    <a:pt x="23" y="15"/>
                    <a:pt x="23" y="13"/>
                  </a:cubicBezTo>
                  <a:cubicBezTo>
                    <a:pt x="24" y="11"/>
                    <a:pt x="23" y="9"/>
                    <a:pt x="22" y="9"/>
                  </a:cubicBezTo>
                  <a:cubicBezTo>
                    <a:pt x="21" y="8"/>
                    <a:pt x="20" y="8"/>
                    <a:pt x="21" y="7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9" name="任意多边形 18">
              <a:extLst>
                <a:ext uri="{FF2B5EF4-FFF2-40B4-BE49-F238E27FC236}">
                  <a16:creationId xmlns:a16="http://schemas.microsoft.com/office/drawing/2014/main" id="{199C7097-1A2C-42DA-BF65-303893827C60}"/>
                </a:ext>
              </a:extLst>
            </p:cNvPr>
            <p:cNvSpPr/>
            <p:nvPr/>
          </p:nvSpPr>
          <p:spPr bwMode="auto">
            <a:xfrm>
              <a:off x="6413501" y="3051175"/>
              <a:ext cx="42863" cy="47625"/>
            </a:xfrm>
            <a:custGeom>
              <a:gdLst>
                <a:gd name="T0" fmla="*/ 9 w 18"/>
                <a:gd name="T1" fmla="*/ 20 h 20"/>
                <a:gd name="T2" fmla="*/ 10 w 18"/>
                <a:gd name="T3" fmla="*/ 17 h 20"/>
                <a:gd name="T4" fmla="*/ 16 w 18"/>
                <a:gd name="T5" fmla="*/ 12 h 20"/>
                <a:gd name="T6" fmla="*/ 16 w 18"/>
                <a:gd name="T7" fmla="*/ 13 h 20"/>
                <a:gd name="T8" fmla="*/ 12 w 18"/>
                <a:gd name="T9" fmla="*/ 11 h 20"/>
                <a:gd name="T10" fmla="*/ 0 w 18"/>
                <a:gd name="T11" fmla="*/ 0 h 20"/>
                <a:gd name="T12" fmla="*/ 12 w 18"/>
                <a:gd name="T13" fmla="*/ 10 h 20"/>
                <a:gd name="T14" fmla="*/ 16 w 18"/>
                <a:gd name="T15" fmla="*/ 12 h 20"/>
                <a:gd name="T16" fmla="*/ 18 w 18"/>
                <a:gd name="T17" fmla="*/ 12 h 20"/>
                <a:gd name="T18" fmla="*/ 16 w 18"/>
                <a:gd name="T19" fmla="*/ 13 h 20"/>
                <a:gd name="T20" fmla="*/ 10 w 18"/>
                <a:gd name="T21" fmla="*/ 18 h 20"/>
                <a:gd name="T22" fmla="*/ 9 w 18"/>
                <a:gd name="T23" fmla="*/ 20 h 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20">
                  <a:moveTo>
                    <a:pt x="9" y="20"/>
                  </a:moveTo>
                  <a:cubicBezTo>
                    <a:pt x="9" y="20"/>
                    <a:pt x="9" y="19"/>
                    <a:pt x="10" y="17"/>
                  </a:cubicBezTo>
                  <a:cubicBezTo>
                    <a:pt x="11" y="15"/>
                    <a:pt x="13" y="13"/>
                    <a:pt x="16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4" y="12"/>
                    <a:pt x="13" y="12"/>
                    <a:pt x="12" y="11"/>
                  </a:cubicBezTo>
                  <a:cubicBezTo>
                    <a:pt x="4" y="6"/>
                    <a:pt x="0" y="0"/>
                    <a:pt x="0" y="0"/>
                  </a:cubicBezTo>
                  <a:cubicBezTo>
                    <a:pt x="1" y="0"/>
                    <a:pt x="5" y="6"/>
                    <a:pt x="12" y="10"/>
                  </a:cubicBezTo>
                  <a:cubicBezTo>
                    <a:pt x="14" y="11"/>
                    <a:pt x="15" y="11"/>
                    <a:pt x="16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3" y="14"/>
                    <a:pt x="11" y="16"/>
                    <a:pt x="10" y="18"/>
                  </a:cubicBezTo>
                  <a:cubicBezTo>
                    <a:pt x="9" y="19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0" name="任意多边形 19">
              <a:extLst>
                <a:ext uri="{FF2B5EF4-FFF2-40B4-BE49-F238E27FC236}">
                  <a16:creationId xmlns:a16="http://schemas.microsoft.com/office/drawing/2014/main" id="{007F72FF-F933-4FA2-AD9A-75178D952E19}"/>
                </a:ext>
              </a:extLst>
            </p:cNvPr>
            <p:cNvSpPr/>
            <p:nvPr/>
          </p:nvSpPr>
          <p:spPr bwMode="auto">
            <a:xfrm>
              <a:off x="6307138" y="3060700"/>
              <a:ext cx="6350" cy="23812"/>
            </a:xfrm>
            <a:custGeom>
              <a:gdLst>
                <a:gd name="T0" fmla="*/ 0 w 3"/>
                <a:gd name="T1" fmla="*/ 0 h 10"/>
                <a:gd name="T2" fmla="*/ 3 w 3"/>
                <a:gd name="T3" fmla="*/ 5 h 10"/>
                <a:gd name="T4" fmla="*/ 1 w 3"/>
                <a:gd name="T5" fmla="*/ 10 h 10"/>
                <a:gd name="T6" fmla="*/ 1 w 3"/>
                <a:gd name="T7" fmla="*/ 5 h 10"/>
                <a:gd name="T8" fmla="*/ 0 w 3"/>
                <a:gd name="T9" fmla="*/ 0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0">
                  <a:moveTo>
                    <a:pt x="0" y="0"/>
                  </a:moveTo>
                  <a:cubicBezTo>
                    <a:pt x="0" y="0"/>
                    <a:pt x="2" y="2"/>
                    <a:pt x="3" y="5"/>
                  </a:cubicBezTo>
                  <a:cubicBezTo>
                    <a:pt x="3" y="8"/>
                    <a:pt x="2" y="10"/>
                    <a:pt x="1" y="10"/>
                  </a:cubicBezTo>
                  <a:cubicBezTo>
                    <a:pt x="1" y="10"/>
                    <a:pt x="2" y="8"/>
                    <a:pt x="1" y="5"/>
                  </a:cubicBez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B99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1" name="任意多边形 20">
              <a:extLst>
                <a:ext uri="{FF2B5EF4-FFF2-40B4-BE49-F238E27FC236}">
                  <a16:creationId xmlns:a16="http://schemas.microsoft.com/office/drawing/2014/main" id="{04B06241-2806-4858-8744-20799E542894}"/>
                </a:ext>
              </a:extLst>
            </p:cNvPr>
            <p:cNvSpPr/>
            <p:nvPr/>
          </p:nvSpPr>
          <p:spPr bwMode="auto">
            <a:xfrm>
              <a:off x="6615113" y="2787650"/>
              <a:ext cx="1177925" cy="984250"/>
            </a:xfrm>
            <a:custGeom>
              <a:gdLst>
                <a:gd name="T0" fmla="*/ 121 w 505"/>
                <a:gd name="T1" fmla="*/ 198 h 422"/>
                <a:gd name="T2" fmla="*/ 234 w 505"/>
                <a:gd name="T3" fmla="*/ 172 h 422"/>
                <a:gd name="T4" fmla="*/ 228 w 505"/>
                <a:gd name="T5" fmla="*/ 381 h 422"/>
                <a:gd name="T6" fmla="*/ 220 w 505"/>
                <a:gd name="T7" fmla="*/ 401 h 422"/>
                <a:gd name="T8" fmla="*/ 228 w 505"/>
                <a:gd name="T9" fmla="*/ 419 h 422"/>
                <a:gd name="T10" fmla="*/ 476 w 505"/>
                <a:gd name="T11" fmla="*/ 422 h 422"/>
                <a:gd name="T12" fmla="*/ 483 w 505"/>
                <a:gd name="T13" fmla="*/ 221 h 422"/>
                <a:gd name="T14" fmla="*/ 505 w 505"/>
                <a:gd name="T15" fmla="*/ 65 h 422"/>
                <a:gd name="T16" fmla="*/ 453 w 505"/>
                <a:gd name="T17" fmla="*/ 33 h 422"/>
                <a:gd name="T18" fmla="*/ 435 w 505"/>
                <a:gd name="T19" fmla="*/ 8 h 422"/>
                <a:gd name="T20" fmla="*/ 364 w 505"/>
                <a:gd name="T21" fmla="*/ 83 h 422"/>
                <a:gd name="T22" fmla="*/ 346 w 505"/>
                <a:gd name="T23" fmla="*/ 19 h 422"/>
                <a:gd name="T24" fmla="*/ 346 w 505"/>
                <a:gd name="T25" fmla="*/ 0 h 422"/>
                <a:gd name="T26" fmla="*/ 329 w 505"/>
                <a:gd name="T27" fmla="*/ 19 h 422"/>
                <a:gd name="T28" fmla="*/ 233 w 505"/>
                <a:gd name="T29" fmla="*/ 46 h 422"/>
                <a:gd name="T30" fmla="*/ 107 w 505"/>
                <a:gd name="T31" fmla="*/ 105 h 422"/>
                <a:gd name="T32" fmla="*/ 22 w 505"/>
                <a:gd name="T33" fmla="*/ 99 h 422"/>
                <a:gd name="T34" fmla="*/ 0 w 505"/>
                <a:gd name="T35" fmla="*/ 173 h 422"/>
                <a:gd name="T36" fmla="*/ 121 w 505"/>
                <a:gd name="T37" fmla="*/ 198 h 4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5" h="422">
                  <a:moveTo>
                    <a:pt x="121" y="198"/>
                  </a:moveTo>
                  <a:cubicBezTo>
                    <a:pt x="234" y="172"/>
                    <a:pt x="234" y="172"/>
                    <a:pt x="234" y="172"/>
                  </a:cubicBezTo>
                  <a:cubicBezTo>
                    <a:pt x="234" y="172"/>
                    <a:pt x="228" y="379"/>
                    <a:pt x="228" y="381"/>
                  </a:cubicBezTo>
                  <a:cubicBezTo>
                    <a:pt x="229" y="383"/>
                    <a:pt x="219" y="386"/>
                    <a:pt x="220" y="401"/>
                  </a:cubicBezTo>
                  <a:cubicBezTo>
                    <a:pt x="228" y="419"/>
                    <a:pt x="228" y="419"/>
                    <a:pt x="228" y="419"/>
                  </a:cubicBezTo>
                  <a:cubicBezTo>
                    <a:pt x="476" y="422"/>
                    <a:pt x="476" y="422"/>
                    <a:pt x="476" y="422"/>
                  </a:cubicBezTo>
                  <a:cubicBezTo>
                    <a:pt x="483" y="221"/>
                    <a:pt x="483" y="221"/>
                    <a:pt x="483" y="221"/>
                  </a:cubicBezTo>
                  <a:cubicBezTo>
                    <a:pt x="505" y="65"/>
                    <a:pt x="505" y="65"/>
                    <a:pt x="505" y="65"/>
                  </a:cubicBezTo>
                  <a:cubicBezTo>
                    <a:pt x="453" y="33"/>
                    <a:pt x="453" y="33"/>
                    <a:pt x="453" y="33"/>
                  </a:cubicBezTo>
                  <a:cubicBezTo>
                    <a:pt x="435" y="8"/>
                    <a:pt x="435" y="8"/>
                    <a:pt x="435" y="8"/>
                  </a:cubicBezTo>
                  <a:cubicBezTo>
                    <a:pt x="364" y="83"/>
                    <a:pt x="364" y="83"/>
                    <a:pt x="364" y="83"/>
                  </a:cubicBezTo>
                  <a:cubicBezTo>
                    <a:pt x="346" y="19"/>
                    <a:pt x="346" y="19"/>
                    <a:pt x="346" y="19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29" y="19"/>
                    <a:pt x="329" y="19"/>
                    <a:pt x="329" y="19"/>
                  </a:cubicBezTo>
                  <a:cubicBezTo>
                    <a:pt x="233" y="46"/>
                    <a:pt x="233" y="46"/>
                    <a:pt x="233" y="46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21" y="198"/>
                    <a:pt x="121" y="198"/>
                    <a:pt x="121" y="198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2" name="任意多边形 21">
              <a:extLst>
                <a:ext uri="{FF2B5EF4-FFF2-40B4-BE49-F238E27FC236}">
                  <a16:creationId xmlns:a16="http://schemas.microsoft.com/office/drawing/2014/main" id="{3DA4FF22-EECC-4F16-8287-373B68A1A85F}"/>
                </a:ext>
              </a:extLst>
            </p:cNvPr>
            <p:cNvSpPr/>
            <p:nvPr/>
          </p:nvSpPr>
          <p:spPr bwMode="auto">
            <a:xfrm>
              <a:off x="7385051" y="2836863"/>
              <a:ext cx="55563" cy="155575"/>
            </a:xfrm>
            <a:custGeom>
              <a:gdLst>
                <a:gd name="T0" fmla="*/ 24 w 24"/>
                <a:gd name="T1" fmla="*/ 39 h 67"/>
                <a:gd name="T2" fmla="*/ 19 w 24"/>
                <a:gd name="T3" fmla="*/ 45 h 67"/>
                <a:gd name="T4" fmla="*/ 17 w 24"/>
                <a:gd name="T5" fmla="*/ 54 h 67"/>
                <a:gd name="T6" fmla="*/ 15 w 24"/>
                <a:gd name="T7" fmla="*/ 65 h 67"/>
                <a:gd name="T8" fmla="*/ 14 w 24"/>
                <a:gd name="T9" fmla="*/ 67 h 67"/>
                <a:gd name="T10" fmla="*/ 14 w 24"/>
                <a:gd name="T11" fmla="*/ 65 h 67"/>
                <a:gd name="T12" fmla="*/ 8 w 24"/>
                <a:gd name="T13" fmla="*/ 47 h 67"/>
                <a:gd name="T14" fmla="*/ 2 w 24"/>
                <a:gd name="T15" fmla="*/ 14 h 67"/>
                <a:gd name="T16" fmla="*/ 0 w 24"/>
                <a:gd name="T17" fmla="*/ 0 h 67"/>
                <a:gd name="T18" fmla="*/ 3 w 24"/>
                <a:gd name="T19" fmla="*/ 13 h 67"/>
                <a:gd name="T20" fmla="*/ 10 w 24"/>
                <a:gd name="T21" fmla="*/ 47 h 67"/>
                <a:gd name="T22" fmla="*/ 15 w 24"/>
                <a:gd name="T23" fmla="*/ 65 h 67"/>
                <a:gd name="T24" fmla="*/ 14 w 24"/>
                <a:gd name="T25" fmla="*/ 65 h 67"/>
                <a:gd name="T26" fmla="*/ 15 w 24"/>
                <a:gd name="T27" fmla="*/ 53 h 67"/>
                <a:gd name="T28" fmla="*/ 17 w 24"/>
                <a:gd name="T29" fmla="*/ 44 h 67"/>
                <a:gd name="T30" fmla="*/ 22 w 24"/>
                <a:gd name="T31" fmla="*/ 40 h 67"/>
                <a:gd name="T32" fmla="*/ 24 w 24"/>
                <a:gd name="T33" fmla="*/ 39 h 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67">
                  <a:moveTo>
                    <a:pt x="24" y="39"/>
                  </a:moveTo>
                  <a:cubicBezTo>
                    <a:pt x="24" y="39"/>
                    <a:pt x="20" y="40"/>
                    <a:pt x="19" y="45"/>
                  </a:cubicBezTo>
                  <a:cubicBezTo>
                    <a:pt x="18" y="47"/>
                    <a:pt x="17" y="50"/>
                    <a:pt x="17" y="54"/>
                  </a:cubicBezTo>
                  <a:cubicBezTo>
                    <a:pt x="17" y="57"/>
                    <a:pt x="17" y="61"/>
                    <a:pt x="15" y="65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1" y="60"/>
                    <a:pt x="10" y="54"/>
                    <a:pt x="8" y="47"/>
                  </a:cubicBezTo>
                  <a:cubicBezTo>
                    <a:pt x="5" y="34"/>
                    <a:pt x="3" y="22"/>
                    <a:pt x="2" y="14"/>
                  </a:cubicBezTo>
                  <a:cubicBezTo>
                    <a:pt x="0" y="5"/>
                    <a:pt x="0" y="0"/>
                    <a:pt x="0" y="0"/>
                  </a:cubicBezTo>
                  <a:cubicBezTo>
                    <a:pt x="1" y="0"/>
                    <a:pt x="2" y="5"/>
                    <a:pt x="3" y="13"/>
                  </a:cubicBezTo>
                  <a:cubicBezTo>
                    <a:pt x="5" y="22"/>
                    <a:pt x="7" y="34"/>
                    <a:pt x="10" y="47"/>
                  </a:cubicBezTo>
                  <a:cubicBezTo>
                    <a:pt x="12" y="53"/>
                    <a:pt x="13" y="59"/>
                    <a:pt x="15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5" y="61"/>
                    <a:pt x="15" y="57"/>
                    <a:pt x="15" y="53"/>
                  </a:cubicBezTo>
                  <a:cubicBezTo>
                    <a:pt x="16" y="50"/>
                    <a:pt x="16" y="47"/>
                    <a:pt x="17" y="44"/>
                  </a:cubicBezTo>
                  <a:cubicBezTo>
                    <a:pt x="19" y="42"/>
                    <a:pt x="20" y="40"/>
                    <a:pt x="22" y="40"/>
                  </a:cubicBezTo>
                  <a:cubicBezTo>
                    <a:pt x="23" y="39"/>
                    <a:pt x="24" y="39"/>
                    <a:pt x="24" y="39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3" name="任意多边形 22">
              <a:extLst>
                <a:ext uri="{FF2B5EF4-FFF2-40B4-BE49-F238E27FC236}">
                  <a16:creationId xmlns:a16="http://schemas.microsoft.com/office/drawing/2014/main" id="{FB07F0BD-BCA7-4641-896F-A60062BAD7BB}"/>
                </a:ext>
              </a:extLst>
            </p:cNvPr>
            <p:cNvSpPr/>
            <p:nvPr/>
          </p:nvSpPr>
          <p:spPr bwMode="auto">
            <a:xfrm>
              <a:off x="7510463" y="2852738"/>
              <a:ext cx="144463" cy="142875"/>
            </a:xfrm>
            <a:custGeom>
              <a:gdLst>
                <a:gd name="T0" fmla="*/ 61 w 62"/>
                <a:gd name="T1" fmla="*/ 0 h 61"/>
                <a:gd name="T2" fmla="*/ 59 w 62"/>
                <a:gd name="T3" fmla="*/ 4 h 61"/>
                <a:gd name="T4" fmla="*/ 52 w 62"/>
                <a:gd name="T5" fmla="*/ 13 h 61"/>
                <a:gd name="T6" fmla="*/ 28 w 62"/>
                <a:gd name="T7" fmla="*/ 42 h 61"/>
                <a:gd name="T8" fmla="*/ 12 w 62"/>
                <a:gd name="T9" fmla="*/ 60 h 61"/>
                <a:gd name="T10" fmla="*/ 11 w 62"/>
                <a:gd name="T11" fmla="*/ 61 h 61"/>
                <a:gd name="T12" fmla="*/ 11 w 62"/>
                <a:gd name="T13" fmla="*/ 59 h 61"/>
                <a:gd name="T14" fmla="*/ 6 w 62"/>
                <a:gd name="T15" fmla="*/ 38 h 61"/>
                <a:gd name="T16" fmla="*/ 2 w 62"/>
                <a:gd name="T17" fmla="*/ 34 h 61"/>
                <a:gd name="T18" fmla="*/ 1 w 62"/>
                <a:gd name="T19" fmla="*/ 34 h 61"/>
                <a:gd name="T20" fmla="*/ 0 w 62"/>
                <a:gd name="T21" fmla="*/ 35 h 61"/>
                <a:gd name="T22" fmla="*/ 2 w 62"/>
                <a:gd name="T23" fmla="*/ 34 h 61"/>
                <a:gd name="T24" fmla="*/ 5 w 62"/>
                <a:gd name="T25" fmla="*/ 35 h 61"/>
                <a:gd name="T26" fmla="*/ 7 w 62"/>
                <a:gd name="T27" fmla="*/ 38 h 61"/>
                <a:gd name="T28" fmla="*/ 12 w 62"/>
                <a:gd name="T29" fmla="*/ 59 h 61"/>
                <a:gd name="T30" fmla="*/ 11 w 62"/>
                <a:gd name="T31" fmla="*/ 59 h 61"/>
                <a:gd name="T32" fmla="*/ 26 w 62"/>
                <a:gd name="T33" fmla="*/ 41 h 61"/>
                <a:gd name="T34" fmla="*/ 51 w 62"/>
                <a:gd name="T35" fmla="*/ 12 h 61"/>
                <a:gd name="T36" fmla="*/ 58 w 62"/>
                <a:gd name="T37" fmla="*/ 3 h 61"/>
                <a:gd name="T38" fmla="*/ 61 w 62"/>
                <a:gd name="T39" fmla="*/ 0 h 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61">
                  <a:moveTo>
                    <a:pt x="61" y="0"/>
                  </a:moveTo>
                  <a:cubicBezTo>
                    <a:pt x="62" y="1"/>
                    <a:pt x="61" y="2"/>
                    <a:pt x="59" y="4"/>
                  </a:cubicBezTo>
                  <a:cubicBezTo>
                    <a:pt x="57" y="6"/>
                    <a:pt x="55" y="9"/>
                    <a:pt x="52" y="13"/>
                  </a:cubicBezTo>
                  <a:cubicBezTo>
                    <a:pt x="46" y="20"/>
                    <a:pt x="37" y="31"/>
                    <a:pt x="28" y="42"/>
                  </a:cubicBezTo>
                  <a:cubicBezTo>
                    <a:pt x="22" y="48"/>
                    <a:pt x="17" y="54"/>
                    <a:pt x="12" y="60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8" y="51"/>
                    <a:pt x="7" y="43"/>
                    <a:pt x="6" y="38"/>
                  </a:cubicBezTo>
                  <a:cubicBezTo>
                    <a:pt x="5" y="36"/>
                    <a:pt x="4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3" y="34"/>
                    <a:pt x="4" y="34"/>
                    <a:pt x="5" y="35"/>
                  </a:cubicBezTo>
                  <a:cubicBezTo>
                    <a:pt x="6" y="35"/>
                    <a:pt x="6" y="37"/>
                    <a:pt x="7" y="38"/>
                  </a:cubicBezTo>
                  <a:cubicBezTo>
                    <a:pt x="8" y="43"/>
                    <a:pt x="10" y="50"/>
                    <a:pt x="12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5" y="53"/>
                    <a:pt x="21" y="47"/>
                    <a:pt x="26" y="41"/>
                  </a:cubicBezTo>
                  <a:cubicBezTo>
                    <a:pt x="36" y="29"/>
                    <a:pt x="44" y="19"/>
                    <a:pt x="51" y="12"/>
                  </a:cubicBezTo>
                  <a:cubicBezTo>
                    <a:pt x="54" y="8"/>
                    <a:pt x="57" y="5"/>
                    <a:pt x="58" y="3"/>
                  </a:cubicBezTo>
                  <a:cubicBezTo>
                    <a:pt x="60" y="1"/>
                    <a:pt x="61" y="0"/>
                    <a:pt x="61" y="0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4" name="任意多边形 23">
              <a:extLst>
                <a:ext uri="{FF2B5EF4-FFF2-40B4-BE49-F238E27FC236}">
                  <a16:creationId xmlns:a16="http://schemas.microsoft.com/office/drawing/2014/main" id="{50E02EAC-3A2E-4164-B339-87EB3C2EC91C}"/>
                </a:ext>
              </a:extLst>
            </p:cNvPr>
            <p:cNvSpPr/>
            <p:nvPr/>
          </p:nvSpPr>
          <p:spPr bwMode="auto">
            <a:xfrm>
              <a:off x="7405688" y="3014663"/>
              <a:ext cx="49213" cy="612775"/>
            </a:xfrm>
            <a:custGeom>
              <a:gdLst>
                <a:gd name="T0" fmla="*/ 1 w 21"/>
                <a:gd name="T1" fmla="*/ 263 h 263"/>
                <a:gd name="T2" fmla="*/ 1 w 21"/>
                <a:gd name="T3" fmla="*/ 260 h 263"/>
                <a:gd name="T4" fmla="*/ 1 w 21"/>
                <a:gd name="T5" fmla="*/ 252 h 263"/>
                <a:gd name="T6" fmla="*/ 1 w 21"/>
                <a:gd name="T7" fmla="*/ 224 h 263"/>
                <a:gd name="T8" fmla="*/ 5 w 21"/>
                <a:gd name="T9" fmla="*/ 131 h 263"/>
                <a:gd name="T10" fmla="*/ 15 w 21"/>
                <a:gd name="T11" fmla="*/ 38 h 263"/>
                <a:gd name="T12" fmla="*/ 19 w 21"/>
                <a:gd name="T13" fmla="*/ 10 h 263"/>
                <a:gd name="T14" fmla="*/ 20 w 21"/>
                <a:gd name="T15" fmla="*/ 2 h 263"/>
                <a:gd name="T16" fmla="*/ 21 w 21"/>
                <a:gd name="T17" fmla="*/ 0 h 263"/>
                <a:gd name="T18" fmla="*/ 20 w 21"/>
                <a:gd name="T19" fmla="*/ 2 h 263"/>
                <a:gd name="T20" fmla="*/ 20 w 21"/>
                <a:gd name="T21" fmla="*/ 10 h 263"/>
                <a:gd name="T22" fmla="*/ 16 w 21"/>
                <a:gd name="T23" fmla="*/ 38 h 263"/>
                <a:gd name="T24" fmla="*/ 7 w 21"/>
                <a:gd name="T25" fmla="*/ 131 h 263"/>
                <a:gd name="T26" fmla="*/ 2 w 21"/>
                <a:gd name="T27" fmla="*/ 224 h 263"/>
                <a:gd name="T28" fmla="*/ 1 w 21"/>
                <a:gd name="T29" fmla="*/ 252 h 263"/>
                <a:gd name="T30" fmla="*/ 1 w 21"/>
                <a:gd name="T31" fmla="*/ 260 h 263"/>
                <a:gd name="T32" fmla="*/ 1 w 21"/>
                <a:gd name="T33" fmla="*/ 263 h 2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63">
                  <a:moveTo>
                    <a:pt x="1" y="263"/>
                  </a:moveTo>
                  <a:cubicBezTo>
                    <a:pt x="1" y="263"/>
                    <a:pt x="1" y="262"/>
                    <a:pt x="1" y="260"/>
                  </a:cubicBezTo>
                  <a:cubicBezTo>
                    <a:pt x="1" y="258"/>
                    <a:pt x="1" y="255"/>
                    <a:pt x="1" y="252"/>
                  </a:cubicBezTo>
                  <a:cubicBezTo>
                    <a:pt x="0" y="246"/>
                    <a:pt x="0" y="236"/>
                    <a:pt x="1" y="224"/>
                  </a:cubicBezTo>
                  <a:cubicBezTo>
                    <a:pt x="1" y="200"/>
                    <a:pt x="2" y="167"/>
                    <a:pt x="5" y="131"/>
                  </a:cubicBezTo>
                  <a:cubicBezTo>
                    <a:pt x="7" y="94"/>
                    <a:pt x="11" y="61"/>
                    <a:pt x="15" y="38"/>
                  </a:cubicBezTo>
                  <a:cubicBezTo>
                    <a:pt x="16" y="26"/>
                    <a:pt x="18" y="16"/>
                    <a:pt x="19" y="10"/>
                  </a:cubicBezTo>
                  <a:cubicBezTo>
                    <a:pt x="19" y="7"/>
                    <a:pt x="20" y="4"/>
                    <a:pt x="20" y="2"/>
                  </a:cubicBezTo>
                  <a:cubicBezTo>
                    <a:pt x="20" y="0"/>
                    <a:pt x="21" y="0"/>
                    <a:pt x="21" y="0"/>
                  </a:cubicBezTo>
                  <a:cubicBezTo>
                    <a:pt x="21" y="0"/>
                    <a:pt x="21" y="1"/>
                    <a:pt x="20" y="2"/>
                  </a:cubicBezTo>
                  <a:cubicBezTo>
                    <a:pt x="20" y="4"/>
                    <a:pt x="20" y="7"/>
                    <a:pt x="20" y="10"/>
                  </a:cubicBezTo>
                  <a:cubicBezTo>
                    <a:pt x="19" y="17"/>
                    <a:pt x="17" y="26"/>
                    <a:pt x="16" y="38"/>
                  </a:cubicBezTo>
                  <a:cubicBezTo>
                    <a:pt x="13" y="62"/>
                    <a:pt x="10" y="95"/>
                    <a:pt x="7" y="131"/>
                  </a:cubicBezTo>
                  <a:cubicBezTo>
                    <a:pt x="4" y="167"/>
                    <a:pt x="3" y="200"/>
                    <a:pt x="2" y="224"/>
                  </a:cubicBezTo>
                  <a:cubicBezTo>
                    <a:pt x="2" y="236"/>
                    <a:pt x="2" y="245"/>
                    <a:pt x="1" y="252"/>
                  </a:cubicBezTo>
                  <a:cubicBezTo>
                    <a:pt x="1" y="255"/>
                    <a:pt x="1" y="258"/>
                    <a:pt x="1" y="260"/>
                  </a:cubicBezTo>
                  <a:cubicBezTo>
                    <a:pt x="1" y="262"/>
                    <a:pt x="1" y="263"/>
                    <a:pt x="1" y="263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5" name="任意多边形 24">
              <a:extLst>
                <a:ext uri="{FF2B5EF4-FFF2-40B4-BE49-F238E27FC236}">
                  <a16:creationId xmlns:a16="http://schemas.microsoft.com/office/drawing/2014/main" id="{8A3AC1D0-0FC8-4EB0-A225-AB122638CD91}"/>
                </a:ext>
              </a:extLst>
            </p:cNvPr>
            <p:cNvSpPr/>
            <p:nvPr/>
          </p:nvSpPr>
          <p:spPr bwMode="auto">
            <a:xfrm>
              <a:off x="7356476" y="3657600"/>
              <a:ext cx="6350" cy="82550"/>
            </a:xfrm>
            <a:custGeom>
              <a:gdLst>
                <a:gd name="T0" fmla="*/ 2 w 3"/>
                <a:gd name="T1" fmla="*/ 35 h 35"/>
                <a:gd name="T2" fmla="*/ 0 w 3"/>
                <a:gd name="T3" fmla="*/ 17 h 35"/>
                <a:gd name="T4" fmla="*/ 2 w 3"/>
                <a:gd name="T5" fmla="*/ 0 h 35"/>
                <a:gd name="T6" fmla="*/ 2 w 3"/>
                <a:gd name="T7" fmla="*/ 18 h 35"/>
                <a:gd name="T8" fmla="*/ 2 w 3"/>
                <a:gd name="T9" fmla="*/ 35 h 3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5">
                  <a:moveTo>
                    <a:pt x="2" y="35"/>
                  </a:moveTo>
                  <a:cubicBezTo>
                    <a:pt x="1" y="35"/>
                    <a:pt x="0" y="27"/>
                    <a:pt x="0" y="17"/>
                  </a:cubicBezTo>
                  <a:cubicBezTo>
                    <a:pt x="0" y="8"/>
                    <a:pt x="1" y="0"/>
                    <a:pt x="2" y="0"/>
                  </a:cubicBezTo>
                  <a:cubicBezTo>
                    <a:pt x="3" y="0"/>
                    <a:pt x="2" y="8"/>
                    <a:pt x="2" y="18"/>
                  </a:cubicBezTo>
                  <a:cubicBezTo>
                    <a:pt x="2" y="27"/>
                    <a:pt x="2" y="35"/>
                    <a:pt x="2" y="35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6" name="任意多边形 25">
              <a:extLst>
                <a:ext uri="{FF2B5EF4-FFF2-40B4-BE49-F238E27FC236}">
                  <a16:creationId xmlns:a16="http://schemas.microsoft.com/office/drawing/2014/main" id="{F7D46C50-1EFD-4C0C-8E63-9B3B06968D2E}"/>
                </a:ext>
              </a:extLst>
            </p:cNvPr>
            <p:cNvSpPr/>
            <p:nvPr/>
          </p:nvSpPr>
          <p:spPr bwMode="auto">
            <a:xfrm>
              <a:off x="7200901" y="3605213"/>
              <a:ext cx="395288" cy="69850"/>
            </a:xfrm>
            <a:custGeom>
              <a:gdLst>
                <a:gd name="T0" fmla="*/ 170 w 170"/>
                <a:gd name="T1" fmla="*/ 0 h 30"/>
                <a:gd name="T2" fmla="*/ 164 w 170"/>
                <a:gd name="T3" fmla="*/ 2 h 30"/>
                <a:gd name="T4" fmla="*/ 146 w 170"/>
                <a:gd name="T5" fmla="*/ 8 h 30"/>
                <a:gd name="T6" fmla="*/ 87 w 170"/>
                <a:gd name="T7" fmla="*/ 22 h 30"/>
                <a:gd name="T8" fmla="*/ 26 w 170"/>
                <a:gd name="T9" fmla="*/ 29 h 30"/>
                <a:gd name="T10" fmla="*/ 7 w 170"/>
                <a:gd name="T11" fmla="*/ 30 h 30"/>
                <a:gd name="T12" fmla="*/ 0 w 170"/>
                <a:gd name="T13" fmla="*/ 30 h 30"/>
                <a:gd name="T14" fmla="*/ 7 w 170"/>
                <a:gd name="T15" fmla="*/ 30 h 30"/>
                <a:gd name="T16" fmla="*/ 26 w 170"/>
                <a:gd name="T17" fmla="*/ 28 h 30"/>
                <a:gd name="T18" fmla="*/ 86 w 170"/>
                <a:gd name="T19" fmla="*/ 20 h 30"/>
                <a:gd name="T20" fmla="*/ 146 w 170"/>
                <a:gd name="T21" fmla="*/ 7 h 30"/>
                <a:gd name="T22" fmla="*/ 164 w 170"/>
                <a:gd name="T23" fmla="*/ 2 h 30"/>
                <a:gd name="T24" fmla="*/ 170 w 170"/>
                <a:gd name="T25" fmla="*/ 0 h 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0" h="30">
                  <a:moveTo>
                    <a:pt x="170" y="0"/>
                  </a:moveTo>
                  <a:cubicBezTo>
                    <a:pt x="170" y="0"/>
                    <a:pt x="168" y="1"/>
                    <a:pt x="164" y="2"/>
                  </a:cubicBezTo>
                  <a:cubicBezTo>
                    <a:pt x="160" y="4"/>
                    <a:pt x="154" y="6"/>
                    <a:pt x="146" y="8"/>
                  </a:cubicBezTo>
                  <a:cubicBezTo>
                    <a:pt x="131" y="12"/>
                    <a:pt x="110" y="18"/>
                    <a:pt x="87" y="22"/>
                  </a:cubicBezTo>
                  <a:cubicBezTo>
                    <a:pt x="63" y="26"/>
                    <a:pt x="41" y="28"/>
                    <a:pt x="26" y="29"/>
                  </a:cubicBezTo>
                  <a:cubicBezTo>
                    <a:pt x="18" y="30"/>
                    <a:pt x="11" y="30"/>
                    <a:pt x="7" y="30"/>
                  </a:cubicBezTo>
                  <a:cubicBezTo>
                    <a:pt x="3" y="30"/>
                    <a:pt x="0" y="30"/>
                    <a:pt x="0" y="30"/>
                  </a:cubicBezTo>
                  <a:cubicBezTo>
                    <a:pt x="0" y="30"/>
                    <a:pt x="3" y="30"/>
                    <a:pt x="7" y="30"/>
                  </a:cubicBezTo>
                  <a:cubicBezTo>
                    <a:pt x="12" y="29"/>
                    <a:pt x="18" y="29"/>
                    <a:pt x="26" y="28"/>
                  </a:cubicBezTo>
                  <a:cubicBezTo>
                    <a:pt x="41" y="27"/>
                    <a:pt x="63" y="24"/>
                    <a:pt x="86" y="20"/>
                  </a:cubicBezTo>
                  <a:cubicBezTo>
                    <a:pt x="110" y="16"/>
                    <a:pt x="131" y="11"/>
                    <a:pt x="146" y="7"/>
                  </a:cubicBezTo>
                  <a:cubicBezTo>
                    <a:pt x="153" y="5"/>
                    <a:pt x="159" y="3"/>
                    <a:pt x="164" y="2"/>
                  </a:cubicBezTo>
                  <a:cubicBezTo>
                    <a:pt x="168" y="1"/>
                    <a:pt x="170" y="0"/>
                    <a:pt x="170" y="0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7" name="任意多边形 26">
              <a:extLst>
                <a:ext uri="{FF2B5EF4-FFF2-40B4-BE49-F238E27FC236}">
                  <a16:creationId xmlns:a16="http://schemas.microsoft.com/office/drawing/2014/main" id="{694FA916-20A9-4DCB-B460-C133140BC4A6}"/>
                </a:ext>
              </a:extLst>
            </p:cNvPr>
            <p:cNvSpPr/>
            <p:nvPr/>
          </p:nvSpPr>
          <p:spPr bwMode="auto">
            <a:xfrm>
              <a:off x="7156451" y="2984500"/>
              <a:ext cx="4763" cy="304800"/>
            </a:xfrm>
            <a:custGeom>
              <a:gdLst>
                <a:gd name="T0" fmla="*/ 1 w 2"/>
                <a:gd name="T1" fmla="*/ 131 h 131"/>
                <a:gd name="T2" fmla="*/ 0 w 2"/>
                <a:gd name="T3" fmla="*/ 66 h 131"/>
                <a:gd name="T4" fmla="*/ 2 w 2"/>
                <a:gd name="T5" fmla="*/ 0 h 131"/>
                <a:gd name="T6" fmla="*/ 2 w 2"/>
                <a:gd name="T7" fmla="*/ 66 h 131"/>
                <a:gd name="T8" fmla="*/ 1 w 2"/>
                <a:gd name="T9" fmla="*/ 131 h 1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31">
                  <a:moveTo>
                    <a:pt x="1" y="131"/>
                  </a:moveTo>
                  <a:cubicBezTo>
                    <a:pt x="1" y="131"/>
                    <a:pt x="0" y="102"/>
                    <a:pt x="0" y="66"/>
                  </a:cubicBezTo>
                  <a:cubicBezTo>
                    <a:pt x="0" y="29"/>
                    <a:pt x="1" y="0"/>
                    <a:pt x="2" y="0"/>
                  </a:cubicBezTo>
                  <a:cubicBezTo>
                    <a:pt x="2" y="0"/>
                    <a:pt x="2" y="29"/>
                    <a:pt x="2" y="66"/>
                  </a:cubicBezTo>
                  <a:cubicBezTo>
                    <a:pt x="2" y="102"/>
                    <a:pt x="2" y="131"/>
                    <a:pt x="1" y="13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8" name="任意多边形 27">
              <a:extLst>
                <a:ext uri="{FF2B5EF4-FFF2-40B4-BE49-F238E27FC236}">
                  <a16:creationId xmlns:a16="http://schemas.microsoft.com/office/drawing/2014/main" id="{78C318ED-33C6-48CB-A2A0-4DEC05B969D4}"/>
                </a:ext>
              </a:extLst>
            </p:cNvPr>
            <p:cNvSpPr/>
            <p:nvPr/>
          </p:nvSpPr>
          <p:spPr bwMode="auto">
            <a:xfrm>
              <a:off x="7718426" y="2932113"/>
              <a:ext cx="260350" cy="838200"/>
            </a:xfrm>
            <a:custGeom>
              <a:gdLst>
                <a:gd name="T0" fmla="*/ 28 w 112"/>
                <a:gd name="T1" fmla="*/ 0 h 359"/>
                <a:gd name="T2" fmla="*/ 61 w 112"/>
                <a:gd name="T3" fmla="*/ 42 h 359"/>
                <a:gd name="T4" fmla="*/ 107 w 112"/>
                <a:gd name="T5" fmla="*/ 213 h 359"/>
                <a:gd name="T6" fmla="*/ 105 w 112"/>
                <a:gd name="T7" fmla="*/ 260 h 359"/>
                <a:gd name="T8" fmla="*/ 65 w 112"/>
                <a:gd name="T9" fmla="*/ 359 h 359"/>
                <a:gd name="T10" fmla="*/ 0 w 112"/>
                <a:gd name="T11" fmla="*/ 320 h 359"/>
                <a:gd name="T12" fmla="*/ 32 w 112"/>
                <a:gd name="T13" fmla="*/ 228 h 359"/>
                <a:gd name="T14" fmla="*/ 6 w 112"/>
                <a:gd name="T15" fmla="*/ 149 h 359"/>
                <a:gd name="T16" fmla="*/ 28 w 112"/>
                <a:gd name="T17" fmla="*/ 0 h 3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359">
                  <a:moveTo>
                    <a:pt x="28" y="0"/>
                  </a:moveTo>
                  <a:cubicBezTo>
                    <a:pt x="28" y="0"/>
                    <a:pt x="59" y="27"/>
                    <a:pt x="61" y="42"/>
                  </a:cubicBezTo>
                  <a:cubicBezTo>
                    <a:pt x="63" y="54"/>
                    <a:pt x="93" y="164"/>
                    <a:pt x="107" y="213"/>
                  </a:cubicBezTo>
                  <a:cubicBezTo>
                    <a:pt x="112" y="229"/>
                    <a:pt x="111" y="245"/>
                    <a:pt x="105" y="260"/>
                  </a:cubicBezTo>
                  <a:cubicBezTo>
                    <a:pt x="65" y="359"/>
                    <a:pt x="65" y="359"/>
                    <a:pt x="65" y="359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32" y="228"/>
                    <a:pt x="32" y="228"/>
                    <a:pt x="32" y="228"/>
                  </a:cubicBezTo>
                  <a:cubicBezTo>
                    <a:pt x="6" y="149"/>
                    <a:pt x="6" y="149"/>
                    <a:pt x="6" y="149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9" name="任意多边形 28">
              <a:extLst>
                <a:ext uri="{FF2B5EF4-FFF2-40B4-BE49-F238E27FC236}">
                  <a16:creationId xmlns:a16="http://schemas.microsoft.com/office/drawing/2014/main" id="{7E005C8A-F29B-4474-BE5F-DE7503EE12A3}"/>
                </a:ext>
              </a:extLst>
            </p:cNvPr>
            <p:cNvSpPr/>
            <p:nvPr/>
          </p:nvSpPr>
          <p:spPr bwMode="auto">
            <a:xfrm>
              <a:off x="7659688" y="2951163"/>
              <a:ext cx="209550" cy="819150"/>
            </a:xfrm>
            <a:custGeom>
              <a:gdLst>
                <a:gd name="T0" fmla="*/ 90 w 90"/>
                <a:gd name="T1" fmla="*/ 351 h 351"/>
                <a:gd name="T2" fmla="*/ 89 w 90"/>
                <a:gd name="T3" fmla="*/ 350 h 351"/>
                <a:gd name="T4" fmla="*/ 85 w 90"/>
                <a:gd name="T5" fmla="*/ 348 h 351"/>
                <a:gd name="T6" fmla="*/ 72 w 90"/>
                <a:gd name="T7" fmla="*/ 341 h 351"/>
                <a:gd name="T8" fmla="*/ 25 w 90"/>
                <a:gd name="T9" fmla="*/ 313 h 351"/>
                <a:gd name="T10" fmla="*/ 24 w 90"/>
                <a:gd name="T11" fmla="*/ 313 h 351"/>
                <a:gd name="T12" fmla="*/ 24 w 90"/>
                <a:gd name="T13" fmla="*/ 312 h 351"/>
                <a:gd name="T14" fmla="*/ 56 w 90"/>
                <a:gd name="T15" fmla="*/ 219 h 351"/>
                <a:gd name="T16" fmla="*/ 56 w 90"/>
                <a:gd name="T17" fmla="*/ 220 h 351"/>
                <a:gd name="T18" fmla="*/ 45 w 90"/>
                <a:gd name="T19" fmla="*/ 188 h 351"/>
                <a:gd name="T20" fmla="*/ 18 w 90"/>
                <a:gd name="T21" fmla="*/ 116 h 351"/>
                <a:gd name="T22" fmla="*/ 18 w 90"/>
                <a:gd name="T23" fmla="*/ 117 h 351"/>
                <a:gd name="T24" fmla="*/ 1 w 90"/>
                <a:gd name="T25" fmla="*/ 67 h 351"/>
                <a:gd name="T26" fmla="*/ 1 w 90"/>
                <a:gd name="T27" fmla="*/ 45 h 351"/>
                <a:gd name="T28" fmla="*/ 8 w 90"/>
                <a:gd name="T29" fmla="*/ 27 h 351"/>
                <a:gd name="T30" fmla="*/ 25 w 90"/>
                <a:gd name="T31" fmla="*/ 5 h 351"/>
                <a:gd name="T32" fmla="*/ 30 w 90"/>
                <a:gd name="T33" fmla="*/ 1 h 351"/>
                <a:gd name="T34" fmla="*/ 32 w 90"/>
                <a:gd name="T35" fmla="*/ 0 h 351"/>
                <a:gd name="T36" fmla="*/ 30 w 90"/>
                <a:gd name="T37" fmla="*/ 1 h 351"/>
                <a:gd name="T38" fmla="*/ 25 w 90"/>
                <a:gd name="T39" fmla="*/ 6 h 351"/>
                <a:gd name="T40" fmla="*/ 9 w 90"/>
                <a:gd name="T41" fmla="*/ 27 h 351"/>
                <a:gd name="T42" fmla="*/ 3 w 90"/>
                <a:gd name="T43" fmla="*/ 45 h 351"/>
                <a:gd name="T44" fmla="*/ 2 w 90"/>
                <a:gd name="T45" fmla="*/ 67 h 351"/>
                <a:gd name="T46" fmla="*/ 20 w 90"/>
                <a:gd name="T47" fmla="*/ 116 h 351"/>
                <a:gd name="T48" fmla="*/ 20 w 90"/>
                <a:gd name="T49" fmla="*/ 116 h 351"/>
                <a:gd name="T50" fmla="*/ 20 w 90"/>
                <a:gd name="T51" fmla="*/ 116 h 351"/>
                <a:gd name="T52" fmla="*/ 47 w 90"/>
                <a:gd name="T53" fmla="*/ 188 h 351"/>
                <a:gd name="T54" fmla="*/ 58 w 90"/>
                <a:gd name="T55" fmla="*/ 219 h 351"/>
                <a:gd name="T56" fmla="*/ 59 w 90"/>
                <a:gd name="T57" fmla="*/ 220 h 351"/>
                <a:gd name="T58" fmla="*/ 58 w 90"/>
                <a:gd name="T59" fmla="*/ 220 h 351"/>
                <a:gd name="T60" fmla="*/ 26 w 90"/>
                <a:gd name="T61" fmla="*/ 313 h 351"/>
                <a:gd name="T62" fmla="*/ 26 w 90"/>
                <a:gd name="T63" fmla="*/ 312 h 351"/>
                <a:gd name="T64" fmla="*/ 72 w 90"/>
                <a:gd name="T65" fmla="*/ 340 h 351"/>
                <a:gd name="T66" fmla="*/ 85 w 90"/>
                <a:gd name="T67" fmla="*/ 348 h 351"/>
                <a:gd name="T68" fmla="*/ 89 w 90"/>
                <a:gd name="T69" fmla="*/ 350 h 351"/>
                <a:gd name="T70" fmla="*/ 90 w 90"/>
                <a:gd name="T71" fmla="*/ 351 h 3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" h="351">
                  <a:moveTo>
                    <a:pt x="90" y="351"/>
                  </a:moveTo>
                  <a:cubicBezTo>
                    <a:pt x="90" y="351"/>
                    <a:pt x="89" y="350"/>
                    <a:pt x="89" y="350"/>
                  </a:cubicBezTo>
                  <a:cubicBezTo>
                    <a:pt x="88" y="350"/>
                    <a:pt x="86" y="349"/>
                    <a:pt x="85" y="348"/>
                  </a:cubicBezTo>
                  <a:cubicBezTo>
                    <a:pt x="82" y="346"/>
                    <a:pt x="78" y="344"/>
                    <a:pt x="72" y="341"/>
                  </a:cubicBezTo>
                  <a:cubicBezTo>
                    <a:pt x="61" y="334"/>
                    <a:pt x="44" y="325"/>
                    <a:pt x="25" y="313"/>
                  </a:cubicBezTo>
                  <a:cubicBezTo>
                    <a:pt x="24" y="313"/>
                    <a:pt x="24" y="313"/>
                    <a:pt x="24" y="313"/>
                  </a:cubicBezTo>
                  <a:cubicBezTo>
                    <a:pt x="24" y="312"/>
                    <a:pt x="24" y="312"/>
                    <a:pt x="24" y="312"/>
                  </a:cubicBezTo>
                  <a:cubicBezTo>
                    <a:pt x="33" y="286"/>
                    <a:pt x="44" y="254"/>
                    <a:pt x="56" y="219"/>
                  </a:cubicBezTo>
                  <a:cubicBezTo>
                    <a:pt x="56" y="220"/>
                    <a:pt x="56" y="220"/>
                    <a:pt x="56" y="220"/>
                  </a:cubicBezTo>
                  <a:cubicBezTo>
                    <a:pt x="53" y="210"/>
                    <a:pt x="49" y="199"/>
                    <a:pt x="45" y="188"/>
                  </a:cubicBezTo>
                  <a:cubicBezTo>
                    <a:pt x="35" y="163"/>
                    <a:pt x="26" y="139"/>
                    <a:pt x="18" y="116"/>
                  </a:cubicBezTo>
                  <a:cubicBezTo>
                    <a:pt x="18" y="117"/>
                    <a:pt x="18" y="117"/>
                    <a:pt x="18" y="117"/>
                  </a:cubicBezTo>
                  <a:cubicBezTo>
                    <a:pt x="10" y="99"/>
                    <a:pt x="3" y="83"/>
                    <a:pt x="1" y="67"/>
                  </a:cubicBezTo>
                  <a:cubicBezTo>
                    <a:pt x="0" y="59"/>
                    <a:pt x="0" y="51"/>
                    <a:pt x="1" y="45"/>
                  </a:cubicBezTo>
                  <a:cubicBezTo>
                    <a:pt x="3" y="38"/>
                    <a:pt x="5" y="32"/>
                    <a:pt x="8" y="27"/>
                  </a:cubicBezTo>
                  <a:cubicBezTo>
                    <a:pt x="13" y="16"/>
                    <a:pt x="20" y="10"/>
                    <a:pt x="25" y="5"/>
                  </a:cubicBezTo>
                  <a:cubicBezTo>
                    <a:pt x="27" y="3"/>
                    <a:pt x="29" y="2"/>
                    <a:pt x="30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32" y="0"/>
                    <a:pt x="30" y="1"/>
                  </a:cubicBezTo>
                  <a:cubicBezTo>
                    <a:pt x="29" y="2"/>
                    <a:pt x="27" y="4"/>
                    <a:pt x="25" y="6"/>
                  </a:cubicBezTo>
                  <a:cubicBezTo>
                    <a:pt x="20" y="10"/>
                    <a:pt x="14" y="17"/>
                    <a:pt x="9" y="27"/>
                  </a:cubicBezTo>
                  <a:cubicBezTo>
                    <a:pt x="6" y="32"/>
                    <a:pt x="4" y="38"/>
                    <a:pt x="3" y="45"/>
                  </a:cubicBezTo>
                  <a:cubicBezTo>
                    <a:pt x="1" y="51"/>
                    <a:pt x="1" y="59"/>
                    <a:pt x="2" y="67"/>
                  </a:cubicBezTo>
                  <a:cubicBezTo>
                    <a:pt x="4" y="82"/>
                    <a:pt x="11" y="99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8" y="138"/>
                    <a:pt x="37" y="162"/>
                    <a:pt x="47" y="188"/>
                  </a:cubicBezTo>
                  <a:cubicBezTo>
                    <a:pt x="51" y="199"/>
                    <a:pt x="55" y="209"/>
                    <a:pt x="58" y="219"/>
                  </a:cubicBezTo>
                  <a:cubicBezTo>
                    <a:pt x="59" y="220"/>
                    <a:pt x="59" y="220"/>
                    <a:pt x="59" y="220"/>
                  </a:cubicBezTo>
                  <a:cubicBezTo>
                    <a:pt x="58" y="220"/>
                    <a:pt x="58" y="220"/>
                    <a:pt x="58" y="220"/>
                  </a:cubicBezTo>
                  <a:cubicBezTo>
                    <a:pt x="46" y="255"/>
                    <a:pt x="35" y="287"/>
                    <a:pt x="26" y="313"/>
                  </a:cubicBezTo>
                  <a:cubicBezTo>
                    <a:pt x="26" y="312"/>
                    <a:pt x="26" y="312"/>
                    <a:pt x="26" y="312"/>
                  </a:cubicBezTo>
                  <a:cubicBezTo>
                    <a:pt x="45" y="323"/>
                    <a:pt x="61" y="333"/>
                    <a:pt x="72" y="340"/>
                  </a:cubicBezTo>
                  <a:cubicBezTo>
                    <a:pt x="78" y="343"/>
                    <a:pt x="82" y="346"/>
                    <a:pt x="85" y="348"/>
                  </a:cubicBezTo>
                  <a:cubicBezTo>
                    <a:pt x="87" y="349"/>
                    <a:pt x="88" y="349"/>
                    <a:pt x="89" y="350"/>
                  </a:cubicBezTo>
                  <a:cubicBezTo>
                    <a:pt x="89" y="350"/>
                    <a:pt x="90" y="351"/>
                    <a:pt x="90" y="35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0" name="任意多边形 29">
              <a:extLst>
                <a:ext uri="{FF2B5EF4-FFF2-40B4-BE49-F238E27FC236}">
                  <a16:creationId xmlns:a16="http://schemas.microsoft.com/office/drawing/2014/main" id="{4C05E8DA-5903-4B81-9592-E4BB24086F64}"/>
                </a:ext>
              </a:extLst>
            </p:cNvPr>
            <p:cNvSpPr/>
            <p:nvPr/>
          </p:nvSpPr>
          <p:spPr bwMode="auto">
            <a:xfrm>
              <a:off x="7480301" y="2935288"/>
              <a:ext cx="107950" cy="95250"/>
            </a:xfrm>
            <a:custGeom>
              <a:gdLst>
                <a:gd name="T0" fmla="*/ 15 w 46"/>
                <a:gd name="T1" fmla="*/ 0 h 41"/>
                <a:gd name="T2" fmla="*/ 7 w 46"/>
                <a:gd name="T3" fmla="*/ 6 h 41"/>
                <a:gd name="T4" fmla="*/ 0 w 46"/>
                <a:gd name="T5" fmla="*/ 13 h 41"/>
                <a:gd name="T6" fmla="*/ 0 w 46"/>
                <a:gd name="T7" fmla="*/ 14 h 41"/>
                <a:gd name="T8" fmla="*/ 10 w 46"/>
                <a:gd name="T9" fmla="*/ 21 h 41"/>
                <a:gd name="T10" fmla="*/ 11 w 46"/>
                <a:gd name="T11" fmla="*/ 34 h 41"/>
                <a:gd name="T12" fmla="*/ 19 w 46"/>
                <a:gd name="T13" fmla="*/ 41 h 41"/>
                <a:gd name="T14" fmla="*/ 20 w 46"/>
                <a:gd name="T15" fmla="*/ 41 h 41"/>
                <a:gd name="T16" fmla="*/ 27 w 46"/>
                <a:gd name="T17" fmla="*/ 36 h 41"/>
                <a:gd name="T18" fmla="*/ 46 w 46"/>
                <a:gd name="T19" fmla="*/ 0 h 41"/>
                <a:gd name="T20" fmla="*/ 41 w 46"/>
                <a:gd name="T21" fmla="*/ 7 h 41"/>
                <a:gd name="T22" fmla="*/ 25 w 46"/>
                <a:gd name="T23" fmla="*/ 25 h 41"/>
                <a:gd name="T24" fmla="*/ 24 w 46"/>
                <a:gd name="T25" fmla="*/ 26 h 41"/>
                <a:gd name="T26" fmla="*/ 24 w 46"/>
                <a:gd name="T27" fmla="*/ 24 h 41"/>
                <a:gd name="T28" fmla="*/ 19 w 46"/>
                <a:gd name="T29" fmla="*/ 3 h 41"/>
                <a:gd name="T30" fmla="*/ 19 w 46"/>
                <a:gd name="T31" fmla="*/ 3 h 41"/>
                <a:gd name="T32" fmla="*/ 16 w 46"/>
                <a:gd name="T33" fmla="*/ 0 h 41"/>
                <a:gd name="T34" fmla="*/ 15 w 46"/>
                <a:gd name="T35" fmla="*/ 0 h 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41">
                  <a:moveTo>
                    <a:pt x="15" y="0"/>
                  </a:moveTo>
                  <a:cubicBezTo>
                    <a:pt x="12" y="0"/>
                    <a:pt x="9" y="3"/>
                    <a:pt x="7" y="6"/>
                  </a:cubicBezTo>
                  <a:cubicBezTo>
                    <a:pt x="5" y="8"/>
                    <a:pt x="1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5" y="14"/>
                    <a:pt x="9" y="16"/>
                    <a:pt x="10" y="21"/>
                  </a:cubicBezTo>
                  <a:cubicBezTo>
                    <a:pt x="11" y="25"/>
                    <a:pt x="10" y="29"/>
                    <a:pt x="11" y="34"/>
                  </a:cubicBezTo>
                  <a:cubicBezTo>
                    <a:pt x="12" y="37"/>
                    <a:pt x="15" y="41"/>
                    <a:pt x="19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3" y="41"/>
                    <a:pt x="25" y="38"/>
                    <a:pt x="27" y="36"/>
                  </a:cubicBezTo>
                  <a:cubicBezTo>
                    <a:pt x="35" y="26"/>
                    <a:pt x="41" y="13"/>
                    <a:pt x="46" y="0"/>
                  </a:cubicBezTo>
                  <a:cubicBezTo>
                    <a:pt x="44" y="3"/>
                    <a:pt x="42" y="5"/>
                    <a:pt x="41" y="7"/>
                  </a:cubicBezTo>
                  <a:cubicBezTo>
                    <a:pt x="35" y="13"/>
                    <a:pt x="30" y="19"/>
                    <a:pt x="25" y="25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1" y="16"/>
                    <a:pt x="20" y="8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</a:path>
              </a:pathLst>
            </a:custGeom>
            <a:solidFill>
              <a:srgbClr val="A23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1" name="任意多边形 30">
              <a:extLst>
                <a:ext uri="{FF2B5EF4-FFF2-40B4-BE49-F238E27FC236}">
                  <a16:creationId xmlns:a16="http://schemas.microsoft.com/office/drawing/2014/main" id="{D1E4170F-D550-4C39-80B9-6743001B5572}"/>
                </a:ext>
              </a:extLst>
            </p:cNvPr>
            <p:cNvSpPr/>
            <p:nvPr/>
          </p:nvSpPr>
          <p:spPr bwMode="auto">
            <a:xfrm>
              <a:off x="7524751" y="2932113"/>
              <a:ext cx="65088" cy="63500"/>
            </a:xfrm>
            <a:custGeom>
              <a:gdLst>
                <a:gd name="T0" fmla="*/ 28 w 28"/>
                <a:gd name="T1" fmla="*/ 0 h 27"/>
                <a:gd name="T2" fmla="*/ 6 w 28"/>
                <a:gd name="T3" fmla="*/ 26 h 27"/>
                <a:gd name="T4" fmla="*/ 1 w 28"/>
                <a:gd name="T5" fmla="*/ 7 h 27"/>
                <a:gd name="T6" fmla="*/ 0 w 28"/>
                <a:gd name="T7" fmla="*/ 4 h 27"/>
                <a:gd name="T8" fmla="*/ 0 w 28"/>
                <a:gd name="T9" fmla="*/ 4 h 27"/>
                <a:gd name="T10" fmla="*/ 5 w 28"/>
                <a:gd name="T11" fmla="*/ 25 h 27"/>
                <a:gd name="T12" fmla="*/ 5 w 28"/>
                <a:gd name="T13" fmla="*/ 27 h 27"/>
                <a:gd name="T14" fmla="*/ 6 w 28"/>
                <a:gd name="T15" fmla="*/ 26 h 27"/>
                <a:gd name="T16" fmla="*/ 22 w 28"/>
                <a:gd name="T17" fmla="*/ 8 h 27"/>
                <a:gd name="T18" fmla="*/ 27 w 28"/>
                <a:gd name="T19" fmla="*/ 1 h 27"/>
                <a:gd name="T20" fmla="*/ 28 w 28"/>
                <a:gd name="T21" fmla="*/ 0 h 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7">
                  <a:moveTo>
                    <a:pt x="28" y="0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5" y="19"/>
                    <a:pt x="3" y="13"/>
                    <a:pt x="1" y="7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9"/>
                    <a:pt x="2" y="17"/>
                    <a:pt x="5" y="25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11" y="20"/>
                    <a:pt x="16" y="14"/>
                    <a:pt x="22" y="8"/>
                  </a:cubicBezTo>
                  <a:cubicBezTo>
                    <a:pt x="23" y="6"/>
                    <a:pt x="25" y="4"/>
                    <a:pt x="27" y="1"/>
                  </a:cubicBezTo>
                  <a:cubicBezTo>
                    <a:pt x="27" y="1"/>
                    <a:pt x="28" y="1"/>
                    <a:pt x="28" y="0"/>
                  </a:cubicBezTo>
                </a:path>
              </a:pathLst>
            </a:custGeom>
            <a:solidFill>
              <a:srgbClr val="1B2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2" name="任意多边形 31">
              <a:extLst>
                <a:ext uri="{FF2B5EF4-FFF2-40B4-BE49-F238E27FC236}">
                  <a16:creationId xmlns:a16="http://schemas.microsoft.com/office/drawing/2014/main" id="{57995B79-A7FF-441D-9C87-0782506DFB73}"/>
                </a:ext>
              </a:extLst>
            </p:cNvPr>
            <p:cNvSpPr/>
            <p:nvPr/>
          </p:nvSpPr>
          <p:spPr bwMode="auto">
            <a:xfrm flipH="1">
              <a:off x="7456488" y="2957513"/>
              <a:ext cx="0" cy="3175"/>
            </a:xfrm>
            <a:custGeom>
              <a:gdLst>
                <a:gd name="T0" fmla="*/ 0 h 1"/>
                <a:gd name="T1" fmla="*/ 1 h 1"/>
                <a:gd name="T2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285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3" name="任意多边形 32">
              <a:extLst>
                <a:ext uri="{FF2B5EF4-FFF2-40B4-BE49-F238E27FC236}">
                  <a16:creationId xmlns:a16="http://schemas.microsoft.com/office/drawing/2014/main" id="{0F2B933E-2B82-45A3-A9F1-E6CA68B49614}"/>
                </a:ext>
              </a:extLst>
            </p:cNvPr>
            <p:cNvSpPr/>
            <p:nvPr/>
          </p:nvSpPr>
          <p:spPr bwMode="auto">
            <a:xfrm>
              <a:off x="7396163" y="2916238"/>
              <a:ext cx="65088" cy="103187"/>
            </a:xfrm>
            <a:custGeom>
              <a:gdLst>
                <a:gd name="T0" fmla="*/ 0 w 28"/>
                <a:gd name="T1" fmla="*/ 0 h 44"/>
                <a:gd name="T2" fmla="*/ 8 w 28"/>
                <a:gd name="T3" fmla="*/ 40 h 44"/>
                <a:gd name="T4" fmla="*/ 10 w 28"/>
                <a:gd name="T5" fmla="*/ 43 h 44"/>
                <a:gd name="T6" fmla="*/ 13 w 28"/>
                <a:gd name="T7" fmla="*/ 44 h 44"/>
                <a:gd name="T8" fmla="*/ 14 w 28"/>
                <a:gd name="T9" fmla="*/ 44 h 44"/>
                <a:gd name="T10" fmla="*/ 18 w 28"/>
                <a:gd name="T11" fmla="*/ 35 h 44"/>
                <a:gd name="T12" fmla="*/ 28 w 28"/>
                <a:gd name="T13" fmla="*/ 29 h 44"/>
                <a:gd name="T14" fmla="*/ 26 w 28"/>
                <a:gd name="T15" fmla="*/ 19 h 44"/>
                <a:gd name="T16" fmla="*/ 26 w 28"/>
                <a:gd name="T17" fmla="*/ 18 h 44"/>
                <a:gd name="T18" fmla="*/ 23 w 28"/>
                <a:gd name="T19" fmla="*/ 10 h 44"/>
                <a:gd name="T20" fmla="*/ 19 w 28"/>
                <a:gd name="T21" fmla="*/ 7 h 44"/>
                <a:gd name="T22" fmla="*/ 18 w 28"/>
                <a:gd name="T23" fmla="*/ 7 h 44"/>
                <a:gd name="T24" fmla="*/ 14 w 28"/>
                <a:gd name="T25" fmla="*/ 9 h 44"/>
                <a:gd name="T26" fmla="*/ 14 w 28"/>
                <a:gd name="T27" fmla="*/ 11 h 44"/>
                <a:gd name="T28" fmla="*/ 12 w 28"/>
                <a:gd name="T29" fmla="*/ 20 h 44"/>
                <a:gd name="T30" fmla="*/ 10 w 28"/>
                <a:gd name="T31" fmla="*/ 31 h 44"/>
                <a:gd name="T32" fmla="*/ 9 w 28"/>
                <a:gd name="T33" fmla="*/ 33 h 44"/>
                <a:gd name="T34" fmla="*/ 9 w 28"/>
                <a:gd name="T35" fmla="*/ 31 h 44"/>
                <a:gd name="T36" fmla="*/ 3 w 28"/>
                <a:gd name="T37" fmla="*/ 13 h 44"/>
                <a:gd name="T38" fmla="*/ 0 w 28"/>
                <a:gd name="T39" fmla="*/ 0 h 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44">
                  <a:moveTo>
                    <a:pt x="0" y="0"/>
                  </a:moveTo>
                  <a:cubicBezTo>
                    <a:pt x="1" y="13"/>
                    <a:pt x="3" y="27"/>
                    <a:pt x="8" y="40"/>
                  </a:cubicBezTo>
                  <a:cubicBezTo>
                    <a:pt x="9" y="41"/>
                    <a:pt x="9" y="42"/>
                    <a:pt x="10" y="43"/>
                  </a:cubicBezTo>
                  <a:cubicBezTo>
                    <a:pt x="11" y="44"/>
                    <a:pt x="12" y="44"/>
                    <a:pt x="13" y="44"/>
                  </a:cubicBezTo>
                  <a:cubicBezTo>
                    <a:pt x="13" y="44"/>
                    <a:pt x="14" y="44"/>
                    <a:pt x="14" y="44"/>
                  </a:cubicBezTo>
                  <a:cubicBezTo>
                    <a:pt x="15" y="43"/>
                    <a:pt x="18" y="36"/>
                    <a:pt x="18" y="35"/>
                  </a:cubicBezTo>
                  <a:cubicBezTo>
                    <a:pt x="20" y="30"/>
                    <a:pt x="28" y="29"/>
                    <a:pt x="28" y="29"/>
                  </a:cubicBezTo>
                  <a:cubicBezTo>
                    <a:pt x="28" y="29"/>
                    <a:pt x="27" y="24"/>
                    <a:pt x="26" y="1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5" y="15"/>
                    <a:pt x="24" y="12"/>
                    <a:pt x="23" y="10"/>
                  </a:cubicBezTo>
                  <a:cubicBezTo>
                    <a:pt x="22" y="8"/>
                    <a:pt x="20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5" y="8"/>
                    <a:pt x="14" y="9"/>
                  </a:cubicBezTo>
                  <a:cubicBezTo>
                    <a:pt x="14" y="10"/>
                    <a:pt x="14" y="10"/>
                    <a:pt x="14" y="11"/>
                  </a:cubicBezTo>
                  <a:cubicBezTo>
                    <a:pt x="13" y="13"/>
                    <a:pt x="12" y="16"/>
                    <a:pt x="12" y="20"/>
                  </a:cubicBezTo>
                  <a:cubicBezTo>
                    <a:pt x="12" y="23"/>
                    <a:pt x="12" y="27"/>
                    <a:pt x="10" y="31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6" y="26"/>
                    <a:pt x="5" y="20"/>
                    <a:pt x="3" y="13"/>
                  </a:cubicBezTo>
                  <a:cubicBezTo>
                    <a:pt x="2" y="8"/>
                    <a:pt x="1" y="4"/>
                    <a:pt x="0" y="0"/>
                  </a:cubicBezTo>
                </a:path>
              </a:pathLst>
            </a:custGeom>
            <a:solidFill>
              <a:srgbClr val="A23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4" name="任意多边形 33">
              <a:extLst>
                <a:ext uri="{FF2B5EF4-FFF2-40B4-BE49-F238E27FC236}">
                  <a16:creationId xmlns:a16="http://schemas.microsoft.com/office/drawing/2014/main" id="{50C6A947-35E8-419E-8D6C-DEB1844AD236}"/>
                </a:ext>
              </a:extLst>
            </p:cNvPr>
            <p:cNvSpPr/>
            <p:nvPr/>
          </p:nvSpPr>
          <p:spPr bwMode="auto">
            <a:xfrm>
              <a:off x="7396163" y="2911475"/>
              <a:ext cx="33338" cy="80962"/>
            </a:xfrm>
            <a:custGeom>
              <a:gdLst>
                <a:gd name="T0" fmla="*/ 0 w 14"/>
                <a:gd name="T1" fmla="*/ 0 h 35"/>
                <a:gd name="T2" fmla="*/ 0 w 14"/>
                <a:gd name="T3" fmla="*/ 1 h 35"/>
                <a:gd name="T4" fmla="*/ 0 w 14"/>
                <a:gd name="T5" fmla="*/ 2 h 35"/>
                <a:gd name="T6" fmla="*/ 3 w 14"/>
                <a:gd name="T7" fmla="*/ 15 h 35"/>
                <a:gd name="T8" fmla="*/ 9 w 14"/>
                <a:gd name="T9" fmla="*/ 33 h 35"/>
                <a:gd name="T10" fmla="*/ 9 w 14"/>
                <a:gd name="T11" fmla="*/ 35 h 35"/>
                <a:gd name="T12" fmla="*/ 10 w 14"/>
                <a:gd name="T13" fmla="*/ 33 h 35"/>
                <a:gd name="T14" fmla="*/ 12 w 14"/>
                <a:gd name="T15" fmla="*/ 22 h 35"/>
                <a:gd name="T16" fmla="*/ 14 w 14"/>
                <a:gd name="T17" fmla="*/ 13 h 35"/>
                <a:gd name="T18" fmla="*/ 14 w 14"/>
                <a:gd name="T19" fmla="*/ 11 h 35"/>
                <a:gd name="T20" fmla="*/ 12 w 14"/>
                <a:gd name="T21" fmla="*/ 15 h 35"/>
                <a:gd name="T22" fmla="*/ 10 w 14"/>
                <a:gd name="T23" fmla="*/ 34 h 35"/>
                <a:gd name="T24" fmla="*/ 0 w 14"/>
                <a:gd name="T25" fmla="*/ 0 h 3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35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6"/>
                    <a:pt x="2" y="10"/>
                    <a:pt x="3" y="15"/>
                  </a:cubicBezTo>
                  <a:cubicBezTo>
                    <a:pt x="5" y="22"/>
                    <a:pt x="6" y="28"/>
                    <a:pt x="9" y="33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2" y="29"/>
                    <a:pt x="12" y="25"/>
                    <a:pt x="12" y="22"/>
                  </a:cubicBezTo>
                  <a:cubicBezTo>
                    <a:pt x="12" y="18"/>
                    <a:pt x="13" y="15"/>
                    <a:pt x="14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3" y="12"/>
                    <a:pt x="12" y="14"/>
                    <a:pt x="12" y="15"/>
                  </a:cubicBezTo>
                  <a:cubicBezTo>
                    <a:pt x="11" y="26"/>
                    <a:pt x="11" y="30"/>
                    <a:pt x="10" y="34"/>
                  </a:cubicBezTo>
                  <a:cubicBezTo>
                    <a:pt x="6" y="23"/>
                    <a:pt x="3" y="10"/>
                    <a:pt x="0" y="0"/>
                  </a:cubicBezTo>
                </a:path>
              </a:pathLst>
            </a:custGeom>
            <a:solidFill>
              <a:srgbClr val="1B2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5" name="任意多边形 34">
              <a:extLst>
                <a:ext uri="{FF2B5EF4-FFF2-40B4-BE49-F238E27FC236}">
                  <a16:creationId xmlns:a16="http://schemas.microsoft.com/office/drawing/2014/main" id="{BC1D6695-2A23-4E7D-8439-8A5F7619B801}"/>
                </a:ext>
              </a:extLst>
            </p:cNvPr>
            <p:cNvSpPr/>
            <p:nvPr/>
          </p:nvSpPr>
          <p:spPr bwMode="auto">
            <a:xfrm>
              <a:off x="7235826" y="3578225"/>
              <a:ext cx="314325" cy="98425"/>
            </a:xfrm>
            <a:custGeom>
              <a:gdLst>
                <a:gd name="T0" fmla="*/ 53 w 135"/>
                <a:gd name="T1" fmla="*/ 36 h 42"/>
                <a:gd name="T2" fmla="*/ 11 w 135"/>
                <a:gd name="T3" fmla="*/ 40 h 42"/>
                <a:gd name="T4" fmla="*/ 1 w 135"/>
                <a:gd name="T5" fmla="*/ 41 h 42"/>
                <a:gd name="T6" fmla="*/ 0 w 135"/>
                <a:gd name="T7" fmla="*/ 42 h 42"/>
                <a:gd name="T8" fmla="*/ 53 w 135"/>
                <a:gd name="T9" fmla="*/ 36 h 42"/>
                <a:gd name="T10" fmla="*/ 53 w 135"/>
                <a:gd name="T11" fmla="*/ 36 h 42"/>
                <a:gd name="T12" fmla="*/ 120 w 135"/>
                <a:gd name="T13" fmla="*/ 22 h 42"/>
                <a:gd name="T14" fmla="*/ 72 w 135"/>
                <a:gd name="T15" fmla="*/ 33 h 42"/>
                <a:gd name="T16" fmla="*/ 54 w 135"/>
                <a:gd name="T17" fmla="*/ 36 h 42"/>
                <a:gd name="T18" fmla="*/ 54 w 135"/>
                <a:gd name="T19" fmla="*/ 36 h 42"/>
                <a:gd name="T20" fmla="*/ 120 w 135"/>
                <a:gd name="T21" fmla="*/ 22 h 42"/>
                <a:gd name="T22" fmla="*/ 122 w 135"/>
                <a:gd name="T23" fmla="*/ 0 h 42"/>
                <a:gd name="T24" fmla="*/ 120 w 135"/>
                <a:gd name="T25" fmla="*/ 1 h 42"/>
                <a:gd name="T26" fmla="*/ 107 w 135"/>
                <a:gd name="T27" fmla="*/ 6 h 42"/>
                <a:gd name="T28" fmla="*/ 96 w 135"/>
                <a:gd name="T29" fmla="*/ 15 h 42"/>
                <a:gd name="T30" fmla="*/ 63 w 135"/>
                <a:gd name="T31" fmla="*/ 22 h 42"/>
                <a:gd name="T32" fmla="*/ 59 w 135"/>
                <a:gd name="T33" fmla="*/ 22 h 42"/>
                <a:gd name="T34" fmla="*/ 54 w 135"/>
                <a:gd name="T35" fmla="*/ 22 h 42"/>
                <a:gd name="T36" fmla="*/ 49 w 135"/>
                <a:gd name="T37" fmla="*/ 22 h 42"/>
                <a:gd name="T38" fmla="*/ 28 w 135"/>
                <a:gd name="T39" fmla="*/ 24 h 42"/>
                <a:gd name="T40" fmla="*/ 2 w 135"/>
                <a:gd name="T41" fmla="*/ 40 h 42"/>
                <a:gd name="T42" fmla="*/ 11 w 135"/>
                <a:gd name="T43" fmla="*/ 39 h 42"/>
                <a:gd name="T44" fmla="*/ 71 w 135"/>
                <a:gd name="T45" fmla="*/ 31 h 42"/>
                <a:gd name="T46" fmla="*/ 130 w 135"/>
                <a:gd name="T47" fmla="*/ 18 h 42"/>
                <a:gd name="T48" fmla="*/ 130 w 135"/>
                <a:gd name="T49" fmla="*/ 18 h 42"/>
                <a:gd name="T50" fmla="*/ 132 w 135"/>
                <a:gd name="T51" fmla="*/ 5 h 42"/>
                <a:gd name="T52" fmla="*/ 122 w 135"/>
                <a:gd name="T53" fmla="*/ 0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" h="42">
                  <a:moveTo>
                    <a:pt x="53" y="36"/>
                  </a:moveTo>
                  <a:cubicBezTo>
                    <a:pt x="37" y="38"/>
                    <a:pt x="22" y="40"/>
                    <a:pt x="11" y="40"/>
                  </a:cubicBezTo>
                  <a:cubicBezTo>
                    <a:pt x="7" y="41"/>
                    <a:pt x="4" y="41"/>
                    <a:pt x="1" y="41"/>
                  </a:cubicBezTo>
                  <a:cubicBezTo>
                    <a:pt x="1" y="41"/>
                    <a:pt x="0" y="42"/>
                    <a:pt x="0" y="42"/>
                  </a:cubicBezTo>
                  <a:cubicBezTo>
                    <a:pt x="0" y="42"/>
                    <a:pt x="25" y="40"/>
                    <a:pt x="53" y="36"/>
                  </a:cubicBezTo>
                  <a:cubicBezTo>
                    <a:pt x="53" y="36"/>
                    <a:pt x="53" y="36"/>
                    <a:pt x="53" y="36"/>
                  </a:cubicBezTo>
                  <a:moveTo>
                    <a:pt x="120" y="22"/>
                  </a:moveTo>
                  <a:cubicBezTo>
                    <a:pt x="107" y="26"/>
                    <a:pt x="90" y="30"/>
                    <a:pt x="72" y="33"/>
                  </a:cubicBezTo>
                  <a:cubicBezTo>
                    <a:pt x="66" y="34"/>
                    <a:pt x="60" y="35"/>
                    <a:pt x="54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77" y="33"/>
                    <a:pt x="103" y="28"/>
                    <a:pt x="120" y="22"/>
                  </a:cubicBezTo>
                  <a:moveTo>
                    <a:pt x="122" y="0"/>
                  </a:moveTo>
                  <a:cubicBezTo>
                    <a:pt x="121" y="0"/>
                    <a:pt x="120" y="1"/>
                    <a:pt x="120" y="1"/>
                  </a:cubicBezTo>
                  <a:cubicBezTo>
                    <a:pt x="115" y="1"/>
                    <a:pt x="111" y="4"/>
                    <a:pt x="107" y="6"/>
                  </a:cubicBezTo>
                  <a:cubicBezTo>
                    <a:pt x="103" y="9"/>
                    <a:pt x="100" y="12"/>
                    <a:pt x="96" y="15"/>
                  </a:cubicBezTo>
                  <a:cubicBezTo>
                    <a:pt x="86" y="21"/>
                    <a:pt x="74" y="22"/>
                    <a:pt x="63" y="22"/>
                  </a:cubicBezTo>
                  <a:cubicBezTo>
                    <a:pt x="61" y="22"/>
                    <a:pt x="60" y="22"/>
                    <a:pt x="59" y="22"/>
                  </a:cubicBezTo>
                  <a:cubicBezTo>
                    <a:pt x="57" y="22"/>
                    <a:pt x="55" y="22"/>
                    <a:pt x="54" y="22"/>
                  </a:cubicBezTo>
                  <a:cubicBezTo>
                    <a:pt x="52" y="22"/>
                    <a:pt x="51" y="22"/>
                    <a:pt x="49" y="22"/>
                  </a:cubicBezTo>
                  <a:cubicBezTo>
                    <a:pt x="42" y="22"/>
                    <a:pt x="35" y="22"/>
                    <a:pt x="28" y="24"/>
                  </a:cubicBezTo>
                  <a:cubicBezTo>
                    <a:pt x="18" y="26"/>
                    <a:pt x="7" y="31"/>
                    <a:pt x="2" y="40"/>
                  </a:cubicBezTo>
                  <a:cubicBezTo>
                    <a:pt x="4" y="40"/>
                    <a:pt x="7" y="39"/>
                    <a:pt x="11" y="39"/>
                  </a:cubicBezTo>
                  <a:cubicBezTo>
                    <a:pt x="26" y="38"/>
                    <a:pt x="48" y="35"/>
                    <a:pt x="71" y="31"/>
                  </a:cubicBezTo>
                  <a:cubicBezTo>
                    <a:pt x="94" y="27"/>
                    <a:pt x="115" y="22"/>
                    <a:pt x="130" y="18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35" y="15"/>
                    <a:pt x="135" y="9"/>
                    <a:pt x="132" y="5"/>
                  </a:cubicBezTo>
                  <a:cubicBezTo>
                    <a:pt x="130" y="2"/>
                    <a:pt x="126" y="0"/>
                    <a:pt x="122" y="0"/>
                  </a:cubicBezTo>
                </a:path>
              </a:pathLst>
            </a:custGeom>
            <a:solidFill>
              <a:srgbClr val="A238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6" name="任意多边形 35">
              <a:extLst>
                <a:ext uri="{FF2B5EF4-FFF2-40B4-BE49-F238E27FC236}">
                  <a16:creationId xmlns:a16="http://schemas.microsoft.com/office/drawing/2014/main" id="{671D80E4-4C02-4D81-8AAD-02599A4461A1}"/>
                </a:ext>
              </a:extLst>
            </p:cNvPr>
            <p:cNvSpPr/>
            <p:nvPr/>
          </p:nvSpPr>
          <p:spPr bwMode="auto">
            <a:xfrm>
              <a:off x="7359651" y="3662363"/>
              <a:ext cx="1588" cy="0"/>
            </a:xfrm>
            <a:custGeom>
              <a:gdLst>
                <a:gd name="T0" fmla="*/ 1 w 1"/>
                <a:gd name="T1" fmla="*/ 0 w 1"/>
                <a:gd name="T2" fmla="*/ 0 w 1"/>
                <a:gd name="T3" fmla="*/ 1 w 1"/>
                <a:gd name="T4" fmla="*/ 1 w 1"/>
              </a:gdLst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1B2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7" name="任意多边形 36">
              <a:extLst>
                <a:ext uri="{FF2B5EF4-FFF2-40B4-BE49-F238E27FC236}">
                  <a16:creationId xmlns:a16="http://schemas.microsoft.com/office/drawing/2014/main" id="{9D92CFAD-1535-47E2-83D0-08B06BA5F36C}"/>
                </a:ext>
              </a:extLst>
            </p:cNvPr>
            <p:cNvSpPr/>
            <p:nvPr/>
          </p:nvSpPr>
          <p:spPr bwMode="auto">
            <a:xfrm>
              <a:off x="7237413" y="3621088"/>
              <a:ext cx="301625" cy="53975"/>
            </a:xfrm>
            <a:custGeom>
              <a:gdLst>
                <a:gd name="T0" fmla="*/ 129 w 129"/>
                <a:gd name="T1" fmla="*/ 0 h 23"/>
                <a:gd name="T2" fmla="*/ 70 w 129"/>
                <a:gd name="T3" fmla="*/ 13 h 23"/>
                <a:gd name="T4" fmla="*/ 10 w 129"/>
                <a:gd name="T5" fmla="*/ 21 h 23"/>
                <a:gd name="T6" fmla="*/ 1 w 129"/>
                <a:gd name="T7" fmla="*/ 22 h 23"/>
                <a:gd name="T8" fmla="*/ 0 w 129"/>
                <a:gd name="T9" fmla="*/ 23 h 23"/>
                <a:gd name="T10" fmla="*/ 10 w 129"/>
                <a:gd name="T11" fmla="*/ 22 h 23"/>
                <a:gd name="T12" fmla="*/ 52 w 129"/>
                <a:gd name="T13" fmla="*/ 18 h 23"/>
                <a:gd name="T14" fmla="*/ 53 w 129"/>
                <a:gd name="T15" fmla="*/ 18 h 23"/>
                <a:gd name="T16" fmla="*/ 71 w 129"/>
                <a:gd name="T17" fmla="*/ 15 h 23"/>
                <a:gd name="T18" fmla="*/ 119 w 129"/>
                <a:gd name="T19" fmla="*/ 4 h 23"/>
                <a:gd name="T20" fmla="*/ 129 w 129"/>
                <a:gd name="T21" fmla="*/ 0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9" h="23">
                  <a:moveTo>
                    <a:pt x="129" y="0"/>
                  </a:moveTo>
                  <a:cubicBezTo>
                    <a:pt x="114" y="4"/>
                    <a:pt x="93" y="9"/>
                    <a:pt x="70" y="13"/>
                  </a:cubicBezTo>
                  <a:cubicBezTo>
                    <a:pt x="47" y="17"/>
                    <a:pt x="25" y="20"/>
                    <a:pt x="10" y="21"/>
                  </a:cubicBezTo>
                  <a:cubicBezTo>
                    <a:pt x="6" y="21"/>
                    <a:pt x="3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3" y="23"/>
                    <a:pt x="6" y="23"/>
                    <a:pt x="10" y="22"/>
                  </a:cubicBezTo>
                  <a:cubicBezTo>
                    <a:pt x="21" y="22"/>
                    <a:pt x="36" y="20"/>
                    <a:pt x="52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9" y="17"/>
                    <a:pt x="65" y="16"/>
                    <a:pt x="71" y="15"/>
                  </a:cubicBezTo>
                  <a:cubicBezTo>
                    <a:pt x="89" y="12"/>
                    <a:pt x="106" y="8"/>
                    <a:pt x="119" y="4"/>
                  </a:cubicBezTo>
                  <a:cubicBezTo>
                    <a:pt x="123" y="3"/>
                    <a:pt x="126" y="1"/>
                    <a:pt x="129" y="0"/>
                  </a:cubicBezTo>
                </a:path>
              </a:pathLst>
            </a:custGeom>
            <a:solidFill>
              <a:srgbClr val="1B2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8" name="任意多边形 37">
              <a:extLst>
                <a:ext uri="{FF2B5EF4-FFF2-40B4-BE49-F238E27FC236}">
                  <a16:creationId xmlns:a16="http://schemas.microsoft.com/office/drawing/2014/main" id="{D3681C35-8678-4336-A83D-902DF3ADFB57}"/>
                </a:ext>
              </a:extLst>
            </p:cNvPr>
            <p:cNvSpPr/>
            <p:nvPr/>
          </p:nvSpPr>
          <p:spPr bwMode="auto">
            <a:xfrm>
              <a:off x="7564438" y="3702050"/>
              <a:ext cx="282575" cy="255587"/>
            </a:xfrm>
            <a:custGeom>
              <a:gdLst>
                <a:gd name="T0" fmla="*/ 54 w 121"/>
                <a:gd name="T1" fmla="*/ 109 h 109"/>
                <a:gd name="T2" fmla="*/ 28 w 121"/>
                <a:gd name="T3" fmla="*/ 83 h 109"/>
                <a:gd name="T4" fmla="*/ 28 w 121"/>
                <a:gd name="T5" fmla="*/ 82 h 109"/>
                <a:gd name="T6" fmla="*/ 27 w 121"/>
                <a:gd name="T7" fmla="*/ 81 h 109"/>
                <a:gd name="T8" fmla="*/ 19 w 121"/>
                <a:gd name="T9" fmla="*/ 68 h 109"/>
                <a:gd name="T10" fmla="*/ 27 w 121"/>
                <a:gd name="T11" fmla="*/ 53 h 109"/>
                <a:gd name="T12" fmla="*/ 1 w 121"/>
                <a:gd name="T13" fmla="*/ 41 h 109"/>
                <a:gd name="T14" fmla="*/ 8 w 121"/>
                <a:gd name="T15" fmla="*/ 36 h 109"/>
                <a:gd name="T16" fmla="*/ 22 w 121"/>
                <a:gd name="T17" fmla="*/ 41 h 109"/>
                <a:gd name="T18" fmla="*/ 33 w 121"/>
                <a:gd name="T19" fmla="*/ 41 h 109"/>
                <a:gd name="T20" fmla="*/ 53 w 121"/>
                <a:gd name="T21" fmla="*/ 31 h 109"/>
                <a:gd name="T22" fmla="*/ 57 w 121"/>
                <a:gd name="T23" fmla="*/ 31 h 109"/>
                <a:gd name="T24" fmla="*/ 60 w 121"/>
                <a:gd name="T25" fmla="*/ 30 h 109"/>
                <a:gd name="T26" fmla="*/ 69 w 121"/>
                <a:gd name="T27" fmla="*/ 25 h 109"/>
                <a:gd name="T28" fmla="*/ 82 w 121"/>
                <a:gd name="T29" fmla="*/ 0 h 109"/>
                <a:gd name="T30" fmla="*/ 121 w 121"/>
                <a:gd name="T31" fmla="*/ 23 h 109"/>
                <a:gd name="T32" fmla="*/ 90 w 121"/>
                <a:gd name="T33" fmla="*/ 66 h 109"/>
                <a:gd name="T34" fmla="*/ 54 w 121"/>
                <a:gd name="T35" fmla="*/ 109 h 10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09">
                  <a:moveTo>
                    <a:pt x="54" y="109"/>
                  </a:moveTo>
                  <a:cubicBezTo>
                    <a:pt x="40" y="100"/>
                    <a:pt x="34" y="91"/>
                    <a:pt x="28" y="83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1"/>
                    <a:pt x="27" y="81"/>
                    <a:pt x="27" y="81"/>
                  </a:cubicBezTo>
                  <a:cubicBezTo>
                    <a:pt x="24" y="76"/>
                    <a:pt x="21" y="72"/>
                    <a:pt x="19" y="68"/>
                  </a:cubicBezTo>
                  <a:cubicBezTo>
                    <a:pt x="28" y="63"/>
                    <a:pt x="38" y="55"/>
                    <a:pt x="27" y="53"/>
                  </a:cubicBezTo>
                  <a:cubicBezTo>
                    <a:pt x="13" y="51"/>
                    <a:pt x="3" y="44"/>
                    <a:pt x="1" y="41"/>
                  </a:cubicBezTo>
                  <a:cubicBezTo>
                    <a:pt x="0" y="37"/>
                    <a:pt x="4" y="34"/>
                    <a:pt x="8" y="36"/>
                  </a:cubicBezTo>
                  <a:cubicBezTo>
                    <a:pt x="11" y="38"/>
                    <a:pt x="17" y="40"/>
                    <a:pt x="22" y="41"/>
                  </a:cubicBezTo>
                  <a:cubicBezTo>
                    <a:pt x="25" y="41"/>
                    <a:pt x="29" y="42"/>
                    <a:pt x="33" y="41"/>
                  </a:cubicBezTo>
                  <a:cubicBezTo>
                    <a:pt x="35" y="41"/>
                    <a:pt x="44" y="35"/>
                    <a:pt x="53" y="31"/>
                  </a:cubicBezTo>
                  <a:cubicBezTo>
                    <a:pt x="54" y="31"/>
                    <a:pt x="55" y="30"/>
                    <a:pt x="57" y="31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4" y="30"/>
                    <a:pt x="67" y="28"/>
                    <a:pt x="69" y="2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69" y="94"/>
                    <a:pt x="54" y="109"/>
                  </a:cubicBezTo>
                  <a:close/>
                </a:path>
              </a:pathLst>
            </a:custGeom>
            <a:solidFill>
              <a:srgbClr val="FFB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9" name="任意多边形 38">
              <a:extLst>
                <a:ext uri="{FF2B5EF4-FFF2-40B4-BE49-F238E27FC236}">
                  <a16:creationId xmlns:a16="http://schemas.microsoft.com/office/drawing/2014/main" id="{41188144-AD97-4B10-BBBB-A0D89B0A8562}"/>
                </a:ext>
              </a:extLst>
            </p:cNvPr>
            <p:cNvSpPr/>
            <p:nvPr/>
          </p:nvSpPr>
          <p:spPr bwMode="auto">
            <a:xfrm>
              <a:off x="7604126" y="3851275"/>
              <a:ext cx="104775" cy="117475"/>
            </a:xfrm>
            <a:custGeom>
              <a:gdLst>
                <a:gd name="T0" fmla="*/ 45 w 45"/>
                <a:gd name="T1" fmla="*/ 50 h 50"/>
                <a:gd name="T2" fmla="*/ 36 w 45"/>
                <a:gd name="T3" fmla="*/ 45 h 50"/>
                <a:gd name="T4" fmla="*/ 17 w 45"/>
                <a:gd name="T5" fmla="*/ 30 h 50"/>
                <a:gd name="T6" fmla="*/ 4 w 45"/>
                <a:gd name="T7" fmla="*/ 10 h 50"/>
                <a:gd name="T8" fmla="*/ 1 w 45"/>
                <a:gd name="T9" fmla="*/ 0 h 50"/>
                <a:gd name="T10" fmla="*/ 19 w 45"/>
                <a:gd name="T11" fmla="*/ 29 h 50"/>
                <a:gd name="T12" fmla="*/ 45 w 45"/>
                <a:gd name="T13" fmla="*/ 50 h 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0">
                  <a:moveTo>
                    <a:pt x="45" y="50"/>
                  </a:moveTo>
                  <a:cubicBezTo>
                    <a:pt x="45" y="50"/>
                    <a:pt x="41" y="49"/>
                    <a:pt x="36" y="45"/>
                  </a:cubicBezTo>
                  <a:cubicBezTo>
                    <a:pt x="30" y="42"/>
                    <a:pt x="24" y="37"/>
                    <a:pt x="17" y="30"/>
                  </a:cubicBezTo>
                  <a:cubicBezTo>
                    <a:pt x="11" y="23"/>
                    <a:pt x="6" y="15"/>
                    <a:pt x="4" y="10"/>
                  </a:cubicBezTo>
                  <a:cubicBezTo>
                    <a:pt x="1" y="4"/>
                    <a:pt x="0" y="0"/>
                    <a:pt x="1" y="0"/>
                  </a:cubicBezTo>
                  <a:cubicBezTo>
                    <a:pt x="1" y="0"/>
                    <a:pt x="6" y="15"/>
                    <a:pt x="19" y="29"/>
                  </a:cubicBezTo>
                  <a:cubicBezTo>
                    <a:pt x="31" y="43"/>
                    <a:pt x="45" y="49"/>
                    <a:pt x="45" y="5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0" name="任意多边形 39">
              <a:extLst>
                <a:ext uri="{FF2B5EF4-FFF2-40B4-BE49-F238E27FC236}">
                  <a16:creationId xmlns:a16="http://schemas.microsoft.com/office/drawing/2014/main" id="{A3F58FB9-C3DF-4DCD-A193-4042201B7528}"/>
                </a:ext>
              </a:extLst>
            </p:cNvPr>
            <p:cNvSpPr/>
            <p:nvPr/>
          </p:nvSpPr>
          <p:spPr bwMode="auto">
            <a:xfrm>
              <a:off x="7356476" y="3781425"/>
              <a:ext cx="63500" cy="246062"/>
            </a:xfrm>
            <a:custGeom>
              <a:gdLst>
                <a:gd name="T0" fmla="*/ 27 w 27"/>
                <a:gd name="T1" fmla="*/ 105 h 105"/>
                <a:gd name="T2" fmla="*/ 26 w 27"/>
                <a:gd name="T3" fmla="*/ 105 h 105"/>
                <a:gd name="T4" fmla="*/ 23 w 27"/>
                <a:gd name="T5" fmla="*/ 103 h 105"/>
                <a:gd name="T6" fmla="*/ 17 w 27"/>
                <a:gd name="T7" fmla="*/ 93 h 105"/>
                <a:gd name="T8" fmla="*/ 13 w 27"/>
                <a:gd name="T9" fmla="*/ 75 h 105"/>
                <a:gd name="T10" fmla="*/ 8 w 27"/>
                <a:gd name="T11" fmla="*/ 54 h 105"/>
                <a:gd name="T12" fmla="*/ 2 w 27"/>
                <a:gd name="T13" fmla="*/ 16 h 105"/>
                <a:gd name="T14" fmla="*/ 0 w 27"/>
                <a:gd name="T15" fmla="*/ 4 h 105"/>
                <a:gd name="T16" fmla="*/ 0 w 27"/>
                <a:gd name="T17" fmla="*/ 0 h 105"/>
                <a:gd name="T18" fmla="*/ 1 w 27"/>
                <a:gd name="T19" fmla="*/ 4 h 105"/>
                <a:gd name="T20" fmla="*/ 3 w 27"/>
                <a:gd name="T21" fmla="*/ 16 h 105"/>
                <a:gd name="T22" fmla="*/ 10 w 27"/>
                <a:gd name="T23" fmla="*/ 54 h 105"/>
                <a:gd name="T24" fmla="*/ 15 w 27"/>
                <a:gd name="T25" fmla="*/ 75 h 105"/>
                <a:gd name="T26" fmla="*/ 18 w 27"/>
                <a:gd name="T27" fmla="*/ 92 h 105"/>
                <a:gd name="T28" fmla="*/ 24 w 27"/>
                <a:gd name="T29" fmla="*/ 102 h 105"/>
                <a:gd name="T30" fmla="*/ 27 w 27"/>
                <a:gd name="T31" fmla="*/ 105 h 10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105">
                  <a:moveTo>
                    <a:pt x="27" y="105"/>
                  </a:moveTo>
                  <a:cubicBezTo>
                    <a:pt x="27" y="105"/>
                    <a:pt x="27" y="105"/>
                    <a:pt x="26" y="105"/>
                  </a:cubicBezTo>
                  <a:cubicBezTo>
                    <a:pt x="26" y="104"/>
                    <a:pt x="25" y="104"/>
                    <a:pt x="23" y="103"/>
                  </a:cubicBezTo>
                  <a:cubicBezTo>
                    <a:pt x="21" y="101"/>
                    <a:pt x="19" y="97"/>
                    <a:pt x="17" y="93"/>
                  </a:cubicBezTo>
                  <a:cubicBezTo>
                    <a:pt x="15" y="88"/>
                    <a:pt x="14" y="82"/>
                    <a:pt x="13" y="75"/>
                  </a:cubicBezTo>
                  <a:cubicBezTo>
                    <a:pt x="11" y="69"/>
                    <a:pt x="10" y="62"/>
                    <a:pt x="8" y="54"/>
                  </a:cubicBezTo>
                  <a:cubicBezTo>
                    <a:pt x="5" y="39"/>
                    <a:pt x="3" y="26"/>
                    <a:pt x="2" y="16"/>
                  </a:cubicBezTo>
                  <a:cubicBezTo>
                    <a:pt x="1" y="11"/>
                    <a:pt x="0" y="7"/>
                    <a:pt x="0" y="4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1" y="4"/>
                  </a:cubicBezTo>
                  <a:cubicBezTo>
                    <a:pt x="2" y="7"/>
                    <a:pt x="2" y="11"/>
                    <a:pt x="3" y="16"/>
                  </a:cubicBezTo>
                  <a:cubicBezTo>
                    <a:pt x="5" y="25"/>
                    <a:pt x="7" y="39"/>
                    <a:pt x="10" y="54"/>
                  </a:cubicBezTo>
                  <a:cubicBezTo>
                    <a:pt x="12" y="61"/>
                    <a:pt x="13" y="69"/>
                    <a:pt x="15" y="75"/>
                  </a:cubicBezTo>
                  <a:cubicBezTo>
                    <a:pt x="16" y="82"/>
                    <a:pt x="17" y="87"/>
                    <a:pt x="18" y="92"/>
                  </a:cubicBezTo>
                  <a:cubicBezTo>
                    <a:pt x="20" y="97"/>
                    <a:pt x="22" y="100"/>
                    <a:pt x="24" y="102"/>
                  </a:cubicBezTo>
                  <a:cubicBezTo>
                    <a:pt x="26" y="104"/>
                    <a:pt x="27" y="105"/>
                    <a:pt x="27" y="105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1" name="任意多边形 40">
              <a:extLst>
                <a:ext uri="{FF2B5EF4-FFF2-40B4-BE49-F238E27FC236}">
                  <a16:creationId xmlns:a16="http://schemas.microsoft.com/office/drawing/2014/main" id="{C9A9BB2B-1820-4BE3-A4E0-C18FCC0D39D5}"/>
                </a:ext>
              </a:extLst>
            </p:cNvPr>
            <p:cNvSpPr/>
            <p:nvPr/>
          </p:nvSpPr>
          <p:spPr bwMode="auto">
            <a:xfrm>
              <a:off x="7389813" y="3810000"/>
              <a:ext cx="39688" cy="41275"/>
            </a:xfrm>
            <a:custGeom>
              <a:gdLst>
                <a:gd name="T0" fmla="*/ 10 w 17"/>
                <a:gd name="T1" fmla="*/ 3 h 18"/>
                <a:gd name="T2" fmla="*/ 12 w 17"/>
                <a:gd name="T3" fmla="*/ 3 h 18"/>
                <a:gd name="T4" fmla="*/ 15 w 17"/>
                <a:gd name="T5" fmla="*/ 6 h 18"/>
                <a:gd name="T6" fmla="*/ 15 w 17"/>
                <a:gd name="T7" fmla="*/ 14 h 18"/>
                <a:gd name="T8" fmla="*/ 7 w 17"/>
                <a:gd name="T9" fmla="*/ 17 h 18"/>
                <a:gd name="T10" fmla="*/ 1 w 17"/>
                <a:gd name="T11" fmla="*/ 10 h 18"/>
                <a:gd name="T12" fmla="*/ 3 w 17"/>
                <a:gd name="T13" fmla="*/ 3 h 18"/>
                <a:gd name="T14" fmla="*/ 9 w 17"/>
                <a:gd name="T15" fmla="*/ 1 h 18"/>
                <a:gd name="T16" fmla="*/ 4 w 17"/>
                <a:gd name="T17" fmla="*/ 4 h 18"/>
                <a:gd name="T18" fmla="*/ 3 w 17"/>
                <a:gd name="T19" fmla="*/ 10 h 18"/>
                <a:gd name="T20" fmla="*/ 7 w 17"/>
                <a:gd name="T21" fmla="*/ 15 h 18"/>
                <a:gd name="T22" fmla="*/ 13 w 17"/>
                <a:gd name="T23" fmla="*/ 13 h 18"/>
                <a:gd name="T24" fmla="*/ 14 w 17"/>
                <a:gd name="T25" fmla="*/ 7 h 18"/>
                <a:gd name="T26" fmla="*/ 10 w 17"/>
                <a:gd name="T27" fmla="*/ 3 h 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8">
                  <a:moveTo>
                    <a:pt x="10" y="3"/>
                  </a:moveTo>
                  <a:cubicBezTo>
                    <a:pt x="10" y="3"/>
                    <a:pt x="11" y="3"/>
                    <a:pt x="12" y="3"/>
                  </a:cubicBezTo>
                  <a:cubicBezTo>
                    <a:pt x="13" y="4"/>
                    <a:pt x="14" y="5"/>
                    <a:pt x="15" y="6"/>
                  </a:cubicBezTo>
                  <a:cubicBezTo>
                    <a:pt x="16" y="8"/>
                    <a:pt x="17" y="11"/>
                    <a:pt x="15" y="14"/>
                  </a:cubicBezTo>
                  <a:cubicBezTo>
                    <a:pt x="13" y="16"/>
                    <a:pt x="10" y="18"/>
                    <a:pt x="7" y="17"/>
                  </a:cubicBezTo>
                  <a:cubicBezTo>
                    <a:pt x="3" y="16"/>
                    <a:pt x="1" y="13"/>
                    <a:pt x="1" y="10"/>
                  </a:cubicBezTo>
                  <a:cubicBezTo>
                    <a:pt x="0" y="7"/>
                    <a:pt x="2" y="5"/>
                    <a:pt x="3" y="3"/>
                  </a:cubicBezTo>
                  <a:cubicBezTo>
                    <a:pt x="7" y="0"/>
                    <a:pt x="10" y="1"/>
                    <a:pt x="9" y="1"/>
                  </a:cubicBezTo>
                  <a:cubicBezTo>
                    <a:pt x="9" y="2"/>
                    <a:pt x="7" y="2"/>
                    <a:pt x="4" y="4"/>
                  </a:cubicBezTo>
                  <a:cubicBezTo>
                    <a:pt x="3" y="6"/>
                    <a:pt x="2" y="8"/>
                    <a:pt x="3" y="10"/>
                  </a:cubicBezTo>
                  <a:cubicBezTo>
                    <a:pt x="3" y="12"/>
                    <a:pt x="5" y="14"/>
                    <a:pt x="7" y="15"/>
                  </a:cubicBezTo>
                  <a:cubicBezTo>
                    <a:pt x="10" y="16"/>
                    <a:pt x="12" y="14"/>
                    <a:pt x="13" y="13"/>
                  </a:cubicBezTo>
                  <a:cubicBezTo>
                    <a:pt x="15" y="11"/>
                    <a:pt x="15" y="9"/>
                    <a:pt x="14" y="7"/>
                  </a:cubicBezTo>
                  <a:cubicBezTo>
                    <a:pt x="13" y="4"/>
                    <a:pt x="10" y="3"/>
                    <a:pt x="10" y="3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2" name="任意多边形 41">
              <a:extLst>
                <a:ext uri="{FF2B5EF4-FFF2-40B4-BE49-F238E27FC236}">
                  <a16:creationId xmlns:a16="http://schemas.microsoft.com/office/drawing/2014/main" id="{C967CC1C-245A-4C86-8C77-05A5D02EAC03}"/>
                </a:ext>
              </a:extLst>
            </p:cNvPr>
            <p:cNvSpPr/>
            <p:nvPr/>
          </p:nvSpPr>
          <p:spPr bwMode="auto">
            <a:xfrm>
              <a:off x="7148513" y="3779838"/>
              <a:ext cx="68263" cy="120650"/>
            </a:xfrm>
            <a:custGeom>
              <a:gdLst>
                <a:gd name="T0" fmla="*/ 28 w 29"/>
                <a:gd name="T1" fmla="*/ 0 h 52"/>
                <a:gd name="T2" fmla="*/ 29 w 29"/>
                <a:gd name="T3" fmla="*/ 9 h 52"/>
                <a:gd name="T4" fmla="*/ 23 w 29"/>
                <a:gd name="T5" fmla="*/ 31 h 52"/>
                <a:gd name="T6" fmla="*/ 8 w 29"/>
                <a:gd name="T7" fmla="*/ 48 h 52"/>
                <a:gd name="T8" fmla="*/ 0 w 29"/>
                <a:gd name="T9" fmla="*/ 52 h 52"/>
                <a:gd name="T10" fmla="*/ 7 w 29"/>
                <a:gd name="T11" fmla="*/ 46 h 52"/>
                <a:gd name="T12" fmla="*/ 21 w 29"/>
                <a:gd name="T13" fmla="*/ 30 h 52"/>
                <a:gd name="T14" fmla="*/ 27 w 29"/>
                <a:gd name="T15" fmla="*/ 9 h 52"/>
                <a:gd name="T16" fmla="*/ 28 w 29"/>
                <a:gd name="T17" fmla="*/ 0 h 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52">
                  <a:moveTo>
                    <a:pt x="28" y="0"/>
                  </a:moveTo>
                  <a:cubicBezTo>
                    <a:pt x="28" y="0"/>
                    <a:pt x="29" y="3"/>
                    <a:pt x="29" y="9"/>
                  </a:cubicBezTo>
                  <a:cubicBezTo>
                    <a:pt x="29" y="15"/>
                    <a:pt x="27" y="23"/>
                    <a:pt x="23" y="31"/>
                  </a:cubicBezTo>
                  <a:cubicBezTo>
                    <a:pt x="19" y="39"/>
                    <a:pt x="13" y="44"/>
                    <a:pt x="8" y="48"/>
                  </a:cubicBezTo>
                  <a:cubicBezTo>
                    <a:pt x="4" y="51"/>
                    <a:pt x="0" y="52"/>
                    <a:pt x="0" y="52"/>
                  </a:cubicBezTo>
                  <a:cubicBezTo>
                    <a:pt x="0" y="52"/>
                    <a:pt x="3" y="50"/>
                    <a:pt x="7" y="46"/>
                  </a:cubicBezTo>
                  <a:cubicBezTo>
                    <a:pt x="12" y="43"/>
                    <a:pt x="17" y="37"/>
                    <a:pt x="21" y="30"/>
                  </a:cubicBezTo>
                  <a:cubicBezTo>
                    <a:pt x="25" y="22"/>
                    <a:pt x="27" y="15"/>
                    <a:pt x="27" y="9"/>
                  </a:cubicBezTo>
                  <a:cubicBezTo>
                    <a:pt x="28" y="4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3" name="任意多边形 42">
              <a:extLst>
                <a:ext uri="{FF2B5EF4-FFF2-40B4-BE49-F238E27FC236}">
                  <a16:creationId xmlns:a16="http://schemas.microsoft.com/office/drawing/2014/main" id="{9DF4CF5C-89D3-4F5B-8635-5420B4E32BDB}"/>
                </a:ext>
              </a:extLst>
            </p:cNvPr>
            <p:cNvSpPr/>
            <p:nvPr/>
          </p:nvSpPr>
          <p:spPr bwMode="auto">
            <a:xfrm>
              <a:off x="6850063" y="3032125"/>
              <a:ext cx="14288" cy="92075"/>
            </a:xfrm>
            <a:custGeom>
              <a:gdLst>
                <a:gd name="T0" fmla="*/ 1 w 6"/>
                <a:gd name="T1" fmla="*/ 39 h 39"/>
                <a:gd name="T2" fmla="*/ 3 w 6"/>
                <a:gd name="T3" fmla="*/ 19 h 39"/>
                <a:gd name="T4" fmla="*/ 6 w 6"/>
                <a:gd name="T5" fmla="*/ 0 h 39"/>
                <a:gd name="T6" fmla="*/ 5 w 6"/>
                <a:gd name="T7" fmla="*/ 20 h 39"/>
                <a:gd name="T8" fmla="*/ 1 w 6"/>
                <a:gd name="T9" fmla="*/ 39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9">
                  <a:moveTo>
                    <a:pt x="1" y="39"/>
                  </a:moveTo>
                  <a:cubicBezTo>
                    <a:pt x="0" y="39"/>
                    <a:pt x="1" y="30"/>
                    <a:pt x="3" y="19"/>
                  </a:cubicBezTo>
                  <a:cubicBezTo>
                    <a:pt x="4" y="9"/>
                    <a:pt x="5" y="0"/>
                    <a:pt x="6" y="0"/>
                  </a:cubicBezTo>
                  <a:cubicBezTo>
                    <a:pt x="6" y="0"/>
                    <a:pt x="6" y="9"/>
                    <a:pt x="5" y="20"/>
                  </a:cubicBezTo>
                  <a:cubicBezTo>
                    <a:pt x="3" y="31"/>
                    <a:pt x="1" y="39"/>
                    <a:pt x="1" y="3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4" name="任意多边形 43">
              <a:extLst>
                <a:ext uri="{FF2B5EF4-FFF2-40B4-BE49-F238E27FC236}">
                  <a16:creationId xmlns:a16="http://schemas.microsoft.com/office/drawing/2014/main" id="{B5623298-C463-43A6-902D-BE459C5C91B6}"/>
                </a:ext>
              </a:extLst>
            </p:cNvPr>
            <p:cNvSpPr/>
            <p:nvPr/>
          </p:nvSpPr>
          <p:spPr bwMode="auto">
            <a:xfrm>
              <a:off x="6611938" y="3019425"/>
              <a:ext cx="546100" cy="233362"/>
            </a:xfrm>
            <a:custGeom>
              <a:gdLst>
                <a:gd name="T0" fmla="*/ 23 w 234"/>
                <a:gd name="T1" fmla="*/ 0 h 100"/>
                <a:gd name="T2" fmla="*/ 23 w 234"/>
                <a:gd name="T3" fmla="*/ 1 h 100"/>
                <a:gd name="T4" fmla="*/ 22 w 234"/>
                <a:gd name="T5" fmla="*/ 5 h 100"/>
                <a:gd name="T6" fmla="*/ 17 w 234"/>
                <a:gd name="T7" fmla="*/ 20 h 100"/>
                <a:gd name="T8" fmla="*/ 2 w 234"/>
                <a:gd name="T9" fmla="*/ 75 h 100"/>
                <a:gd name="T10" fmla="*/ 1 w 234"/>
                <a:gd name="T11" fmla="*/ 73 h 100"/>
                <a:gd name="T12" fmla="*/ 80 w 234"/>
                <a:gd name="T13" fmla="*/ 89 h 100"/>
                <a:gd name="T14" fmla="*/ 121 w 234"/>
                <a:gd name="T15" fmla="*/ 98 h 100"/>
                <a:gd name="T16" fmla="*/ 121 w 234"/>
                <a:gd name="T17" fmla="*/ 98 h 100"/>
                <a:gd name="T18" fmla="*/ 202 w 234"/>
                <a:gd name="T19" fmla="*/ 79 h 100"/>
                <a:gd name="T20" fmla="*/ 226 w 234"/>
                <a:gd name="T21" fmla="*/ 74 h 100"/>
                <a:gd name="T22" fmla="*/ 232 w 234"/>
                <a:gd name="T23" fmla="*/ 73 h 100"/>
                <a:gd name="T24" fmla="*/ 234 w 234"/>
                <a:gd name="T25" fmla="*/ 73 h 100"/>
                <a:gd name="T26" fmla="*/ 232 w 234"/>
                <a:gd name="T27" fmla="*/ 73 h 100"/>
                <a:gd name="T28" fmla="*/ 226 w 234"/>
                <a:gd name="T29" fmla="*/ 75 h 100"/>
                <a:gd name="T30" fmla="*/ 202 w 234"/>
                <a:gd name="T31" fmla="*/ 81 h 100"/>
                <a:gd name="T32" fmla="*/ 121 w 234"/>
                <a:gd name="T33" fmla="*/ 100 h 100"/>
                <a:gd name="T34" fmla="*/ 121 w 234"/>
                <a:gd name="T35" fmla="*/ 100 h 100"/>
                <a:gd name="T36" fmla="*/ 121 w 234"/>
                <a:gd name="T37" fmla="*/ 100 h 100"/>
                <a:gd name="T38" fmla="*/ 80 w 234"/>
                <a:gd name="T39" fmla="*/ 91 h 100"/>
                <a:gd name="T40" fmla="*/ 1 w 234"/>
                <a:gd name="T41" fmla="*/ 75 h 100"/>
                <a:gd name="T42" fmla="*/ 0 w 234"/>
                <a:gd name="T43" fmla="*/ 75 h 100"/>
                <a:gd name="T44" fmla="*/ 0 w 234"/>
                <a:gd name="T45" fmla="*/ 74 h 100"/>
                <a:gd name="T46" fmla="*/ 16 w 234"/>
                <a:gd name="T47" fmla="*/ 20 h 100"/>
                <a:gd name="T48" fmla="*/ 21 w 234"/>
                <a:gd name="T49" fmla="*/ 5 h 100"/>
                <a:gd name="T50" fmla="*/ 22 w 234"/>
                <a:gd name="T51" fmla="*/ 1 h 100"/>
                <a:gd name="T52" fmla="*/ 23 w 234"/>
                <a:gd name="T53" fmla="*/ 0 h 1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4" h="100">
                  <a:moveTo>
                    <a:pt x="23" y="0"/>
                  </a:moveTo>
                  <a:cubicBezTo>
                    <a:pt x="23" y="0"/>
                    <a:pt x="23" y="0"/>
                    <a:pt x="23" y="1"/>
                  </a:cubicBezTo>
                  <a:cubicBezTo>
                    <a:pt x="22" y="2"/>
                    <a:pt x="22" y="3"/>
                    <a:pt x="22" y="5"/>
                  </a:cubicBezTo>
                  <a:cubicBezTo>
                    <a:pt x="21" y="9"/>
                    <a:pt x="19" y="14"/>
                    <a:pt x="17" y="20"/>
                  </a:cubicBezTo>
                  <a:cubicBezTo>
                    <a:pt x="14" y="34"/>
                    <a:pt x="8" y="52"/>
                    <a:pt x="2" y="75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4" y="79"/>
                    <a:pt x="51" y="84"/>
                    <a:pt x="80" y="89"/>
                  </a:cubicBezTo>
                  <a:cubicBezTo>
                    <a:pt x="94" y="92"/>
                    <a:pt x="108" y="95"/>
                    <a:pt x="121" y="98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53" y="90"/>
                    <a:pt x="182" y="84"/>
                    <a:pt x="202" y="79"/>
                  </a:cubicBezTo>
                  <a:cubicBezTo>
                    <a:pt x="212" y="77"/>
                    <a:pt x="220" y="75"/>
                    <a:pt x="226" y="74"/>
                  </a:cubicBezTo>
                  <a:cubicBezTo>
                    <a:pt x="228" y="74"/>
                    <a:pt x="230" y="73"/>
                    <a:pt x="232" y="73"/>
                  </a:cubicBezTo>
                  <a:cubicBezTo>
                    <a:pt x="233" y="73"/>
                    <a:pt x="234" y="73"/>
                    <a:pt x="234" y="73"/>
                  </a:cubicBezTo>
                  <a:cubicBezTo>
                    <a:pt x="234" y="73"/>
                    <a:pt x="233" y="73"/>
                    <a:pt x="232" y="73"/>
                  </a:cubicBezTo>
                  <a:cubicBezTo>
                    <a:pt x="230" y="74"/>
                    <a:pt x="228" y="74"/>
                    <a:pt x="226" y="75"/>
                  </a:cubicBezTo>
                  <a:cubicBezTo>
                    <a:pt x="220" y="76"/>
                    <a:pt x="212" y="78"/>
                    <a:pt x="202" y="81"/>
                  </a:cubicBezTo>
                  <a:cubicBezTo>
                    <a:pt x="182" y="85"/>
                    <a:pt x="154" y="92"/>
                    <a:pt x="121" y="100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08" y="97"/>
                    <a:pt x="94" y="94"/>
                    <a:pt x="80" y="91"/>
                  </a:cubicBezTo>
                  <a:cubicBezTo>
                    <a:pt x="51" y="86"/>
                    <a:pt x="23" y="81"/>
                    <a:pt x="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7" y="52"/>
                    <a:pt x="12" y="33"/>
                    <a:pt x="16" y="20"/>
                  </a:cubicBezTo>
                  <a:cubicBezTo>
                    <a:pt x="18" y="14"/>
                    <a:pt x="20" y="9"/>
                    <a:pt x="21" y="5"/>
                  </a:cubicBezTo>
                  <a:cubicBezTo>
                    <a:pt x="22" y="3"/>
                    <a:pt x="22" y="2"/>
                    <a:pt x="22" y="1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5" name="任意多边形 44">
              <a:extLst>
                <a:ext uri="{FF2B5EF4-FFF2-40B4-BE49-F238E27FC236}">
                  <a16:creationId xmlns:a16="http://schemas.microsoft.com/office/drawing/2014/main" id="{E5A07827-C55A-4BC4-BD08-A4B8DACE275D}"/>
                </a:ext>
              </a:extLst>
            </p:cNvPr>
            <p:cNvSpPr/>
            <p:nvPr/>
          </p:nvSpPr>
          <p:spPr bwMode="auto">
            <a:xfrm>
              <a:off x="4027488" y="5175250"/>
              <a:ext cx="217488" cy="541337"/>
            </a:xfrm>
            <a:custGeom>
              <a:gdLst>
                <a:gd name="T0" fmla="*/ 18 w 137"/>
                <a:gd name="T1" fmla="*/ 0 h 341"/>
                <a:gd name="T2" fmla="*/ 0 w 137"/>
                <a:gd name="T3" fmla="*/ 314 h 341"/>
                <a:gd name="T4" fmla="*/ 115 w 137"/>
                <a:gd name="T5" fmla="*/ 341 h 341"/>
                <a:gd name="T6" fmla="*/ 137 w 137"/>
                <a:gd name="T7" fmla="*/ 34 h 341"/>
                <a:gd name="T8" fmla="*/ 18 w 137"/>
                <a:gd name="T9" fmla="*/ 0 h 3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341">
                  <a:moveTo>
                    <a:pt x="18" y="0"/>
                  </a:moveTo>
                  <a:lnTo>
                    <a:pt x="0" y="314"/>
                  </a:lnTo>
                  <a:lnTo>
                    <a:pt x="115" y="341"/>
                  </a:lnTo>
                  <a:lnTo>
                    <a:pt x="137" y="3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6" name="任意多边形 45">
              <a:extLst>
                <a:ext uri="{FF2B5EF4-FFF2-40B4-BE49-F238E27FC236}">
                  <a16:creationId xmlns:a16="http://schemas.microsoft.com/office/drawing/2014/main" id="{D3748591-98B4-4DE6-82BE-88DF5DC81B86}"/>
                </a:ext>
              </a:extLst>
            </p:cNvPr>
            <p:cNvSpPr/>
            <p:nvPr/>
          </p:nvSpPr>
          <p:spPr bwMode="auto">
            <a:xfrm>
              <a:off x="3992563" y="5670550"/>
              <a:ext cx="217488" cy="134937"/>
            </a:xfrm>
            <a:custGeom>
              <a:gdLst>
                <a:gd name="T0" fmla="*/ 20 w 137"/>
                <a:gd name="T1" fmla="*/ 0 h 85"/>
                <a:gd name="T2" fmla="*/ 0 w 137"/>
                <a:gd name="T3" fmla="*/ 85 h 85"/>
                <a:gd name="T4" fmla="*/ 131 w 137"/>
                <a:gd name="T5" fmla="*/ 85 h 85"/>
                <a:gd name="T6" fmla="*/ 137 w 137"/>
                <a:gd name="T7" fmla="*/ 29 h 85"/>
                <a:gd name="T8" fmla="*/ 20 w 137"/>
                <a:gd name="T9" fmla="*/ 0 h 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5">
                  <a:moveTo>
                    <a:pt x="20" y="0"/>
                  </a:moveTo>
                  <a:lnTo>
                    <a:pt x="0" y="85"/>
                  </a:lnTo>
                  <a:lnTo>
                    <a:pt x="131" y="85"/>
                  </a:lnTo>
                  <a:lnTo>
                    <a:pt x="137" y="2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7" name="任意多边形 46">
              <a:extLst>
                <a:ext uri="{FF2B5EF4-FFF2-40B4-BE49-F238E27FC236}">
                  <a16:creationId xmlns:a16="http://schemas.microsoft.com/office/drawing/2014/main" id="{76E197FA-9469-484F-9EAE-0DE5E864B880}"/>
                </a:ext>
              </a:extLst>
            </p:cNvPr>
            <p:cNvSpPr/>
            <p:nvPr/>
          </p:nvSpPr>
          <p:spPr bwMode="auto">
            <a:xfrm>
              <a:off x="3992563" y="5670550"/>
              <a:ext cx="217488" cy="134937"/>
            </a:xfrm>
            <a:custGeom>
              <a:gdLst>
                <a:gd name="T0" fmla="*/ 20 w 137"/>
                <a:gd name="T1" fmla="*/ 0 h 85"/>
                <a:gd name="T2" fmla="*/ 0 w 137"/>
                <a:gd name="T3" fmla="*/ 85 h 85"/>
                <a:gd name="T4" fmla="*/ 131 w 137"/>
                <a:gd name="T5" fmla="*/ 85 h 85"/>
                <a:gd name="T6" fmla="*/ 137 w 137"/>
                <a:gd name="T7" fmla="*/ 29 h 85"/>
                <a:gd name="T8" fmla="*/ 20 w 137"/>
                <a:gd name="T9" fmla="*/ 0 h 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5">
                  <a:moveTo>
                    <a:pt x="20" y="0"/>
                  </a:moveTo>
                  <a:lnTo>
                    <a:pt x="0" y="85"/>
                  </a:lnTo>
                  <a:lnTo>
                    <a:pt x="131" y="85"/>
                  </a:lnTo>
                  <a:lnTo>
                    <a:pt x="137" y="29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8" name="任意多边形 47">
              <a:extLst>
                <a:ext uri="{FF2B5EF4-FFF2-40B4-BE49-F238E27FC236}">
                  <a16:creationId xmlns:a16="http://schemas.microsoft.com/office/drawing/2014/main" id="{C75FD6CB-C75D-4795-A299-E9BBB752DC9D}"/>
                </a:ext>
              </a:extLst>
            </p:cNvPr>
            <p:cNvSpPr/>
            <p:nvPr/>
          </p:nvSpPr>
          <p:spPr bwMode="auto">
            <a:xfrm>
              <a:off x="3997326" y="5780088"/>
              <a:ext cx="207963" cy="6350"/>
            </a:xfrm>
            <a:custGeom>
              <a:gdLst>
                <a:gd name="T0" fmla="*/ 89 w 89"/>
                <a:gd name="T1" fmla="*/ 3 h 3"/>
                <a:gd name="T2" fmla="*/ 76 w 89"/>
                <a:gd name="T3" fmla="*/ 3 h 3"/>
                <a:gd name="T4" fmla="*/ 45 w 89"/>
                <a:gd name="T5" fmla="*/ 3 h 3"/>
                <a:gd name="T6" fmla="*/ 13 w 89"/>
                <a:gd name="T7" fmla="*/ 1 h 3"/>
                <a:gd name="T8" fmla="*/ 0 w 89"/>
                <a:gd name="T9" fmla="*/ 0 h 3"/>
                <a:gd name="T10" fmla="*/ 13 w 89"/>
                <a:gd name="T11" fmla="*/ 0 h 3"/>
                <a:gd name="T12" fmla="*/ 45 w 89"/>
                <a:gd name="T13" fmla="*/ 0 h 3"/>
                <a:gd name="T14" fmla="*/ 76 w 89"/>
                <a:gd name="T15" fmla="*/ 2 h 3"/>
                <a:gd name="T16" fmla="*/ 89 w 89"/>
                <a:gd name="T17" fmla="*/ 3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3">
                  <a:moveTo>
                    <a:pt x="89" y="3"/>
                  </a:moveTo>
                  <a:cubicBezTo>
                    <a:pt x="89" y="3"/>
                    <a:pt x="84" y="3"/>
                    <a:pt x="76" y="3"/>
                  </a:cubicBezTo>
                  <a:cubicBezTo>
                    <a:pt x="68" y="3"/>
                    <a:pt x="57" y="3"/>
                    <a:pt x="45" y="3"/>
                  </a:cubicBezTo>
                  <a:cubicBezTo>
                    <a:pt x="33" y="2"/>
                    <a:pt x="22" y="2"/>
                    <a:pt x="13" y="1"/>
                  </a:cubicBezTo>
                  <a:cubicBezTo>
                    <a:pt x="5" y="1"/>
                    <a:pt x="0" y="1"/>
                    <a:pt x="0" y="0"/>
                  </a:cubicBezTo>
                  <a:cubicBezTo>
                    <a:pt x="0" y="0"/>
                    <a:pt x="5" y="0"/>
                    <a:pt x="13" y="0"/>
                  </a:cubicBezTo>
                  <a:cubicBezTo>
                    <a:pt x="21" y="0"/>
                    <a:pt x="33" y="0"/>
                    <a:pt x="45" y="0"/>
                  </a:cubicBezTo>
                  <a:cubicBezTo>
                    <a:pt x="57" y="1"/>
                    <a:pt x="67" y="1"/>
                    <a:pt x="76" y="2"/>
                  </a:cubicBezTo>
                  <a:cubicBezTo>
                    <a:pt x="84" y="2"/>
                    <a:pt x="89" y="2"/>
                    <a:pt x="89" y="3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9" name="任意多边形 48">
              <a:extLst>
                <a:ext uri="{FF2B5EF4-FFF2-40B4-BE49-F238E27FC236}">
                  <a16:creationId xmlns:a16="http://schemas.microsoft.com/office/drawing/2014/main" id="{6B77964B-2203-4721-BE74-50E59EC60660}"/>
                </a:ext>
              </a:extLst>
            </p:cNvPr>
            <p:cNvSpPr/>
            <p:nvPr/>
          </p:nvSpPr>
          <p:spPr bwMode="auto">
            <a:xfrm>
              <a:off x="4110038" y="5695950"/>
              <a:ext cx="9525" cy="88900"/>
            </a:xfrm>
            <a:custGeom>
              <a:gdLst>
                <a:gd name="T0" fmla="*/ 3 w 4"/>
                <a:gd name="T1" fmla="*/ 0 h 38"/>
                <a:gd name="T2" fmla="*/ 3 w 4"/>
                <a:gd name="T3" fmla="*/ 19 h 38"/>
                <a:gd name="T4" fmla="*/ 1 w 4"/>
                <a:gd name="T5" fmla="*/ 38 h 38"/>
                <a:gd name="T6" fmla="*/ 1 w 4"/>
                <a:gd name="T7" fmla="*/ 19 h 38"/>
                <a:gd name="T8" fmla="*/ 3 w 4"/>
                <a:gd name="T9" fmla="*/ 0 h 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8">
                  <a:moveTo>
                    <a:pt x="3" y="0"/>
                  </a:moveTo>
                  <a:cubicBezTo>
                    <a:pt x="4" y="0"/>
                    <a:pt x="4" y="9"/>
                    <a:pt x="3" y="19"/>
                  </a:cubicBezTo>
                  <a:cubicBezTo>
                    <a:pt x="3" y="29"/>
                    <a:pt x="1" y="38"/>
                    <a:pt x="1" y="38"/>
                  </a:cubicBezTo>
                  <a:cubicBezTo>
                    <a:pt x="0" y="38"/>
                    <a:pt x="0" y="29"/>
                    <a:pt x="1" y="19"/>
                  </a:cubicBezTo>
                  <a:cubicBezTo>
                    <a:pt x="1" y="9"/>
                    <a:pt x="3" y="0"/>
                    <a:pt x="3" y="0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0" name="任意多边形 49">
              <a:extLst>
                <a:ext uri="{FF2B5EF4-FFF2-40B4-BE49-F238E27FC236}">
                  <a16:creationId xmlns:a16="http://schemas.microsoft.com/office/drawing/2014/main" id="{53247BF4-A4C6-455D-A87F-6587AF9478B7}"/>
                </a:ext>
              </a:extLst>
            </p:cNvPr>
            <p:cNvSpPr/>
            <p:nvPr/>
          </p:nvSpPr>
          <p:spPr bwMode="auto">
            <a:xfrm>
              <a:off x="3992563" y="5780088"/>
              <a:ext cx="4763" cy="25400"/>
            </a:xfrm>
            <a:custGeom>
              <a:gdLst>
                <a:gd name="T0" fmla="*/ 2 w 2"/>
                <a:gd name="T1" fmla="*/ 0 h 11"/>
                <a:gd name="T2" fmla="*/ 0 w 2"/>
                <a:gd name="T3" fmla="*/ 10 h 11"/>
                <a:gd name="T4" fmla="*/ 0 w 2"/>
                <a:gd name="T5" fmla="*/ 11 h 11"/>
                <a:gd name="T6" fmla="*/ 0 w 2"/>
                <a:gd name="T7" fmla="*/ 11 h 11"/>
                <a:gd name="T8" fmla="*/ 2 w 2"/>
                <a:gd name="T9" fmla="*/ 0 h 11"/>
                <a:gd name="T10" fmla="*/ 2 w 2"/>
                <a:gd name="T11" fmla="*/ 0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1">
                  <a:moveTo>
                    <a:pt x="2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1" name="任意多边形 50">
              <a:extLst>
                <a:ext uri="{FF2B5EF4-FFF2-40B4-BE49-F238E27FC236}">
                  <a16:creationId xmlns:a16="http://schemas.microsoft.com/office/drawing/2014/main" id="{DE1EF27F-85BB-4215-9A19-41DB2E76B9AE}"/>
                </a:ext>
              </a:extLst>
            </p:cNvPr>
            <p:cNvSpPr/>
            <p:nvPr/>
          </p:nvSpPr>
          <p:spPr bwMode="auto">
            <a:xfrm flipH="1">
              <a:off x="3992563" y="58054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8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2" name="任意多边形 51">
              <a:extLst>
                <a:ext uri="{FF2B5EF4-FFF2-40B4-BE49-F238E27FC236}">
                  <a16:creationId xmlns:a16="http://schemas.microsoft.com/office/drawing/2014/main" id="{94541E89-0600-4EC6-81CA-B7981677D92E}"/>
                </a:ext>
              </a:extLst>
            </p:cNvPr>
            <p:cNvSpPr/>
            <p:nvPr/>
          </p:nvSpPr>
          <p:spPr bwMode="auto">
            <a:xfrm>
              <a:off x="4200526" y="5786438"/>
              <a:ext cx="3175" cy="19050"/>
            </a:xfrm>
            <a:custGeom>
              <a:gdLst>
                <a:gd name="T0" fmla="*/ 2 w 2"/>
                <a:gd name="T1" fmla="*/ 0 h 12"/>
                <a:gd name="T2" fmla="*/ 2 w 2"/>
                <a:gd name="T3" fmla="*/ 0 h 12"/>
                <a:gd name="T4" fmla="*/ 0 w 2"/>
                <a:gd name="T5" fmla="*/ 12 h 12"/>
                <a:gd name="T6" fmla="*/ 0 w 2"/>
                <a:gd name="T7" fmla="*/ 12 h 12"/>
                <a:gd name="T8" fmla="*/ 2 w 2"/>
                <a:gd name="T9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2">
                  <a:moveTo>
                    <a:pt x="2" y="0"/>
                  </a:moveTo>
                  <a:lnTo>
                    <a:pt x="2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3" name="任意多边形 52">
              <a:extLst>
                <a:ext uri="{FF2B5EF4-FFF2-40B4-BE49-F238E27FC236}">
                  <a16:creationId xmlns:a16="http://schemas.microsoft.com/office/drawing/2014/main" id="{14BEE9A4-0223-44A7-B8BF-7173D99ABEC9}"/>
                </a:ext>
              </a:extLst>
            </p:cNvPr>
            <p:cNvSpPr/>
            <p:nvPr/>
          </p:nvSpPr>
          <p:spPr bwMode="auto">
            <a:xfrm>
              <a:off x="4200526" y="5786438"/>
              <a:ext cx="3175" cy="19050"/>
            </a:xfrm>
            <a:custGeom>
              <a:gdLst>
                <a:gd name="T0" fmla="*/ 2 w 2"/>
                <a:gd name="T1" fmla="*/ 0 h 12"/>
                <a:gd name="T2" fmla="*/ 2 w 2"/>
                <a:gd name="T3" fmla="*/ 0 h 12"/>
                <a:gd name="T4" fmla="*/ 0 w 2"/>
                <a:gd name="T5" fmla="*/ 12 h 12"/>
                <a:gd name="T6" fmla="*/ 0 w 2"/>
                <a:gd name="T7" fmla="*/ 12 h 12"/>
                <a:gd name="T8" fmla="*/ 2 w 2"/>
                <a:gd name="T9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2">
                  <a:moveTo>
                    <a:pt x="2" y="0"/>
                  </a:moveTo>
                  <a:lnTo>
                    <a:pt x="2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4" name="矩形 53">
              <a:extLst>
                <a:ext uri="{FF2B5EF4-FFF2-40B4-BE49-F238E27FC236}">
                  <a16:creationId xmlns:a16="http://schemas.microsoft.com/office/drawing/2014/main" id="{1704AE0C-5FC1-4C90-9485-D08D3FEB0E44}"/>
                </a:ext>
              </a:extLst>
            </p:cNvPr>
            <p:cNvSpPr/>
            <p:nvPr/>
          </p:nvSpPr>
          <p:spPr bwMode="auto">
            <a:xfrm>
              <a:off x="4200526" y="5805488"/>
              <a:ext cx="1588" cy="1587"/>
            </a:xfrm>
            <a:prstGeom prst="rect">
              <a:avLst/>
            </a:prstGeom>
            <a:solidFill>
              <a:srgbClr val="A8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5" name="任意多边形 54">
              <a:extLst>
                <a:ext uri="{FF2B5EF4-FFF2-40B4-BE49-F238E27FC236}">
                  <a16:creationId xmlns:a16="http://schemas.microsoft.com/office/drawing/2014/main" id="{5868DAC6-3785-43FF-8FC5-12E1195DAFE9}"/>
                </a:ext>
              </a:extLst>
            </p:cNvPr>
            <p:cNvSpPr/>
            <p:nvPr/>
          </p:nvSpPr>
          <p:spPr bwMode="auto">
            <a:xfrm flipH="1">
              <a:off x="4200526" y="5805488"/>
              <a:ext cx="0" cy="0"/>
            </a:xfrm>
            <a:custGeom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6" name="任意多边形 55">
              <a:extLst>
                <a:ext uri="{FF2B5EF4-FFF2-40B4-BE49-F238E27FC236}">
                  <a16:creationId xmlns:a16="http://schemas.microsoft.com/office/drawing/2014/main" id="{B2BBD629-5E82-4A46-9B2A-814F8F9AE496}"/>
                </a:ext>
              </a:extLst>
            </p:cNvPr>
            <p:cNvSpPr/>
            <p:nvPr/>
          </p:nvSpPr>
          <p:spPr bwMode="auto">
            <a:xfrm>
              <a:off x="3992563" y="5780088"/>
              <a:ext cx="211138" cy="25400"/>
            </a:xfrm>
            <a:custGeom>
              <a:gdLst>
                <a:gd name="T0" fmla="*/ 2 w 90"/>
                <a:gd name="T1" fmla="*/ 0 h 11"/>
                <a:gd name="T2" fmla="*/ 0 w 90"/>
                <a:gd name="T3" fmla="*/ 11 h 11"/>
                <a:gd name="T4" fmla="*/ 0 w 90"/>
                <a:gd name="T5" fmla="*/ 11 h 11"/>
                <a:gd name="T6" fmla="*/ 89 w 90"/>
                <a:gd name="T7" fmla="*/ 11 h 11"/>
                <a:gd name="T8" fmla="*/ 89 w 90"/>
                <a:gd name="T9" fmla="*/ 11 h 11"/>
                <a:gd name="T10" fmla="*/ 90 w 90"/>
                <a:gd name="T11" fmla="*/ 3 h 11"/>
                <a:gd name="T12" fmla="*/ 78 w 90"/>
                <a:gd name="T13" fmla="*/ 3 h 11"/>
                <a:gd name="T14" fmla="*/ 74 w 90"/>
                <a:gd name="T15" fmla="*/ 3 h 11"/>
                <a:gd name="T16" fmla="*/ 47 w 90"/>
                <a:gd name="T17" fmla="*/ 3 h 11"/>
                <a:gd name="T18" fmla="*/ 15 w 90"/>
                <a:gd name="T19" fmla="*/ 1 h 11"/>
                <a:gd name="T20" fmla="*/ 2 w 90"/>
                <a:gd name="T21" fmla="*/ 0 h 11"/>
                <a:gd name="T22" fmla="*/ 2 w 90"/>
                <a:gd name="T23" fmla="*/ 0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11">
                  <a:moveTo>
                    <a:pt x="2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3"/>
                    <a:pt x="84" y="3"/>
                    <a:pt x="78" y="3"/>
                  </a:cubicBezTo>
                  <a:cubicBezTo>
                    <a:pt x="77" y="3"/>
                    <a:pt x="76" y="3"/>
                    <a:pt x="74" y="3"/>
                  </a:cubicBezTo>
                  <a:cubicBezTo>
                    <a:pt x="67" y="3"/>
                    <a:pt x="57" y="3"/>
                    <a:pt x="47" y="3"/>
                  </a:cubicBezTo>
                  <a:cubicBezTo>
                    <a:pt x="35" y="2"/>
                    <a:pt x="24" y="2"/>
                    <a:pt x="15" y="1"/>
                  </a:cubicBezTo>
                  <a:cubicBezTo>
                    <a:pt x="8" y="1"/>
                    <a:pt x="3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6B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7" name="任意多边形 56">
              <a:extLst>
                <a:ext uri="{FF2B5EF4-FFF2-40B4-BE49-F238E27FC236}">
                  <a16:creationId xmlns:a16="http://schemas.microsoft.com/office/drawing/2014/main" id="{65909612-5295-4CF2-A151-601A6F9F7987}"/>
                </a:ext>
              </a:extLst>
            </p:cNvPr>
            <p:cNvSpPr/>
            <p:nvPr/>
          </p:nvSpPr>
          <p:spPr bwMode="auto">
            <a:xfrm>
              <a:off x="3997326" y="5780088"/>
              <a:ext cx="206375" cy="6350"/>
            </a:xfrm>
            <a:custGeom>
              <a:gdLst>
                <a:gd name="T0" fmla="*/ 0 w 88"/>
                <a:gd name="T1" fmla="*/ 0 h 3"/>
                <a:gd name="T2" fmla="*/ 13 w 88"/>
                <a:gd name="T3" fmla="*/ 1 h 3"/>
                <a:gd name="T4" fmla="*/ 45 w 88"/>
                <a:gd name="T5" fmla="*/ 3 h 3"/>
                <a:gd name="T6" fmla="*/ 72 w 88"/>
                <a:gd name="T7" fmla="*/ 3 h 3"/>
                <a:gd name="T8" fmla="*/ 76 w 88"/>
                <a:gd name="T9" fmla="*/ 3 h 3"/>
                <a:gd name="T10" fmla="*/ 88 w 88"/>
                <a:gd name="T11" fmla="*/ 3 h 3"/>
                <a:gd name="T12" fmla="*/ 88 w 88"/>
                <a:gd name="T13" fmla="*/ 3 h 3"/>
                <a:gd name="T14" fmla="*/ 88 w 88"/>
                <a:gd name="T15" fmla="*/ 3 h 3"/>
                <a:gd name="T16" fmla="*/ 49 w 88"/>
                <a:gd name="T17" fmla="*/ 2 h 3"/>
                <a:gd name="T18" fmla="*/ 49 w 88"/>
                <a:gd name="T19" fmla="*/ 2 h 3"/>
                <a:gd name="T20" fmla="*/ 49 w 88"/>
                <a:gd name="T21" fmla="*/ 2 h 3"/>
                <a:gd name="T22" fmla="*/ 49 w 88"/>
                <a:gd name="T23" fmla="*/ 2 h 3"/>
                <a:gd name="T24" fmla="*/ 0 w 88"/>
                <a:gd name="T25" fmla="*/ 0 h 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" h="3">
                  <a:moveTo>
                    <a:pt x="0" y="0"/>
                  </a:moveTo>
                  <a:cubicBezTo>
                    <a:pt x="1" y="1"/>
                    <a:pt x="6" y="1"/>
                    <a:pt x="13" y="1"/>
                  </a:cubicBezTo>
                  <a:cubicBezTo>
                    <a:pt x="22" y="2"/>
                    <a:pt x="33" y="2"/>
                    <a:pt x="45" y="3"/>
                  </a:cubicBezTo>
                  <a:cubicBezTo>
                    <a:pt x="55" y="3"/>
                    <a:pt x="65" y="3"/>
                    <a:pt x="72" y="3"/>
                  </a:cubicBezTo>
                  <a:cubicBezTo>
                    <a:pt x="74" y="3"/>
                    <a:pt x="75" y="3"/>
                    <a:pt x="76" y="3"/>
                  </a:cubicBezTo>
                  <a:cubicBezTo>
                    <a:pt x="82" y="3"/>
                    <a:pt x="86" y="3"/>
                    <a:pt x="88" y="3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8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8" name="椭圆 57">
              <a:extLst>
                <a:ext uri="{FF2B5EF4-FFF2-40B4-BE49-F238E27FC236}">
                  <a16:creationId xmlns:a16="http://schemas.microsoft.com/office/drawing/2014/main" id="{2298F122-82DF-4522-A43A-DDF32637E8D2}"/>
                </a:ext>
              </a:extLst>
            </p:cNvPr>
            <p:cNvSpPr/>
            <p:nvPr/>
          </p:nvSpPr>
          <p:spPr bwMode="auto">
            <a:xfrm>
              <a:off x="4111626" y="5784850"/>
              <a:ext cx="1588" cy="1587"/>
            </a:xfrm>
            <a:prstGeom prst="ellipse">
              <a:avLst/>
            </a:prstGeom>
            <a:solidFill>
              <a:srgbClr val="A8AD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9" name="任意多边形 58">
              <a:extLst>
                <a:ext uri="{FF2B5EF4-FFF2-40B4-BE49-F238E27FC236}">
                  <a16:creationId xmlns:a16="http://schemas.microsoft.com/office/drawing/2014/main" id="{37F2295F-3980-4FC3-A58D-9210BE6ECC47}"/>
                </a:ext>
              </a:extLst>
            </p:cNvPr>
            <p:cNvSpPr/>
            <p:nvPr/>
          </p:nvSpPr>
          <p:spPr bwMode="auto">
            <a:xfrm>
              <a:off x="4741863" y="5418138"/>
              <a:ext cx="204788" cy="330200"/>
            </a:xfrm>
            <a:custGeom>
              <a:gdLst>
                <a:gd name="T0" fmla="*/ 0 w 129"/>
                <a:gd name="T1" fmla="*/ 0 h 208"/>
                <a:gd name="T2" fmla="*/ 28 w 129"/>
                <a:gd name="T3" fmla="*/ 208 h 208"/>
                <a:gd name="T4" fmla="*/ 129 w 129"/>
                <a:gd name="T5" fmla="*/ 201 h 208"/>
                <a:gd name="T6" fmla="*/ 107 w 129"/>
                <a:gd name="T7" fmla="*/ 10 h 208"/>
                <a:gd name="T8" fmla="*/ 0 w 129"/>
                <a:gd name="T9" fmla="*/ 0 h 20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08">
                  <a:moveTo>
                    <a:pt x="0" y="0"/>
                  </a:moveTo>
                  <a:lnTo>
                    <a:pt x="28" y="208"/>
                  </a:lnTo>
                  <a:lnTo>
                    <a:pt x="129" y="201"/>
                  </a:lnTo>
                  <a:lnTo>
                    <a:pt x="107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0" name="任意多边形 59">
              <a:extLst>
                <a:ext uri="{FF2B5EF4-FFF2-40B4-BE49-F238E27FC236}">
                  <a16:creationId xmlns:a16="http://schemas.microsoft.com/office/drawing/2014/main" id="{EE28B532-D978-4930-AE9A-C1D56BBBE6CA}"/>
                </a:ext>
              </a:extLst>
            </p:cNvPr>
            <p:cNvSpPr/>
            <p:nvPr/>
          </p:nvSpPr>
          <p:spPr bwMode="auto">
            <a:xfrm>
              <a:off x="4741863" y="5418138"/>
              <a:ext cx="204788" cy="330200"/>
            </a:xfrm>
            <a:custGeom>
              <a:gdLst>
                <a:gd name="T0" fmla="*/ 0 w 129"/>
                <a:gd name="T1" fmla="*/ 0 h 208"/>
                <a:gd name="T2" fmla="*/ 28 w 129"/>
                <a:gd name="T3" fmla="*/ 208 h 208"/>
                <a:gd name="T4" fmla="*/ 129 w 129"/>
                <a:gd name="T5" fmla="*/ 201 h 208"/>
                <a:gd name="T6" fmla="*/ 107 w 129"/>
                <a:gd name="T7" fmla="*/ 10 h 208"/>
                <a:gd name="T8" fmla="*/ 0 w 129"/>
                <a:gd name="T9" fmla="*/ 0 h 20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08">
                  <a:moveTo>
                    <a:pt x="0" y="0"/>
                  </a:moveTo>
                  <a:lnTo>
                    <a:pt x="28" y="208"/>
                  </a:lnTo>
                  <a:lnTo>
                    <a:pt x="129" y="201"/>
                  </a:lnTo>
                  <a:lnTo>
                    <a:pt x="107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1" name="任意多边形 60">
              <a:extLst>
                <a:ext uri="{FF2B5EF4-FFF2-40B4-BE49-F238E27FC236}">
                  <a16:creationId xmlns:a16="http://schemas.microsoft.com/office/drawing/2014/main" id="{A55CB27F-CF08-4A92-ABD9-472A43DDA24C}"/>
                </a:ext>
              </a:extLst>
            </p:cNvPr>
            <p:cNvSpPr/>
            <p:nvPr/>
          </p:nvSpPr>
          <p:spPr bwMode="auto">
            <a:xfrm>
              <a:off x="4783138" y="5700713"/>
              <a:ext cx="347663" cy="104775"/>
            </a:xfrm>
            <a:custGeom>
              <a:gdLst>
                <a:gd name="T0" fmla="*/ 71 w 149"/>
                <a:gd name="T1" fmla="*/ 0 h 45"/>
                <a:gd name="T2" fmla="*/ 149 w 149"/>
                <a:gd name="T3" fmla="*/ 41 h 45"/>
                <a:gd name="T4" fmla="*/ 2 w 149"/>
                <a:gd name="T5" fmla="*/ 45 h 45"/>
                <a:gd name="T6" fmla="*/ 0 w 149"/>
                <a:gd name="T7" fmla="*/ 6 h 45"/>
                <a:gd name="T8" fmla="*/ 6 w 149"/>
                <a:gd name="T9" fmla="*/ 7 h 45"/>
                <a:gd name="T10" fmla="*/ 71 w 149"/>
                <a:gd name="T11" fmla="*/ 0 h 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" h="45">
                  <a:moveTo>
                    <a:pt x="71" y="0"/>
                  </a:moveTo>
                  <a:cubicBezTo>
                    <a:pt x="71" y="0"/>
                    <a:pt x="148" y="26"/>
                    <a:pt x="149" y="41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28" y="12"/>
                    <a:pt x="50" y="9"/>
                    <a:pt x="71" y="0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2" name="任意多边形 61">
              <a:extLst>
                <a:ext uri="{FF2B5EF4-FFF2-40B4-BE49-F238E27FC236}">
                  <a16:creationId xmlns:a16="http://schemas.microsoft.com/office/drawing/2014/main" id="{BD32B8E8-B03D-4D63-A226-6DBB9481386C}"/>
                </a:ext>
              </a:extLst>
            </p:cNvPr>
            <p:cNvSpPr/>
            <p:nvPr/>
          </p:nvSpPr>
          <p:spPr bwMode="auto">
            <a:xfrm>
              <a:off x="4814888" y="5730875"/>
              <a:ext cx="30163" cy="25400"/>
            </a:xfrm>
            <a:custGeom>
              <a:gdLst>
                <a:gd name="T0" fmla="*/ 4 w 13"/>
                <a:gd name="T1" fmla="*/ 0 h 11"/>
                <a:gd name="T2" fmla="*/ 4 w 13"/>
                <a:gd name="T3" fmla="*/ 0 h 11"/>
                <a:gd name="T4" fmla="*/ 4 w 13"/>
                <a:gd name="T5" fmla="*/ 0 h 11"/>
                <a:gd name="T6" fmla="*/ 6 w 13"/>
                <a:gd name="T7" fmla="*/ 0 h 11"/>
                <a:gd name="T8" fmla="*/ 4 w 13"/>
                <a:gd name="T9" fmla="*/ 0 h 11"/>
                <a:gd name="T10" fmla="*/ 4 w 13"/>
                <a:gd name="T11" fmla="*/ 0 h 11"/>
                <a:gd name="T12" fmla="*/ 1 w 13"/>
                <a:gd name="T13" fmla="*/ 7 h 11"/>
                <a:gd name="T14" fmla="*/ 6 w 13"/>
                <a:gd name="T15" fmla="*/ 11 h 11"/>
                <a:gd name="T16" fmla="*/ 7 w 13"/>
                <a:gd name="T17" fmla="*/ 11 h 11"/>
                <a:gd name="T18" fmla="*/ 12 w 13"/>
                <a:gd name="T19" fmla="*/ 4 h 11"/>
                <a:gd name="T20" fmla="*/ 6 w 13"/>
                <a:gd name="T21" fmla="*/ 0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1"/>
                    <a:pt x="0" y="4"/>
                    <a:pt x="1" y="7"/>
                  </a:cubicBezTo>
                  <a:cubicBezTo>
                    <a:pt x="1" y="9"/>
                    <a:pt x="4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10" y="10"/>
                    <a:pt x="13" y="6"/>
                    <a:pt x="12" y="4"/>
                  </a:cubicBezTo>
                  <a:cubicBezTo>
                    <a:pt x="11" y="1"/>
                    <a:pt x="8" y="0"/>
                    <a:pt x="6" y="0"/>
                  </a:cubicBezTo>
                </a:path>
              </a:pathLst>
            </a:custGeom>
            <a:solidFill>
              <a:srgbClr val="F6B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3" name="任意多边形 62">
              <a:extLst>
                <a:ext uri="{FF2B5EF4-FFF2-40B4-BE49-F238E27FC236}">
                  <a16:creationId xmlns:a16="http://schemas.microsoft.com/office/drawing/2014/main" id="{15E87741-DA0F-4A73-A7E9-22D957AC74AE}"/>
                </a:ext>
              </a:extLst>
            </p:cNvPr>
            <p:cNvSpPr/>
            <p:nvPr/>
          </p:nvSpPr>
          <p:spPr bwMode="auto">
            <a:xfrm>
              <a:off x="5119688" y="5780088"/>
              <a:ext cx="11113" cy="15875"/>
            </a:xfrm>
            <a:custGeom>
              <a:gdLst>
                <a:gd name="T0" fmla="*/ 0 w 5"/>
                <a:gd name="T1" fmla="*/ 0 h 7"/>
                <a:gd name="T2" fmla="*/ 5 w 5"/>
                <a:gd name="T3" fmla="*/ 7 h 7"/>
                <a:gd name="T4" fmla="*/ 5 w 5"/>
                <a:gd name="T5" fmla="*/ 7 h 7"/>
                <a:gd name="T6" fmla="*/ 0 w 5"/>
                <a:gd name="T7" fmla="*/ 0 h 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cubicBezTo>
                    <a:pt x="3" y="2"/>
                    <a:pt x="5" y="5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3"/>
                    <a:pt x="2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4" name="任意多边形 63">
              <a:extLst>
                <a:ext uri="{FF2B5EF4-FFF2-40B4-BE49-F238E27FC236}">
                  <a16:creationId xmlns:a16="http://schemas.microsoft.com/office/drawing/2014/main" id="{F3256EFC-DFD1-4ED6-808E-7FBF22C27E52}"/>
                </a:ext>
              </a:extLst>
            </p:cNvPr>
            <p:cNvSpPr/>
            <p:nvPr/>
          </p:nvSpPr>
          <p:spPr bwMode="auto">
            <a:xfrm>
              <a:off x="4787901" y="5776913"/>
              <a:ext cx="342900" cy="28575"/>
            </a:xfrm>
            <a:custGeom>
              <a:gdLst>
                <a:gd name="T0" fmla="*/ 0 w 147"/>
                <a:gd name="T1" fmla="*/ 0 h 12"/>
                <a:gd name="T2" fmla="*/ 0 w 147"/>
                <a:gd name="T3" fmla="*/ 12 h 12"/>
                <a:gd name="T4" fmla="*/ 147 w 147"/>
                <a:gd name="T5" fmla="*/ 8 h 12"/>
                <a:gd name="T6" fmla="*/ 142 w 147"/>
                <a:gd name="T7" fmla="*/ 1 h 12"/>
                <a:gd name="T8" fmla="*/ 141 w 147"/>
                <a:gd name="T9" fmla="*/ 0 h 12"/>
                <a:gd name="T10" fmla="*/ 0 w 147"/>
                <a:gd name="T11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2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7" y="6"/>
                    <a:pt x="145" y="3"/>
                    <a:pt x="142" y="1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6B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5" name="任意多边形 64">
              <a:extLst>
                <a:ext uri="{FF2B5EF4-FFF2-40B4-BE49-F238E27FC236}">
                  <a16:creationId xmlns:a16="http://schemas.microsoft.com/office/drawing/2014/main" id="{9DBF3262-3090-43D0-8080-9F47F960A6AF}"/>
                </a:ext>
              </a:extLst>
            </p:cNvPr>
            <p:cNvSpPr/>
            <p:nvPr/>
          </p:nvSpPr>
          <p:spPr bwMode="auto">
            <a:xfrm>
              <a:off x="4921251" y="5695950"/>
              <a:ext cx="33338" cy="25400"/>
            </a:xfrm>
            <a:custGeom>
              <a:gdLst>
                <a:gd name="T0" fmla="*/ 14 w 14"/>
                <a:gd name="T1" fmla="*/ 2 h 11"/>
                <a:gd name="T2" fmla="*/ 7 w 14"/>
                <a:gd name="T3" fmla="*/ 5 h 11"/>
                <a:gd name="T4" fmla="*/ 1 w 14"/>
                <a:gd name="T5" fmla="*/ 10 h 11"/>
                <a:gd name="T6" fmla="*/ 6 w 14"/>
                <a:gd name="T7" fmla="*/ 3 h 11"/>
                <a:gd name="T8" fmla="*/ 14 w 14"/>
                <a:gd name="T9" fmla="*/ 2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14" y="2"/>
                  </a:moveTo>
                  <a:cubicBezTo>
                    <a:pt x="14" y="2"/>
                    <a:pt x="10" y="3"/>
                    <a:pt x="7" y="5"/>
                  </a:cubicBezTo>
                  <a:cubicBezTo>
                    <a:pt x="3" y="8"/>
                    <a:pt x="2" y="11"/>
                    <a:pt x="1" y="10"/>
                  </a:cubicBezTo>
                  <a:cubicBezTo>
                    <a:pt x="0" y="10"/>
                    <a:pt x="1" y="6"/>
                    <a:pt x="6" y="3"/>
                  </a:cubicBezTo>
                  <a:cubicBezTo>
                    <a:pt x="10" y="0"/>
                    <a:pt x="14" y="1"/>
                    <a:pt x="14" y="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6" name="任意多边形 65">
              <a:extLst>
                <a:ext uri="{FF2B5EF4-FFF2-40B4-BE49-F238E27FC236}">
                  <a16:creationId xmlns:a16="http://schemas.microsoft.com/office/drawing/2014/main" id="{9BE04C66-85C0-4BC7-84D7-F7E23C55B253}"/>
                </a:ext>
              </a:extLst>
            </p:cNvPr>
            <p:cNvSpPr/>
            <p:nvPr/>
          </p:nvSpPr>
          <p:spPr bwMode="auto">
            <a:xfrm>
              <a:off x="4965701" y="5711825"/>
              <a:ext cx="25400" cy="28575"/>
            </a:xfrm>
            <a:custGeom>
              <a:gdLst>
                <a:gd name="T0" fmla="*/ 11 w 11"/>
                <a:gd name="T1" fmla="*/ 1 h 12"/>
                <a:gd name="T2" fmla="*/ 5 w 11"/>
                <a:gd name="T3" fmla="*/ 6 h 12"/>
                <a:gd name="T4" fmla="*/ 2 w 11"/>
                <a:gd name="T5" fmla="*/ 12 h 12"/>
                <a:gd name="T6" fmla="*/ 3 w 11"/>
                <a:gd name="T7" fmla="*/ 4 h 12"/>
                <a:gd name="T8" fmla="*/ 11 w 11"/>
                <a:gd name="T9" fmla="*/ 1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1"/>
                  </a:moveTo>
                  <a:cubicBezTo>
                    <a:pt x="11" y="1"/>
                    <a:pt x="8" y="3"/>
                    <a:pt x="5" y="6"/>
                  </a:cubicBezTo>
                  <a:cubicBezTo>
                    <a:pt x="3" y="9"/>
                    <a:pt x="2" y="12"/>
                    <a:pt x="2" y="12"/>
                  </a:cubicBezTo>
                  <a:cubicBezTo>
                    <a:pt x="1" y="12"/>
                    <a:pt x="0" y="8"/>
                    <a:pt x="3" y="4"/>
                  </a:cubicBezTo>
                  <a:cubicBezTo>
                    <a:pt x="6" y="0"/>
                    <a:pt x="11" y="0"/>
                    <a:pt x="11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7" name="任意多边形 66">
              <a:extLst>
                <a:ext uri="{FF2B5EF4-FFF2-40B4-BE49-F238E27FC236}">
                  <a16:creationId xmlns:a16="http://schemas.microsoft.com/office/drawing/2014/main" id="{105695EE-23D1-4172-9C6B-440003D6368E}"/>
                </a:ext>
              </a:extLst>
            </p:cNvPr>
            <p:cNvSpPr/>
            <p:nvPr/>
          </p:nvSpPr>
          <p:spPr bwMode="auto">
            <a:xfrm>
              <a:off x="5008563" y="5726113"/>
              <a:ext cx="17463" cy="30162"/>
            </a:xfrm>
            <a:custGeom>
              <a:gdLst>
                <a:gd name="T0" fmla="*/ 2 w 8"/>
                <a:gd name="T1" fmla="*/ 13 h 13"/>
                <a:gd name="T2" fmla="*/ 2 w 8"/>
                <a:gd name="T3" fmla="*/ 5 h 13"/>
                <a:gd name="T4" fmla="*/ 7 w 8"/>
                <a:gd name="T5" fmla="*/ 0 h 13"/>
                <a:gd name="T6" fmla="*/ 4 w 8"/>
                <a:gd name="T7" fmla="*/ 6 h 13"/>
                <a:gd name="T8" fmla="*/ 2 w 8"/>
                <a:gd name="T9" fmla="*/ 13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2" y="13"/>
                  </a:moveTo>
                  <a:cubicBezTo>
                    <a:pt x="1" y="13"/>
                    <a:pt x="0" y="9"/>
                    <a:pt x="2" y="5"/>
                  </a:cubicBezTo>
                  <a:cubicBezTo>
                    <a:pt x="4" y="1"/>
                    <a:pt x="7" y="0"/>
                    <a:pt x="7" y="0"/>
                  </a:cubicBezTo>
                  <a:cubicBezTo>
                    <a:pt x="8" y="1"/>
                    <a:pt x="6" y="3"/>
                    <a:pt x="4" y="6"/>
                  </a:cubicBezTo>
                  <a:cubicBezTo>
                    <a:pt x="3" y="10"/>
                    <a:pt x="3" y="13"/>
                    <a:pt x="2" y="1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8" name="任意多边形 67">
              <a:extLst>
                <a:ext uri="{FF2B5EF4-FFF2-40B4-BE49-F238E27FC236}">
                  <a16:creationId xmlns:a16="http://schemas.microsoft.com/office/drawing/2014/main" id="{6EAAB637-1402-4E0D-840B-41A30497F128}"/>
                </a:ext>
              </a:extLst>
            </p:cNvPr>
            <p:cNvSpPr/>
            <p:nvPr/>
          </p:nvSpPr>
          <p:spPr bwMode="auto">
            <a:xfrm>
              <a:off x="4895851" y="5672138"/>
              <a:ext cx="53975" cy="28575"/>
            </a:xfrm>
            <a:custGeom>
              <a:gdLst>
                <a:gd name="T0" fmla="*/ 23 w 23"/>
                <a:gd name="T1" fmla="*/ 11 h 12"/>
                <a:gd name="T2" fmla="*/ 16 w 23"/>
                <a:gd name="T3" fmla="*/ 11 h 12"/>
                <a:gd name="T4" fmla="*/ 8 w 23"/>
                <a:gd name="T5" fmla="*/ 9 h 12"/>
                <a:gd name="T6" fmla="*/ 4 w 23"/>
                <a:gd name="T7" fmla="*/ 7 h 12"/>
                <a:gd name="T8" fmla="*/ 2 w 23"/>
                <a:gd name="T9" fmla="*/ 5 h 12"/>
                <a:gd name="T10" fmla="*/ 1 w 23"/>
                <a:gd name="T11" fmla="*/ 2 h 12"/>
                <a:gd name="T12" fmla="*/ 4 w 23"/>
                <a:gd name="T13" fmla="*/ 0 h 12"/>
                <a:gd name="T14" fmla="*/ 7 w 23"/>
                <a:gd name="T15" fmla="*/ 0 h 12"/>
                <a:gd name="T16" fmla="*/ 12 w 23"/>
                <a:gd name="T17" fmla="*/ 2 h 12"/>
                <a:gd name="T18" fmla="*/ 19 w 23"/>
                <a:gd name="T19" fmla="*/ 6 h 12"/>
                <a:gd name="T20" fmla="*/ 23 w 23"/>
                <a:gd name="T21" fmla="*/ 12 h 12"/>
                <a:gd name="T22" fmla="*/ 18 w 23"/>
                <a:gd name="T23" fmla="*/ 7 h 12"/>
                <a:gd name="T24" fmla="*/ 11 w 23"/>
                <a:gd name="T25" fmla="*/ 4 h 12"/>
                <a:gd name="T26" fmla="*/ 7 w 23"/>
                <a:gd name="T27" fmla="*/ 3 h 12"/>
                <a:gd name="T28" fmla="*/ 3 w 23"/>
                <a:gd name="T29" fmla="*/ 3 h 12"/>
                <a:gd name="T30" fmla="*/ 3 w 23"/>
                <a:gd name="T31" fmla="*/ 4 h 12"/>
                <a:gd name="T32" fmla="*/ 5 w 23"/>
                <a:gd name="T33" fmla="*/ 5 h 12"/>
                <a:gd name="T34" fmla="*/ 9 w 23"/>
                <a:gd name="T35" fmla="*/ 7 h 12"/>
                <a:gd name="T36" fmla="*/ 16 w 23"/>
                <a:gd name="T37" fmla="*/ 10 h 12"/>
                <a:gd name="T38" fmla="*/ 23 w 23"/>
                <a:gd name="T39" fmla="*/ 11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12">
                  <a:moveTo>
                    <a:pt x="23" y="11"/>
                  </a:moveTo>
                  <a:cubicBezTo>
                    <a:pt x="23" y="12"/>
                    <a:pt x="21" y="12"/>
                    <a:pt x="16" y="11"/>
                  </a:cubicBezTo>
                  <a:cubicBezTo>
                    <a:pt x="14" y="11"/>
                    <a:pt x="11" y="10"/>
                    <a:pt x="8" y="9"/>
                  </a:cubicBezTo>
                  <a:cubicBezTo>
                    <a:pt x="7" y="9"/>
                    <a:pt x="5" y="8"/>
                    <a:pt x="4" y="7"/>
                  </a:cubicBezTo>
                  <a:cubicBezTo>
                    <a:pt x="3" y="7"/>
                    <a:pt x="2" y="6"/>
                    <a:pt x="2" y="5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ubicBezTo>
                    <a:pt x="9" y="1"/>
                    <a:pt x="10" y="1"/>
                    <a:pt x="12" y="2"/>
                  </a:cubicBezTo>
                  <a:cubicBezTo>
                    <a:pt x="15" y="3"/>
                    <a:pt x="17" y="4"/>
                    <a:pt x="19" y="6"/>
                  </a:cubicBezTo>
                  <a:cubicBezTo>
                    <a:pt x="22" y="9"/>
                    <a:pt x="23" y="12"/>
                    <a:pt x="23" y="12"/>
                  </a:cubicBezTo>
                  <a:cubicBezTo>
                    <a:pt x="23" y="12"/>
                    <a:pt x="21" y="10"/>
                    <a:pt x="18" y="7"/>
                  </a:cubicBezTo>
                  <a:cubicBezTo>
                    <a:pt x="16" y="6"/>
                    <a:pt x="13" y="5"/>
                    <a:pt x="11" y="4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4" y="4"/>
                    <a:pt x="4" y="5"/>
                    <a:pt x="5" y="5"/>
                  </a:cubicBezTo>
                  <a:cubicBezTo>
                    <a:pt x="6" y="6"/>
                    <a:pt x="8" y="7"/>
                    <a:pt x="9" y="7"/>
                  </a:cubicBezTo>
                  <a:cubicBezTo>
                    <a:pt x="12" y="8"/>
                    <a:pt x="14" y="9"/>
                    <a:pt x="16" y="10"/>
                  </a:cubicBezTo>
                  <a:cubicBezTo>
                    <a:pt x="21" y="11"/>
                    <a:pt x="23" y="11"/>
                    <a:pt x="23" y="1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9" name="任意多边形 68">
              <a:extLst>
                <a:ext uri="{FF2B5EF4-FFF2-40B4-BE49-F238E27FC236}">
                  <a16:creationId xmlns:a16="http://schemas.microsoft.com/office/drawing/2014/main" id="{623D4F81-A260-49C7-9A15-426207A5ACF2}"/>
                </a:ext>
              </a:extLst>
            </p:cNvPr>
            <p:cNvSpPr/>
            <p:nvPr/>
          </p:nvSpPr>
          <p:spPr bwMode="auto">
            <a:xfrm>
              <a:off x="4941888" y="5646738"/>
              <a:ext cx="28575" cy="53975"/>
            </a:xfrm>
            <a:custGeom>
              <a:gdLst>
                <a:gd name="T0" fmla="*/ 2 w 12"/>
                <a:gd name="T1" fmla="*/ 23 h 23"/>
                <a:gd name="T2" fmla="*/ 0 w 12"/>
                <a:gd name="T3" fmla="*/ 16 h 23"/>
                <a:gd name="T4" fmla="*/ 1 w 12"/>
                <a:gd name="T5" fmla="*/ 8 h 23"/>
                <a:gd name="T6" fmla="*/ 3 w 12"/>
                <a:gd name="T7" fmla="*/ 4 h 23"/>
                <a:gd name="T8" fmla="*/ 7 w 12"/>
                <a:gd name="T9" fmla="*/ 0 h 23"/>
                <a:gd name="T10" fmla="*/ 11 w 12"/>
                <a:gd name="T11" fmla="*/ 2 h 23"/>
                <a:gd name="T12" fmla="*/ 11 w 12"/>
                <a:gd name="T13" fmla="*/ 4 h 23"/>
                <a:gd name="T14" fmla="*/ 12 w 12"/>
                <a:gd name="T15" fmla="*/ 9 h 23"/>
                <a:gd name="T16" fmla="*/ 9 w 12"/>
                <a:gd name="T17" fmla="*/ 17 h 23"/>
                <a:gd name="T18" fmla="*/ 3 w 12"/>
                <a:gd name="T19" fmla="*/ 22 h 23"/>
                <a:gd name="T20" fmla="*/ 7 w 12"/>
                <a:gd name="T21" fmla="*/ 16 h 23"/>
                <a:gd name="T22" fmla="*/ 9 w 12"/>
                <a:gd name="T23" fmla="*/ 9 h 23"/>
                <a:gd name="T24" fmla="*/ 9 w 12"/>
                <a:gd name="T25" fmla="*/ 5 h 23"/>
                <a:gd name="T26" fmla="*/ 8 w 12"/>
                <a:gd name="T27" fmla="*/ 2 h 23"/>
                <a:gd name="T28" fmla="*/ 5 w 12"/>
                <a:gd name="T29" fmla="*/ 5 h 23"/>
                <a:gd name="T30" fmla="*/ 3 w 12"/>
                <a:gd name="T31" fmla="*/ 9 h 23"/>
                <a:gd name="T32" fmla="*/ 2 w 12"/>
                <a:gd name="T33" fmla="*/ 16 h 23"/>
                <a:gd name="T34" fmla="*/ 2 w 12"/>
                <a:gd name="T35" fmla="*/ 23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23">
                  <a:moveTo>
                    <a:pt x="2" y="23"/>
                  </a:moveTo>
                  <a:cubicBezTo>
                    <a:pt x="2" y="23"/>
                    <a:pt x="1" y="21"/>
                    <a:pt x="0" y="16"/>
                  </a:cubicBezTo>
                  <a:cubicBezTo>
                    <a:pt x="0" y="14"/>
                    <a:pt x="0" y="11"/>
                    <a:pt x="1" y="8"/>
                  </a:cubicBezTo>
                  <a:cubicBezTo>
                    <a:pt x="1" y="7"/>
                    <a:pt x="2" y="5"/>
                    <a:pt x="3" y="4"/>
                  </a:cubicBezTo>
                  <a:cubicBezTo>
                    <a:pt x="4" y="2"/>
                    <a:pt x="5" y="0"/>
                    <a:pt x="7" y="0"/>
                  </a:cubicBezTo>
                  <a:cubicBezTo>
                    <a:pt x="9" y="0"/>
                    <a:pt x="10" y="1"/>
                    <a:pt x="11" y="2"/>
                  </a:cubicBezTo>
                  <a:cubicBezTo>
                    <a:pt x="11" y="3"/>
                    <a:pt x="11" y="4"/>
                    <a:pt x="11" y="4"/>
                  </a:cubicBezTo>
                  <a:cubicBezTo>
                    <a:pt x="12" y="6"/>
                    <a:pt x="12" y="8"/>
                    <a:pt x="12" y="9"/>
                  </a:cubicBezTo>
                  <a:cubicBezTo>
                    <a:pt x="11" y="12"/>
                    <a:pt x="10" y="15"/>
                    <a:pt x="9" y="17"/>
                  </a:cubicBezTo>
                  <a:cubicBezTo>
                    <a:pt x="6" y="21"/>
                    <a:pt x="3" y="22"/>
                    <a:pt x="3" y="22"/>
                  </a:cubicBezTo>
                  <a:cubicBezTo>
                    <a:pt x="3" y="21"/>
                    <a:pt x="5" y="20"/>
                    <a:pt x="7" y="16"/>
                  </a:cubicBezTo>
                  <a:cubicBezTo>
                    <a:pt x="8" y="14"/>
                    <a:pt x="9" y="12"/>
                    <a:pt x="9" y="9"/>
                  </a:cubicBezTo>
                  <a:cubicBezTo>
                    <a:pt x="9" y="8"/>
                    <a:pt x="9" y="6"/>
                    <a:pt x="9" y="5"/>
                  </a:cubicBezTo>
                  <a:cubicBezTo>
                    <a:pt x="9" y="3"/>
                    <a:pt x="8" y="2"/>
                    <a:pt x="8" y="2"/>
                  </a:cubicBezTo>
                  <a:cubicBezTo>
                    <a:pt x="7" y="2"/>
                    <a:pt x="6" y="3"/>
                    <a:pt x="5" y="5"/>
                  </a:cubicBezTo>
                  <a:cubicBezTo>
                    <a:pt x="4" y="6"/>
                    <a:pt x="4" y="7"/>
                    <a:pt x="3" y="9"/>
                  </a:cubicBezTo>
                  <a:cubicBezTo>
                    <a:pt x="2" y="11"/>
                    <a:pt x="2" y="14"/>
                    <a:pt x="2" y="16"/>
                  </a:cubicBezTo>
                  <a:cubicBezTo>
                    <a:pt x="2" y="20"/>
                    <a:pt x="3" y="23"/>
                    <a:pt x="2" y="2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0" name="任意多边形 69">
              <a:extLst>
                <a:ext uri="{FF2B5EF4-FFF2-40B4-BE49-F238E27FC236}">
                  <a16:creationId xmlns:a16="http://schemas.microsoft.com/office/drawing/2014/main" id="{69249437-0DC6-4325-A1F5-A2E707AB5429}"/>
                </a:ext>
              </a:extLst>
            </p:cNvPr>
            <p:cNvSpPr/>
            <p:nvPr/>
          </p:nvSpPr>
          <p:spPr bwMode="auto">
            <a:xfrm>
              <a:off x="4032251" y="3741738"/>
              <a:ext cx="928688" cy="1936750"/>
            </a:xfrm>
            <a:custGeom>
              <a:gdLst>
                <a:gd name="T0" fmla="*/ 67 w 398"/>
                <a:gd name="T1" fmla="*/ 0 h 830"/>
                <a:gd name="T2" fmla="*/ 13 w 398"/>
                <a:gd name="T3" fmla="*/ 145 h 830"/>
                <a:gd name="T4" fmla="*/ 0 w 398"/>
                <a:gd name="T5" fmla="*/ 808 h 830"/>
                <a:gd name="T6" fmla="*/ 86 w 398"/>
                <a:gd name="T7" fmla="*/ 828 h 830"/>
                <a:gd name="T8" fmla="*/ 151 w 398"/>
                <a:gd name="T9" fmla="*/ 181 h 830"/>
                <a:gd name="T10" fmla="*/ 315 w 398"/>
                <a:gd name="T11" fmla="*/ 830 h 830"/>
                <a:gd name="T12" fmla="*/ 398 w 398"/>
                <a:gd name="T13" fmla="*/ 816 h 830"/>
                <a:gd name="T14" fmla="*/ 280 w 398"/>
                <a:gd name="T15" fmla="*/ 3 h 830"/>
                <a:gd name="T16" fmla="*/ 67 w 398"/>
                <a:gd name="T17" fmla="*/ 0 h 8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8" h="830">
                  <a:moveTo>
                    <a:pt x="67" y="0"/>
                  </a:moveTo>
                  <a:cubicBezTo>
                    <a:pt x="67" y="0"/>
                    <a:pt x="13" y="91"/>
                    <a:pt x="13" y="145"/>
                  </a:cubicBezTo>
                  <a:cubicBezTo>
                    <a:pt x="0" y="808"/>
                    <a:pt x="0" y="808"/>
                    <a:pt x="0" y="808"/>
                  </a:cubicBezTo>
                  <a:cubicBezTo>
                    <a:pt x="86" y="828"/>
                    <a:pt x="86" y="828"/>
                    <a:pt x="86" y="828"/>
                  </a:cubicBezTo>
                  <a:cubicBezTo>
                    <a:pt x="151" y="181"/>
                    <a:pt x="151" y="181"/>
                    <a:pt x="151" y="181"/>
                  </a:cubicBezTo>
                  <a:cubicBezTo>
                    <a:pt x="151" y="181"/>
                    <a:pt x="310" y="830"/>
                    <a:pt x="315" y="830"/>
                  </a:cubicBezTo>
                  <a:cubicBezTo>
                    <a:pt x="320" y="830"/>
                    <a:pt x="398" y="816"/>
                    <a:pt x="398" y="816"/>
                  </a:cubicBezTo>
                  <a:cubicBezTo>
                    <a:pt x="280" y="3"/>
                    <a:pt x="280" y="3"/>
                    <a:pt x="280" y="3"/>
                  </a:cubicBezTo>
                  <a:lnTo>
                    <a:pt x="67" y="0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1" name="任意多边形 70">
              <a:extLst>
                <a:ext uri="{FF2B5EF4-FFF2-40B4-BE49-F238E27FC236}">
                  <a16:creationId xmlns:a16="http://schemas.microsoft.com/office/drawing/2014/main" id="{3D14B3BE-69A0-4881-991E-947A72601913}"/>
                </a:ext>
              </a:extLst>
            </p:cNvPr>
            <p:cNvSpPr/>
            <p:nvPr/>
          </p:nvSpPr>
          <p:spPr bwMode="auto">
            <a:xfrm>
              <a:off x="4114801" y="4122738"/>
              <a:ext cx="153988" cy="1504950"/>
            </a:xfrm>
            <a:custGeom>
              <a:gdLst>
                <a:gd name="T0" fmla="*/ 66 w 66"/>
                <a:gd name="T1" fmla="*/ 0 h 645"/>
                <a:gd name="T2" fmla="*/ 66 w 66"/>
                <a:gd name="T3" fmla="*/ 2 h 645"/>
                <a:gd name="T4" fmla="*/ 65 w 66"/>
                <a:gd name="T5" fmla="*/ 6 h 645"/>
                <a:gd name="T6" fmla="*/ 62 w 66"/>
                <a:gd name="T7" fmla="*/ 25 h 645"/>
                <a:gd name="T8" fmla="*/ 52 w 66"/>
                <a:gd name="T9" fmla="*/ 94 h 645"/>
                <a:gd name="T10" fmla="*/ 23 w 66"/>
                <a:gd name="T11" fmla="*/ 321 h 645"/>
                <a:gd name="T12" fmla="*/ 5 w 66"/>
                <a:gd name="T13" fmla="*/ 550 h 645"/>
                <a:gd name="T14" fmla="*/ 2 w 66"/>
                <a:gd name="T15" fmla="*/ 620 h 645"/>
                <a:gd name="T16" fmla="*/ 1 w 66"/>
                <a:gd name="T17" fmla="*/ 638 h 645"/>
                <a:gd name="T18" fmla="*/ 0 w 66"/>
                <a:gd name="T19" fmla="*/ 643 h 645"/>
                <a:gd name="T20" fmla="*/ 0 w 66"/>
                <a:gd name="T21" fmla="*/ 645 h 645"/>
                <a:gd name="T22" fmla="*/ 0 w 66"/>
                <a:gd name="T23" fmla="*/ 643 h 645"/>
                <a:gd name="T24" fmla="*/ 0 w 66"/>
                <a:gd name="T25" fmla="*/ 638 h 645"/>
                <a:gd name="T26" fmla="*/ 1 w 66"/>
                <a:gd name="T27" fmla="*/ 620 h 645"/>
                <a:gd name="T28" fmla="*/ 3 w 66"/>
                <a:gd name="T29" fmla="*/ 550 h 645"/>
                <a:gd name="T30" fmla="*/ 21 w 66"/>
                <a:gd name="T31" fmla="*/ 321 h 645"/>
                <a:gd name="T32" fmla="*/ 50 w 66"/>
                <a:gd name="T33" fmla="*/ 94 h 645"/>
                <a:gd name="T34" fmla="*/ 62 w 66"/>
                <a:gd name="T35" fmla="*/ 25 h 645"/>
                <a:gd name="T36" fmla="*/ 65 w 66"/>
                <a:gd name="T37" fmla="*/ 6 h 645"/>
                <a:gd name="T38" fmla="*/ 66 w 66"/>
                <a:gd name="T39" fmla="*/ 2 h 645"/>
                <a:gd name="T40" fmla="*/ 66 w 66"/>
                <a:gd name="T41" fmla="*/ 0 h 6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645">
                  <a:moveTo>
                    <a:pt x="66" y="0"/>
                  </a:moveTo>
                  <a:cubicBezTo>
                    <a:pt x="66" y="0"/>
                    <a:pt x="66" y="0"/>
                    <a:pt x="66" y="2"/>
                  </a:cubicBezTo>
                  <a:cubicBezTo>
                    <a:pt x="66" y="3"/>
                    <a:pt x="66" y="4"/>
                    <a:pt x="65" y="6"/>
                  </a:cubicBezTo>
                  <a:cubicBezTo>
                    <a:pt x="65" y="11"/>
                    <a:pt x="64" y="17"/>
                    <a:pt x="62" y="25"/>
                  </a:cubicBezTo>
                  <a:cubicBezTo>
                    <a:pt x="60" y="41"/>
                    <a:pt x="56" y="65"/>
                    <a:pt x="52" y="94"/>
                  </a:cubicBezTo>
                  <a:cubicBezTo>
                    <a:pt x="43" y="152"/>
                    <a:pt x="32" y="232"/>
                    <a:pt x="23" y="321"/>
                  </a:cubicBezTo>
                  <a:cubicBezTo>
                    <a:pt x="14" y="411"/>
                    <a:pt x="8" y="491"/>
                    <a:pt x="5" y="550"/>
                  </a:cubicBezTo>
                  <a:cubicBezTo>
                    <a:pt x="3" y="579"/>
                    <a:pt x="2" y="603"/>
                    <a:pt x="2" y="620"/>
                  </a:cubicBezTo>
                  <a:cubicBezTo>
                    <a:pt x="1" y="628"/>
                    <a:pt x="1" y="634"/>
                    <a:pt x="1" y="638"/>
                  </a:cubicBezTo>
                  <a:cubicBezTo>
                    <a:pt x="1" y="640"/>
                    <a:pt x="0" y="642"/>
                    <a:pt x="0" y="643"/>
                  </a:cubicBezTo>
                  <a:cubicBezTo>
                    <a:pt x="0" y="644"/>
                    <a:pt x="0" y="645"/>
                    <a:pt x="0" y="645"/>
                  </a:cubicBezTo>
                  <a:cubicBezTo>
                    <a:pt x="0" y="645"/>
                    <a:pt x="0" y="644"/>
                    <a:pt x="0" y="643"/>
                  </a:cubicBezTo>
                  <a:cubicBezTo>
                    <a:pt x="0" y="642"/>
                    <a:pt x="0" y="640"/>
                    <a:pt x="0" y="638"/>
                  </a:cubicBezTo>
                  <a:cubicBezTo>
                    <a:pt x="0" y="634"/>
                    <a:pt x="0" y="628"/>
                    <a:pt x="1" y="620"/>
                  </a:cubicBezTo>
                  <a:cubicBezTo>
                    <a:pt x="1" y="603"/>
                    <a:pt x="2" y="579"/>
                    <a:pt x="3" y="550"/>
                  </a:cubicBezTo>
                  <a:cubicBezTo>
                    <a:pt x="6" y="491"/>
                    <a:pt x="11" y="410"/>
                    <a:pt x="21" y="321"/>
                  </a:cubicBezTo>
                  <a:cubicBezTo>
                    <a:pt x="30" y="232"/>
                    <a:pt x="41" y="152"/>
                    <a:pt x="50" y="94"/>
                  </a:cubicBezTo>
                  <a:cubicBezTo>
                    <a:pt x="55" y="65"/>
                    <a:pt x="59" y="41"/>
                    <a:pt x="62" y="25"/>
                  </a:cubicBezTo>
                  <a:cubicBezTo>
                    <a:pt x="63" y="17"/>
                    <a:pt x="64" y="11"/>
                    <a:pt x="65" y="6"/>
                  </a:cubicBezTo>
                  <a:cubicBezTo>
                    <a:pt x="65" y="4"/>
                    <a:pt x="66" y="3"/>
                    <a:pt x="66" y="2"/>
                  </a:cubicBezTo>
                  <a:cubicBezTo>
                    <a:pt x="66" y="0"/>
                    <a:pt x="66" y="0"/>
                    <a:pt x="66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2" name="任意多边形 71">
              <a:extLst>
                <a:ext uri="{FF2B5EF4-FFF2-40B4-BE49-F238E27FC236}">
                  <a16:creationId xmlns:a16="http://schemas.microsoft.com/office/drawing/2014/main" id="{11E84439-1716-4431-ABFA-638B2D321C30}"/>
                </a:ext>
              </a:extLst>
            </p:cNvPr>
            <p:cNvSpPr/>
            <p:nvPr/>
          </p:nvSpPr>
          <p:spPr bwMode="auto">
            <a:xfrm>
              <a:off x="4586288" y="4148138"/>
              <a:ext cx="269875" cy="1517650"/>
            </a:xfrm>
            <a:custGeom>
              <a:gdLst>
                <a:gd name="T0" fmla="*/ 0 w 116"/>
                <a:gd name="T1" fmla="*/ 0 h 650"/>
                <a:gd name="T2" fmla="*/ 59 w 116"/>
                <a:gd name="T3" fmla="*/ 325 h 650"/>
                <a:gd name="T4" fmla="*/ 115 w 116"/>
                <a:gd name="T5" fmla="*/ 650 h 650"/>
                <a:gd name="T6" fmla="*/ 57 w 116"/>
                <a:gd name="T7" fmla="*/ 325 h 650"/>
                <a:gd name="T8" fmla="*/ 0 w 116"/>
                <a:gd name="T9" fmla="*/ 0 h 6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50">
                  <a:moveTo>
                    <a:pt x="0" y="0"/>
                  </a:moveTo>
                  <a:cubicBezTo>
                    <a:pt x="1" y="0"/>
                    <a:pt x="27" y="145"/>
                    <a:pt x="59" y="325"/>
                  </a:cubicBezTo>
                  <a:cubicBezTo>
                    <a:pt x="91" y="504"/>
                    <a:pt x="116" y="650"/>
                    <a:pt x="115" y="650"/>
                  </a:cubicBezTo>
                  <a:cubicBezTo>
                    <a:pt x="115" y="650"/>
                    <a:pt x="88" y="504"/>
                    <a:pt x="57" y="325"/>
                  </a:cubicBezTo>
                  <a:cubicBezTo>
                    <a:pt x="25" y="146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3" name="任意多边形 72">
              <a:extLst>
                <a:ext uri="{FF2B5EF4-FFF2-40B4-BE49-F238E27FC236}">
                  <a16:creationId xmlns:a16="http://schemas.microsoft.com/office/drawing/2014/main" id="{4BB3AD52-753B-49AD-8B7B-6DB1B0B12F1B}"/>
                </a:ext>
              </a:extLst>
            </p:cNvPr>
            <p:cNvSpPr/>
            <p:nvPr/>
          </p:nvSpPr>
          <p:spPr bwMode="auto">
            <a:xfrm>
              <a:off x="4335463" y="3744913"/>
              <a:ext cx="63500" cy="417512"/>
            </a:xfrm>
            <a:custGeom>
              <a:gdLst>
                <a:gd name="T0" fmla="*/ 18 w 27"/>
                <a:gd name="T1" fmla="*/ 179 h 179"/>
                <a:gd name="T2" fmla="*/ 17 w 27"/>
                <a:gd name="T3" fmla="*/ 177 h 179"/>
                <a:gd name="T4" fmla="*/ 15 w 27"/>
                <a:gd name="T5" fmla="*/ 172 h 179"/>
                <a:gd name="T6" fmla="*/ 9 w 27"/>
                <a:gd name="T7" fmla="*/ 153 h 179"/>
                <a:gd name="T8" fmla="*/ 2 w 27"/>
                <a:gd name="T9" fmla="*/ 89 h 179"/>
                <a:gd name="T10" fmla="*/ 5 w 27"/>
                <a:gd name="T11" fmla="*/ 70 h 179"/>
                <a:gd name="T12" fmla="*/ 9 w 27"/>
                <a:gd name="T13" fmla="*/ 53 h 179"/>
                <a:gd name="T14" fmla="*/ 18 w 27"/>
                <a:gd name="T15" fmla="*/ 25 h 179"/>
                <a:gd name="T16" fmla="*/ 24 w 27"/>
                <a:gd name="T17" fmla="*/ 7 h 179"/>
                <a:gd name="T18" fmla="*/ 26 w 27"/>
                <a:gd name="T19" fmla="*/ 2 h 179"/>
                <a:gd name="T20" fmla="*/ 27 w 27"/>
                <a:gd name="T21" fmla="*/ 0 h 179"/>
                <a:gd name="T22" fmla="*/ 27 w 27"/>
                <a:gd name="T23" fmla="*/ 2 h 179"/>
                <a:gd name="T24" fmla="*/ 25 w 27"/>
                <a:gd name="T25" fmla="*/ 7 h 179"/>
                <a:gd name="T26" fmla="*/ 19 w 27"/>
                <a:gd name="T27" fmla="*/ 26 h 179"/>
                <a:gd name="T28" fmla="*/ 11 w 27"/>
                <a:gd name="T29" fmla="*/ 54 h 179"/>
                <a:gd name="T30" fmla="*/ 7 w 27"/>
                <a:gd name="T31" fmla="*/ 71 h 179"/>
                <a:gd name="T32" fmla="*/ 5 w 27"/>
                <a:gd name="T33" fmla="*/ 89 h 179"/>
                <a:gd name="T34" fmla="*/ 10 w 27"/>
                <a:gd name="T35" fmla="*/ 153 h 179"/>
                <a:gd name="T36" fmla="*/ 16 w 27"/>
                <a:gd name="T37" fmla="*/ 172 h 179"/>
                <a:gd name="T38" fmla="*/ 18 w 27"/>
                <a:gd name="T39" fmla="*/ 179 h 1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" h="179">
                  <a:moveTo>
                    <a:pt x="18" y="179"/>
                  </a:moveTo>
                  <a:cubicBezTo>
                    <a:pt x="18" y="179"/>
                    <a:pt x="18" y="178"/>
                    <a:pt x="17" y="177"/>
                  </a:cubicBezTo>
                  <a:cubicBezTo>
                    <a:pt x="17" y="176"/>
                    <a:pt x="16" y="174"/>
                    <a:pt x="15" y="172"/>
                  </a:cubicBezTo>
                  <a:cubicBezTo>
                    <a:pt x="13" y="168"/>
                    <a:pt x="11" y="161"/>
                    <a:pt x="9" y="153"/>
                  </a:cubicBezTo>
                  <a:cubicBezTo>
                    <a:pt x="4" y="137"/>
                    <a:pt x="0" y="114"/>
                    <a:pt x="2" y="89"/>
                  </a:cubicBezTo>
                  <a:cubicBezTo>
                    <a:pt x="3" y="82"/>
                    <a:pt x="4" y="76"/>
                    <a:pt x="5" y="70"/>
                  </a:cubicBezTo>
                  <a:cubicBezTo>
                    <a:pt x="6" y="64"/>
                    <a:pt x="7" y="59"/>
                    <a:pt x="9" y="53"/>
                  </a:cubicBezTo>
                  <a:cubicBezTo>
                    <a:pt x="12" y="43"/>
                    <a:pt x="15" y="33"/>
                    <a:pt x="18" y="25"/>
                  </a:cubicBezTo>
                  <a:cubicBezTo>
                    <a:pt x="20" y="18"/>
                    <a:pt x="23" y="11"/>
                    <a:pt x="24" y="7"/>
                  </a:cubicBezTo>
                  <a:cubicBezTo>
                    <a:pt x="25" y="5"/>
                    <a:pt x="26" y="3"/>
                    <a:pt x="26" y="2"/>
                  </a:cubicBezTo>
                  <a:cubicBezTo>
                    <a:pt x="27" y="1"/>
                    <a:pt x="27" y="0"/>
                    <a:pt x="27" y="0"/>
                  </a:cubicBezTo>
                  <a:cubicBezTo>
                    <a:pt x="27" y="0"/>
                    <a:pt x="27" y="1"/>
                    <a:pt x="27" y="2"/>
                  </a:cubicBezTo>
                  <a:cubicBezTo>
                    <a:pt x="26" y="4"/>
                    <a:pt x="26" y="5"/>
                    <a:pt x="25" y="7"/>
                  </a:cubicBezTo>
                  <a:cubicBezTo>
                    <a:pt x="24" y="12"/>
                    <a:pt x="22" y="18"/>
                    <a:pt x="19" y="26"/>
                  </a:cubicBezTo>
                  <a:cubicBezTo>
                    <a:pt x="17" y="34"/>
                    <a:pt x="14" y="43"/>
                    <a:pt x="11" y="54"/>
                  </a:cubicBezTo>
                  <a:cubicBezTo>
                    <a:pt x="9" y="59"/>
                    <a:pt x="8" y="65"/>
                    <a:pt x="7" y="71"/>
                  </a:cubicBezTo>
                  <a:cubicBezTo>
                    <a:pt x="6" y="76"/>
                    <a:pt x="5" y="83"/>
                    <a:pt x="5" y="89"/>
                  </a:cubicBezTo>
                  <a:cubicBezTo>
                    <a:pt x="3" y="114"/>
                    <a:pt x="6" y="137"/>
                    <a:pt x="10" y="153"/>
                  </a:cubicBezTo>
                  <a:cubicBezTo>
                    <a:pt x="12" y="161"/>
                    <a:pt x="14" y="167"/>
                    <a:pt x="16" y="172"/>
                  </a:cubicBezTo>
                  <a:cubicBezTo>
                    <a:pt x="17" y="176"/>
                    <a:pt x="18" y="179"/>
                    <a:pt x="18" y="179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4" name="任意多边形 73">
              <a:extLst>
                <a:ext uri="{FF2B5EF4-FFF2-40B4-BE49-F238E27FC236}">
                  <a16:creationId xmlns:a16="http://schemas.microsoft.com/office/drawing/2014/main" id="{9CAFA76B-5141-4608-BFB0-2EADB1F28E37}"/>
                </a:ext>
              </a:extLst>
            </p:cNvPr>
            <p:cNvSpPr/>
            <p:nvPr/>
          </p:nvSpPr>
          <p:spPr bwMode="auto">
            <a:xfrm>
              <a:off x="4433888" y="3898900"/>
              <a:ext cx="163513" cy="185737"/>
            </a:xfrm>
            <a:custGeom>
              <a:gdLst>
                <a:gd name="T0" fmla="*/ 0 w 70"/>
                <a:gd name="T1" fmla="*/ 1 h 80"/>
                <a:gd name="T2" fmla="*/ 1 w 70"/>
                <a:gd name="T3" fmla="*/ 3 h 80"/>
                <a:gd name="T4" fmla="*/ 1 w 70"/>
                <a:gd name="T5" fmla="*/ 6 h 80"/>
                <a:gd name="T6" fmla="*/ 1 w 70"/>
                <a:gd name="T7" fmla="*/ 19 h 80"/>
                <a:gd name="T8" fmla="*/ 3 w 70"/>
                <a:gd name="T9" fmla="*/ 65 h 80"/>
                <a:gd name="T10" fmla="*/ 2 w 70"/>
                <a:gd name="T11" fmla="*/ 64 h 80"/>
                <a:gd name="T12" fmla="*/ 36 w 70"/>
                <a:gd name="T13" fmla="*/ 78 h 80"/>
                <a:gd name="T14" fmla="*/ 35 w 70"/>
                <a:gd name="T15" fmla="*/ 78 h 80"/>
                <a:gd name="T16" fmla="*/ 61 w 70"/>
                <a:gd name="T17" fmla="*/ 62 h 80"/>
                <a:gd name="T18" fmla="*/ 63 w 70"/>
                <a:gd name="T19" fmla="*/ 61 h 80"/>
                <a:gd name="T20" fmla="*/ 63 w 70"/>
                <a:gd name="T21" fmla="*/ 61 h 80"/>
                <a:gd name="T22" fmla="*/ 68 w 70"/>
                <a:gd name="T23" fmla="*/ 1 h 80"/>
                <a:gd name="T24" fmla="*/ 69 w 70"/>
                <a:gd name="T25" fmla="*/ 2 h 80"/>
                <a:gd name="T26" fmla="*/ 20 w 70"/>
                <a:gd name="T27" fmla="*/ 2 h 80"/>
                <a:gd name="T28" fmla="*/ 6 w 70"/>
                <a:gd name="T29" fmla="*/ 2 h 80"/>
                <a:gd name="T30" fmla="*/ 2 w 70"/>
                <a:gd name="T31" fmla="*/ 1 h 80"/>
                <a:gd name="T32" fmla="*/ 0 w 70"/>
                <a:gd name="T33" fmla="*/ 1 h 80"/>
                <a:gd name="T34" fmla="*/ 5 w 70"/>
                <a:gd name="T35" fmla="*/ 1 h 80"/>
                <a:gd name="T36" fmla="*/ 19 w 70"/>
                <a:gd name="T37" fmla="*/ 1 h 80"/>
                <a:gd name="T38" fmla="*/ 69 w 70"/>
                <a:gd name="T39" fmla="*/ 0 h 80"/>
                <a:gd name="T40" fmla="*/ 70 w 70"/>
                <a:gd name="T41" fmla="*/ 0 h 80"/>
                <a:gd name="T42" fmla="*/ 70 w 70"/>
                <a:gd name="T43" fmla="*/ 1 h 80"/>
                <a:gd name="T44" fmla="*/ 65 w 70"/>
                <a:gd name="T45" fmla="*/ 62 h 80"/>
                <a:gd name="T46" fmla="*/ 65 w 70"/>
                <a:gd name="T47" fmla="*/ 62 h 80"/>
                <a:gd name="T48" fmla="*/ 64 w 70"/>
                <a:gd name="T49" fmla="*/ 62 h 80"/>
                <a:gd name="T50" fmla="*/ 63 w 70"/>
                <a:gd name="T51" fmla="*/ 63 h 80"/>
                <a:gd name="T52" fmla="*/ 36 w 70"/>
                <a:gd name="T53" fmla="*/ 80 h 80"/>
                <a:gd name="T54" fmla="*/ 35 w 70"/>
                <a:gd name="T55" fmla="*/ 80 h 80"/>
                <a:gd name="T56" fmla="*/ 35 w 70"/>
                <a:gd name="T57" fmla="*/ 80 h 80"/>
                <a:gd name="T58" fmla="*/ 2 w 70"/>
                <a:gd name="T59" fmla="*/ 66 h 80"/>
                <a:gd name="T60" fmla="*/ 1 w 70"/>
                <a:gd name="T61" fmla="*/ 66 h 80"/>
                <a:gd name="T62" fmla="*/ 1 w 70"/>
                <a:gd name="T63" fmla="*/ 65 h 80"/>
                <a:gd name="T64" fmla="*/ 0 w 70"/>
                <a:gd name="T65" fmla="*/ 19 h 80"/>
                <a:gd name="T66" fmla="*/ 0 w 70"/>
                <a:gd name="T67" fmla="*/ 6 h 80"/>
                <a:gd name="T68" fmla="*/ 0 w 70"/>
                <a:gd name="T69" fmla="*/ 1 h 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80">
                  <a:moveTo>
                    <a:pt x="0" y="1"/>
                  </a:moveTo>
                  <a:cubicBezTo>
                    <a:pt x="0" y="1"/>
                    <a:pt x="1" y="2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1" y="9"/>
                    <a:pt x="1" y="14"/>
                    <a:pt x="1" y="19"/>
                  </a:cubicBezTo>
                  <a:cubicBezTo>
                    <a:pt x="2" y="31"/>
                    <a:pt x="2" y="46"/>
                    <a:pt x="3" y="65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2" y="69"/>
                    <a:pt x="24" y="73"/>
                    <a:pt x="36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43" y="73"/>
                    <a:pt x="52" y="67"/>
                    <a:pt x="61" y="62"/>
                  </a:cubicBezTo>
                  <a:cubicBezTo>
                    <a:pt x="62" y="61"/>
                    <a:pt x="63" y="61"/>
                    <a:pt x="63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5" y="40"/>
                    <a:pt x="67" y="19"/>
                    <a:pt x="68" y="1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9" y="2"/>
                    <a:pt x="32" y="2"/>
                    <a:pt x="20" y="2"/>
                  </a:cubicBezTo>
                  <a:cubicBezTo>
                    <a:pt x="14" y="2"/>
                    <a:pt x="9" y="2"/>
                    <a:pt x="6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2" y="1"/>
                    <a:pt x="5" y="1"/>
                  </a:cubicBezTo>
                  <a:cubicBezTo>
                    <a:pt x="9" y="1"/>
                    <a:pt x="13" y="1"/>
                    <a:pt x="19" y="1"/>
                  </a:cubicBezTo>
                  <a:cubicBezTo>
                    <a:pt x="32" y="1"/>
                    <a:pt x="49" y="1"/>
                    <a:pt x="6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9"/>
                    <a:pt x="67" y="40"/>
                    <a:pt x="65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3"/>
                    <a:pt x="63" y="63"/>
                    <a:pt x="63" y="63"/>
                  </a:cubicBezTo>
                  <a:cubicBezTo>
                    <a:pt x="53" y="69"/>
                    <a:pt x="44" y="75"/>
                    <a:pt x="36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23" y="75"/>
                    <a:pt x="12" y="70"/>
                    <a:pt x="2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46"/>
                    <a:pt x="1" y="30"/>
                    <a:pt x="0" y="19"/>
                  </a:cubicBezTo>
                  <a:cubicBezTo>
                    <a:pt x="0" y="13"/>
                    <a:pt x="0" y="9"/>
                    <a:pt x="0" y="6"/>
                  </a:cubicBezTo>
                  <a:cubicBezTo>
                    <a:pt x="0" y="3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5" name="任意多边形 74">
              <a:extLst>
                <a:ext uri="{FF2B5EF4-FFF2-40B4-BE49-F238E27FC236}">
                  <a16:creationId xmlns:a16="http://schemas.microsoft.com/office/drawing/2014/main" id="{5C26963A-8CDD-4FAC-B59F-7986E454DB7D}"/>
                </a:ext>
              </a:extLst>
            </p:cNvPr>
            <p:cNvSpPr/>
            <p:nvPr/>
          </p:nvSpPr>
          <p:spPr bwMode="auto">
            <a:xfrm>
              <a:off x="4119563" y="3860800"/>
              <a:ext cx="174625" cy="184150"/>
            </a:xfrm>
            <a:custGeom>
              <a:gdLst>
                <a:gd name="T0" fmla="*/ 11 w 75"/>
                <a:gd name="T1" fmla="*/ 0 h 79"/>
                <a:gd name="T2" fmla="*/ 10 w 75"/>
                <a:gd name="T3" fmla="*/ 4 h 79"/>
                <a:gd name="T4" fmla="*/ 9 w 75"/>
                <a:gd name="T5" fmla="*/ 16 h 79"/>
                <a:gd name="T6" fmla="*/ 2 w 75"/>
                <a:gd name="T7" fmla="*/ 59 h 79"/>
                <a:gd name="T8" fmla="*/ 1 w 75"/>
                <a:gd name="T9" fmla="*/ 58 h 79"/>
                <a:gd name="T10" fmla="*/ 26 w 75"/>
                <a:gd name="T11" fmla="*/ 77 h 79"/>
                <a:gd name="T12" fmla="*/ 25 w 75"/>
                <a:gd name="T13" fmla="*/ 77 h 79"/>
                <a:gd name="T14" fmla="*/ 56 w 75"/>
                <a:gd name="T15" fmla="*/ 68 h 79"/>
                <a:gd name="T16" fmla="*/ 57 w 75"/>
                <a:gd name="T17" fmla="*/ 68 h 79"/>
                <a:gd name="T18" fmla="*/ 57 w 75"/>
                <a:gd name="T19" fmla="*/ 68 h 79"/>
                <a:gd name="T20" fmla="*/ 73 w 75"/>
                <a:gd name="T21" fmla="*/ 14 h 79"/>
                <a:gd name="T22" fmla="*/ 73 w 75"/>
                <a:gd name="T23" fmla="*/ 15 h 79"/>
                <a:gd name="T24" fmla="*/ 28 w 75"/>
                <a:gd name="T25" fmla="*/ 4 h 79"/>
                <a:gd name="T26" fmla="*/ 16 w 75"/>
                <a:gd name="T27" fmla="*/ 1 h 79"/>
                <a:gd name="T28" fmla="*/ 11 w 75"/>
                <a:gd name="T29" fmla="*/ 0 h 79"/>
                <a:gd name="T30" fmla="*/ 15 w 75"/>
                <a:gd name="T31" fmla="*/ 1 h 79"/>
                <a:gd name="T32" fmla="*/ 28 w 75"/>
                <a:gd name="T33" fmla="*/ 3 h 79"/>
                <a:gd name="T34" fmla="*/ 74 w 75"/>
                <a:gd name="T35" fmla="*/ 13 h 79"/>
                <a:gd name="T36" fmla="*/ 75 w 75"/>
                <a:gd name="T37" fmla="*/ 13 h 79"/>
                <a:gd name="T38" fmla="*/ 74 w 75"/>
                <a:gd name="T39" fmla="*/ 14 h 79"/>
                <a:gd name="T40" fmla="*/ 59 w 75"/>
                <a:gd name="T41" fmla="*/ 69 h 79"/>
                <a:gd name="T42" fmla="*/ 59 w 75"/>
                <a:gd name="T43" fmla="*/ 69 h 79"/>
                <a:gd name="T44" fmla="*/ 58 w 75"/>
                <a:gd name="T45" fmla="*/ 70 h 79"/>
                <a:gd name="T46" fmla="*/ 56 w 75"/>
                <a:gd name="T47" fmla="*/ 70 h 79"/>
                <a:gd name="T48" fmla="*/ 26 w 75"/>
                <a:gd name="T49" fmla="*/ 78 h 79"/>
                <a:gd name="T50" fmla="*/ 26 w 75"/>
                <a:gd name="T51" fmla="*/ 79 h 79"/>
                <a:gd name="T52" fmla="*/ 25 w 75"/>
                <a:gd name="T53" fmla="*/ 78 h 79"/>
                <a:gd name="T54" fmla="*/ 0 w 75"/>
                <a:gd name="T55" fmla="*/ 60 h 79"/>
                <a:gd name="T56" fmla="*/ 0 w 75"/>
                <a:gd name="T57" fmla="*/ 59 h 79"/>
                <a:gd name="T58" fmla="*/ 0 w 75"/>
                <a:gd name="T59" fmla="*/ 59 h 79"/>
                <a:gd name="T60" fmla="*/ 8 w 75"/>
                <a:gd name="T61" fmla="*/ 16 h 79"/>
                <a:gd name="T62" fmla="*/ 10 w 75"/>
                <a:gd name="T63" fmla="*/ 4 h 79"/>
                <a:gd name="T64" fmla="*/ 11 w 75"/>
                <a:gd name="T65" fmla="*/ 0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79">
                  <a:moveTo>
                    <a:pt x="11" y="0"/>
                  </a:moveTo>
                  <a:cubicBezTo>
                    <a:pt x="11" y="0"/>
                    <a:pt x="11" y="1"/>
                    <a:pt x="10" y="4"/>
                  </a:cubicBezTo>
                  <a:cubicBezTo>
                    <a:pt x="10" y="7"/>
                    <a:pt x="9" y="11"/>
                    <a:pt x="9" y="16"/>
                  </a:cubicBezTo>
                  <a:cubicBezTo>
                    <a:pt x="7" y="27"/>
                    <a:pt x="4" y="42"/>
                    <a:pt x="2" y="59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9" y="64"/>
                    <a:pt x="17" y="70"/>
                    <a:pt x="26" y="77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35" y="74"/>
                    <a:pt x="45" y="71"/>
                    <a:pt x="56" y="68"/>
                  </a:cubicBezTo>
                  <a:cubicBezTo>
                    <a:pt x="56" y="68"/>
                    <a:pt x="57" y="68"/>
                    <a:pt x="57" y="68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62" y="49"/>
                    <a:pt x="68" y="30"/>
                    <a:pt x="73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55" y="11"/>
                    <a:pt x="40" y="7"/>
                    <a:pt x="28" y="4"/>
                  </a:cubicBezTo>
                  <a:cubicBezTo>
                    <a:pt x="23" y="3"/>
                    <a:pt x="19" y="2"/>
                    <a:pt x="16" y="1"/>
                  </a:cubicBezTo>
                  <a:cubicBezTo>
                    <a:pt x="13" y="0"/>
                    <a:pt x="11" y="0"/>
                    <a:pt x="11" y="0"/>
                  </a:cubicBezTo>
                  <a:cubicBezTo>
                    <a:pt x="11" y="0"/>
                    <a:pt x="12" y="0"/>
                    <a:pt x="15" y="1"/>
                  </a:cubicBezTo>
                  <a:cubicBezTo>
                    <a:pt x="19" y="1"/>
                    <a:pt x="23" y="2"/>
                    <a:pt x="28" y="3"/>
                  </a:cubicBezTo>
                  <a:cubicBezTo>
                    <a:pt x="39" y="6"/>
                    <a:pt x="55" y="9"/>
                    <a:pt x="74" y="13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0" y="30"/>
                    <a:pt x="64" y="4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0"/>
                    <a:pt x="57" y="70"/>
                    <a:pt x="56" y="70"/>
                  </a:cubicBezTo>
                  <a:cubicBezTo>
                    <a:pt x="46" y="73"/>
                    <a:pt x="36" y="76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25" y="78"/>
                    <a:pt x="25" y="78"/>
                    <a:pt x="25" y="78"/>
                  </a:cubicBezTo>
                  <a:cubicBezTo>
                    <a:pt x="16" y="72"/>
                    <a:pt x="8" y="65"/>
                    <a:pt x="0" y="6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3" y="41"/>
                    <a:pt x="6" y="26"/>
                    <a:pt x="8" y="16"/>
                  </a:cubicBezTo>
                  <a:cubicBezTo>
                    <a:pt x="9" y="11"/>
                    <a:pt x="10" y="7"/>
                    <a:pt x="10" y="4"/>
                  </a:cubicBezTo>
                  <a:cubicBezTo>
                    <a:pt x="11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6" name="任意多边形 75">
              <a:extLst>
                <a:ext uri="{FF2B5EF4-FFF2-40B4-BE49-F238E27FC236}">
                  <a16:creationId xmlns:a16="http://schemas.microsoft.com/office/drawing/2014/main" id="{5E844665-F8BA-4A6E-BB46-EE54DC3C3984}"/>
                </a:ext>
              </a:extLst>
            </p:cNvPr>
            <p:cNvSpPr/>
            <p:nvPr/>
          </p:nvSpPr>
          <p:spPr bwMode="auto">
            <a:xfrm>
              <a:off x="4378326" y="4129088"/>
              <a:ext cx="173038" cy="39687"/>
            </a:xfrm>
            <a:custGeom>
              <a:gdLst>
                <a:gd name="T0" fmla="*/ 74 w 74"/>
                <a:gd name="T1" fmla="*/ 1 h 17"/>
                <a:gd name="T2" fmla="*/ 37 w 74"/>
                <a:gd name="T3" fmla="*/ 10 h 17"/>
                <a:gd name="T4" fmla="*/ 0 w 74"/>
                <a:gd name="T5" fmla="*/ 17 h 17"/>
                <a:gd name="T6" fmla="*/ 37 w 74"/>
                <a:gd name="T7" fmla="*/ 8 h 17"/>
                <a:gd name="T8" fmla="*/ 74 w 74"/>
                <a:gd name="T9" fmla="*/ 1 h 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7">
                  <a:moveTo>
                    <a:pt x="74" y="1"/>
                  </a:moveTo>
                  <a:cubicBezTo>
                    <a:pt x="74" y="1"/>
                    <a:pt x="57" y="5"/>
                    <a:pt x="37" y="10"/>
                  </a:cubicBezTo>
                  <a:cubicBezTo>
                    <a:pt x="17" y="14"/>
                    <a:pt x="0" y="17"/>
                    <a:pt x="0" y="17"/>
                  </a:cubicBezTo>
                  <a:cubicBezTo>
                    <a:pt x="0" y="16"/>
                    <a:pt x="16" y="12"/>
                    <a:pt x="37" y="8"/>
                  </a:cubicBezTo>
                  <a:cubicBezTo>
                    <a:pt x="57" y="3"/>
                    <a:pt x="74" y="0"/>
                    <a:pt x="74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7" name="任意多边形 76">
              <a:extLst>
                <a:ext uri="{FF2B5EF4-FFF2-40B4-BE49-F238E27FC236}">
                  <a16:creationId xmlns:a16="http://schemas.microsoft.com/office/drawing/2014/main" id="{7306B5B8-C4D1-4EC8-BACB-D3F532BF4E04}"/>
                </a:ext>
              </a:extLst>
            </p:cNvPr>
            <p:cNvSpPr/>
            <p:nvPr/>
          </p:nvSpPr>
          <p:spPr bwMode="auto">
            <a:xfrm>
              <a:off x="4156076" y="4103688"/>
              <a:ext cx="144463" cy="34925"/>
            </a:xfrm>
            <a:custGeom>
              <a:gdLst>
                <a:gd name="T0" fmla="*/ 62 w 62"/>
                <a:gd name="T1" fmla="*/ 15 h 15"/>
                <a:gd name="T2" fmla="*/ 52 w 62"/>
                <a:gd name="T3" fmla="*/ 15 h 15"/>
                <a:gd name="T4" fmla="*/ 30 w 62"/>
                <a:gd name="T5" fmla="*/ 11 h 15"/>
                <a:gd name="T6" fmla="*/ 8 w 62"/>
                <a:gd name="T7" fmla="*/ 4 h 15"/>
                <a:gd name="T8" fmla="*/ 0 w 62"/>
                <a:gd name="T9" fmla="*/ 0 h 15"/>
                <a:gd name="T10" fmla="*/ 9 w 62"/>
                <a:gd name="T11" fmla="*/ 3 h 15"/>
                <a:gd name="T12" fmla="*/ 30 w 62"/>
                <a:gd name="T13" fmla="*/ 9 h 15"/>
                <a:gd name="T14" fmla="*/ 53 w 62"/>
                <a:gd name="T15" fmla="*/ 13 h 15"/>
                <a:gd name="T16" fmla="*/ 62 w 62"/>
                <a:gd name="T17" fmla="*/ 15 h 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5">
                  <a:moveTo>
                    <a:pt x="62" y="15"/>
                  </a:moveTo>
                  <a:cubicBezTo>
                    <a:pt x="62" y="15"/>
                    <a:pt x="58" y="15"/>
                    <a:pt x="52" y="15"/>
                  </a:cubicBezTo>
                  <a:cubicBezTo>
                    <a:pt x="47" y="14"/>
                    <a:pt x="39" y="13"/>
                    <a:pt x="30" y="11"/>
                  </a:cubicBezTo>
                  <a:cubicBezTo>
                    <a:pt x="21" y="9"/>
                    <a:pt x="14" y="7"/>
                    <a:pt x="8" y="4"/>
                  </a:cubicBezTo>
                  <a:cubicBezTo>
                    <a:pt x="3" y="2"/>
                    <a:pt x="0" y="1"/>
                    <a:pt x="0" y="0"/>
                  </a:cubicBezTo>
                  <a:cubicBezTo>
                    <a:pt x="0" y="0"/>
                    <a:pt x="3" y="1"/>
                    <a:pt x="9" y="3"/>
                  </a:cubicBezTo>
                  <a:cubicBezTo>
                    <a:pt x="14" y="5"/>
                    <a:pt x="22" y="7"/>
                    <a:pt x="30" y="9"/>
                  </a:cubicBezTo>
                  <a:cubicBezTo>
                    <a:pt x="39" y="11"/>
                    <a:pt x="47" y="12"/>
                    <a:pt x="53" y="13"/>
                  </a:cubicBezTo>
                  <a:cubicBezTo>
                    <a:pt x="58" y="14"/>
                    <a:pt x="62" y="14"/>
                    <a:pt x="62" y="15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8" name="任意多边形 77">
              <a:extLst>
                <a:ext uri="{FF2B5EF4-FFF2-40B4-BE49-F238E27FC236}">
                  <a16:creationId xmlns:a16="http://schemas.microsoft.com/office/drawing/2014/main" id="{7B0141DA-0B6F-4C09-9ADE-A3BF57A6291E}"/>
                </a:ext>
              </a:extLst>
            </p:cNvPr>
            <p:cNvSpPr/>
            <p:nvPr/>
          </p:nvSpPr>
          <p:spPr bwMode="auto">
            <a:xfrm>
              <a:off x="4024313" y="2528888"/>
              <a:ext cx="444500" cy="614362"/>
            </a:xfrm>
            <a:custGeom>
              <a:gdLst>
                <a:gd name="T0" fmla="*/ 109 w 191"/>
                <a:gd name="T1" fmla="*/ 0 h 263"/>
                <a:gd name="T2" fmla="*/ 93 w 191"/>
                <a:gd name="T3" fmla="*/ 17 h 263"/>
                <a:gd name="T4" fmla="*/ 70 w 191"/>
                <a:gd name="T5" fmla="*/ 29 h 263"/>
                <a:gd name="T6" fmla="*/ 66 w 191"/>
                <a:gd name="T7" fmla="*/ 52 h 263"/>
                <a:gd name="T8" fmla="*/ 31 w 191"/>
                <a:gd name="T9" fmla="*/ 77 h 263"/>
                <a:gd name="T10" fmla="*/ 36 w 191"/>
                <a:gd name="T11" fmla="*/ 107 h 263"/>
                <a:gd name="T12" fmla="*/ 20 w 191"/>
                <a:gd name="T13" fmla="*/ 127 h 263"/>
                <a:gd name="T14" fmla="*/ 6 w 191"/>
                <a:gd name="T15" fmla="*/ 148 h 263"/>
                <a:gd name="T16" fmla="*/ 19 w 191"/>
                <a:gd name="T17" fmla="*/ 176 h 263"/>
                <a:gd name="T18" fmla="*/ 2 w 191"/>
                <a:gd name="T19" fmla="*/ 200 h 263"/>
                <a:gd name="T20" fmla="*/ 19 w 191"/>
                <a:gd name="T21" fmla="*/ 230 h 263"/>
                <a:gd name="T22" fmla="*/ 27 w 191"/>
                <a:gd name="T23" fmla="*/ 256 h 263"/>
                <a:gd name="T24" fmla="*/ 53 w 191"/>
                <a:gd name="T25" fmla="*/ 260 h 263"/>
                <a:gd name="T26" fmla="*/ 144 w 191"/>
                <a:gd name="T27" fmla="*/ 241 h 263"/>
                <a:gd name="T28" fmla="*/ 153 w 191"/>
                <a:gd name="T29" fmla="*/ 196 h 263"/>
                <a:gd name="T30" fmla="*/ 181 w 191"/>
                <a:gd name="T31" fmla="*/ 159 h 263"/>
                <a:gd name="T32" fmla="*/ 181 w 191"/>
                <a:gd name="T33" fmla="*/ 115 h 2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1" h="263">
                  <a:moveTo>
                    <a:pt x="109" y="0"/>
                  </a:moveTo>
                  <a:cubicBezTo>
                    <a:pt x="112" y="8"/>
                    <a:pt x="102" y="15"/>
                    <a:pt x="93" y="17"/>
                  </a:cubicBezTo>
                  <a:cubicBezTo>
                    <a:pt x="84" y="19"/>
                    <a:pt x="74" y="21"/>
                    <a:pt x="70" y="29"/>
                  </a:cubicBezTo>
                  <a:cubicBezTo>
                    <a:pt x="66" y="36"/>
                    <a:pt x="70" y="45"/>
                    <a:pt x="66" y="52"/>
                  </a:cubicBezTo>
                  <a:cubicBezTo>
                    <a:pt x="60" y="66"/>
                    <a:pt x="36" y="63"/>
                    <a:pt x="31" y="77"/>
                  </a:cubicBezTo>
                  <a:cubicBezTo>
                    <a:pt x="28" y="87"/>
                    <a:pt x="37" y="97"/>
                    <a:pt x="36" y="107"/>
                  </a:cubicBezTo>
                  <a:cubicBezTo>
                    <a:pt x="35" y="116"/>
                    <a:pt x="27" y="122"/>
                    <a:pt x="20" y="127"/>
                  </a:cubicBezTo>
                  <a:cubicBezTo>
                    <a:pt x="13" y="132"/>
                    <a:pt x="5" y="140"/>
                    <a:pt x="6" y="148"/>
                  </a:cubicBezTo>
                  <a:cubicBezTo>
                    <a:pt x="8" y="159"/>
                    <a:pt x="20" y="166"/>
                    <a:pt x="19" y="176"/>
                  </a:cubicBezTo>
                  <a:cubicBezTo>
                    <a:pt x="18" y="186"/>
                    <a:pt x="4" y="190"/>
                    <a:pt x="2" y="200"/>
                  </a:cubicBezTo>
                  <a:cubicBezTo>
                    <a:pt x="0" y="212"/>
                    <a:pt x="15" y="219"/>
                    <a:pt x="19" y="230"/>
                  </a:cubicBezTo>
                  <a:cubicBezTo>
                    <a:pt x="23" y="239"/>
                    <a:pt x="21" y="250"/>
                    <a:pt x="27" y="256"/>
                  </a:cubicBezTo>
                  <a:cubicBezTo>
                    <a:pt x="33" y="263"/>
                    <a:pt x="44" y="262"/>
                    <a:pt x="53" y="260"/>
                  </a:cubicBezTo>
                  <a:cubicBezTo>
                    <a:pt x="84" y="254"/>
                    <a:pt x="114" y="247"/>
                    <a:pt x="144" y="241"/>
                  </a:cubicBezTo>
                  <a:cubicBezTo>
                    <a:pt x="138" y="226"/>
                    <a:pt x="144" y="209"/>
                    <a:pt x="153" y="196"/>
                  </a:cubicBezTo>
                  <a:cubicBezTo>
                    <a:pt x="161" y="184"/>
                    <a:pt x="173" y="173"/>
                    <a:pt x="181" y="159"/>
                  </a:cubicBezTo>
                  <a:cubicBezTo>
                    <a:pt x="188" y="145"/>
                    <a:pt x="191" y="127"/>
                    <a:pt x="181" y="115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9" name="任意多边形 78">
              <a:extLst>
                <a:ext uri="{FF2B5EF4-FFF2-40B4-BE49-F238E27FC236}">
                  <a16:creationId xmlns:a16="http://schemas.microsoft.com/office/drawing/2014/main" id="{87D02FDF-A147-4683-8753-9A96FB8DFC9C}"/>
                </a:ext>
              </a:extLst>
            </p:cNvPr>
            <p:cNvSpPr/>
            <p:nvPr/>
          </p:nvSpPr>
          <p:spPr bwMode="auto">
            <a:xfrm>
              <a:off x="4608513" y="2643188"/>
              <a:ext cx="44450" cy="109537"/>
            </a:xfrm>
            <a:custGeom>
              <a:gdLst>
                <a:gd name="T0" fmla="*/ 18 w 19"/>
                <a:gd name="T1" fmla="*/ 23 h 47"/>
                <a:gd name="T2" fmla="*/ 15 w 19"/>
                <a:gd name="T3" fmla="*/ 9 h 47"/>
                <a:gd name="T4" fmla="*/ 12 w 19"/>
                <a:gd name="T5" fmla="*/ 3 h 47"/>
                <a:gd name="T6" fmla="*/ 6 w 19"/>
                <a:gd name="T7" fmla="*/ 5 h 47"/>
                <a:gd name="T8" fmla="*/ 2 w 19"/>
                <a:gd name="T9" fmla="*/ 23 h 47"/>
                <a:gd name="T10" fmla="*/ 6 w 19"/>
                <a:gd name="T11" fmla="*/ 42 h 47"/>
                <a:gd name="T12" fmla="*/ 12 w 19"/>
                <a:gd name="T13" fmla="*/ 44 h 47"/>
                <a:gd name="T14" fmla="*/ 15 w 19"/>
                <a:gd name="T15" fmla="*/ 38 h 47"/>
                <a:gd name="T16" fmla="*/ 18 w 19"/>
                <a:gd name="T17" fmla="*/ 23 h 47"/>
                <a:gd name="T18" fmla="*/ 19 w 19"/>
                <a:gd name="T19" fmla="*/ 27 h 47"/>
                <a:gd name="T20" fmla="*/ 17 w 19"/>
                <a:gd name="T21" fmla="*/ 38 h 47"/>
                <a:gd name="T22" fmla="*/ 13 w 19"/>
                <a:gd name="T23" fmla="*/ 45 h 47"/>
                <a:gd name="T24" fmla="*/ 8 w 19"/>
                <a:gd name="T25" fmla="*/ 46 h 47"/>
                <a:gd name="T26" fmla="*/ 4 w 19"/>
                <a:gd name="T27" fmla="*/ 43 h 47"/>
                <a:gd name="T28" fmla="*/ 0 w 19"/>
                <a:gd name="T29" fmla="*/ 23 h 47"/>
                <a:gd name="T30" fmla="*/ 4 w 19"/>
                <a:gd name="T31" fmla="*/ 4 h 47"/>
                <a:gd name="T32" fmla="*/ 8 w 19"/>
                <a:gd name="T33" fmla="*/ 0 h 47"/>
                <a:gd name="T34" fmla="*/ 13 w 19"/>
                <a:gd name="T35" fmla="*/ 2 h 47"/>
                <a:gd name="T36" fmla="*/ 17 w 19"/>
                <a:gd name="T37" fmla="*/ 8 h 47"/>
                <a:gd name="T38" fmla="*/ 19 w 19"/>
                <a:gd name="T39" fmla="*/ 19 h 47"/>
                <a:gd name="T40" fmla="*/ 18 w 19"/>
                <a:gd name="T41" fmla="*/ 23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" h="47">
                  <a:moveTo>
                    <a:pt x="18" y="23"/>
                  </a:moveTo>
                  <a:cubicBezTo>
                    <a:pt x="18" y="23"/>
                    <a:pt x="18" y="17"/>
                    <a:pt x="15" y="9"/>
                  </a:cubicBezTo>
                  <a:cubicBezTo>
                    <a:pt x="15" y="7"/>
                    <a:pt x="14" y="5"/>
                    <a:pt x="12" y="3"/>
                  </a:cubicBezTo>
                  <a:cubicBezTo>
                    <a:pt x="10" y="1"/>
                    <a:pt x="8" y="2"/>
                    <a:pt x="6" y="5"/>
                  </a:cubicBezTo>
                  <a:cubicBezTo>
                    <a:pt x="3" y="10"/>
                    <a:pt x="2" y="17"/>
                    <a:pt x="2" y="23"/>
                  </a:cubicBezTo>
                  <a:cubicBezTo>
                    <a:pt x="2" y="30"/>
                    <a:pt x="3" y="37"/>
                    <a:pt x="6" y="42"/>
                  </a:cubicBezTo>
                  <a:cubicBezTo>
                    <a:pt x="8" y="44"/>
                    <a:pt x="10" y="45"/>
                    <a:pt x="12" y="44"/>
                  </a:cubicBezTo>
                  <a:cubicBezTo>
                    <a:pt x="14" y="42"/>
                    <a:pt x="15" y="40"/>
                    <a:pt x="15" y="38"/>
                  </a:cubicBezTo>
                  <a:cubicBezTo>
                    <a:pt x="18" y="29"/>
                    <a:pt x="18" y="23"/>
                    <a:pt x="18" y="23"/>
                  </a:cubicBezTo>
                  <a:cubicBezTo>
                    <a:pt x="18" y="23"/>
                    <a:pt x="19" y="25"/>
                    <a:pt x="19" y="27"/>
                  </a:cubicBezTo>
                  <a:cubicBezTo>
                    <a:pt x="19" y="30"/>
                    <a:pt x="18" y="34"/>
                    <a:pt x="17" y="38"/>
                  </a:cubicBezTo>
                  <a:cubicBezTo>
                    <a:pt x="16" y="40"/>
                    <a:pt x="15" y="43"/>
                    <a:pt x="13" y="45"/>
                  </a:cubicBezTo>
                  <a:cubicBezTo>
                    <a:pt x="12" y="46"/>
                    <a:pt x="10" y="47"/>
                    <a:pt x="8" y="46"/>
                  </a:cubicBezTo>
                  <a:cubicBezTo>
                    <a:pt x="6" y="46"/>
                    <a:pt x="5" y="44"/>
                    <a:pt x="4" y="43"/>
                  </a:cubicBezTo>
                  <a:cubicBezTo>
                    <a:pt x="1" y="37"/>
                    <a:pt x="0" y="30"/>
                    <a:pt x="0" y="23"/>
                  </a:cubicBezTo>
                  <a:cubicBezTo>
                    <a:pt x="0" y="16"/>
                    <a:pt x="1" y="9"/>
                    <a:pt x="4" y="4"/>
                  </a:cubicBezTo>
                  <a:cubicBezTo>
                    <a:pt x="5" y="2"/>
                    <a:pt x="6" y="1"/>
                    <a:pt x="8" y="0"/>
                  </a:cubicBezTo>
                  <a:cubicBezTo>
                    <a:pt x="10" y="0"/>
                    <a:pt x="12" y="1"/>
                    <a:pt x="13" y="2"/>
                  </a:cubicBezTo>
                  <a:cubicBezTo>
                    <a:pt x="15" y="4"/>
                    <a:pt x="16" y="6"/>
                    <a:pt x="17" y="8"/>
                  </a:cubicBezTo>
                  <a:cubicBezTo>
                    <a:pt x="18" y="13"/>
                    <a:pt x="19" y="17"/>
                    <a:pt x="19" y="19"/>
                  </a:cubicBezTo>
                  <a:cubicBezTo>
                    <a:pt x="19" y="22"/>
                    <a:pt x="18" y="23"/>
                    <a:pt x="18" y="2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0" name="任意多边形 79">
              <a:extLst>
                <a:ext uri="{FF2B5EF4-FFF2-40B4-BE49-F238E27FC236}">
                  <a16:creationId xmlns:a16="http://schemas.microsoft.com/office/drawing/2014/main" id="{743B343A-6318-48CC-A35F-8F57BD7F9B3B}"/>
                </a:ext>
              </a:extLst>
            </p:cNvPr>
            <p:cNvSpPr/>
            <p:nvPr/>
          </p:nvSpPr>
          <p:spPr bwMode="auto">
            <a:xfrm>
              <a:off x="4233863" y="2460625"/>
              <a:ext cx="184150" cy="431800"/>
            </a:xfrm>
            <a:custGeom>
              <a:gdLst>
                <a:gd name="T0" fmla="*/ 31 w 79"/>
                <a:gd name="T1" fmla="*/ 185 h 185"/>
                <a:gd name="T2" fmla="*/ 5 w 79"/>
                <a:gd name="T3" fmla="*/ 88 h 185"/>
                <a:gd name="T4" fmla="*/ 11 w 79"/>
                <a:gd name="T5" fmla="*/ 42 h 185"/>
                <a:gd name="T6" fmla="*/ 36 w 79"/>
                <a:gd name="T7" fmla="*/ 9 h 185"/>
                <a:gd name="T8" fmla="*/ 79 w 79"/>
                <a:gd name="T9" fmla="*/ 9 h 1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85">
                  <a:moveTo>
                    <a:pt x="31" y="185"/>
                  </a:moveTo>
                  <a:cubicBezTo>
                    <a:pt x="14" y="157"/>
                    <a:pt x="10" y="120"/>
                    <a:pt x="5" y="88"/>
                  </a:cubicBezTo>
                  <a:cubicBezTo>
                    <a:pt x="3" y="73"/>
                    <a:pt x="0" y="52"/>
                    <a:pt x="11" y="42"/>
                  </a:cubicBezTo>
                  <a:cubicBezTo>
                    <a:pt x="22" y="32"/>
                    <a:pt x="23" y="16"/>
                    <a:pt x="36" y="9"/>
                  </a:cubicBezTo>
                  <a:cubicBezTo>
                    <a:pt x="49" y="1"/>
                    <a:pt x="67" y="0"/>
                    <a:pt x="79" y="9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1" name="任意多边形 80">
              <a:extLst>
                <a:ext uri="{FF2B5EF4-FFF2-40B4-BE49-F238E27FC236}">
                  <a16:creationId xmlns:a16="http://schemas.microsoft.com/office/drawing/2014/main" id="{102C78ED-8D17-4CB3-96AF-5FB1EC3367C4}"/>
                </a:ext>
              </a:extLst>
            </p:cNvPr>
            <p:cNvSpPr/>
            <p:nvPr/>
          </p:nvSpPr>
          <p:spPr bwMode="auto">
            <a:xfrm>
              <a:off x="4327526" y="2486025"/>
              <a:ext cx="300038" cy="642937"/>
            </a:xfrm>
            <a:custGeom>
              <a:gdLst>
                <a:gd name="T0" fmla="*/ 36 w 129"/>
                <a:gd name="T1" fmla="*/ 273 h 275"/>
                <a:gd name="T2" fmla="*/ 36 w 129"/>
                <a:gd name="T3" fmla="*/ 273 h 275"/>
                <a:gd name="T4" fmla="*/ 85 w 129"/>
                <a:gd name="T5" fmla="*/ 230 h 275"/>
                <a:gd name="T6" fmla="*/ 87 w 129"/>
                <a:gd name="T7" fmla="*/ 181 h 275"/>
                <a:gd name="T8" fmla="*/ 126 w 129"/>
                <a:gd name="T9" fmla="*/ 141 h 275"/>
                <a:gd name="T10" fmla="*/ 128 w 129"/>
                <a:gd name="T11" fmla="*/ 21 h 275"/>
                <a:gd name="T12" fmla="*/ 0 w 129"/>
                <a:gd name="T13" fmla="*/ 29 h 275"/>
                <a:gd name="T14" fmla="*/ 1 w 129"/>
                <a:gd name="T15" fmla="*/ 157 h 275"/>
                <a:gd name="T16" fmla="*/ 1 w 129"/>
                <a:gd name="T17" fmla="*/ 226 h 275"/>
                <a:gd name="T18" fmla="*/ 36 w 129"/>
                <a:gd name="T19" fmla="*/ 273 h 2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275">
                  <a:moveTo>
                    <a:pt x="36" y="273"/>
                  </a:moveTo>
                  <a:cubicBezTo>
                    <a:pt x="36" y="273"/>
                    <a:pt x="36" y="273"/>
                    <a:pt x="36" y="273"/>
                  </a:cubicBezTo>
                  <a:cubicBezTo>
                    <a:pt x="62" y="275"/>
                    <a:pt x="84" y="255"/>
                    <a:pt x="85" y="230"/>
                  </a:cubicBezTo>
                  <a:cubicBezTo>
                    <a:pt x="86" y="206"/>
                    <a:pt x="87" y="181"/>
                    <a:pt x="87" y="181"/>
                  </a:cubicBezTo>
                  <a:cubicBezTo>
                    <a:pt x="87" y="181"/>
                    <a:pt x="123" y="178"/>
                    <a:pt x="126" y="141"/>
                  </a:cubicBezTo>
                  <a:cubicBezTo>
                    <a:pt x="129" y="105"/>
                    <a:pt x="128" y="21"/>
                    <a:pt x="128" y="21"/>
                  </a:cubicBezTo>
                  <a:cubicBezTo>
                    <a:pt x="87" y="0"/>
                    <a:pt x="38" y="3"/>
                    <a:pt x="0" y="29"/>
                  </a:cubicBezTo>
                  <a:cubicBezTo>
                    <a:pt x="1" y="157"/>
                    <a:pt x="1" y="157"/>
                    <a:pt x="1" y="157"/>
                  </a:cubicBezTo>
                  <a:cubicBezTo>
                    <a:pt x="1" y="226"/>
                    <a:pt x="1" y="226"/>
                    <a:pt x="1" y="226"/>
                  </a:cubicBezTo>
                  <a:cubicBezTo>
                    <a:pt x="1" y="249"/>
                    <a:pt x="13" y="271"/>
                    <a:pt x="36" y="273"/>
                  </a:cubicBez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2" name="任意多边形 81">
              <a:extLst>
                <a:ext uri="{FF2B5EF4-FFF2-40B4-BE49-F238E27FC236}">
                  <a16:creationId xmlns:a16="http://schemas.microsoft.com/office/drawing/2014/main" id="{4B49FDC4-3F4F-43FD-BD37-6248664A76F3}"/>
                </a:ext>
              </a:extLst>
            </p:cNvPr>
            <p:cNvSpPr/>
            <p:nvPr/>
          </p:nvSpPr>
          <p:spPr bwMode="auto">
            <a:xfrm>
              <a:off x="4279901" y="2425700"/>
              <a:ext cx="417513" cy="496887"/>
            </a:xfrm>
            <a:custGeom>
              <a:gdLst>
                <a:gd name="T0" fmla="*/ 110 w 179"/>
                <a:gd name="T1" fmla="*/ 123 h 213"/>
                <a:gd name="T2" fmla="*/ 85 w 179"/>
                <a:gd name="T3" fmla="*/ 117 h 213"/>
                <a:gd name="T4" fmla="*/ 78 w 179"/>
                <a:gd name="T5" fmla="*/ 144 h 213"/>
                <a:gd name="T6" fmla="*/ 96 w 179"/>
                <a:gd name="T7" fmla="*/ 157 h 213"/>
                <a:gd name="T8" fmla="*/ 107 w 179"/>
                <a:gd name="T9" fmla="*/ 172 h 213"/>
                <a:gd name="T10" fmla="*/ 83 w 179"/>
                <a:gd name="T11" fmla="*/ 193 h 213"/>
                <a:gd name="T12" fmla="*/ 33 w 179"/>
                <a:gd name="T13" fmla="*/ 211 h 213"/>
                <a:gd name="T14" fmla="*/ 11 w 179"/>
                <a:gd name="T15" fmla="*/ 200 h 213"/>
                <a:gd name="T16" fmla="*/ 2 w 179"/>
                <a:gd name="T17" fmla="*/ 171 h 213"/>
                <a:gd name="T18" fmla="*/ 1 w 179"/>
                <a:gd name="T19" fmla="*/ 90 h 213"/>
                <a:gd name="T20" fmla="*/ 3 w 179"/>
                <a:gd name="T21" fmla="*/ 61 h 213"/>
                <a:gd name="T22" fmla="*/ 18 w 179"/>
                <a:gd name="T23" fmla="*/ 37 h 213"/>
                <a:gd name="T24" fmla="*/ 48 w 179"/>
                <a:gd name="T25" fmla="*/ 28 h 213"/>
                <a:gd name="T26" fmla="*/ 83 w 179"/>
                <a:gd name="T27" fmla="*/ 9 h 213"/>
                <a:gd name="T28" fmla="*/ 121 w 179"/>
                <a:gd name="T29" fmla="*/ 6 h 213"/>
                <a:gd name="T30" fmla="*/ 144 w 179"/>
                <a:gd name="T31" fmla="*/ 23 h 213"/>
                <a:gd name="T32" fmla="*/ 177 w 179"/>
                <a:gd name="T33" fmla="*/ 46 h 213"/>
                <a:gd name="T34" fmla="*/ 177 w 179"/>
                <a:gd name="T35" fmla="*/ 64 h 213"/>
                <a:gd name="T36" fmla="*/ 119 w 179"/>
                <a:gd name="T37" fmla="*/ 87 h 213"/>
                <a:gd name="T38" fmla="*/ 118 w 179"/>
                <a:gd name="T39" fmla="*/ 113 h 213"/>
                <a:gd name="T40" fmla="*/ 110 w 179"/>
                <a:gd name="T41" fmla="*/ 123 h 2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9" h="213">
                  <a:moveTo>
                    <a:pt x="110" y="123"/>
                  </a:moveTo>
                  <a:cubicBezTo>
                    <a:pt x="104" y="115"/>
                    <a:pt x="93" y="112"/>
                    <a:pt x="85" y="117"/>
                  </a:cubicBezTo>
                  <a:cubicBezTo>
                    <a:pt x="77" y="123"/>
                    <a:pt x="73" y="135"/>
                    <a:pt x="78" y="144"/>
                  </a:cubicBezTo>
                  <a:cubicBezTo>
                    <a:pt x="81" y="150"/>
                    <a:pt x="88" y="156"/>
                    <a:pt x="96" y="157"/>
                  </a:cubicBezTo>
                  <a:cubicBezTo>
                    <a:pt x="103" y="159"/>
                    <a:pt x="107" y="165"/>
                    <a:pt x="107" y="172"/>
                  </a:cubicBezTo>
                  <a:cubicBezTo>
                    <a:pt x="106" y="182"/>
                    <a:pt x="90" y="185"/>
                    <a:pt x="83" y="193"/>
                  </a:cubicBezTo>
                  <a:cubicBezTo>
                    <a:pt x="73" y="204"/>
                    <a:pt x="49" y="209"/>
                    <a:pt x="33" y="211"/>
                  </a:cubicBezTo>
                  <a:cubicBezTo>
                    <a:pt x="18" y="213"/>
                    <a:pt x="20" y="213"/>
                    <a:pt x="11" y="200"/>
                  </a:cubicBezTo>
                  <a:cubicBezTo>
                    <a:pt x="4" y="191"/>
                    <a:pt x="2" y="182"/>
                    <a:pt x="2" y="171"/>
                  </a:cubicBezTo>
                  <a:cubicBezTo>
                    <a:pt x="2" y="144"/>
                    <a:pt x="1" y="117"/>
                    <a:pt x="1" y="90"/>
                  </a:cubicBezTo>
                  <a:cubicBezTo>
                    <a:pt x="0" y="80"/>
                    <a:pt x="0" y="70"/>
                    <a:pt x="3" y="61"/>
                  </a:cubicBezTo>
                  <a:cubicBezTo>
                    <a:pt x="5" y="52"/>
                    <a:pt x="10" y="42"/>
                    <a:pt x="18" y="37"/>
                  </a:cubicBezTo>
                  <a:cubicBezTo>
                    <a:pt x="27" y="31"/>
                    <a:pt x="38" y="31"/>
                    <a:pt x="48" y="28"/>
                  </a:cubicBezTo>
                  <a:cubicBezTo>
                    <a:pt x="61" y="24"/>
                    <a:pt x="71" y="15"/>
                    <a:pt x="83" y="9"/>
                  </a:cubicBezTo>
                  <a:cubicBezTo>
                    <a:pt x="95" y="3"/>
                    <a:pt x="110" y="0"/>
                    <a:pt x="121" y="6"/>
                  </a:cubicBezTo>
                  <a:cubicBezTo>
                    <a:pt x="130" y="10"/>
                    <a:pt x="136" y="18"/>
                    <a:pt x="144" y="23"/>
                  </a:cubicBezTo>
                  <a:cubicBezTo>
                    <a:pt x="156" y="30"/>
                    <a:pt x="172" y="28"/>
                    <a:pt x="177" y="46"/>
                  </a:cubicBezTo>
                  <a:cubicBezTo>
                    <a:pt x="179" y="52"/>
                    <a:pt x="179" y="58"/>
                    <a:pt x="177" y="64"/>
                  </a:cubicBezTo>
                  <a:cubicBezTo>
                    <a:pt x="169" y="88"/>
                    <a:pt x="140" y="97"/>
                    <a:pt x="119" y="87"/>
                  </a:cubicBezTo>
                  <a:cubicBezTo>
                    <a:pt x="118" y="91"/>
                    <a:pt x="122" y="100"/>
                    <a:pt x="118" y="113"/>
                  </a:cubicBezTo>
                  <a:cubicBezTo>
                    <a:pt x="117" y="117"/>
                    <a:pt x="116" y="123"/>
                    <a:pt x="110" y="123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3" name="任意多边形 82">
              <a:extLst>
                <a:ext uri="{FF2B5EF4-FFF2-40B4-BE49-F238E27FC236}">
                  <a16:creationId xmlns:a16="http://schemas.microsoft.com/office/drawing/2014/main" id="{213B334A-6909-43EB-8F6F-CD19199EE9B7}"/>
                </a:ext>
              </a:extLst>
            </p:cNvPr>
            <p:cNvSpPr/>
            <p:nvPr/>
          </p:nvSpPr>
          <p:spPr bwMode="auto">
            <a:xfrm>
              <a:off x="4487863" y="2722563"/>
              <a:ext cx="34925" cy="53975"/>
            </a:xfrm>
            <a:custGeom>
              <a:gdLst>
                <a:gd name="T0" fmla="*/ 14 w 15"/>
                <a:gd name="T1" fmla="*/ 19 h 23"/>
                <a:gd name="T2" fmla="*/ 14 w 15"/>
                <a:gd name="T3" fmla="*/ 20 h 23"/>
                <a:gd name="T4" fmla="*/ 10 w 15"/>
                <a:gd name="T5" fmla="*/ 22 h 23"/>
                <a:gd name="T6" fmla="*/ 0 w 15"/>
                <a:gd name="T7" fmla="*/ 12 h 23"/>
                <a:gd name="T8" fmla="*/ 3 w 15"/>
                <a:gd name="T9" fmla="*/ 4 h 23"/>
                <a:gd name="T10" fmla="*/ 9 w 15"/>
                <a:gd name="T11" fmla="*/ 1 h 23"/>
                <a:gd name="T12" fmla="*/ 15 w 15"/>
                <a:gd name="T13" fmla="*/ 2 h 23"/>
                <a:gd name="T14" fmla="*/ 9 w 15"/>
                <a:gd name="T15" fmla="*/ 3 h 23"/>
                <a:gd name="T16" fmla="*/ 3 w 15"/>
                <a:gd name="T17" fmla="*/ 12 h 23"/>
                <a:gd name="T18" fmla="*/ 10 w 15"/>
                <a:gd name="T19" fmla="*/ 20 h 23"/>
                <a:gd name="T20" fmla="*/ 14 w 15"/>
                <a:gd name="T21" fmla="*/ 19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4" y="19"/>
                  </a:moveTo>
                  <a:cubicBezTo>
                    <a:pt x="14" y="19"/>
                    <a:pt x="14" y="19"/>
                    <a:pt x="14" y="20"/>
                  </a:cubicBezTo>
                  <a:cubicBezTo>
                    <a:pt x="13" y="21"/>
                    <a:pt x="12" y="22"/>
                    <a:pt x="10" y="22"/>
                  </a:cubicBezTo>
                  <a:cubicBezTo>
                    <a:pt x="6" y="23"/>
                    <a:pt x="0" y="18"/>
                    <a:pt x="0" y="12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5" y="2"/>
                    <a:pt x="7" y="1"/>
                    <a:pt x="9" y="1"/>
                  </a:cubicBezTo>
                  <a:cubicBezTo>
                    <a:pt x="13" y="0"/>
                    <a:pt x="15" y="2"/>
                    <a:pt x="15" y="2"/>
                  </a:cubicBezTo>
                  <a:cubicBezTo>
                    <a:pt x="14" y="2"/>
                    <a:pt x="12" y="2"/>
                    <a:pt x="9" y="3"/>
                  </a:cubicBezTo>
                  <a:cubicBezTo>
                    <a:pt x="6" y="4"/>
                    <a:pt x="3" y="7"/>
                    <a:pt x="3" y="12"/>
                  </a:cubicBezTo>
                  <a:cubicBezTo>
                    <a:pt x="3" y="17"/>
                    <a:pt x="7" y="20"/>
                    <a:pt x="10" y="20"/>
                  </a:cubicBezTo>
                  <a:cubicBezTo>
                    <a:pt x="13" y="20"/>
                    <a:pt x="14" y="18"/>
                    <a:pt x="14" y="19"/>
                  </a:cubicBezTo>
                  <a:close/>
                </a:path>
              </a:pathLst>
            </a:custGeom>
            <a:solidFill>
              <a:srgbClr val="995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4" name="任意多边形 83">
              <a:extLst>
                <a:ext uri="{FF2B5EF4-FFF2-40B4-BE49-F238E27FC236}">
                  <a16:creationId xmlns:a16="http://schemas.microsoft.com/office/drawing/2014/main" id="{38946041-DFE4-4026-8C2A-89A6D661EC7B}"/>
                </a:ext>
              </a:extLst>
            </p:cNvPr>
            <p:cNvSpPr/>
            <p:nvPr/>
          </p:nvSpPr>
          <p:spPr bwMode="auto">
            <a:xfrm>
              <a:off x="4537076" y="2692400"/>
              <a:ext cx="115888" cy="20637"/>
            </a:xfrm>
            <a:custGeom>
              <a:gdLst>
                <a:gd name="T0" fmla="*/ 49 w 50"/>
                <a:gd name="T1" fmla="*/ 1 h 9"/>
                <a:gd name="T2" fmla="*/ 25 w 50"/>
                <a:gd name="T3" fmla="*/ 6 h 9"/>
                <a:gd name="T4" fmla="*/ 0 w 50"/>
                <a:gd name="T5" fmla="*/ 9 h 9"/>
                <a:gd name="T6" fmla="*/ 25 w 50"/>
                <a:gd name="T7" fmla="*/ 3 h 9"/>
                <a:gd name="T8" fmla="*/ 49 w 50"/>
                <a:gd name="T9" fmla="*/ 1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9">
                  <a:moveTo>
                    <a:pt x="49" y="1"/>
                  </a:moveTo>
                  <a:cubicBezTo>
                    <a:pt x="50" y="1"/>
                    <a:pt x="39" y="4"/>
                    <a:pt x="25" y="6"/>
                  </a:cubicBezTo>
                  <a:cubicBezTo>
                    <a:pt x="11" y="8"/>
                    <a:pt x="0" y="9"/>
                    <a:pt x="0" y="9"/>
                  </a:cubicBezTo>
                  <a:cubicBezTo>
                    <a:pt x="0" y="8"/>
                    <a:pt x="11" y="6"/>
                    <a:pt x="25" y="3"/>
                  </a:cubicBezTo>
                  <a:cubicBezTo>
                    <a:pt x="38" y="1"/>
                    <a:pt x="49" y="0"/>
                    <a:pt x="4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5" name="任意多边形 84">
              <a:extLst>
                <a:ext uri="{FF2B5EF4-FFF2-40B4-BE49-F238E27FC236}">
                  <a16:creationId xmlns:a16="http://schemas.microsoft.com/office/drawing/2014/main" id="{5C9472CC-B491-40F8-8506-22AA055C2447}"/>
                </a:ext>
              </a:extLst>
            </p:cNvPr>
            <p:cNvSpPr/>
            <p:nvPr/>
          </p:nvSpPr>
          <p:spPr bwMode="auto">
            <a:xfrm>
              <a:off x="4291013" y="2787650"/>
              <a:ext cx="257175" cy="203200"/>
            </a:xfrm>
            <a:custGeom>
              <a:gdLst>
                <a:gd name="T0" fmla="*/ 9 w 110"/>
                <a:gd name="T1" fmla="*/ 81 h 87"/>
                <a:gd name="T2" fmla="*/ 21 w 110"/>
                <a:gd name="T3" fmla="*/ 86 h 87"/>
                <a:gd name="T4" fmla="*/ 34 w 110"/>
                <a:gd name="T5" fmla="*/ 78 h 87"/>
                <a:gd name="T6" fmla="*/ 46 w 110"/>
                <a:gd name="T7" fmla="*/ 69 h 87"/>
                <a:gd name="T8" fmla="*/ 76 w 110"/>
                <a:gd name="T9" fmla="*/ 67 h 87"/>
                <a:gd name="T10" fmla="*/ 89 w 110"/>
                <a:gd name="T11" fmla="*/ 43 h 87"/>
                <a:gd name="T12" fmla="*/ 103 w 110"/>
                <a:gd name="T13" fmla="*/ 37 h 87"/>
                <a:gd name="T14" fmla="*/ 103 w 110"/>
                <a:gd name="T15" fmla="*/ 12 h 87"/>
                <a:gd name="T16" fmla="*/ 78 w 110"/>
                <a:gd name="T17" fmla="*/ 0 h 87"/>
                <a:gd name="T18" fmla="*/ 0 w 110"/>
                <a:gd name="T19" fmla="*/ 34 h 87"/>
                <a:gd name="T20" fmla="*/ 9 w 110"/>
                <a:gd name="T21" fmla="*/ 81 h 8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87">
                  <a:moveTo>
                    <a:pt x="9" y="81"/>
                  </a:moveTo>
                  <a:cubicBezTo>
                    <a:pt x="11" y="85"/>
                    <a:pt x="17" y="87"/>
                    <a:pt x="21" y="86"/>
                  </a:cubicBezTo>
                  <a:cubicBezTo>
                    <a:pt x="26" y="85"/>
                    <a:pt x="30" y="81"/>
                    <a:pt x="34" y="78"/>
                  </a:cubicBezTo>
                  <a:cubicBezTo>
                    <a:pt x="37" y="74"/>
                    <a:pt x="41" y="71"/>
                    <a:pt x="46" y="69"/>
                  </a:cubicBezTo>
                  <a:cubicBezTo>
                    <a:pt x="56" y="66"/>
                    <a:pt x="67" y="73"/>
                    <a:pt x="76" y="67"/>
                  </a:cubicBezTo>
                  <a:cubicBezTo>
                    <a:pt x="83" y="61"/>
                    <a:pt x="82" y="49"/>
                    <a:pt x="89" y="43"/>
                  </a:cubicBezTo>
                  <a:cubicBezTo>
                    <a:pt x="93" y="40"/>
                    <a:pt x="99" y="40"/>
                    <a:pt x="103" y="37"/>
                  </a:cubicBezTo>
                  <a:cubicBezTo>
                    <a:pt x="110" y="31"/>
                    <a:pt x="109" y="19"/>
                    <a:pt x="103" y="12"/>
                  </a:cubicBezTo>
                  <a:cubicBezTo>
                    <a:pt x="96" y="5"/>
                    <a:pt x="87" y="3"/>
                    <a:pt x="78" y="0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9" y="81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6" name="任意多边形 85">
              <a:extLst>
                <a:ext uri="{FF2B5EF4-FFF2-40B4-BE49-F238E27FC236}">
                  <a16:creationId xmlns:a16="http://schemas.microsoft.com/office/drawing/2014/main" id="{BB32D8FD-48CC-4A91-9B39-ED7DEC02FFDB}"/>
                </a:ext>
              </a:extLst>
            </p:cNvPr>
            <p:cNvSpPr/>
            <p:nvPr/>
          </p:nvSpPr>
          <p:spPr bwMode="auto">
            <a:xfrm>
              <a:off x="4100513" y="2644775"/>
              <a:ext cx="428625" cy="469900"/>
            </a:xfrm>
            <a:custGeom>
              <a:gdLst>
                <a:gd name="T0" fmla="*/ 184 w 184"/>
                <a:gd name="T1" fmla="*/ 0 h 201"/>
                <a:gd name="T2" fmla="*/ 183 w 184"/>
                <a:gd name="T3" fmla="*/ 1 h 201"/>
                <a:gd name="T4" fmla="*/ 181 w 184"/>
                <a:gd name="T5" fmla="*/ 2 h 201"/>
                <a:gd name="T6" fmla="*/ 173 w 184"/>
                <a:gd name="T7" fmla="*/ 5 h 201"/>
                <a:gd name="T8" fmla="*/ 158 w 184"/>
                <a:gd name="T9" fmla="*/ 7 h 201"/>
                <a:gd name="T10" fmla="*/ 140 w 184"/>
                <a:gd name="T11" fmla="*/ 10 h 201"/>
                <a:gd name="T12" fmla="*/ 120 w 184"/>
                <a:gd name="T13" fmla="*/ 20 h 201"/>
                <a:gd name="T14" fmla="*/ 109 w 184"/>
                <a:gd name="T15" fmla="*/ 44 h 201"/>
                <a:gd name="T16" fmla="*/ 100 w 184"/>
                <a:gd name="T17" fmla="*/ 55 h 201"/>
                <a:gd name="T18" fmla="*/ 86 w 184"/>
                <a:gd name="T19" fmla="*/ 62 h 201"/>
                <a:gd name="T20" fmla="*/ 58 w 184"/>
                <a:gd name="T21" fmla="*/ 74 h 201"/>
                <a:gd name="T22" fmla="*/ 51 w 184"/>
                <a:gd name="T23" fmla="*/ 87 h 201"/>
                <a:gd name="T24" fmla="*/ 51 w 184"/>
                <a:gd name="T25" fmla="*/ 102 h 201"/>
                <a:gd name="T26" fmla="*/ 48 w 184"/>
                <a:gd name="T27" fmla="*/ 117 h 201"/>
                <a:gd name="T28" fmla="*/ 37 w 184"/>
                <a:gd name="T29" fmla="*/ 127 h 201"/>
                <a:gd name="T30" fmla="*/ 14 w 184"/>
                <a:gd name="T31" fmla="*/ 139 h 201"/>
                <a:gd name="T32" fmla="*/ 5 w 184"/>
                <a:gd name="T33" fmla="*/ 147 h 201"/>
                <a:gd name="T34" fmla="*/ 2 w 184"/>
                <a:gd name="T35" fmla="*/ 157 h 201"/>
                <a:gd name="T36" fmla="*/ 4 w 184"/>
                <a:gd name="T37" fmla="*/ 175 h 201"/>
                <a:gd name="T38" fmla="*/ 6 w 184"/>
                <a:gd name="T39" fmla="*/ 190 h 201"/>
                <a:gd name="T40" fmla="*/ 3 w 184"/>
                <a:gd name="T41" fmla="*/ 198 h 201"/>
                <a:gd name="T42" fmla="*/ 1 w 184"/>
                <a:gd name="T43" fmla="*/ 201 h 201"/>
                <a:gd name="T44" fmla="*/ 5 w 184"/>
                <a:gd name="T45" fmla="*/ 190 h 201"/>
                <a:gd name="T46" fmla="*/ 3 w 184"/>
                <a:gd name="T47" fmla="*/ 176 h 201"/>
                <a:gd name="T48" fmla="*/ 0 w 184"/>
                <a:gd name="T49" fmla="*/ 157 h 201"/>
                <a:gd name="T50" fmla="*/ 4 w 184"/>
                <a:gd name="T51" fmla="*/ 146 h 201"/>
                <a:gd name="T52" fmla="*/ 12 w 184"/>
                <a:gd name="T53" fmla="*/ 137 h 201"/>
                <a:gd name="T54" fmla="*/ 36 w 184"/>
                <a:gd name="T55" fmla="*/ 125 h 201"/>
                <a:gd name="T56" fmla="*/ 46 w 184"/>
                <a:gd name="T57" fmla="*/ 116 h 201"/>
                <a:gd name="T58" fmla="*/ 48 w 184"/>
                <a:gd name="T59" fmla="*/ 102 h 201"/>
                <a:gd name="T60" fmla="*/ 48 w 184"/>
                <a:gd name="T61" fmla="*/ 86 h 201"/>
                <a:gd name="T62" fmla="*/ 56 w 184"/>
                <a:gd name="T63" fmla="*/ 72 h 201"/>
                <a:gd name="T64" fmla="*/ 85 w 184"/>
                <a:gd name="T65" fmla="*/ 60 h 201"/>
                <a:gd name="T66" fmla="*/ 98 w 184"/>
                <a:gd name="T67" fmla="*/ 53 h 201"/>
                <a:gd name="T68" fmla="*/ 107 w 184"/>
                <a:gd name="T69" fmla="*/ 43 h 201"/>
                <a:gd name="T70" fmla="*/ 119 w 184"/>
                <a:gd name="T71" fmla="*/ 19 h 201"/>
                <a:gd name="T72" fmla="*/ 139 w 184"/>
                <a:gd name="T73" fmla="*/ 8 h 201"/>
                <a:gd name="T74" fmla="*/ 158 w 184"/>
                <a:gd name="T75" fmla="*/ 6 h 201"/>
                <a:gd name="T76" fmla="*/ 172 w 184"/>
                <a:gd name="T77" fmla="*/ 4 h 201"/>
                <a:gd name="T78" fmla="*/ 184 w 184"/>
                <a:gd name="T79" fmla="*/ 0 h 2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" h="201">
                  <a:moveTo>
                    <a:pt x="184" y="0"/>
                  </a:moveTo>
                  <a:cubicBezTo>
                    <a:pt x="184" y="0"/>
                    <a:pt x="184" y="0"/>
                    <a:pt x="183" y="1"/>
                  </a:cubicBezTo>
                  <a:cubicBezTo>
                    <a:pt x="183" y="1"/>
                    <a:pt x="182" y="1"/>
                    <a:pt x="181" y="2"/>
                  </a:cubicBezTo>
                  <a:cubicBezTo>
                    <a:pt x="179" y="3"/>
                    <a:pt x="176" y="4"/>
                    <a:pt x="173" y="5"/>
                  </a:cubicBezTo>
                  <a:cubicBezTo>
                    <a:pt x="169" y="6"/>
                    <a:pt x="164" y="7"/>
                    <a:pt x="158" y="7"/>
                  </a:cubicBezTo>
                  <a:cubicBezTo>
                    <a:pt x="153" y="8"/>
                    <a:pt x="146" y="8"/>
                    <a:pt x="140" y="10"/>
                  </a:cubicBezTo>
                  <a:cubicBezTo>
                    <a:pt x="133" y="11"/>
                    <a:pt x="125" y="14"/>
                    <a:pt x="120" y="20"/>
                  </a:cubicBezTo>
                  <a:cubicBezTo>
                    <a:pt x="115" y="26"/>
                    <a:pt x="113" y="35"/>
                    <a:pt x="109" y="44"/>
                  </a:cubicBezTo>
                  <a:cubicBezTo>
                    <a:pt x="107" y="48"/>
                    <a:pt x="104" y="52"/>
                    <a:pt x="100" y="55"/>
                  </a:cubicBezTo>
                  <a:cubicBezTo>
                    <a:pt x="96" y="58"/>
                    <a:pt x="91" y="60"/>
                    <a:pt x="86" y="62"/>
                  </a:cubicBezTo>
                  <a:cubicBezTo>
                    <a:pt x="76" y="65"/>
                    <a:pt x="66" y="67"/>
                    <a:pt x="58" y="74"/>
                  </a:cubicBezTo>
                  <a:cubicBezTo>
                    <a:pt x="54" y="77"/>
                    <a:pt x="51" y="82"/>
                    <a:pt x="51" y="87"/>
                  </a:cubicBezTo>
                  <a:cubicBezTo>
                    <a:pt x="50" y="92"/>
                    <a:pt x="51" y="97"/>
                    <a:pt x="51" y="102"/>
                  </a:cubicBezTo>
                  <a:cubicBezTo>
                    <a:pt x="51" y="107"/>
                    <a:pt x="50" y="113"/>
                    <a:pt x="48" y="117"/>
                  </a:cubicBezTo>
                  <a:cubicBezTo>
                    <a:pt x="45" y="122"/>
                    <a:pt x="41" y="125"/>
                    <a:pt x="37" y="127"/>
                  </a:cubicBezTo>
                  <a:cubicBezTo>
                    <a:pt x="29" y="132"/>
                    <a:pt x="20" y="135"/>
                    <a:pt x="14" y="139"/>
                  </a:cubicBezTo>
                  <a:cubicBezTo>
                    <a:pt x="10" y="141"/>
                    <a:pt x="7" y="144"/>
                    <a:pt x="5" y="147"/>
                  </a:cubicBezTo>
                  <a:cubicBezTo>
                    <a:pt x="3" y="150"/>
                    <a:pt x="2" y="153"/>
                    <a:pt x="2" y="157"/>
                  </a:cubicBezTo>
                  <a:cubicBezTo>
                    <a:pt x="1" y="164"/>
                    <a:pt x="3" y="170"/>
                    <a:pt x="4" y="175"/>
                  </a:cubicBezTo>
                  <a:cubicBezTo>
                    <a:pt x="6" y="181"/>
                    <a:pt x="6" y="186"/>
                    <a:pt x="6" y="190"/>
                  </a:cubicBezTo>
                  <a:cubicBezTo>
                    <a:pt x="5" y="194"/>
                    <a:pt x="4" y="197"/>
                    <a:pt x="3" y="198"/>
                  </a:cubicBezTo>
                  <a:cubicBezTo>
                    <a:pt x="2" y="200"/>
                    <a:pt x="1" y="201"/>
                    <a:pt x="1" y="201"/>
                  </a:cubicBezTo>
                  <a:cubicBezTo>
                    <a:pt x="1" y="201"/>
                    <a:pt x="4" y="197"/>
                    <a:pt x="5" y="190"/>
                  </a:cubicBezTo>
                  <a:cubicBezTo>
                    <a:pt x="5" y="186"/>
                    <a:pt x="4" y="181"/>
                    <a:pt x="3" y="176"/>
                  </a:cubicBezTo>
                  <a:cubicBezTo>
                    <a:pt x="2" y="170"/>
                    <a:pt x="0" y="164"/>
                    <a:pt x="0" y="157"/>
                  </a:cubicBezTo>
                  <a:cubicBezTo>
                    <a:pt x="0" y="153"/>
                    <a:pt x="1" y="149"/>
                    <a:pt x="4" y="146"/>
                  </a:cubicBezTo>
                  <a:cubicBezTo>
                    <a:pt x="6" y="142"/>
                    <a:pt x="9" y="140"/>
                    <a:pt x="12" y="137"/>
                  </a:cubicBezTo>
                  <a:cubicBezTo>
                    <a:pt x="20" y="133"/>
                    <a:pt x="28" y="130"/>
                    <a:pt x="36" y="125"/>
                  </a:cubicBezTo>
                  <a:cubicBezTo>
                    <a:pt x="40" y="123"/>
                    <a:pt x="44" y="120"/>
                    <a:pt x="46" y="116"/>
                  </a:cubicBezTo>
                  <a:cubicBezTo>
                    <a:pt x="48" y="112"/>
                    <a:pt x="48" y="107"/>
                    <a:pt x="48" y="102"/>
                  </a:cubicBezTo>
                  <a:cubicBezTo>
                    <a:pt x="48" y="97"/>
                    <a:pt x="48" y="92"/>
                    <a:pt x="48" y="86"/>
                  </a:cubicBezTo>
                  <a:cubicBezTo>
                    <a:pt x="49" y="81"/>
                    <a:pt x="52" y="76"/>
                    <a:pt x="56" y="72"/>
                  </a:cubicBezTo>
                  <a:cubicBezTo>
                    <a:pt x="65" y="65"/>
                    <a:pt x="76" y="63"/>
                    <a:pt x="85" y="60"/>
                  </a:cubicBezTo>
                  <a:cubicBezTo>
                    <a:pt x="90" y="58"/>
                    <a:pt x="95" y="56"/>
                    <a:pt x="98" y="53"/>
                  </a:cubicBezTo>
                  <a:cubicBezTo>
                    <a:pt x="102" y="51"/>
                    <a:pt x="105" y="47"/>
                    <a:pt x="107" y="43"/>
                  </a:cubicBezTo>
                  <a:cubicBezTo>
                    <a:pt x="111" y="35"/>
                    <a:pt x="113" y="26"/>
                    <a:pt x="119" y="19"/>
                  </a:cubicBezTo>
                  <a:cubicBezTo>
                    <a:pt x="124" y="12"/>
                    <a:pt x="132" y="10"/>
                    <a:pt x="139" y="8"/>
                  </a:cubicBezTo>
                  <a:cubicBezTo>
                    <a:pt x="146" y="7"/>
                    <a:pt x="153" y="6"/>
                    <a:pt x="158" y="6"/>
                  </a:cubicBezTo>
                  <a:cubicBezTo>
                    <a:pt x="164" y="5"/>
                    <a:pt x="168" y="5"/>
                    <a:pt x="172" y="4"/>
                  </a:cubicBezTo>
                  <a:cubicBezTo>
                    <a:pt x="180" y="2"/>
                    <a:pt x="184" y="0"/>
                    <a:pt x="184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7" name="任意多边形 86">
              <a:extLst>
                <a:ext uri="{FF2B5EF4-FFF2-40B4-BE49-F238E27FC236}">
                  <a16:creationId xmlns:a16="http://schemas.microsoft.com/office/drawing/2014/main" id="{12609861-F062-4206-B705-EBAD334C1B89}"/>
                </a:ext>
              </a:extLst>
            </p:cNvPr>
            <p:cNvSpPr/>
            <p:nvPr/>
          </p:nvSpPr>
          <p:spPr bwMode="auto">
            <a:xfrm>
              <a:off x="4235451" y="2676525"/>
              <a:ext cx="244475" cy="339725"/>
            </a:xfrm>
            <a:custGeom>
              <a:gdLst>
                <a:gd name="T0" fmla="*/ 105 w 105"/>
                <a:gd name="T1" fmla="*/ 0 h 146"/>
                <a:gd name="T2" fmla="*/ 97 w 105"/>
                <a:gd name="T3" fmla="*/ 1 h 146"/>
                <a:gd name="T4" fmla="*/ 80 w 105"/>
                <a:gd name="T5" fmla="*/ 12 h 146"/>
                <a:gd name="T6" fmla="*/ 73 w 105"/>
                <a:gd name="T7" fmla="*/ 24 h 146"/>
                <a:gd name="T8" fmla="*/ 71 w 105"/>
                <a:gd name="T9" fmla="*/ 40 h 146"/>
                <a:gd name="T10" fmla="*/ 68 w 105"/>
                <a:gd name="T11" fmla="*/ 59 h 146"/>
                <a:gd name="T12" fmla="*/ 62 w 105"/>
                <a:gd name="T13" fmla="*/ 67 h 146"/>
                <a:gd name="T14" fmla="*/ 52 w 105"/>
                <a:gd name="T15" fmla="*/ 72 h 146"/>
                <a:gd name="T16" fmla="*/ 45 w 105"/>
                <a:gd name="T17" fmla="*/ 77 h 146"/>
                <a:gd name="T18" fmla="*/ 42 w 105"/>
                <a:gd name="T19" fmla="*/ 86 h 146"/>
                <a:gd name="T20" fmla="*/ 40 w 105"/>
                <a:gd name="T21" fmla="*/ 104 h 146"/>
                <a:gd name="T22" fmla="*/ 27 w 105"/>
                <a:gd name="T23" fmla="*/ 116 h 146"/>
                <a:gd name="T24" fmla="*/ 15 w 105"/>
                <a:gd name="T25" fmla="*/ 123 h 146"/>
                <a:gd name="T26" fmla="*/ 5 w 105"/>
                <a:gd name="T27" fmla="*/ 131 h 146"/>
                <a:gd name="T28" fmla="*/ 2 w 105"/>
                <a:gd name="T29" fmla="*/ 139 h 146"/>
                <a:gd name="T30" fmla="*/ 2 w 105"/>
                <a:gd name="T31" fmla="*/ 146 h 146"/>
                <a:gd name="T32" fmla="*/ 1 w 105"/>
                <a:gd name="T33" fmla="*/ 144 h 146"/>
                <a:gd name="T34" fmla="*/ 1 w 105"/>
                <a:gd name="T35" fmla="*/ 139 h 146"/>
                <a:gd name="T36" fmla="*/ 4 w 105"/>
                <a:gd name="T37" fmla="*/ 130 h 146"/>
                <a:gd name="T38" fmla="*/ 14 w 105"/>
                <a:gd name="T39" fmla="*/ 122 h 146"/>
                <a:gd name="T40" fmla="*/ 26 w 105"/>
                <a:gd name="T41" fmla="*/ 115 h 146"/>
                <a:gd name="T42" fmla="*/ 38 w 105"/>
                <a:gd name="T43" fmla="*/ 103 h 146"/>
                <a:gd name="T44" fmla="*/ 39 w 105"/>
                <a:gd name="T45" fmla="*/ 85 h 146"/>
                <a:gd name="T46" fmla="*/ 43 w 105"/>
                <a:gd name="T47" fmla="*/ 76 h 146"/>
                <a:gd name="T48" fmla="*/ 51 w 105"/>
                <a:gd name="T49" fmla="*/ 70 h 146"/>
                <a:gd name="T50" fmla="*/ 66 w 105"/>
                <a:gd name="T51" fmla="*/ 58 h 146"/>
                <a:gd name="T52" fmla="*/ 69 w 105"/>
                <a:gd name="T53" fmla="*/ 40 h 146"/>
                <a:gd name="T54" fmla="*/ 71 w 105"/>
                <a:gd name="T55" fmla="*/ 24 h 146"/>
                <a:gd name="T56" fmla="*/ 78 w 105"/>
                <a:gd name="T57" fmla="*/ 11 h 146"/>
                <a:gd name="T58" fmla="*/ 97 w 105"/>
                <a:gd name="T59" fmla="*/ 0 h 146"/>
                <a:gd name="T60" fmla="*/ 103 w 105"/>
                <a:gd name="T61" fmla="*/ 0 h 146"/>
                <a:gd name="T62" fmla="*/ 105 w 105"/>
                <a:gd name="T63" fmla="*/ 0 h 14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5" h="146">
                  <a:moveTo>
                    <a:pt x="105" y="0"/>
                  </a:moveTo>
                  <a:cubicBezTo>
                    <a:pt x="105" y="1"/>
                    <a:pt x="102" y="0"/>
                    <a:pt x="97" y="1"/>
                  </a:cubicBezTo>
                  <a:cubicBezTo>
                    <a:pt x="92" y="2"/>
                    <a:pt x="85" y="5"/>
                    <a:pt x="80" y="12"/>
                  </a:cubicBezTo>
                  <a:cubicBezTo>
                    <a:pt x="77" y="15"/>
                    <a:pt x="74" y="19"/>
                    <a:pt x="73" y="24"/>
                  </a:cubicBezTo>
                  <a:cubicBezTo>
                    <a:pt x="71" y="29"/>
                    <a:pt x="71" y="35"/>
                    <a:pt x="71" y="40"/>
                  </a:cubicBezTo>
                  <a:cubicBezTo>
                    <a:pt x="71" y="46"/>
                    <a:pt x="71" y="53"/>
                    <a:pt x="68" y="59"/>
                  </a:cubicBezTo>
                  <a:cubicBezTo>
                    <a:pt x="67" y="62"/>
                    <a:pt x="64" y="65"/>
                    <a:pt x="62" y="67"/>
                  </a:cubicBezTo>
                  <a:cubicBezTo>
                    <a:pt x="59" y="69"/>
                    <a:pt x="55" y="70"/>
                    <a:pt x="52" y="72"/>
                  </a:cubicBezTo>
                  <a:cubicBezTo>
                    <a:pt x="50" y="73"/>
                    <a:pt x="47" y="75"/>
                    <a:pt x="45" y="77"/>
                  </a:cubicBezTo>
                  <a:cubicBezTo>
                    <a:pt x="43" y="80"/>
                    <a:pt x="42" y="83"/>
                    <a:pt x="42" y="86"/>
                  </a:cubicBezTo>
                  <a:cubicBezTo>
                    <a:pt x="41" y="92"/>
                    <a:pt x="43" y="98"/>
                    <a:pt x="40" y="104"/>
                  </a:cubicBezTo>
                  <a:cubicBezTo>
                    <a:pt x="37" y="110"/>
                    <a:pt x="32" y="114"/>
                    <a:pt x="27" y="116"/>
                  </a:cubicBezTo>
                  <a:cubicBezTo>
                    <a:pt x="23" y="119"/>
                    <a:pt x="18" y="121"/>
                    <a:pt x="15" y="123"/>
                  </a:cubicBezTo>
                  <a:cubicBezTo>
                    <a:pt x="11" y="126"/>
                    <a:pt x="8" y="128"/>
                    <a:pt x="5" y="131"/>
                  </a:cubicBezTo>
                  <a:cubicBezTo>
                    <a:pt x="3" y="134"/>
                    <a:pt x="2" y="136"/>
                    <a:pt x="2" y="139"/>
                  </a:cubicBezTo>
                  <a:cubicBezTo>
                    <a:pt x="1" y="144"/>
                    <a:pt x="2" y="146"/>
                    <a:pt x="2" y="146"/>
                  </a:cubicBezTo>
                  <a:cubicBezTo>
                    <a:pt x="2" y="146"/>
                    <a:pt x="1" y="146"/>
                    <a:pt x="1" y="144"/>
                  </a:cubicBezTo>
                  <a:cubicBezTo>
                    <a:pt x="1" y="143"/>
                    <a:pt x="0" y="141"/>
                    <a:pt x="1" y="139"/>
                  </a:cubicBezTo>
                  <a:cubicBezTo>
                    <a:pt x="1" y="136"/>
                    <a:pt x="2" y="133"/>
                    <a:pt x="4" y="130"/>
                  </a:cubicBezTo>
                  <a:cubicBezTo>
                    <a:pt x="7" y="127"/>
                    <a:pt x="10" y="124"/>
                    <a:pt x="14" y="122"/>
                  </a:cubicBezTo>
                  <a:cubicBezTo>
                    <a:pt x="17" y="120"/>
                    <a:pt x="22" y="117"/>
                    <a:pt x="26" y="115"/>
                  </a:cubicBezTo>
                  <a:cubicBezTo>
                    <a:pt x="31" y="112"/>
                    <a:pt x="35" y="108"/>
                    <a:pt x="38" y="103"/>
                  </a:cubicBezTo>
                  <a:cubicBezTo>
                    <a:pt x="40" y="98"/>
                    <a:pt x="39" y="92"/>
                    <a:pt x="39" y="85"/>
                  </a:cubicBezTo>
                  <a:cubicBezTo>
                    <a:pt x="40" y="82"/>
                    <a:pt x="40" y="78"/>
                    <a:pt x="43" y="76"/>
                  </a:cubicBezTo>
                  <a:cubicBezTo>
                    <a:pt x="45" y="73"/>
                    <a:pt x="48" y="71"/>
                    <a:pt x="51" y="70"/>
                  </a:cubicBezTo>
                  <a:cubicBezTo>
                    <a:pt x="58" y="67"/>
                    <a:pt x="64" y="64"/>
                    <a:pt x="66" y="58"/>
                  </a:cubicBezTo>
                  <a:cubicBezTo>
                    <a:pt x="69" y="53"/>
                    <a:pt x="69" y="46"/>
                    <a:pt x="69" y="40"/>
                  </a:cubicBezTo>
                  <a:cubicBezTo>
                    <a:pt x="69" y="35"/>
                    <a:pt x="69" y="29"/>
                    <a:pt x="71" y="24"/>
                  </a:cubicBezTo>
                  <a:cubicBezTo>
                    <a:pt x="72" y="18"/>
                    <a:pt x="75" y="14"/>
                    <a:pt x="78" y="11"/>
                  </a:cubicBezTo>
                  <a:cubicBezTo>
                    <a:pt x="85" y="4"/>
                    <a:pt x="92" y="1"/>
                    <a:pt x="97" y="0"/>
                  </a:cubicBezTo>
                  <a:cubicBezTo>
                    <a:pt x="99" y="0"/>
                    <a:pt x="101" y="0"/>
                    <a:pt x="103" y="0"/>
                  </a:cubicBezTo>
                  <a:cubicBezTo>
                    <a:pt x="104" y="0"/>
                    <a:pt x="105" y="0"/>
                    <a:pt x="105" y="0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8" name="任意多边形 87">
              <a:extLst>
                <a:ext uri="{FF2B5EF4-FFF2-40B4-BE49-F238E27FC236}">
                  <a16:creationId xmlns:a16="http://schemas.microsoft.com/office/drawing/2014/main" id="{6812E4E9-4834-4158-AEB1-720AD28A967F}"/>
                </a:ext>
              </a:extLst>
            </p:cNvPr>
            <p:cNvSpPr/>
            <p:nvPr/>
          </p:nvSpPr>
          <p:spPr bwMode="auto">
            <a:xfrm>
              <a:off x="4305301" y="2936875"/>
              <a:ext cx="242888" cy="58737"/>
            </a:xfrm>
            <a:custGeom>
              <a:gdLst>
                <a:gd name="T0" fmla="*/ 153 w 153"/>
                <a:gd name="T1" fmla="*/ 33 h 37"/>
                <a:gd name="T2" fmla="*/ 140 w 153"/>
                <a:gd name="T3" fmla="*/ 5 h 37"/>
                <a:gd name="T4" fmla="*/ 19 w 153"/>
                <a:gd name="T5" fmla="*/ 0 h 37"/>
                <a:gd name="T6" fmla="*/ 0 w 153"/>
                <a:gd name="T7" fmla="*/ 37 h 37"/>
                <a:gd name="T8" fmla="*/ 152 w 153"/>
                <a:gd name="T9" fmla="*/ 37 h 37"/>
                <a:gd name="T10" fmla="*/ 153 w 153"/>
                <a:gd name="T11" fmla="*/ 33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3" h="37">
                  <a:moveTo>
                    <a:pt x="153" y="33"/>
                  </a:moveTo>
                  <a:lnTo>
                    <a:pt x="140" y="5"/>
                  </a:lnTo>
                  <a:lnTo>
                    <a:pt x="19" y="0"/>
                  </a:lnTo>
                  <a:lnTo>
                    <a:pt x="0" y="37"/>
                  </a:lnTo>
                  <a:lnTo>
                    <a:pt x="152" y="37"/>
                  </a:lnTo>
                  <a:lnTo>
                    <a:pt x="153" y="33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9" name="任意多边形 88">
              <a:extLst>
                <a:ext uri="{FF2B5EF4-FFF2-40B4-BE49-F238E27FC236}">
                  <a16:creationId xmlns:a16="http://schemas.microsoft.com/office/drawing/2014/main" id="{EB6DFE04-8FAF-46B4-88D9-EC3D15F42643}"/>
                </a:ext>
              </a:extLst>
            </p:cNvPr>
            <p:cNvSpPr/>
            <p:nvPr/>
          </p:nvSpPr>
          <p:spPr bwMode="auto">
            <a:xfrm>
              <a:off x="4305301" y="2936875"/>
              <a:ext cx="242888" cy="58737"/>
            </a:xfrm>
            <a:custGeom>
              <a:gdLst>
                <a:gd name="T0" fmla="*/ 153 w 153"/>
                <a:gd name="T1" fmla="*/ 33 h 37"/>
                <a:gd name="T2" fmla="*/ 140 w 153"/>
                <a:gd name="T3" fmla="*/ 5 h 37"/>
                <a:gd name="T4" fmla="*/ 19 w 153"/>
                <a:gd name="T5" fmla="*/ 0 h 37"/>
                <a:gd name="T6" fmla="*/ 0 w 153"/>
                <a:gd name="T7" fmla="*/ 37 h 37"/>
                <a:gd name="T8" fmla="*/ 152 w 153"/>
                <a:gd name="T9" fmla="*/ 37 h 3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37">
                  <a:moveTo>
                    <a:pt x="153" y="33"/>
                  </a:moveTo>
                  <a:lnTo>
                    <a:pt x="140" y="5"/>
                  </a:lnTo>
                  <a:lnTo>
                    <a:pt x="19" y="0"/>
                  </a:lnTo>
                  <a:lnTo>
                    <a:pt x="0" y="37"/>
                  </a:lnTo>
                  <a:lnTo>
                    <a:pt x="152" y="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0" name="任意多边形 89">
              <a:extLst>
                <a:ext uri="{FF2B5EF4-FFF2-40B4-BE49-F238E27FC236}">
                  <a16:creationId xmlns:a16="http://schemas.microsoft.com/office/drawing/2014/main" id="{BD117025-E7D0-4750-A1CF-ECC59AFC60D4}"/>
                </a:ext>
              </a:extLst>
            </p:cNvPr>
            <p:cNvSpPr/>
            <p:nvPr/>
          </p:nvSpPr>
          <p:spPr bwMode="auto">
            <a:xfrm>
              <a:off x="4586288" y="3028950"/>
              <a:ext cx="688975" cy="369887"/>
            </a:xfrm>
            <a:custGeom>
              <a:gdLst>
                <a:gd name="T0" fmla="*/ 268 w 296"/>
                <a:gd name="T1" fmla="*/ 159 h 159"/>
                <a:gd name="T2" fmla="*/ 296 w 296"/>
                <a:gd name="T3" fmla="*/ 8 h 159"/>
                <a:gd name="T4" fmla="*/ 289 w 296"/>
                <a:gd name="T5" fmla="*/ 0 h 159"/>
                <a:gd name="T6" fmla="*/ 124 w 296"/>
                <a:gd name="T7" fmla="*/ 0 h 159"/>
                <a:gd name="T8" fmla="*/ 117 w 296"/>
                <a:gd name="T9" fmla="*/ 5 h 159"/>
                <a:gd name="T10" fmla="*/ 84 w 296"/>
                <a:gd name="T11" fmla="*/ 148 h 159"/>
                <a:gd name="T12" fmla="*/ 0 w 296"/>
                <a:gd name="T13" fmla="*/ 154 h 159"/>
                <a:gd name="T14" fmla="*/ 3 w 296"/>
                <a:gd name="T15" fmla="*/ 159 h 159"/>
                <a:gd name="T16" fmla="*/ 268 w 296"/>
                <a:gd name="T17" fmla="*/ 159 h 1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6" h="159">
                  <a:moveTo>
                    <a:pt x="268" y="159"/>
                  </a:moveTo>
                  <a:cubicBezTo>
                    <a:pt x="267" y="156"/>
                    <a:pt x="289" y="40"/>
                    <a:pt x="296" y="8"/>
                  </a:cubicBezTo>
                  <a:cubicBezTo>
                    <a:pt x="296" y="4"/>
                    <a:pt x="293" y="0"/>
                    <a:pt x="28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1" y="0"/>
                    <a:pt x="118" y="2"/>
                    <a:pt x="117" y="5"/>
                  </a:cubicBezTo>
                  <a:cubicBezTo>
                    <a:pt x="84" y="148"/>
                    <a:pt x="84" y="148"/>
                    <a:pt x="84" y="148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268" y="159"/>
                    <a:pt x="268" y="159"/>
                    <a:pt x="268" y="159"/>
                  </a:cubicBezTo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1" name="任意多边形 90">
              <a:extLst>
                <a:ext uri="{FF2B5EF4-FFF2-40B4-BE49-F238E27FC236}">
                  <a16:creationId xmlns:a16="http://schemas.microsoft.com/office/drawing/2014/main" id="{47854672-76E2-43A8-B417-326ED7CF4B60}"/>
                </a:ext>
              </a:extLst>
            </p:cNvPr>
            <p:cNvSpPr/>
            <p:nvPr/>
          </p:nvSpPr>
          <p:spPr bwMode="auto">
            <a:xfrm>
              <a:off x="4792663" y="3046413"/>
              <a:ext cx="461963" cy="330200"/>
            </a:xfrm>
            <a:custGeom>
              <a:gdLst>
                <a:gd name="T0" fmla="*/ 252 w 291"/>
                <a:gd name="T1" fmla="*/ 208 h 208"/>
                <a:gd name="T2" fmla="*/ 291 w 291"/>
                <a:gd name="T3" fmla="*/ 0 h 208"/>
                <a:gd name="T4" fmla="*/ 53 w 291"/>
                <a:gd name="T5" fmla="*/ 2 h 208"/>
                <a:gd name="T6" fmla="*/ 0 w 291"/>
                <a:gd name="T7" fmla="*/ 208 h 208"/>
                <a:gd name="T8" fmla="*/ 252 w 291"/>
                <a:gd name="T9" fmla="*/ 208 h 20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208">
                  <a:moveTo>
                    <a:pt x="252" y="208"/>
                  </a:moveTo>
                  <a:lnTo>
                    <a:pt x="291" y="0"/>
                  </a:lnTo>
                  <a:lnTo>
                    <a:pt x="53" y="2"/>
                  </a:lnTo>
                  <a:lnTo>
                    <a:pt x="0" y="208"/>
                  </a:lnTo>
                  <a:lnTo>
                    <a:pt x="252" y="208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2" name="任意多边形 91">
              <a:extLst>
                <a:ext uri="{FF2B5EF4-FFF2-40B4-BE49-F238E27FC236}">
                  <a16:creationId xmlns:a16="http://schemas.microsoft.com/office/drawing/2014/main" id="{396F6616-156A-443C-9B77-DF804DA0C1BF}"/>
                </a:ext>
              </a:extLst>
            </p:cNvPr>
            <p:cNvSpPr/>
            <p:nvPr/>
          </p:nvSpPr>
          <p:spPr bwMode="auto">
            <a:xfrm>
              <a:off x="4792663" y="3046413"/>
              <a:ext cx="461963" cy="330200"/>
            </a:xfrm>
            <a:custGeom>
              <a:gdLst>
                <a:gd name="T0" fmla="*/ 0 w 291"/>
                <a:gd name="T1" fmla="*/ 208 h 208"/>
                <a:gd name="T2" fmla="*/ 0 w 291"/>
                <a:gd name="T3" fmla="*/ 208 h 208"/>
                <a:gd name="T4" fmla="*/ 53 w 291"/>
                <a:gd name="T5" fmla="*/ 2 h 208"/>
                <a:gd name="T6" fmla="*/ 53 w 291"/>
                <a:gd name="T7" fmla="*/ 2 h 208"/>
                <a:gd name="T8" fmla="*/ 291 w 291"/>
                <a:gd name="T9" fmla="*/ 0 h 208"/>
                <a:gd name="T10" fmla="*/ 291 w 291"/>
                <a:gd name="T11" fmla="*/ 0 h 208"/>
                <a:gd name="T12" fmla="*/ 252 w 291"/>
                <a:gd name="T13" fmla="*/ 208 h 208"/>
                <a:gd name="T14" fmla="*/ 252 w 291"/>
                <a:gd name="T15" fmla="*/ 208 h 208"/>
                <a:gd name="T16" fmla="*/ 0 w 291"/>
                <a:gd name="T17" fmla="*/ 208 h 208"/>
                <a:gd name="T18" fmla="*/ 53 w 291"/>
                <a:gd name="T19" fmla="*/ 2 h 208"/>
                <a:gd name="T20" fmla="*/ 0 w 291"/>
                <a:gd name="T21" fmla="*/ 208 h 208"/>
                <a:gd name="T22" fmla="*/ 252 w 291"/>
                <a:gd name="T23" fmla="*/ 208 h 208"/>
                <a:gd name="T24" fmla="*/ 291 w 291"/>
                <a:gd name="T25" fmla="*/ 0 h 208"/>
                <a:gd name="T26" fmla="*/ 53 w 291"/>
                <a:gd name="T27" fmla="*/ 2 h 20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1" h="208">
                  <a:moveTo>
                    <a:pt x="0" y="208"/>
                  </a:moveTo>
                  <a:lnTo>
                    <a:pt x="0" y="208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291" y="0"/>
                  </a:lnTo>
                  <a:lnTo>
                    <a:pt x="291" y="0"/>
                  </a:lnTo>
                  <a:lnTo>
                    <a:pt x="252" y="208"/>
                  </a:lnTo>
                  <a:lnTo>
                    <a:pt x="252" y="208"/>
                  </a:lnTo>
                  <a:lnTo>
                    <a:pt x="0" y="208"/>
                  </a:lnTo>
                  <a:close/>
                  <a:moveTo>
                    <a:pt x="53" y="2"/>
                  </a:moveTo>
                  <a:lnTo>
                    <a:pt x="0" y="208"/>
                  </a:lnTo>
                  <a:lnTo>
                    <a:pt x="252" y="208"/>
                  </a:lnTo>
                  <a:lnTo>
                    <a:pt x="291" y="0"/>
                  </a:lnTo>
                  <a:lnTo>
                    <a:pt x="53" y="2"/>
                  </a:ln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3" name="椭圆 92">
              <a:extLst>
                <a:ext uri="{FF2B5EF4-FFF2-40B4-BE49-F238E27FC236}">
                  <a16:creationId xmlns:a16="http://schemas.microsoft.com/office/drawing/2014/main" id="{5D18E632-8601-4FC4-9457-340206BC2796}"/>
                </a:ext>
              </a:extLst>
            </p:cNvPr>
            <p:cNvSpPr/>
            <p:nvPr/>
          </p:nvSpPr>
          <p:spPr bwMode="auto">
            <a:xfrm>
              <a:off x="4697413" y="3376613"/>
              <a:ext cx="495300" cy="3175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4" name="任意多边形 93">
              <a:extLst>
                <a:ext uri="{FF2B5EF4-FFF2-40B4-BE49-F238E27FC236}">
                  <a16:creationId xmlns:a16="http://schemas.microsoft.com/office/drawing/2014/main" id="{EEF9B3EB-6263-4DC3-BEC9-136703D2ADA3}"/>
                </a:ext>
              </a:extLst>
            </p:cNvPr>
            <p:cNvSpPr/>
            <p:nvPr/>
          </p:nvSpPr>
          <p:spPr bwMode="auto">
            <a:xfrm>
              <a:off x="4865688" y="3111500"/>
              <a:ext cx="300038" cy="187325"/>
            </a:xfrm>
            <a:custGeom>
              <a:gdLst>
                <a:gd name="T0" fmla="*/ 129 w 129"/>
                <a:gd name="T1" fmla="*/ 79 h 80"/>
                <a:gd name="T2" fmla="*/ 127 w 129"/>
                <a:gd name="T3" fmla="*/ 79 h 80"/>
                <a:gd name="T4" fmla="*/ 121 w 129"/>
                <a:gd name="T5" fmla="*/ 79 h 80"/>
                <a:gd name="T6" fmla="*/ 98 w 129"/>
                <a:gd name="T7" fmla="*/ 79 h 80"/>
                <a:gd name="T8" fmla="*/ 25 w 129"/>
                <a:gd name="T9" fmla="*/ 80 h 80"/>
                <a:gd name="T10" fmla="*/ 1 w 129"/>
                <a:gd name="T11" fmla="*/ 80 h 80"/>
                <a:gd name="T12" fmla="*/ 0 w 129"/>
                <a:gd name="T13" fmla="*/ 80 h 80"/>
                <a:gd name="T14" fmla="*/ 0 w 129"/>
                <a:gd name="T15" fmla="*/ 78 h 80"/>
                <a:gd name="T16" fmla="*/ 15 w 129"/>
                <a:gd name="T17" fmla="*/ 22 h 80"/>
                <a:gd name="T18" fmla="*/ 19 w 129"/>
                <a:gd name="T19" fmla="*/ 6 h 80"/>
                <a:gd name="T20" fmla="*/ 21 w 129"/>
                <a:gd name="T21" fmla="*/ 0 h 80"/>
                <a:gd name="T22" fmla="*/ 20 w 129"/>
                <a:gd name="T23" fmla="*/ 6 h 80"/>
                <a:gd name="T24" fmla="*/ 16 w 129"/>
                <a:gd name="T25" fmla="*/ 23 h 80"/>
                <a:gd name="T26" fmla="*/ 2 w 129"/>
                <a:gd name="T27" fmla="*/ 79 h 80"/>
                <a:gd name="T28" fmla="*/ 1 w 129"/>
                <a:gd name="T29" fmla="*/ 77 h 80"/>
                <a:gd name="T30" fmla="*/ 25 w 129"/>
                <a:gd name="T31" fmla="*/ 77 h 80"/>
                <a:gd name="T32" fmla="*/ 98 w 129"/>
                <a:gd name="T33" fmla="*/ 78 h 80"/>
                <a:gd name="T34" fmla="*/ 121 w 129"/>
                <a:gd name="T35" fmla="*/ 78 h 80"/>
                <a:gd name="T36" fmla="*/ 127 w 129"/>
                <a:gd name="T37" fmla="*/ 78 h 80"/>
                <a:gd name="T38" fmla="*/ 129 w 129"/>
                <a:gd name="T39" fmla="*/ 79 h 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80">
                  <a:moveTo>
                    <a:pt x="129" y="79"/>
                  </a:moveTo>
                  <a:cubicBezTo>
                    <a:pt x="129" y="79"/>
                    <a:pt x="128" y="79"/>
                    <a:pt x="127" y="79"/>
                  </a:cubicBezTo>
                  <a:cubicBezTo>
                    <a:pt x="125" y="79"/>
                    <a:pt x="123" y="79"/>
                    <a:pt x="121" y="79"/>
                  </a:cubicBezTo>
                  <a:cubicBezTo>
                    <a:pt x="115" y="79"/>
                    <a:pt x="108" y="79"/>
                    <a:pt x="98" y="79"/>
                  </a:cubicBezTo>
                  <a:cubicBezTo>
                    <a:pt x="80" y="79"/>
                    <a:pt x="54" y="80"/>
                    <a:pt x="25" y="80"/>
                  </a:cubicBezTo>
                  <a:cubicBezTo>
                    <a:pt x="17" y="80"/>
                    <a:pt x="9" y="80"/>
                    <a:pt x="1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6" y="56"/>
                    <a:pt x="11" y="37"/>
                    <a:pt x="15" y="22"/>
                  </a:cubicBezTo>
                  <a:cubicBezTo>
                    <a:pt x="16" y="16"/>
                    <a:pt x="18" y="10"/>
                    <a:pt x="19" y="6"/>
                  </a:cubicBezTo>
                  <a:cubicBezTo>
                    <a:pt x="20" y="2"/>
                    <a:pt x="21" y="0"/>
                    <a:pt x="21" y="0"/>
                  </a:cubicBezTo>
                  <a:cubicBezTo>
                    <a:pt x="21" y="0"/>
                    <a:pt x="20" y="2"/>
                    <a:pt x="20" y="6"/>
                  </a:cubicBezTo>
                  <a:cubicBezTo>
                    <a:pt x="19" y="10"/>
                    <a:pt x="17" y="16"/>
                    <a:pt x="16" y="23"/>
                  </a:cubicBezTo>
                  <a:cubicBezTo>
                    <a:pt x="12" y="37"/>
                    <a:pt x="8" y="56"/>
                    <a:pt x="2" y="79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9" y="77"/>
                    <a:pt x="17" y="77"/>
                    <a:pt x="25" y="77"/>
                  </a:cubicBezTo>
                  <a:cubicBezTo>
                    <a:pt x="54" y="77"/>
                    <a:pt x="80" y="78"/>
                    <a:pt x="98" y="78"/>
                  </a:cubicBezTo>
                  <a:cubicBezTo>
                    <a:pt x="108" y="78"/>
                    <a:pt x="115" y="78"/>
                    <a:pt x="121" y="78"/>
                  </a:cubicBezTo>
                  <a:cubicBezTo>
                    <a:pt x="123" y="78"/>
                    <a:pt x="125" y="78"/>
                    <a:pt x="127" y="78"/>
                  </a:cubicBezTo>
                  <a:cubicBezTo>
                    <a:pt x="128" y="78"/>
                    <a:pt x="129" y="78"/>
                    <a:pt x="129" y="79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5" name="任意多边形 94">
              <a:extLst>
                <a:ext uri="{FF2B5EF4-FFF2-40B4-BE49-F238E27FC236}">
                  <a16:creationId xmlns:a16="http://schemas.microsoft.com/office/drawing/2014/main" id="{2560BB62-97C3-4A9E-B730-FBE4FCF491E1}"/>
                </a:ext>
              </a:extLst>
            </p:cNvPr>
            <p:cNvSpPr/>
            <p:nvPr/>
          </p:nvSpPr>
          <p:spPr bwMode="auto">
            <a:xfrm>
              <a:off x="4894263" y="3252788"/>
              <a:ext cx="52388" cy="30162"/>
            </a:xfrm>
            <a:custGeom>
              <a:gdLst>
                <a:gd name="T0" fmla="*/ 0 w 33"/>
                <a:gd name="T1" fmla="*/ 19 h 19"/>
                <a:gd name="T2" fmla="*/ 4 w 33"/>
                <a:gd name="T3" fmla="*/ 0 h 19"/>
                <a:gd name="T4" fmla="*/ 33 w 33"/>
                <a:gd name="T5" fmla="*/ 0 h 19"/>
                <a:gd name="T6" fmla="*/ 30 w 33"/>
                <a:gd name="T7" fmla="*/ 19 h 19"/>
                <a:gd name="T8" fmla="*/ 0 w 33"/>
                <a:gd name="T9" fmla="*/ 19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9">
                  <a:moveTo>
                    <a:pt x="0" y="19"/>
                  </a:moveTo>
                  <a:lnTo>
                    <a:pt x="4" y="0"/>
                  </a:lnTo>
                  <a:lnTo>
                    <a:pt x="33" y="0"/>
                  </a:lnTo>
                  <a:lnTo>
                    <a:pt x="30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6" name="任意多边形 95">
              <a:extLst>
                <a:ext uri="{FF2B5EF4-FFF2-40B4-BE49-F238E27FC236}">
                  <a16:creationId xmlns:a16="http://schemas.microsoft.com/office/drawing/2014/main" id="{DCF75C52-5822-4302-8EDE-BF0404CDCAFE}"/>
                </a:ext>
              </a:extLst>
            </p:cNvPr>
            <p:cNvSpPr/>
            <p:nvPr/>
          </p:nvSpPr>
          <p:spPr bwMode="auto">
            <a:xfrm>
              <a:off x="4959351" y="3219450"/>
              <a:ext cx="61913" cy="63500"/>
            </a:xfrm>
            <a:custGeom>
              <a:gdLst>
                <a:gd name="T0" fmla="*/ 0 w 39"/>
                <a:gd name="T1" fmla="*/ 40 h 40"/>
                <a:gd name="T2" fmla="*/ 8 w 39"/>
                <a:gd name="T3" fmla="*/ 0 h 40"/>
                <a:gd name="T4" fmla="*/ 39 w 39"/>
                <a:gd name="T5" fmla="*/ 0 h 40"/>
                <a:gd name="T6" fmla="*/ 31 w 39"/>
                <a:gd name="T7" fmla="*/ 40 h 40"/>
                <a:gd name="T8" fmla="*/ 0 w 39"/>
                <a:gd name="T9" fmla="*/ 40 h 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0">
                  <a:moveTo>
                    <a:pt x="0" y="40"/>
                  </a:moveTo>
                  <a:lnTo>
                    <a:pt x="8" y="0"/>
                  </a:lnTo>
                  <a:lnTo>
                    <a:pt x="39" y="0"/>
                  </a:lnTo>
                  <a:lnTo>
                    <a:pt x="31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7" name="任意多边形 96">
              <a:extLst>
                <a:ext uri="{FF2B5EF4-FFF2-40B4-BE49-F238E27FC236}">
                  <a16:creationId xmlns:a16="http://schemas.microsoft.com/office/drawing/2014/main" id="{5FBE8F09-FB1F-4CDD-97FE-A9F78A2BC735}"/>
                </a:ext>
              </a:extLst>
            </p:cNvPr>
            <p:cNvSpPr/>
            <p:nvPr/>
          </p:nvSpPr>
          <p:spPr bwMode="auto">
            <a:xfrm>
              <a:off x="5024438" y="3252788"/>
              <a:ext cx="55563" cy="30162"/>
            </a:xfrm>
            <a:custGeom>
              <a:gdLst>
                <a:gd name="T0" fmla="*/ 0 w 35"/>
                <a:gd name="T1" fmla="*/ 19 h 19"/>
                <a:gd name="T2" fmla="*/ 4 w 35"/>
                <a:gd name="T3" fmla="*/ 0 h 19"/>
                <a:gd name="T4" fmla="*/ 35 w 35"/>
                <a:gd name="T5" fmla="*/ 0 h 19"/>
                <a:gd name="T6" fmla="*/ 32 w 35"/>
                <a:gd name="T7" fmla="*/ 19 h 19"/>
                <a:gd name="T8" fmla="*/ 0 w 35"/>
                <a:gd name="T9" fmla="*/ 19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">
                  <a:moveTo>
                    <a:pt x="0" y="19"/>
                  </a:moveTo>
                  <a:lnTo>
                    <a:pt x="4" y="0"/>
                  </a:lnTo>
                  <a:lnTo>
                    <a:pt x="35" y="0"/>
                  </a:lnTo>
                  <a:lnTo>
                    <a:pt x="32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8" name="任意多边形 97">
              <a:extLst>
                <a:ext uri="{FF2B5EF4-FFF2-40B4-BE49-F238E27FC236}">
                  <a16:creationId xmlns:a16="http://schemas.microsoft.com/office/drawing/2014/main" id="{8655BD98-FB7B-44B2-B0F1-B514C53A7119}"/>
                </a:ext>
              </a:extLst>
            </p:cNvPr>
            <p:cNvSpPr/>
            <p:nvPr/>
          </p:nvSpPr>
          <p:spPr bwMode="auto">
            <a:xfrm>
              <a:off x="5091113" y="3160713"/>
              <a:ext cx="74613" cy="122237"/>
            </a:xfrm>
            <a:custGeom>
              <a:gdLst>
                <a:gd name="T0" fmla="*/ 0 w 47"/>
                <a:gd name="T1" fmla="*/ 77 h 77"/>
                <a:gd name="T2" fmla="*/ 18 w 47"/>
                <a:gd name="T3" fmla="*/ 0 h 77"/>
                <a:gd name="T4" fmla="*/ 47 w 47"/>
                <a:gd name="T5" fmla="*/ 0 h 77"/>
                <a:gd name="T6" fmla="*/ 31 w 47"/>
                <a:gd name="T7" fmla="*/ 77 h 77"/>
                <a:gd name="T8" fmla="*/ 0 w 47"/>
                <a:gd name="T9" fmla="*/ 77 h 7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77">
                  <a:moveTo>
                    <a:pt x="0" y="77"/>
                  </a:moveTo>
                  <a:lnTo>
                    <a:pt x="18" y="0"/>
                  </a:lnTo>
                  <a:lnTo>
                    <a:pt x="47" y="0"/>
                  </a:lnTo>
                  <a:lnTo>
                    <a:pt x="31" y="77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9" name="任意多边形 98">
              <a:extLst>
                <a:ext uri="{FF2B5EF4-FFF2-40B4-BE49-F238E27FC236}">
                  <a16:creationId xmlns:a16="http://schemas.microsoft.com/office/drawing/2014/main" id="{80C07F77-BE68-41A0-B5FE-1097EAEA3162}"/>
                </a:ext>
              </a:extLst>
            </p:cNvPr>
            <p:cNvSpPr/>
            <p:nvPr/>
          </p:nvSpPr>
          <p:spPr bwMode="auto">
            <a:xfrm>
              <a:off x="4891088" y="3314700"/>
              <a:ext cx="39688" cy="4762"/>
            </a:xfrm>
            <a:custGeom>
              <a:gdLst>
                <a:gd name="T0" fmla="*/ 17 w 17"/>
                <a:gd name="T1" fmla="*/ 1 h 2"/>
                <a:gd name="T2" fmla="*/ 8 w 17"/>
                <a:gd name="T3" fmla="*/ 2 h 2"/>
                <a:gd name="T4" fmla="*/ 0 w 17"/>
                <a:gd name="T5" fmla="*/ 1 h 2"/>
                <a:gd name="T6" fmla="*/ 9 w 17"/>
                <a:gd name="T7" fmla="*/ 0 h 2"/>
                <a:gd name="T8" fmla="*/ 17 w 17"/>
                <a:gd name="T9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">
                  <a:moveTo>
                    <a:pt x="17" y="1"/>
                  </a:moveTo>
                  <a:cubicBezTo>
                    <a:pt x="17" y="2"/>
                    <a:pt x="13" y="2"/>
                    <a:pt x="8" y="2"/>
                  </a:cubicBezTo>
                  <a:cubicBezTo>
                    <a:pt x="4" y="2"/>
                    <a:pt x="0" y="2"/>
                    <a:pt x="0" y="1"/>
                  </a:cubicBezTo>
                  <a:cubicBezTo>
                    <a:pt x="0" y="1"/>
                    <a:pt x="4" y="0"/>
                    <a:pt x="9" y="0"/>
                  </a:cubicBezTo>
                  <a:cubicBezTo>
                    <a:pt x="13" y="0"/>
                    <a:pt x="17" y="1"/>
                    <a:pt x="1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0" name="椭圆 99">
              <a:extLst>
                <a:ext uri="{FF2B5EF4-FFF2-40B4-BE49-F238E27FC236}">
                  <a16:creationId xmlns:a16="http://schemas.microsoft.com/office/drawing/2014/main" id="{5AF914D3-1301-46E4-857B-E966CBAE53EF}"/>
                </a:ext>
              </a:extLst>
            </p:cNvPr>
            <p:cNvSpPr/>
            <p:nvPr/>
          </p:nvSpPr>
          <p:spPr bwMode="auto">
            <a:xfrm>
              <a:off x="4956176" y="3314700"/>
              <a:ext cx="38100" cy="4762"/>
            </a:xfrm>
            <a:prstGeom prst="ellipse">
              <a:avLst/>
            </a:pr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1" name="任意多边形 100">
              <a:extLst>
                <a:ext uri="{FF2B5EF4-FFF2-40B4-BE49-F238E27FC236}">
                  <a16:creationId xmlns:a16="http://schemas.microsoft.com/office/drawing/2014/main" id="{64114899-D0AE-469D-A456-AE3B149C1587}"/>
                </a:ext>
              </a:extLst>
            </p:cNvPr>
            <p:cNvSpPr/>
            <p:nvPr/>
          </p:nvSpPr>
          <p:spPr bwMode="auto">
            <a:xfrm>
              <a:off x="5019676" y="3314700"/>
              <a:ext cx="39688" cy="4762"/>
            </a:xfrm>
            <a:custGeom>
              <a:gdLst>
                <a:gd name="T0" fmla="*/ 17 w 17"/>
                <a:gd name="T1" fmla="*/ 1 h 2"/>
                <a:gd name="T2" fmla="*/ 8 w 17"/>
                <a:gd name="T3" fmla="*/ 2 h 2"/>
                <a:gd name="T4" fmla="*/ 0 w 17"/>
                <a:gd name="T5" fmla="*/ 1 h 2"/>
                <a:gd name="T6" fmla="*/ 9 w 17"/>
                <a:gd name="T7" fmla="*/ 0 h 2"/>
                <a:gd name="T8" fmla="*/ 17 w 17"/>
                <a:gd name="T9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">
                  <a:moveTo>
                    <a:pt x="17" y="1"/>
                  </a:moveTo>
                  <a:cubicBezTo>
                    <a:pt x="17" y="2"/>
                    <a:pt x="13" y="2"/>
                    <a:pt x="8" y="2"/>
                  </a:cubicBezTo>
                  <a:cubicBezTo>
                    <a:pt x="4" y="2"/>
                    <a:pt x="0" y="2"/>
                    <a:pt x="0" y="1"/>
                  </a:cubicBezTo>
                  <a:cubicBezTo>
                    <a:pt x="0" y="1"/>
                    <a:pt x="4" y="0"/>
                    <a:pt x="9" y="0"/>
                  </a:cubicBezTo>
                  <a:cubicBezTo>
                    <a:pt x="13" y="0"/>
                    <a:pt x="17" y="1"/>
                    <a:pt x="17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2" name="任意多边形 101">
              <a:extLst>
                <a:ext uri="{FF2B5EF4-FFF2-40B4-BE49-F238E27FC236}">
                  <a16:creationId xmlns:a16="http://schemas.microsoft.com/office/drawing/2014/main" id="{3E9EB8DF-B64C-40BB-A250-CA8C2FA21031}"/>
                </a:ext>
              </a:extLst>
            </p:cNvPr>
            <p:cNvSpPr/>
            <p:nvPr/>
          </p:nvSpPr>
          <p:spPr bwMode="auto">
            <a:xfrm>
              <a:off x="5084763" y="3314700"/>
              <a:ext cx="38100" cy="4762"/>
            </a:xfrm>
            <a:custGeom>
              <a:gdLst>
                <a:gd name="T0" fmla="*/ 16 w 16"/>
                <a:gd name="T1" fmla="*/ 1 h 2"/>
                <a:gd name="T2" fmla="*/ 8 w 16"/>
                <a:gd name="T3" fmla="*/ 2 h 2"/>
                <a:gd name="T4" fmla="*/ 0 w 16"/>
                <a:gd name="T5" fmla="*/ 1 h 2"/>
                <a:gd name="T6" fmla="*/ 8 w 16"/>
                <a:gd name="T7" fmla="*/ 0 h 2"/>
                <a:gd name="T8" fmla="*/ 16 w 16"/>
                <a:gd name="T9" fmla="*/ 1 h 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">
                  <a:moveTo>
                    <a:pt x="16" y="1"/>
                  </a:moveTo>
                  <a:cubicBezTo>
                    <a:pt x="16" y="2"/>
                    <a:pt x="13" y="2"/>
                    <a:pt x="8" y="2"/>
                  </a:cubicBezTo>
                  <a:cubicBezTo>
                    <a:pt x="3" y="2"/>
                    <a:pt x="0" y="2"/>
                    <a:pt x="0" y="1"/>
                  </a:cubicBezTo>
                  <a:cubicBezTo>
                    <a:pt x="0" y="0"/>
                    <a:pt x="3" y="0"/>
                    <a:pt x="8" y="0"/>
                  </a:cubicBezTo>
                  <a:cubicBezTo>
                    <a:pt x="13" y="0"/>
                    <a:pt x="16" y="1"/>
                    <a:pt x="16" y="1"/>
                  </a:cubicBezTo>
                  <a:close/>
                </a:path>
              </a:pathLst>
            </a:cu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3" name="椭圆 102">
              <a:extLst>
                <a:ext uri="{FF2B5EF4-FFF2-40B4-BE49-F238E27FC236}">
                  <a16:creationId xmlns:a16="http://schemas.microsoft.com/office/drawing/2014/main" id="{11250D09-6B20-4D2A-9F08-FF62D3D64222}"/>
                </a:ext>
              </a:extLst>
            </p:cNvPr>
            <p:cNvSpPr/>
            <p:nvPr/>
          </p:nvSpPr>
          <p:spPr bwMode="auto">
            <a:xfrm>
              <a:off x="4919663" y="3095625"/>
              <a:ext cx="109538" cy="4762"/>
            </a:xfrm>
            <a:prstGeom prst="ellipse">
              <a:avLst/>
            </a:pr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4" name="椭圆 103">
              <a:extLst>
                <a:ext uri="{FF2B5EF4-FFF2-40B4-BE49-F238E27FC236}">
                  <a16:creationId xmlns:a16="http://schemas.microsoft.com/office/drawing/2014/main" id="{FD40BCFA-D26E-45BE-B104-246B534E56FA}"/>
                </a:ext>
              </a:extLst>
            </p:cNvPr>
            <p:cNvSpPr/>
            <p:nvPr/>
          </p:nvSpPr>
          <p:spPr bwMode="auto">
            <a:xfrm>
              <a:off x="4924426" y="3081338"/>
              <a:ext cx="46038" cy="4762"/>
            </a:xfrm>
            <a:prstGeom prst="ellipse">
              <a:avLst/>
            </a:prstGeom>
            <a:solidFill>
              <a:srgbClr val="455A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5" name="任意多边形 104">
              <a:extLst>
                <a:ext uri="{FF2B5EF4-FFF2-40B4-BE49-F238E27FC236}">
                  <a16:creationId xmlns:a16="http://schemas.microsoft.com/office/drawing/2014/main" id="{EF4DDD1D-69B9-4657-943F-87E1AB8A25D1}"/>
                </a:ext>
              </a:extLst>
            </p:cNvPr>
            <p:cNvSpPr/>
            <p:nvPr/>
          </p:nvSpPr>
          <p:spPr bwMode="auto">
            <a:xfrm>
              <a:off x="4787901" y="3382963"/>
              <a:ext cx="301625" cy="217487"/>
            </a:xfrm>
            <a:custGeom>
              <a:gdLst>
                <a:gd name="T0" fmla="*/ 34 w 129"/>
                <a:gd name="T1" fmla="*/ 93 h 93"/>
                <a:gd name="T2" fmla="*/ 129 w 129"/>
                <a:gd name="T3" fmla="*/ 24 h 93"/>
                <a:gd name="T4" fmla="*/ 126 w 129"/>
                <a:gd name="T5" fmla="*/ 18 h 93"/>
                <a:gd name="T6" fmla="*/ 103 w 129"/>
                <a:gd name="T7" fmla="*/ 0 h 93"/>
                <a:gd name="T8" fmla="*/ 88 w 129"/>
                <a:gd name="T9" fmla="*/ 2 h 93"/>
                <a:gd name="T10" fmla="*/ 0 w 129"/>
                <a:gd name="T11" fmla="*/ 16 h 93"/>
                <a:gd name="T12" fmla="*/ 34 w 129"/>
                <a:gd name="T13" fmla="*/ 93 h 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93">
                  <a:moveTo>
                    <a:pt x="34" y="93"/>
                  </a:moveTo>
                  <a:cubicBezTo>
                    <a:pt x="129" y="24"/>
                    <a:pt x="129" y="24"/>
                    <a:pt x="129" y="24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0" y="10"/>
                    <a:pt x="113" y="3"/>
                    <a:pt x="103" y="0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6" name="任意多边形 105">
              <a:extLst>
                <a:ext uri="{FF2B5EF4-FFF2-40B4-BE49-F238E27FC236}">
                  <a16:creationId xmlns:a16="http://schemas.microsoft.com/office/drawing/2014/main" id="{D1624F21-B512-4F3A-97ED-D84502879616}"/>
                </a:ext>
              </a:extLst>
            </p:cNvPr>
            <p:cNvSpPr/>
            <p:nvPr/>
          </p:nvSpPr>
          <p:spPr bwMode="auto">
            <a:xfrm>
              <a:off x="4067176" y="3336925"/>
              <a:ext cx="193675" cy="225425"/>
            </a:xfrm>
            <a:custGeom>
              <a:gdLst>
                <a:gd name="T0" fmla="*/ 5 w 122"/>
                <a:gd name="T1" fmla="*/ 142 h 142"/>
                <a:gd name="T2" fmla="*/ 122 w 122"/>
                <a:gd name="T3" fmla="*/ 97 h 142"/>
                <a:gd name="T4" fmla="*/ 96 w 122"/>
                <a:gd name="T5" fmla="*/ 0 h 142"/>
                <a:gd name="T6" fmla="*/ 0 w 122"/>
                <a:gd name="T7" fmla="*/ 32 h 142"/>
                <a:gd name="T8" fmla="*/ 5 w 122"/>
                <a:gd name="T9" fmla="*/ 142 h 1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42">
                  <a:moveTo>
                    <a:pt x="5" y="142"/>
                  </a:moveTo>
                  <a:lnTo>
                    <a:pt x="122" y="97"/>
                  </a:lnTo>
                  <a:lnTo>
                    <a:pt x="96" y="0"/>
                  </a:lnTo>
                  <a:lnTo>
                    <a:pt x="0" y="32"/>
                  </a:lnTo>
                  <a:lnTo>
                    <a:pt x="5" y="142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7" name="任意多边形 106">
              <a:extLst>
                <a:ext uri="{FF2B5EF4-FFF2-40B4-BE49-F238E27FC236}">
                  <a16:creationId xmlns:a16="http://schemas.microsoft.com/office/drawing/2014/main" id="{5DDFA60B-5910-47E5-AECA-F4D31C646A29}"/>
                </a:ext>
              </a:extLst>
            </p:cNvPr>
            <p:cNvSpPr/>
            <p:nvPr/>
          </p:nvSpPr>
          <p:spPr bwMode="auto">
            <a:xfrm>
              <a:off x="3925888" y="2979738"/>
              <a:ext cx="990600" cy="769937"/>
            </a:xfrm>
            <a:custGeom>
              <a:gdLst>
                <a:gd name="T0" fmla="*/ 400 w 425"/>
                <a:gd name="T1" fmla="*/ 268 h 330"/>
                <a:gd name="T2" fmla="*/ 416 w 425"/>
                <a:gd name="T3" fmla="*/ 215 h 330"/>
                <a:gd name="T4" fmla="*/ 333 w 425"/>
                <a:gd name="T5" fmla="*/ 39 h 330"/>
                <a:gd name="T6" fmla="*/ 325 w 425"/>
                <a:gd name="T7" fmla="*/ 28 h 330"/>
                <a:gd name="T8" fmla="*/ 257 w 425"/>
                <a:gd name="T9" fmla="*/ 5 h 330"/>
                <a:gd name="T10" fmla="*/ 172 w 425"/>
                <a:gd name="T11" fmla="*/ 2 h 330"/>
                <a:gd name="T12" fmla="*/ 79 w 425"/>
                <a:gd name="T13" fmla="*/ 55 h 330"/>
                <a:gd name="T14" fmla="*/ 12 w 425"/>
                <a:gd name="T15" fmla="*/ 188 h 330"/>
                <a:gd name="T16" fmla="*/ 36 w 425"/>
                <a:gd name="T17" fmla="*/ 249 h 330"/>
                <a:gd name="T18" fmla="*/ 36 w 425"/>
                <a:gd name="T19" fmla="*/ 249 h 330"/>
                <a:gd name="T20" fmla="*/ 92 w 425"/>
                <a:gd name="T21" fmla="*/ 226 h 330"/>
                <a:gd name="T22" fmla="*/ 120 w 425"/>
                <a:gd name="T23" fmla="*/ 164 h 330"/>
                <a:gd name="T24" fmla="*/ 138 w 425"/>
                <a:gd name="T25" fmla="*/ 253 h 330"/>
                <a:gd name="T26" fmla="*/ 112 w 425"/>
                <a:gd name="T27" fmla="*/ 327 h 330"/>
                <a:gd name="T28" fmla="*/ 325 w 425"/>
                <a:gd name="T29" fmla="*/ 330 h 330"/>
                <a:gd name="T30" fmla="*/ 308 w 425"/>
                <a:gd name="T31" fmla="*/ 231 h 330"/>
                <a:gd name="T32" fmla="*/ 303 w 425"/>
                <a:gd name="T33" fmla="*/ 161 h 330"/>
                <a:gd name="T34" fmla="*/ 346 w 425"/>
                <a:gd name="T35" fmla="*/ 250 h 330"/>
                <a:gd name="T36" fmla="*/ 400 w 425"/>
                <a:gd name="T37" fmla="*/ 268 h 3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5" h="330">
                  <a:moveTo>
                    <a:pt x="400" y="268"/>
                  </a:moveTo>
                  <a:cubicBezTo>
                    <a:pt x="420" y="258"/>
                    <a:pt x="425" y="235"/>
                    <a:pt x="416" y="215"/>
                  </a:cubicBezTo>
                  <a:cubicBezTo>
                    <a:pt x="333" y="39"/>
                    <a:pt x="333" y="39"/>
                    <a:pt x="333" y="39"/>
                  </a:cubicBezTo>
                  <a:cubicBezTo>
                    <a:pt x="332" y="35"/>
                    <a:pt x="329" y="31"/>
                    <a:pt x="325" y="28"/>
                  </a:cubicBezTo>
                  <a:cubicBezTo>
                    <a:pt x="293" y="0"/>
                    <a:pt x="257" y="5"/>
                    <a:pt x="257" y="5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2" y="2"/>
                    <a:pt x="104" y="2"/>
                    <a:pt x="79" y="55"/>
                  </a:cubicBezTo>
                  <a:cubicBezTo>
                    <a:pt x="77" y="59"/>
                    <a:pt x="38" y="137"/>
                    <a:pt x="12" y="188"/>
                  </a:cubicBezTo>
                  <a:cubicBezTo>
                    <a:pt x="0" y="212"/>
                    <a:pt x="12" y="240"/>
                    <a:pt x="36" y="249"/>
                  </a:cubicBezTo>
                  <a:cubicBezTo>
                    <a:pt x="36" y="249"/>
                    <a:pt x="36" y="249"/>
                    <a:pt x="36" y="249"/>
                  </a:cubicBezTo>
                  <a:cubicBezTo>
                    <a:pt x="58" y="257"/>
                    <a:pt x="83" y="247"/>
                    <a:pt x="92" y="226"/>
                  </a:cubicBezTo>
                  <a:cubicBezTo>
                    <a:pt x="120" y="164"/>
                    <a:pt x="120" y="164"/>
                    <a:pt x="120" y="164"/>
                  </a:cubicBezTo>
                  <a:cubicBezTo>
                    <a:pt x="138" y="253"/>
                    <a:pt x="138" y="253"/>
                    <a:pt x="138" y="253"/>
                  </a:cubicBezTo>
                  <a:cubicBezTo>
                    <a:pt x="112" y="327"/>
                    <a:pt x="112" y="327"/>
                    <a:pt x="112" y="327"/>
                  </a:cubicBezTo>
                  <a:cubicBezTo>
                    <a:pt x="325" y="330"/>
                    <a:pt x="325" y="330"/>
                    <a:pt x="325" y="330"/>
                  </a:cubicBezTo>
                  <a:cubicBezTo>
                    <a:pt x="308" y="231"/>
                    <a:pt x="308" y="231"/>
                    <a:pt x="308" y="231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46" y="250"/>
                    <a:pt x="346" y="250"/>
                    <a:pt x="346" y="250"/>
                  </a:cubicBezTo>
                  <a:cubicBezTo>
                    <a:pt x="356" y="270"/>
                    <a:pt x="380" y="278"/>
                    <a:pt x="400" y="268"/>
                  </a:cubicBezTo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8" name="任意多边形 107">
              <a:extLst>
                <a:ext uri="{FF2B5EF4-FFF2-40B4-BE49-F238E27FC236}">
                  <a16:creationId xmlns:a16="http://schemas.microsoft.com/office/drawing/2014/main" id="{5D901B30-0BAA-4A3C-B854-AE0E47605903}"/>
                </a:ext>
              </a:extLst>
            </p:cNvPr>
            <p:cNvSpPr/>
            <p:nvPr/>
          </p:nvSpPr>
          <p:spPr bwMode="auto">
            <a:xfrm>
              <a:off x="4256088" y="3416300"/>
              <a:ext cx="292100" cy="166687"/>
            </a:xfrm>
            <a:custGeom>
              <a:gdLst>
                <a:gd name="T0" fmla="*/ 108 w 125"/>
                <a:gd name="T1" fmla="*/ 0 h 72"/>
                <a:gd name="T2" fmla="*/ 106 w 125"/>
                <a:gd name="T3" fmla="*/ 0 h 72"/>
                <a:gd name="T4" fmla="*/ 86 w 125"/>
                <a:gd name="T5" fmla="*/ 22 h 72"/>
                <a:gd name="T6" fmla="*/ 17 w 125"/>
                <a:gd name="T7" fmla="*/ 62 h 72"/>
                <a:gd name="T8" fmla="*/ 3 w 125"/>
                <a:gd name="T9" fmla="*/ 61 h 72"/>
                <a:gd name="T10" fmla="*/ 3 w 125"/>
                <a:gd name="T11" fmla="*/ 64 h 72"/>
                <a:gd name="T12" fmla="*/ 32 w 125"/>
                <a:gd name="T13" fmla="*/ 72 h 72"/>
                <a:gd name="T14" fmla="*/ 62 w 125"/>
                <a:gd name="T15" fmla="*/ 69 h 72"/>
                <a:gd name="T16" fmla="*/ 114 w 125"/>
                <a:gd name="T17" fmla="*/ 41 h 72"/>
                <a:gd name="T18" fmla="*/ 124 w 125"/>
                <a:gd name="T19" fmla="*/ 16 h 72"/>
                <a:gd name="T20" fmla="*/ 108 w 125"/>
                <a:gd name="T21" fmla="*/ 0 h 7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5" h="72">
                  <a:moveTo>
                    <a:pt x="108" y="0"/>
                  </a:moveTo>
                  <a:cubicBezTo>
                    <a:pt x="107" y="0"/>
                    <a:pt x="107" y="0"/>
                    <a:pt x="106" y="0"/>
                  </a:cubicBezTo>
                  <a:cubicBezTo>
                    <a:pt x="96" y="1"/>
                    <a:pt x="91" y="13"/>
                    <a:pt x="86" y="22"/>
                  </a:cubicBezTo>
                  <a:cubicBezTo>
                    <a:pt x="73" y="46"/>
                    <a:pt x="45" y="62"/>
                    <a:pt x="17" y="62"/>
                  </a:cubicBezTo>
                  <a:cubicBezTo>
                    <a:pt x="12" y="62"/>
                    <a:pt x="8" y="62"/>
                    <a:pt x="3" y="61"/>
                  </a:cubicBezTo>
                  <a:cubicBezTo>
                    <a:pt x="3" y="61"/>
                    <a:pt x="0" y="62"/>
                    <a:pt x="3" y="64"/>
                  </a:cubicBezTo>
                  <a:cubicBezTo>
                    <a:pt x="11" y="71"/>
                    <a:pt x="21" y="72"/>
                    <a:pt x="32" y="72"/>
                  </a:cubicBezTo>
                  <a:cubicBezTo>
                    <a:pt x="42" y="72"/>
                    <a:pt x="53" y="71"/>
                    <a:pt x="62" y="69"/>
                  </a:cubicBezTo>
                  <a:cubicBezTo>
                    <a:pt x="82" y="66"/>
                    <a:pt x="101" y="56"/>
                    <a:pt x="114" y="41"/>
                  </a:cubicBezTo>
                  <a:cubicBezTo>
                    <a:pt x="120" y="34"/>
                    <a:pt x="125" y="25"/>
                    <a:pt x="124" y="16"/>
                  </a:cubicBezTo>
                  <a:cubicBezTo>
                    <a:pt x="123" y="8"/>
                    <a:pt x="116" y="0"/>
                    <a:pt x="108" y="0"/>
                  </a:cubicBezTo>
                </a:path>
              </a:pathLst>
            </a:custGeom>
            <a:solidFill>
              <a:srgbClr val="BA4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9" name="任意多边形 108">
              <a:extLst>
                <a:ext uri="{FF2B5EF4-FFF2-40B4-BE49-F238E27FC236}">
                  <a16:creationId xmlns:a16="http://schemas.microsoft.com/office/drawing/2014/main" id="{1214165B-F047-4C06-BB43-18EE4B39A1C7}"/>
                </a:ext>
              </a:extLst>
            </p:cNvPr>
            <p:cNvSpPr/>
            <p:nvPr/>
          </p:nvSpPr>
          <p:spPr bwMode="auto">
            <a:xfrm>
              <a:off x="4632326" y="3354388"/>
              <a:ext cx="14288" cy="176212"/>
            </a:xfrm>
            <a:custGeom>
              <a:gdLst>
                <a:gd name="T0" fmla="*/ 3 w 9"/>
                <a:gd name="T1" fmla="*/ 28 h 111"/>
                <a:gd name="T2" fmla="*/ 3 w 9"/>
                <a:gd name="T3" fmla="*/ 28 h 111"/>
                <a:gd name="T4" fmla="*/ 7 w 9"/>
                <a:gd name="T5" fmla="*/ 103 h 111"/>
                <a:gd name="T6" fmla="*/ 9 w 9"/>
                <a:gd name="T7" fmla="*/ 111 h 111"/>
                <a:gd name="T8" fmla="*/ 3 w 9"/>
                <a:gd name="T9" fmla="*/ 28 h 111"/>
                <a:gd name="T10" fmla="*/ 0 w 9"/>
                <a:gd name="T11" fmla="*/ 0 h 111"/>
                <a:gd name="T12" fmla="*/ 1 w 9"/>
                <a:gd name="T13" fmla="*/ 18 h 111"/>
                <a:gd name="T14" fmla="*/ 1 w 9"/>
                <a:gd name="T15" fmla="*/ 18 h 111"/>
                <a:gd name="T16" fmla="*/ 0 w 9"/>
                <a:gd name="T17" fmla="*/ 0 h 1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10">
                  <a:moveTo>
                    <a:pt x="3" y="28"/>
                  </a:moveTo>
                  <a:lnTo>
                    <a:pt x="3" y="28"/>
                  </a:lnTo>
                  <a:lnTo>
                    <a:pt x="7" y="103"/>
                  </a:lnTo>
                  <a:lnTo>
                    <a:pt x="9" y="111"/>
                  </a:lnTo>
                  <a:lnTo>
                    <a:pt x="3" y="28"/>
                  </a:lnTo>
                  <a:close/>
                  <a:moveTo>
                    <a:pt x="0" y="0"/>
                  </a:moveTo>
                  <a:lnTo>
                    <a:pt x="1" y="18"/>
                  </a:lnTo>
                  <a:lnTo>
                    <a:pt x="1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0" name="任意多边形 109">
              <a:extLst>
                <a:ext uri="{FF2B5EF4-FFF2-40B4-BE49-F238E27FC236}">
                  <a16:creationId xmlns:a16="http://schemas.microsoft.com/office/drawing/2014/main" id="{9065971B-3689-419E-8A24-7A6F9323EE6E}"/>
                </a:ext>
              </a:extLst>
            </p:cNvPr>
            <p:cNvSpPr/>
            <p:nvPr/>
          </p:nvSpPr>
          <p:spPr bwMode="auto">
            <a:xfrm>
              <a:off x="4632326" y="3354388"/>
              <a:ext cx="14288" cy="176212"/>
            </a:xfrm>
            <a:custGeom>
              <a:gdLst>
                <a:gd name="T0" fmla="*/ 3 w 9"/>
                <a:gd name="T1" fmla="*/ 28 h 111"/>
                <a:gd name="T2" fmla="*/ 3 w 9"/>
                <a:gd name="T3" fmla="*/ 28 h 111"/>
                <a:gd name="T4" fmla="*/ 7 w 9"/>
                <a:gd name="T5" fmla="*/ 103 h 111"/>
                <a:gd name="T6" fmla="*/ 9 w 9"/>
                <a:gd name="T7" fmla="*/ 111 h 111"/>
                <a:gd name="T8" fmla="*/ 3 w 9"/>
                <a:gd name="T9" fmla="*/ 28 h 111"/>
                <a:gd name="T10" fmla="*/ 0 w 9"/>
                <a:gd name="T11" fmla="*/ 0 h 111"/>
                <a:gd name="T12" fmla="*/ 1 w 9"/>
                <a:gd name="T13" fmla="*/ 18 h 111"/>
                <a:gd name="T14" fmla="*/ 1 w 9"/>
                <a:gd name="T15" fmla="*/ 18 h 111"/>
                <a:gd name="T16" fmla="*/ 0 w 9"/>
                <a:gd name="T17" fmla="*/ 0 h 1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10">
                  <a:moveTo>
                    <a:pt x="3" y="28"/>
                  </a:moveTo>
                  <a:lnTo>
                    <a:pt x="3" y="28"/>
                  </a:lnTo>
                  <a:lnTo>
                    <a:pt x="7" y="103"/>
                  </a:lnTo>
                  <a:lnTo>
                    <a:pt x="9" y="111"/>
                  </a:lnTo>
                  <a:lnTo>
                    <a:pt x="3" y="28"/>
                  </a:lnTo>
                  <a:moveTo>
                    <a:pt x="0" y="0"/>
                  </a:moveTo>
                  <a:lnTo>
                    <a:pt x="1" y="18"/>
                  </a:lnTo>
                  <a:lnTo>
                    <a:pt x="1" y="1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1" name="任意多边形 110">
              <a:extLst>
                <a:ext uri="{FF2B5EF4-FFF2-40B4-BE49-F238E27FC236}">
                  <a16:creationId xmlns:a16="http://schemas.microsoft.com/office/drawing/2014/main" id="{DF11BD4E-99B1-468E-9784-79D87C58E2C3}"/>
                </a:ext>
              </a:extLst>
            </p:cNvPr>
            <p:cNvSpPr/>
            <p:nvPr/>
          </p:nvSpPr>
          <p:spPr bwMode="auto">
            <a:xfrm>
              <a:off x="4633913" y="3382963"/>
              <a:ext cx="3175" cy="15875"/>
            </a:xfrm>
            <a:custGeom>
              <a:gdLst>
                <a:gd name="T0" fmla="*/ 0 w 2"/>
                <a:gd name="T1" fmla="*/ 0 h 10"/>
                <a:gd name="T2" fmla="*/ 0 w 2"/>
                <a:gd name="T3" fmla="*/ 0 h 10"/>
                <a:gd name="T4" fmla="*/ 2 w 2"/>
                <a:gd name="T5" fmla="*/ 10 h 10"/>
                <a:gd name="T6" fmla="*/ 2 w 2"/>
                <a:gd name="T7" fmla="*/ 10 h 10"/>
                <a:gd name="T8" fmla="*/ 0 w 2"/>
                <a:gd name="T9" fmla="*/ 0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0">
                  <a:moveTo>
                    <a:pt x="0" y="0"/>
                  </a:moveTo>
                  <a:lnTo>
                    <a:pt x="0" y="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74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2" name="任意多边形 111">
              <a:extLst>
                <a:ext uri="{FF2B5EF4-FFF2-40B4-BE49-F238E27FC236}">
                  <a16:creationId xmlns:a16="http://schemas.microsoft.com/office/drawing/2014/main" id="{051E9A3C-30B4-483E-A9FF-F3129BB68BE8}"/>
                </a:ext>
              </a:extLst>
            </p:cNvPr>
            <p:cNvSpPr/>
            <p:nvPr/>
          </p:nvSpPr>
          <p:spPr bwMode="auto">
            <a:xfrm>
              <a:off x="4633913" y="3382963"/>
              <a:ext cx="3175" cy="15875"/>
            </a:xfrm>
            <a:custGeom>
              <a:gdLst>
                <a:gd name="T0" fmla="*/ 0 w 2"/>
                <a:gd name="T1" fmla="*/ 0 h 10"/>
                <a:gd name="T2" fmla="*/ 0 w 2"/>
                <a:gd name="T3" fmla="*/ 0 h 10"/>
                <a:gd name="T4" fmla="*/ 2 w 2"/>
                <a:gd name="T5" fmla="*/ 10 h 10"/>
                <a:gd name="T6" fmla="*/ 2 w 2"/>
                <a:gd name="T7" fmla="*/ 10 h 10"/>
                <a:gd name="T8" fmla="*/ 0 w 2"/>
                <a:gd name="T9" fmla="*/ 0 h 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0">
                  <a:moveTo>
                    <a:pt x="0" y="0"/>
                  </a:moveTo>
                  <a:lnTo>
                    <a:pt x="0" y="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3" name="任意多边形 112">
              <a:extLst>
                <a:ext uri="{FF2B5EF4-FFF2-40B4-BE49-F238E27FC236}">
                  <a16:creationId xmlns:a16="http://schemas.microsoft.com/office/drawing/2014/main" id="{1F8669E8-0C61-44F1-A539-537AB3AB2B28}"/>
                </a:ext>
              </a:extLst>
            </p:cNvPr>
            <p:cNvSpPr/>
            <p:nvPr/>
          </p:nvSpPr>
          <p:spPr bwMode="auto">
            <a:xfrm>
              <a:off x="4568826" y="3243263"/>
              <a:ext cx="79375" cy="307975"/>
            </a:xfrm>
            <a:custGeom>
              <a:gdLst>
                <a:gd name="T0" fmla="*/ 0 w 34"/>
                <a:gd name="T1" fmla="*/ 0 h 132"/>
                <a:gd name="T2" fmla="*/ 11 w 34"/>
                <a:gd name="T3" fmla="*/ 77 h 132"/>
                <a:gd name="T4" fmla="*/ 34 w 34"/>
                <a:gd name="T5" fmla="*/ 132 h 132"/>
                <a:gd name="T6" fmla="*/ 33 w 34"/>
                <a:gd name="T7" fmla="*/ 123 h 132"/>
                <a:gd name="T8" fmla="*/ 32 w 34"/>
                <a:gd name="T9" fmla="*/ 118 h 132"/>
                <a:gd name="T10" fmla="*/ 29 w 34"/>
                <a:gd name="T11" fmla="*/ 67 h 132"/>
                <a:gd name="T12" fmla="*/ 28 w 34"/>
                <a:gd name="T13" fmla="*/ 60 h 132"/>
                <a:gd name="T14" fmla="*/ 27 w 34"/>
                <a:gd name="T15" fmla="*/ 48 h 132"/>
                <a:gd name="T16" fmla="*/ 0 w 34"/>
                <a:gd name="T17" fmla="*/ 0 h 13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2">
                  <a:moveTo>
                    <a:pt x="0" y="0"/>
                  </a:moveTo>
                  <a:cubicBezTo>
                    <a:pt x="5" y="41"/>
                    <a:pt x="3" y="37"/>
                    <a:pt x="11" y="77"/>
                  </a:cubicBezTo>
                  <a:cubicBezTo>
                    <a:pt x="15" y="97"/>
                    <a:pt x="20" y="117"/>
                    <a:pt x="34" y="132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2" y="118"/>
                    <a:pt x="32" y="118"/>
                    <a:pt x="32" y="118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A4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4" name="任意多边形 113">
              <a:extLst>
                <a:ext uri="{FF2B5EF4-FFF2-40B4-BE49-F238E27FC236}">
                  <a16:creationId xmlns:a16="http://schemas.microsoft.com/office/drawing/2014/main" id="{A26C888E-00CE-4043-8623-85B44B4A42C2}"/>
                </a:ext>
              </a:extLst>
            </p:cNvPr>
            <p:cNvSpPr/>
            <p:nvPr/>
          </p:nvSpPr>
          <p:spPr bwMode="auto">
            <a:xfrm>
              <a:off x="4173538" y="3636963"/>
              <a:ext cx="523875" cy="112712"/>
            </a:xfrm>
            <a:custGeom>
              <a:gdLst>
                <a:gd name="T0" fmla="*/ 8 w 330"/>
                <a:gd name="T1" fmla="*/ 66 h 71"/>
                <a:gd name="T2" fmla="*/ 0 w 330"/>
                <a:gd name="T3" fmla="*/ 40 h 71"/>
                <a:gd name="T4" fmla="*/ 23 w 330"/>
                <a:gd name="T5" fmla="*/ 25 h 71"/>
                <a:gd name="T6" fmla="*/ 310 w 330"/>
                <a:gd name="T7" fmla="*/ 0 h 71"/>
                <a:gd name="T8" fmla="*/ 330 w 330"/>
                <a:gd name="T9" fmla="*/ 38 h 71"/>
                <a:gd name="T10" fmla="*/ 321 w 330"/>
                <a:gd name="T11" fmla="*/ 71 h 71"/>
                <a:gd name="T12" fmla="*/ 8 w 330"/>
                <a:gd name="T13" fmla="*/ 66 h 7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71">
                  <a:moveTo>
                    <a:pt x="8" y="66"/>
                  </a:moveTo>
                  <a:lnTo>
                    <a:pt x="0" y="40"/>
                  </a:lnTo>
                  <a:lnTo>
                    <a:pt x="23" y="25"/>
                  </a:lnTo>
                  <a:lnTo>
                    <a:pt x="310" y="0"/>
                  </a:lnTo>
                  <a:lnTo>
                    <a:pt x="330" y="38"/>
                  </a:lnTo>
                  <a:lnTo>
                    <a:pt x="321" y="71"/>
                  </a:lnTo>
                  <a:lnTo>
                    <a:pt x="8" y="66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5" name="任意多边形 114">
              <a:extLst>
                <a:ext uri="{FF2B5EF4-FFF2-40B4-BE49-F238E27FC236}">
                  <a16:creationId xmlns:a16="http://schemas.microsoft.com/office/drawing/2014/main" id="{C0C0AD27-55F6-4AAD-9DF9-58209D771663}"/>
                </a:ext>
              </a:extLst>
            </p:cNvPr>
            <p:cNvSpPr/>
            <p:nvPr/>
          </p:nvSpPr>
          <p:spPr bwMode="auto">
            <a:xfrm>
              <a:off x="4216401" y="2909888"/>
              <a:ext cx="142875" cy="279400"/>
            </a:xfrm>
            <a:custGeom>
              <a:gdLst>
                <a:gd name="T0" fmla="*/ 28 w 61"/>
                <a:gd name="T1" fmla="*/ 22 h 120"/>
                <a:gd name="T2" fmla="*/ 10 w 61"/>
                <a:gd name="T3" fmla="*/ 41 h 120"/>
                <a:gd name="T4" fmla="*/ 14 w 61"/>
                <a:gd name="T5" fmla="*/ 66 h 120"/>
                <a:gd name="T6" fmla="*/ 18 w 61"/>
                <a:gd name="T7" fmla="*/ 74 h 120"/>
                <a:gd name="T8" fmla="*/ 2 w 61"/>
                <a:gd name="T9" fmla="*/ 87 h 120"/>
                <a:gd name="T10" fmla="*/ 5 w 61"/>
                <a:gd name="T11" fmla="*/ 101 h 120"/>
                <a:gd name="T12" fmla="*/ 17 w 61"/>
                <a:gd name="T13" fmla="*/ 109 h 120"/>
                <a:gd name="T14" fmla="*/ 25 w 61"/>
                <a:gd name="T15" fmla="*/ 120 h 120"/>
                <a:gd name="T16" fmla="*/ 30 w 61"/>
                <a:gd name="T17" fmla="*/ 111 h 120"/>
                <a:gd name="T18" fmla="*/ 25 w 61"/>
                <a:gd name="T19" fmla="*/ 100 h 120"/>
                <a:gd name="T20" fmla="*/ 25 w 61"/>
                <a:gd name="T21" fmla="*/ 89 h 120"/>
                <a:gd name="T22" fmla="*/ 37 w 61"/>
                <a:gd name="T23" fmla="*/ 83 h 120"/>
                <a:gd name="T24" fmla="*/ 46 w 61"/>
                <a:gd name="T25" fmla="*/ 61 h 120"/>
                <a:gd name="T26" fmla="*/ 41 w 61"/>
                <a:gd name="T27" fmla="*/ 43 h 120"/>
                <a:gd name="T28" fmla="*/ 49 w 61"/>
                <a:gd name="T29" fmla="*/ 37 h 120"/>
                <a:gd name="T30" fmla="*/ 61 w 61"/>
                <a:gd name="T31" fmla="*/ 19 h 120"/>
                <a:gd name="T32" fmla="*/ 52 w 61"/>
                <a:gd name="T33" fmla="*/ 0 h 1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120">
                  <a:moveTo>
                    <a:pt x="28" y="22"/>
                  </a:moveTo>
                  <a:cubicBezTo>
                    <a:pt x="19" y="26"/>
                    <a:pt x="13" y="33"/>
                    <a:pt x="10" y="41"/>
                  </a:cubicBezTo>
                  <a:cubicBezTo>
                    <a:pt x="8" y="49"/>
                    <a:pt x="9" y="59"/>
                    <a:pt x="14" y="66"/>
                  </a:cubicBezTo>
                  <a:cubicBezTo>
                    <a:pt x="16" y="68"/>
                    <a:pt x="18" y="71"/>
                    <a:pt x="18" y="74"/>
                  </a:cubicBezTo>
                  <a:cubicBezTo>
                    <a:pt x="17" y="81"/>
                    <a:pt x="6" y="81"/>
                    <a:pt x="2" y="87"/>
                  </a:cubicBezTo>
                  <a:cubicBezTo>
                    <a:pt x="0" y="92"/>
                    <a:pt x="2" y="97"/>
                    <a:pt x="5" y="101"/>
                  </a:cubicBezTo>
                  <a:cubicBezTo>
                    <a:pt x="9" y="104"/>
                    <a:pt x="13" y="106"/>
                    <a:pt x="17" y="109"/>
                  </a:cubicBezTo>
                  <a:cubicBezTo>
                    <a:pt x="21" y="111"/>
                    <a:pt x="25" y="115"/>
                    <a:pt x="25" y="120"/>
                  </a:cubicBezTo>
                  <a:cubicBezTo>
                    <a:pt x="29" y="120"/>
                    <a:pt x="31" y="115"/>
                    <a:pt x="30" y="111"/>
                  </a:cubicBezTo>
                  <a:cubicBezTo>
                    <a:pt x="30" y="107"/>
                    <a:pt x="27" y="104"/>
                    <a:pt x="25" y="100"/>
                  </a:cubicBezTo>
                  <a:cubicBezTo>
                    <a:pt x="24" y="96"/>
                    <a:pt x="23" y="92"/>
                    <a:pt x="25" y="89"/>
                  </a:cubicBezTo>
                  <a:cubicBezTo>
                    <a:pt x="28" y="85"/>
                    <a:pt x="33" y="85"/>
                    <a:pt x="37" y="83"/>
                  </a:cubicBezTo>
                  <a:cubicBezTo>
                    <a:pt x="46" y="80"/>
                    <a:pt x="50" y="69"/>
                    <a:pt x="46" y="61"/>
                  </a:cubicBezTo>
                  <a:cubicBezTo>
                    <a:pt x="44" y="55"/>
                    <a:pt x="38" y="49"/>
                    <a:pt x="41" y="43"/>
                  </a:cubicBezTo>
                  <a:cubicBezTo>
                    <a:pt x="42" y="40"/>
                    <a:pt x="46" y="39"/>
                    <a:pt x="49" y="37"/>
                  </a:cubicBezTo>
                  <a:cubicBezTo>
                    <a:pt x="56" y="34"/>
                    <a:pt x="60" y="27"/>
                    <a:pt x="61" y="19"/>
                  </a:cubicBezTo>
                  <a:cubicBezTo>
                    <a:pt x="61" y="12"/>
                    <a:pt x="58" y="4"/>
                    <a:pt x="52" y="0"/>
                  </a:cubicBezTo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6" name="任意多边形 115">
              <a:extLst>
                <a:ext uri="{FF2B5EF4-FFF2-40B4-BE49-F238E27FC236}">
                  <a16:creationId xmlns:a16="http://schemas.microsoft.com/office/drawing/2014/main" id="{1D036A4F-0F96-4626-BC23-2DDC0732ADC5}"/>
                </a:ext>
              </a:extLst>
            </p:cNvPr>
            <p:cNvSpPr/>
            <p:nvPr/>
          </p:nvSpPr>
          <p:spPr bwMode="auto">
            <a:xfrm>
              <a:off x="4116388" y="3379788"/>
              <a:ext cx="88900" cy="150812"/>
            </a:xfrm>
            <a:custGeom>
              <a:gdLst>
                <a:gd name="T0" fmla="*/ 38 w 38"/>
                <a:gd name="T1" fmla="*/ 0 h 64"/>
                <a:gd name="T2" fmla="*/ 33 w 38"/>
                <a:gd name="T3" fmla="*/ 10 h 64"/>
                <a:gd name="T4" fmla="*/ 21 w 38"/>
                <a:gd name="T5" fmla="*/ 33 h 64"/>
                <a:gd name="T6" fmla="*/ 7 w 38"/>
                <a:gd name="T7" fmla="*/ 55 h 64"/>
                <a:gd name="T8" fmla="*/ 0 w 38"/>
                <a:gd name="T9" fmla="*/ 64 h 64"/>
                <a:gd name="T10" fmla="*/ 5 w 38"/>
                <a:gd name="T11" fmla="*/ 54 h 64"/>
                <a:gd name="T12" fmla="*/ 19 w 38"/>
                <a:gd name="T13" fmla="*/ 32 h 64"/>
                <a:gd name="T14" fmla="*/ 32 w 38"/>
                <a:gd name="T15" fmla="*/ 9 h 64"/>
                <a:gd name="T16" fmla="*/ 38 w 38"/>
                <a:gd name="T17" fmla="*/ 0 h 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64">
                  <a:moveTo>
                    <a:pt x="38" y="0"/>
                  </a:moveTo>
                  <a:cubicBezTo>
                    <a:pt x="38" y="0"/>
                    <a:pt x="36" y="4"/>
                    <a:pt x="33" y="10"/>
                  </a:cubicBezTo>
                  <a:cubicBezTo>
                    <a:pt x="30" y="16"/>
                    <a:pt x="26" y="24"/>
                    <a:pt x="21" y="33"/>
                  </a:cubicBezTo>
                  <a:cubicBezTo>
                    <a:pt x="16" y="42"/>
                    <a:pt x="10" y="50"/>
                    <a:pt x="7" y="55"/>
                  </a:cubicBezTo>
                  <a:cubicBezTo>
                    <a:pt x="3" y="61"/>
                    <a:pt x="0" y="64"/>
                    <a:pt x="0" y="64"/>
                  </a:cubicBezTo>
                  <a:cubicBezTo>
                    <a:pt x="0" y="64"/>
                    <a:pt x="2" y="60"/>
                    <a:pt x="5" y="54"/>
                  </a:cubicBezTo>
                  <a:cubicBezTo>
                    <a:pt x="9" y="49"/>
                    <a:pt x="14" y="41"/>
                    <a:pt x="19" y="32"/>
                  </a:cubicBezTo>
                  <a:cubicBezTo>
                    <a:pt x="24" y="23"/>
                    <a:pt x="29" y="15"/>
                    <a:pt x="32" y="9"/>
                  </a:cubicBezTo>
                  <a:cubicBezTo>
                    <a:pt x="35" y="4"/>
                    <a:pt x="37" y="0"/>
                    <a:pt x="38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7" name="任意多边形 116">
              <a:extLst>
                <a:ext uri="{FF2B5EF4-FFF2-40B4-BE49-F238E27FC236}">
                  <a16:creationId xmlns:a16="http://schemas.microsoft.com/office/drawing/2014/main" id="{93B1B243-F21A-4A02-B533-977D6AA56362}"/>
                </a:ext>
              </a:extLst>
            </p:cNvPr>
            <p:cNvSpPr/>
            <p:nvPr/>
          </p:nvSpPr>
          <p:spPr bwMode="auto">
            <a:xfrm>
              <a:off x="4140201" y="3459163"/>
              <a:ext cx="23813" cy="66675"/>
            </a:xfrm>
            <a:custGeom>
              <a:gdLst>
                <a:gd name="T0" fmla="*/ 9 w 10"/>
                <a:gd name="T1" fmla="*/ 0 h 28"/>
                <a:gd name="T2" fmla="*/ 8 w 10"/>
                <a:gd name="T3" fmla="*/ 15 h 28"/>
                <a:gd name="T4" fmla="*/ 0 w 10"/>
                <a:gd name="T5" fmla="*/ 27 h 28"/>
                <a:gd name="T6" fmla="*/ 6 w 10"/>
                <a:gd name="T7" fmla="*/ 14 h 28"/>
                <a:gd name="T8" fmla="*/ 9 w 10"/>
                <a:gd name="T9" fmla="*/ 0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">
                  <a:moveTo>
                    <a:pt x="9" y="0"/>
                  </a:moveTo>
                  <a:cubicBezTo>
                    <a:pt x="9" y="0"/>
                    <a:pt x="10" y="7"/>
                    <a:pt x="8" y="15"/>
                  </a:cubicBezTo>
                  <a:cubicBezTo>
                    <a:pt x="5" y="22"/>
                    <a:pt x="0" y="28"/>
                    <a:pt x="0" y="27"/>
                  </a:cubicBezTo>
                  <a:cubicBezTo>
                    <a:pt x="0" y="27"/>
                    <a:pt x="3" y="21"/>
                    <a:pt x="6" y="14"/>
                  </a:cubicBezTo>
                  <a:cubicBezTo>
                    <a:pt x="8" y="6"/>
                    <a:pt x="8" y="0"/>
                    <a:pt x="9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8" name="任意多边形 117">
              <a:extLst>
                <a:ext uri="{FF2B5EF4-FFF2-40B4-BE49-F238E27FC236}">
                  <a16:creationId xmlns:a16="http://schemas.microsoft.com/office/drawing/2014/main" id="{7091A972-321E-4DAE-8518-6554D39C4FCC}"/>
                </a:ext>
              </a:extLst>
            </p:cNvPr>
            <p:cNvSpPr/>
            <p:nvPr/>
          </p:nvSpPr>
          <p:spPr bwMode="auto">
            <a:xfrm>
              <a:off x="4716463" y="3100388"/>
              <a:ext cx="173038" cy="366712"/>
            </a:xfrm>
            <a:custGeom>
              <a:gdLst>
                <a:gd name="T0" fmla="*/ 73 w 74"/>
                <a:gd name="T1" fmla="*/ 156 h 157"/>
                <a:gd name="T2" fmla="*/ 36 w 74"/>
                <a:gd name="T3" fmla="*/ 79 h 157"/>
                <a:gd name="T4" fmla="*/ 1 w 74"/>
                <a:gd name="T5" fmla="*/ 0 h 157"/>
                <a:gd name="T6" fmla="*/ 38 w 74"/>
                <a:gd name="T7" fmla="*/ 78 h 157"/>
                <a:gd name="T8" fmla="*/ 73 w 74"/>
                <a:gd name="T9" fmla="*/ 156 h 15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57">
                  <a:moveTo>
                    <a:pt x="73" y="156"/>
                  </a:moveTo>
                  <a:cubicBezTo>
                    <a:pt x="73" y="157"/>
                    <a:pt x="56" y="122"/>
                    <a:pt x="36" y="79"/>
                  </a:cubicBezTo>
                  <a:cubicBezTo>
                    <a:pt x="16" y="36"/>
                    <a:pt x="0" y="1"/>
                    <a:pt x="1" y="0"/>
                  </a:cubicBezTo>
                  <a:cubicBezTo>
                    <a:pt x="1" y="0"/>
                    <a:pt x="18" y="35"/>
                    <a:pt x="38" y="78"/>
                  </a:cubicBezTo>
                  <a:cubicBezTo>
                    <a:pt x="58" y="121"/>
                    <a:pt x="74" y="156"/>
                    <a:pt x="73" y="156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9" name="任意多边形 118">
              <a:extLst>
                <a:ext uri="{FF2B5EF4-FFF2-40B4-BE49-F238E27FC236}">
                  <a16:creationId xmlns:a16="http://schemas.microsoft.com/office/drawing/2014/main" id="{70A29021-1F53-480C-B70A-45281F36187C}"/>
                </a:ext>
              </a:extLst>
            </p:cNvPr>
            <p:cNvSpPr/>
            <p:nvPr/>
          </p:nvSpPr>
          <p:spPr bwMode="auto">
            <a:xfrm>
              <a:off x="4564063" y="3046413"/>
              <a:ext cx="87313" cy="127000"/>
            </a:xfrm>
            <a:custGeom>
              <a:gdLst>
                <a:gd name="T0" fmla="*/ 37 w 37"/>
                <a:gd name="T1" fmla="*/ 0 h 54"/>
                <a:gd name="T2" fmla="*/ 28 w 37"/>
                <a:gd name="T3" fmla="*/ 5 h 54"/>
                <a:gd name="T4" fmla="*/ 11 w 37"/>
                <a:gd name="T5" fmla="*/ 22 h 54"/>
                <a:gd name="T6" fmla="*/ 2 w 37"/>
                <a:gd name="T7" fmla="*/ 44 h 54"/>
                <a:gd name="T8" fmla="*/ 1 w 37"/>
                <a:gd name="T9" fmla="*/ 54 h 54"/>
                <a:gd name="T10" fmla="*/ 1 w 37"/>
                <a:gd name="T11" fmla="*/ 44 h 54"/>
                <a:gd name="T12" fmla="*/ 9 w 37"/>
                <a:gd name="T13" fmla="*/ 21 h 54"/>
                <a:gd name="T14" fmla="*/ 27 w 37"/>
                <a:gd name="T15" fmla="*/ 4 h 54"/>
                <a:gd name="T16" fmla="*/ 37 w 37"/>
                <a:gd name="T17" fmla="*/ 0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4">
                  <a:moveTo>
                    <a:pt x="37" y="0"/>
                  </a:moveTo>
                  <a:cubicBezTo>
                    <a:pt x="37" y="0"/>
                    <a:pt x="33" y="2"/>
                    <a:pt x="28" y="5"/>
                  </a:cubicBezTo>
                  <a:cubicBezTo>
                    <a:pt x="23" y="8"/>
                    <a:pt x="16" y="14"/>
                    <a:pt x="11" y="22"/>
                  </a:cubicBezTo>
                  <a:cubicBezTo>
                    <a:pt x="6" y="30"/>
                    <a:pt x="3" y="38"/>
                    <a:pt x="2" y="44"/>
                  </a:cubicBezTo>
                  <a:cubicBezTo>
                    <a:pt x="1" y="50"/>
                    <a:pt x="2" y="54"/>
                    <a:pt x="1" y="54"/>
                  </a:cubicBezTo>
                  <a:cubicBezTo>
                    <a:pt x="1" y="54"/>
                    <a:pt x="0" y="51"/>
                    <a:pt x="1" y="44"/>
                  </a:cubicBezTo>
                  <a:cubicBezTo>
                    <a:pt x="1" y="38"/>
                    <a:pt x="4" y="29"/>
                    <a:pt x="9" y="21"/>
                  </a:cubicBezTo>
                  <a:cubicBezTo>
                    <a:pt x="14" y="12"/>
                    <a:pt x="22" y="7"/>
                    <a:pt x="27" y="4"/>
                  </a:cubicBezTo>
                  <a:cubicBezTo>
                    <a:pt x="33" y="1"/>
                    <a:pt x="37" y="0"/>
                    <a:pt x="37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0" name="任意多边形 119">
              <a:extLst>
                <a:ext uri="{FF2B5EF4-FFF2-40B4-BE49-F238E27FC236}">
                  <a16:creationId xmlns:a16="http://schemas.microsoft.com/office/drawing/2014/main" id="{5ED158B7-AF7A-4BB5-9CC0-4F996B440C70}"/>
                </a:ext>
              </a:extLst>
            </p:cNvPr>
            <p:cNvSpPr/>
            <p:nvPr/>
          </p:nvSpPr>
          <p:spPr bwMode="auto">
            <a:xfrm>
              <a:off x="4149726" y="3146425"/>
              <a:ext cx="98425" cy="425450"/>
            </a:xfrm>
            <a:custGeom>
              <a:gdLst>
                <a:gd name="T0" fmla="*/ 41 w 42"/>
                <a:gd name="T1" fmla="*/ 182 h 182"/>
                <a:gd name="T2" fmla="*/ 20 w 42"/>
                <a:gd name="T3" fmla="*/ 91 h 182"/>
                <a:gd name="T4" fmla="*/ 1 w 42"/>
                <a:gd name="T5" fmla="*/ 0 h 182"/>
                <a:gd name="T6" fmla="*/ 22 w 42"/>
                <a:gd name="T7" fmla="*/ 91 h 182"/>
                <a:gd name="T8" fmla="*/ 41 w 42"/>
                <a:gd name="T9" fmla="*/ 182 h 18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82">
                  <a:moveTo>
                    <a:pt x="41" y="182"/>
                  </a:moveTo>
                  <a:cubicBezTo>
                    <a:pt x="41" y="182"/>
                    <a:pt x="31" y="141"/>
                    <a:pt x="20" y="91"/>
                  </a:cubicBezTo>
                  <a:cubicBezTo>
                    <a:pt x="9" y="41"/>
                    <a:pt x="0" y="0"/>
                    <a:pt x="1" y="0"/>
                  </a:cubicBezTo>
                  <a:cubicBezTo>
                    <a:pt x="1" y="0"/>
                    <a:pt x="11" y="40"/>
                    <a:pt x="22" y="91"/>
                  </a:cubicBezTo>
                  <a:cubicBezTo>
                    <a:pt x="33" y="141"/>
                    <a:pt x="42" y="182"/>
                    <a:pt x="41" y="182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1" name="任意多边形 120">
              <a:extLst>
                <a:ext uri="{FF2B5EF4-FFF2-40B4-BE49-F238E27FC236}">
                  <a16:creationId xmlns:a16="http://schemas.microsoft.com/office/drawing/2014/main" id="{DD561515-84F4-4DFD-AFE5-5EED50911BEE}"/>
                </a:ext>
              </a:extLst>
            </p:cNvPr>
            <p:cNvSpPr/>
            <p:nvPr/>
          </p:nvSpPr>
          <p:spPr bwMode="auto">
            <a:xfrm>
              <a:off x="5059363" y="3398838"/>
              <a:ext cx="120650" cy="39687"/>
            </a:xfrm>
            <a:custGeom>
              <a:gdLst>
                <a:gd name="T0" fmla="*/ 19 w 76"/>
                <a:gd name="T1" fmla="*/ 25 h 25"/>
                <a:gd name="T2" fmla="*/ 76 w 76"/>
                <a:gd name="T3" fmla="*/ 0 h 25"/>
                <a:gd name="T4" fmla="*/ 0 w 76"/>
                <a:gd name="T5" fmla="*/ 0 h 25"/>
                <a:gd name="T6" fmla="*/ 17 w 76"/>
                <a:gd name="T7" fmla="*/ 22 h 25"/>
                <a:gd name="T8" fmla="*/ 19 w 76"/>
                <a:gd name="T9" fmla="*/ 25 h 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25">
                  <a:moveTo>
                    <a:pt x="19" y="25"/>
                  </a:moveTo>
                  <a:lnTo>
                    <a:pt x="76" y="0"/>
                  </a:lnTo>
                  <a:lnTo>
                    <a:pt x="0" y="0"/>
                  </a:lnTo>
                  <a:lnTo>
                    <a:pt x="17" y="22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AA65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2" name="任意多边形 121">
              <a:extLst>
                <a:ext uri="{FF2B5EF4-FFF2-40B4-BE49-F238E27FC236}">
                  <a16:creationId xmlns:a16="http://schemas.microsoft.com/office/drawing/2014/main" id="{C8FFD52F-82F6-4712-BA75-D44FCCA4DBEA}"/>
                </a:ext>
              </a:extLst>
            </p:cNvPr>
            <p:cNvSpPr/>
            <p:nvPr/>
          </p:nvSpPr>
          <p:spPr bwMode="auto">
            <a:xfrm>
              <a:off x="5059363" y="3398838"/>
              <a:ext cx="120650" cy="39687"/>
            </a:xfrm>
            <a:custGeom>
              <a:gdLst>
                <a:gd name="T0" fmla="*/ 19 w 76"/>
                <a:gd name="T1" fmla="*/ 25 h 25"/>
                <a:gd name="T2" fmla="*/ 76 w 76"/>
                <a:gd name="T3" fmla="*/ 0 h 25"/>
                <a:gd name="T4" fmla="*/ 0 w 76"/>
                <a:gd name="T5" fmla="*/ 0 h 25"/>
                <a:gd name="T6" fmla="*/ 17 w 76"/>
                <a:gd name="T7" fmla="*/ 22 h 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5">
                  <a:moveTo>
                    <a:pt x="19" y="25"/>
                  </a:moveTo>
                  <a:lnTo>
                    <a:pt x="76" y="0"/>
                  </a:lnTo>
                  <a:lnTo>
                    <a:pt x="0" y="0"/>
                  </a:lnTo>
                  <a:lnTo>
                    <a:pt x="17" y="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3" name="任意多边形 122">
              <a:extLst>
                <a:ext uri="{FF2B5EF4-FFF2-40B4-BE49-F238E27FC236}">
                  <a16:creationId xmlns:a16="http://schemas.microsoft.com/office/drawing/2014/main" id="{48C6A095-6364-4BAB-AC08-E0403D08B8DD}"/>
                </a:ext>
              </a:extLst>
            </p:cNvPr>
            <p:cNvSpPr/>
            <p:nvPr/>
          </p:nvSpPr>
          <p:spPr bwMode="auto">
            <a:xfrm>
              <a:off x="4860926" y="3406775"/>
              <a:ext cx="44450" cy="44450"/>
            </a:xfrm>
            <a:custGeom>
              <a:gdLst>
                <a:gd name="T0" fmla="*/ 19 w 19"/>
                <a:gd name="T1" fmla="*/ 18 h 19"/>
                <a:gd name="T2" fmla="*/ 9 w 19"/>
                <a:gd name="T3" fmla="*/ 10 h 19"/>
                <a:gd name="T4" fmla="*/ 0 w 19"/>
                <a:gd name="T5" fmla="*/ 0 h 19"/>
                <a:gd name="T6" fmla="*/ 11 w 19"/>
                <a:gd name="T7" fmla="*/ 8 h 19"/>
                <a:gd name="T8" fmla="*/ 19 w 19"/>
                <a:gd name="T9" fmla="*/ 18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8"/>
                  </a:moveTo>
                  <a:cubicBezTo>
                    <a:pt x="18" y="19"/>
                    <a:pt x="14" y="14"/>
                    <a:pt x="9" y="10"/>
                  </a:cubicBezTo>
                  <a:cubicBezTo>
                    <a:pt x="4" y="5"/>
                    <a:pt x="0" y="1"/>
                    <a:pt x="0" y="0"/>
                  </a:cubicBezTo>
                  <a:cubicBezTo>
                    <a:pt x="0" y="0"/>
                    <a:pt x="5" y="3"/>
                    <a:pt x="11" y="8"/>
                  </a:cubicBezTo>
                  <a:cubicBezTo>
                    <a:pt x="16" y="13"/>
                    <a:pt x="19" y="18"/>
                    <a:pt x="19" y="18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4" name="任意多边形 123">
              <a:extLst>
                <a:ext uri="{FF2B5EF4-FFF2-40B4-BE49-F238E27FC236}">
                  <a16:creationId xmlns:a16="http://schemas.microsoft.com/office/drawing/2014/main" id="{18DBC15A-949E-4BB8-B4D3-EE2427203978}"/>
                </a:ext>
              </a:extLst>
            </p:cNvPr>
            <p:cNvSpPr/>
            <p:nvPr/>
          </p:nvSpPr>
          <p:spPr bwMode="auto">
            <a:xfrm>
              <a:off x="4567238" y="3235325"/>
              <a:ext cx="169863" cy="334962"/>
            </a:xfrm>
            <a:custGeom>
              <a:gdLst>
                <a:gd name="T0" fmla="*/ 73 w 73"/>
                <a:gd name="T1" fmla="*/ 143 h 143"/>
                <a:gd name="T2" fmla="*/ 70 w 73"/>
                <a:gd name="T3" fmla="*/ 137 h 143"/>
                <a:gd name="T4" fmla="*/ 62 w 73"/>
                <a:gd name="T5" fmla="*/ 122 h 143"/>
                <a:gd name="T6" fmla="*/ 36 w 73"/>
                <a:gd name="T7" fmla="*/ 72 h 143"/>
                <a:gd name="T8" fmla="*/ 11 w 73"/>
                <a:gd name="T9" fmla="*/ 21 h 143"/>
                <a:gd name="T10" fmla="*/ 3 w 73"/>
                <a:gd name="T11" fmla="*/ 6 h 143"/>
                <a:gd name="T12" fmla="*/ 0 w 73"/>
                <a:gd name="T13" fmla="*/ 1 h 143"/>
                <a:gd name="T14" fmla="*/ 4 w 73"/>
                <a:gd name="T15" fmla="*/ 6 h 143"/>
                <a:gd name="T16" fmla="*/ 12 w 73"/>
                <a:gd name="T17" fmla="*/ 21 h 143"/>
                <a:gd name="T18" fmla="*/ 38 w 73"/>
                <a:gd name="T19" fmla="*/ 71 h 143"/>
                <a:gd name="T20" fmla="*/ 63 w 73"/>
                <a:gd name="T21" fmla="*/ 122 h 143"/>
                <a:gd name="T22" fmla="*/ 71 w 73"/>
                <a:gd name="T23" fmla="*/ 137 h 143"/>
                <a:gd name="T24" fmla="*/ 73 w 73"/>
                <a:gd name="T25" fmla="*/ 143 h 1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" h="143">
                  <a:moveTo>
                    <a:pt x="73" y="143"/>
                  </a:moveTo>
                  <a:cubicBezTo>
                    <a:pt x="73" y="143"/>
                    <a:pt x="72" y="141"/>
                    <a:pt x="70" y="137"/>
                  </a:cubicBezTo>
                  <a:cubicBezTo>
                    <a:pt x="68" y="134"/>
                    <a:pt x="65" y="129"/>
                    <a:pt x="62" y="122"/>
                  </a:cubicBezTo>
                  <a:cubicBezTo>
                    <a:pt x="55" y="110"/>
                    <a:pt x="46" y="92"/>
                    <a:pt x="36" y="72"/>
                  </a:cubicBezTo>
                  <a:cubicBezTo>
                    <a:pt x="27" y="52"/>
                    <a:pt x="18" y="34"/>
                    <a:pt x="11" y="21"/>
                  </a:cubicBezTo>
                  <a:cubicBezTo>
                    <a:pt x="8" y="15"/>
                    <a:pt x="5" y="10"/>
                    <a:pt x="3" y="6"/>
                  </a:cubicBezTo>
                  <a:cubicBezTo>
                    <a:pt x="1" y="3"/>
                    <a:pt x="0" y="1"/>
                    <a:pt x="0" y="1"/>
                  </a:cubicBezTo>
                  <a:cubicBezTo>
                    <a:pt x="0" y="0"/>
                    <a:pt x="2" y="2"/>
                    <a:pt x="4" y="6"/>
                  </a:cubicBezTo>
                  <a:cubicBezTo>
                    <a:pt x="6" y="9"/>
                    <a:pt x="9" y="14"/>
                    <a:pt x="12" y="21"/>
                  </a:cubicBezTo>
                  <a:cubicBezTo>
                    <a:pt x="19" y="33"/>
                    <a:pt x="28" y="51"/>
                    <a:pt x="38" y="71"/>
                  </a:cubicBezTo>
                  <a:cubicBezTo>
                    <a:pt x="48" y="91"/>
                    <a:pt x="57" y="108"/>
                    <a:pt x="63" y="122"/>
                  </a:cubicBezTo>
                  <a:cubicBezTo>
                    <a:pt x="66" y="128"/>
                    <a:pt x="69" y="133"/>
                    <a:pt x="71" y="137"/>
                  </a:cubicBezTo>
                  <a:cubicBezTo>
                    <a:pt x="72" y="141"/>
                    <a:pt x="73" y="143"/>
                    <a:pt x="73" y="14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5" name="任意多边形 124">
              <a:extLst>
                <a:ext uri="{FF2B5EF4-FFF2-40B4-BE49-F238E27FC236}">
                  <a16:creationId xmlns:a16="http://schemas.microsoft.com/office/drawing/2014/main" id="{39AAEF5D-9437-4819-AF15-158CB0FC34D2}"/>
                </a:ext>
              </a:extLst>
            </p:cNvPr>
            <p:cNvSpPr/>
            <p:nvPr/>
          </p:nvSpPr>
          <p:spPr bwMode="auto">
            <a:xfrm>
              <a:off x="4305301" y="3441700"/>
              <a:ext cx="254000" cy="150812"/>
            </a:xfrm>
            <a:custGeom>
              <a:gdLst>
                <a:gd name="T0" fmla="*/ 109 w 109"/>
                <a:gd name="T1" fmla="*/ 1 h 65"/>
                <a:gd name="T2" fmla="*/ 109 w 109"/>
                <a:gd name="T3" fmla="*/ 2 h 65"/>
                <a:gd name="T4" fmla="*/ 108 w 109"/>
                <a:gd name="T5" fmla="*/ 6 h 65"/>
                <a:gd name="T6" fmla="*/ 103 w 109"/>
                <a:gd name="T7" fmla="*/ 20 h 65"/>
                <a:gd name="T8" fmla="*/ 67 w 109"/>
                <a:gd name="T9" fmla="*/ 51 h 65"/>
                <a:gd name="T10" fmla="*/ 20 w 109"/>
                <a:gd name="T11" fmla="*/ 63 h 65"/>
                <a:gd name="T12" fmla="*/ 5 w 109"/>
                <a:gd name="T13" fmla="*/ 64 h 65"/>
                <a:gd name="T14" fmla="*/ 0 w 109"/>
                <a:gd name="T15" fmla="*/ 65 h 65"/>
                <a:gd name="T16" fmla="*/ 5 w 109"/>
                <a:gd name="T17" fmla="*/ 64 h 65"/>
                <a:gd name="T18" fmla="*/ 20 w 109"/>
                <a:gd name="T19" fmla="*/ 62 h 65"/>
                <a:gd name="T20" fmla="*/ 66 w 109"/>
                <a:gd name="T21" fmla="*/ 50 h 65"/>
                <a:gd name="T22" fmla="*/ 101 w 109"/>
                <a:gd name="T23" fmla="*/ 19 h 65"/>
                <a:gd name="T24" fmla="*/ 109 w 109"/>
                <a:gd name="T25" fmla="*/ 1 h 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65">
                  <a:moveTo>
                    <a:pt x="109" y="1"/>
                  </a:moveTo>
                  <a:cubicBezTo>
                    <a:pt x="109" y="1"/>
                    <a:pt x="109" y="1"/>
                    <a:pt x="109" y="2"/>
                  </a:cubicBezTo>
                  <a:cubicBezTo>
                    <a:pt x="108" y="3"/>
                    <a:pt x="108" y="4"/>
                    <a:pt x="108" y="6"/>
                  </a:cubicBezTo>
                  <a:cubicBezTo>
                    <a:pt x="107" y="9"/>
                    <a:pt x="106" y="14"/>
                    <a:pt x="103" y="20"/>
                  </a:cubicBezTo>
                  <a:cubicBezTo>
                    <a:pt x="97" y="31"/>
                    <a:pt x="84" y="44"/>
                    <a:pt x="67" y="51"/>
                  </a:cubicBezTo>
                  <a:cubicBezTo>
                    <a:pt x="49" y="59"/>
                    <a:pt x="32" y="62"/>
                    <a:pt x="20" y="63"/>
                  </a:cubicBezTo>
                  <a:cubicBezTo>
                    <a:pt x="14" y="64"/>
                    <a:pt x="9" y="64"/>
                    <a:pt x="5" y="64"/>
                  </a:cubicBezTo>
                  <a:cubicBezTo>
                    <a:pt x="2" y="65"/>
                    <a:pt x="0" y="65"/>
                    <a:pt x="0" y="65"/>
                  </a:cubicBezTo>
                  <a:cubicBezTo>
                    <a:pt x="0" y="64"/>
                    <a:pt x="2" y="64"/>
                    <a:pt x="5" y="64"/>
                  </a:cubicBezTo>
                  <a:cubicBezTo>
                    <a:pt x="9" y="63"/>
                    <a:pt x="14" y="62"/>
                    <a:pt x="20" y="62"/>
                  </a:cubicBezTo>
                  <a:cubicBezTo>
                    <a:pt x="32" y="60"/>
                    <a:pt x="49" y="57"/>
                    <a:pt x="66" y="50"/>
                  </a:cubicBezTo>
                  <a:cubicBezTo>
                    <a:pt x="83" y="42"/>
                    <a:pt x="95" y="29"/>
                    <a:pt x="101" y="19"/>
                  </a:cubicBezTo>
                  <a:cubicBezTo>
                    <a:pt x="107" y="8"/>
                    <a:pt x="108" y="0"/>
                    <a:pt x="109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6" name="任意多边形 125">
              <a:extLst>
                <a:ext uri="{FF2B5EF4-FFF2-40B4-BE49-F238E27FC236}">
                  <a16:creationId xmlns:a16="http://schemas.microsoft.com/office/drawing/2014/main" id="{3E748E24-1056-43B3-AF6C-1B6E1484138A}"/>
                </a:ext>
              </a:extLst>
            </p:cNvPr>
            <p:cNvSpPr/>
            <p:nvPr/>
          </p:nvSpPr>
          <p:spPr bwMode="auto">
            <a:xfrm>
              <a:off x="4184651" y="3681413"/>
              <a:ext cx="274638" cy="20637"/>
            </a:xfrm>
            <a:custGeom>
              <a:gdLst>
                <a:gd name="T0" fmla="*/ 118 w 118"/>
                <a:gd name="T1" fmla="*/ 1 h 9"/>
                <a:gd name="T2" fmla="*/ 59 w 118"/>
                <a:gd name="T3" fmla="*/ 6 h 9"/>
                <a:gd name="T4" fmla="*/ 0 w 118"/>
                <a:gd name="T5" fmla="*/ 9 h 9"/>
                <a:gd name="T6" fmla="*/ 59 w 118"/>
                <a:gd name="T7" fmla="*/ 4 h 9"/>
                <a:gd name="T8" fmla="*/ 118 w 118"/>
                <a:gd name="T9" fmla="*/ 1 h 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">
                  <a:moveTo>
                    <a:pt x="118" y="1"/>
                  </a:moveTo>
                  <a:cubicBezTo>
                    <a:pt x="118" y="1"/>
                    <a:pt x="92" y="3"/>
                    <a:pt x="59" y="6"/>
                  </a:cubicBezTo>
                  <a:cubicBezTo>
                    <a:pt x="26" y="8"/>
                    <a:pt x="0" y="9"/>
                    <a:pt x="0" y="9"/>
                  </a:cubicBezTo>
                  <a:cubicBezTo>
                    <a:pt x="0" y="8"/>
                    <a:pt x="26" y="6"/>
                    <a:pt x="59" y="4"/>
                  </a:cubicBezTo>
                  <a:cubicBezTo>
                    <a:pt x="91" y="1"/>
                    <a:pt x="118" y="0"/>
                    <a:pt x="118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7" name="任意多边形 126">
              <a:extLst>
                <a:ext uri="{FF2B5EF4-FFF2-40B4-BE49-F238E27FC236}">
                  <a16:creationId xmlns:a16="http://schemas.microsoft.com/office/drawing/2014/main" id="{3CA57D5F-DC6F-4D87-9479-BD9AC851D212}"/>
                </a:ext>
              </a:extLst>
            </p:cNvPr>
            <p:cNvSpPr/>
            <p:nvPr/>
          </p:nvSpPr>
          <p:spPr bwMode="auto">
            <a:xfrm>
              <a:off x="4537076" y="3646488"/>
              <a:ext cx="14288" cy="93662"/>
            </a:xfrm>
            <a:custGeom>
              <a:gdLst>
                <a:gd name="T0" fmla="*/ 1 w 6"/>
                <a:gd name="T1" fmla="*/ 0 h 40"/>
                <a:gd name="T2" fmla="*/ 5 w 6"/>
                <a:gd name="T3" fmla="*/ 20 h 40"/>
                <a:gd name="T4" fmla="*/ 5 w 6"/>
                <a:gd name="T5" fmla="*/ 40 h 40"/>
                <a:gd name="T6" fmla="*/ 3 w 6"/>
                <a:gd name="T7" fmla="*/ 20 h 40"/>
                <a:gd name="T8" fmla="*/ 1 w 6"/>
                <a:gd name="T9" fmla="*/ 0 h 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0">
                  <a:moveTo>
                    <a:pt x="1" y="0"/>
                  </a:moveTo>
                  <a:cubicBezTo>
                    <a:pt x="1" y="0"/>
                    <a:pt x="4" y="8"/>
                    <a:pt x="5" y="20"/>
                  </a:cubicBezTo>
                  <a:cubicBezTo>
                    <a:pt x="6" y="31"/>
                    <a:pt x="6" y="40"/>
                    <a:pt x="5" y="40"/>
                  </a:cubicBezTo>
                  <a:cubicBezTo>
                    <a:pt x="4" y="40"/>
                    <a:pt x="4" y="31"/>
                    <a:pt x="3" y="20"/>
                  </a:cubicBezTo>
                  <a:cubicBezTo>
                    <a:pt x="2" y="9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8" name="任意多边形 127">
              <a:extLst>
                <a:ext uri="{FF2B5EF4-FFF2-40B4-BE49-F238E27FC236}">
                  <a16:creationId xmlns:a16="http://schemas.microsoft.com/office/drawing/2014/main" id="{01C287C9-6B07-4961-8302-E70A99CFA06A}"/>
                </a:ext>
              </a:extLst>
            </p:cNvPr>
            <p:cNvSpPr/>
            <p:nvPr/>
          </p:nvSpPr>
          <p:spPr bwMode="auto">
            <a:xfrm>
              <a:off x="4559301" y="3616325"/>
              <a:ext cx="17463" cy="128587"/>
            </a:xfrm>
            <a:custGeom>
              <a:gdLst>
                <a:gd name="T0" fmla="*/ 4 w 7"/>
                <a:gd name="T1" fmla="*/ 0 h 55"/>
                <a:gd name="T2" fmla="*/ 6 w 7"/>
                <a:gd name="T3" fmla="*/ 8 h 55"/>
                <a:gd name="T4" fmla="*/ 7 w 7"/>
                <a:gd name="T5" fmla="*/ 28 h 55"/>
                <a:gd name="T6" fmla="*/ 3 w 7"/>
                <a:gd name="T7" fmla="*/ 48 h 55"/>
                <a:gd name="T8" fmla="*/ 1 w 7"/>
                <a:gd name="T9" fmla="*/ 55 h 55"/>
                <a:gd name="T10" fmla="*/ 5 w 7"/>
                <a:gd name="T11" fmla="*/ 28 h 55"/>
                <a:gd name="T12" fmla="*/ 4 w 7"/>
                <a:gd name="T13" fmla="*/ 0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5">
                  <a:moveTo>
                    <a:pt x="4" y="0"/>
                  </a:moveTo>
                  <a:cubicBezTo>
                    <a:pt x="5" y="0"/>
                    <a:pt x="6" y="3"/>
                    <a:pt x="6" y="8"/>
                  </a:cubicBezTo>
                  <a:cubicBezTo>
                    <a:pt x="7" y="13"/>
                    <a:pt x="7" y="20"/>
                    <a:pt x="7" y="28"/>
                  </a:cubicBezTo>
                  <a:cubicBezTo>
                    <a:pt x="6" y="36"/>
                    <a:pt x="5" y="43"/>
                    <a:pt x="3" y="48"/>
                  </a:cubicBezTo>
                  <a:cubicBezTo>
                    <a:pt x="2" y="52"/>
                    <a:pt x="1" y="55"/>
                    <a:pt x="1" y="55"/>
                  </a:cubicBezTo>
                  <a:cubicBezTo>
                    <a:pt x="0" y="55"/>
                    <a:pt x="4" y="43"/>
                    <a:pt x="5" y="28"/>
                  </a:cubicBezTo>
                  <a:cubicBezTo>
                    <a:pt x="6" y="13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9" name="任意多边形 128">
              <a:extLst>
                <a:ext uri="{FF2B5EF4-FFF2-40B4-BE49-F238E27FC236}">
                  <a16:creationId xmlns:a16="http://schemas.microsoft.com/office/drawing/2014/main" id="{B2253063-C3F6-48BE-AED8-CBB1DDA94178}"/>
                </a:ext>
              </a:extLst>
            </p:cNvPr>
            <p:cNvSpPr/>
            <p:nvPr/>
          </p:nvSpPr>
          <p:spPr bwMode="auto">
            <a:xfrm>
              <a:off x="4352926" y="2979738"/>
              <a:ext cx="198438" cy="12700"/>
            </a:xfrm>
            <a:custGeom>
              <a:gdLst>
                <a:gd name="T0" fmla="*/ 85 w 85"/>
                <a:gd name="T1" fmla="*/ 6 h 6"/>
                <a:gd name="T2" fmla="*/ 42 w 85"/>
                <a:gd name="T3" fmla="*/ 4 h 6"/>
                <a:gd name="T4" fmla="*/ 0 w 85"/>
                <a:gd name="T5" fmla="*/ 1 h 6"/>
                <a:gd name="T6" fmla="*/ 42 w 85"/>
                <a:gd name="T7" fmla="*/ 2 h 6"/>
                <a:gd name="T8" fmla="*/ 85 w 85"/>
                <a:gd name="T9" fmla="*/ 6 h 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6">
                  <a:moveTo>
                    <a:pt x="85" y="6"/>
                  </a:moveTo>
                  <a:cubicBezTo>
                    <a:pt x="85" y="6"/>
                    <a:pt x="66" y="6"/>
                    <a:pt x="42" y="4"/>
                  </a:cubicBezTo>
                  <a:cubicBezTo>
                    <a:pt x="19" y="3"/>
                    <a:pt x="0" y="1"/>
                    <a:pt x="0" y="1"/>
                  </a:cubicBezTo>
                  <a:cubicBezTo>
                    <a:pt x="0" y="0"/>
                    <a:pt x="19" y="1"/>
                    <a:pt x="42" y="2"/>
                  </a:cubicBezTo>
                  <a:cubicBezTo>
                    <a:pt x="66" y="4"/>
                    <a:pt x="85" y="5"/>
                    <a:pt x="85" y="6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0" name="任意多边形 129">
              <a:extLst>
                <a:ext uri="{FF2B5EF4-FFF2-40B4-BE49-F238E27FC236}">
                  <a16:creationId xmlns:a16="http://schemas.microsoft.com/office/drawing/2014/main" id="{51EBAA39-DAFA-4B4E-8738-B2CC63C0D45C}"/>
                </a:ext>
              </a:extLst>
            </p:cNvPr>
            <p:cNvSpPr/>
            <p:nvPr/>
          </p:nvSpPr>
          <p:spPr bwMode="auto">
            <a:xfrm>
              <a:off x="8280401" y="3094038"/>
              <a:ext cx="827088" cy="344487"/>
            </a:xfrm>
            <a:custGeom>
              <a:gdLst>
                <a:gd name="T0" fmla="*/ 383 w 521"/>
                <a:gd name="T1" fmla="*/ 42 h 217"/>
                <a:gd name="T2" fmla="*/ 358 w 521"/>
                <a:gd name="T3" fmla="*/ 0 h 217"/>
                <a:gd name="T4" fmla="*/ 335 w 521"/>
                <a:gd name="T5" fmla="*/ 42 h 217"/>
                <a:gd name="T6" fmla="*/ 0 w 521"/>
                <a:gd name="T7" fmla="*/ 42 h 217"/>
                <a:gd name="T8" fmla="*/ 0 w 521"/>
                <a:gd name="T9" fmla="*/ 217 h 217"/>
                <a:gd name="T10" fmla="*/ 521 w 521"/>
                <a:gd name="T11" fmla="*/ 217 h 217"/>
                <a:gd name="T12" fmla="*/ 521 w 521"/>
                <a:gd name="T13" fmla="*/ 42 h 217"/>
                <a:gd name="T14" fmla="*/ 383 w 521"/>
                <a:gd name="T15" fmla="*/ 42 h 2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1" h="216">
                  <a:moveTo>
                    <a:pt x="383" y="42"/>
                  </a:moveTo>
                  <a:lnTo>
                    <a:pt x="358" y="0"/>
                  </a:lnTo>
                  <a:lnTo>
                    <a:pt x="335" y="42"/>
                  </a:lnTo>
                  <a:lnTo>
                    <a:pt x="0" y="42"/>
                  </a:lnTo>
                  <a:lnTo>
                    <a:pt x="0" y="217"/>
                  </a:lnTo>
                  <a:lnTo>
                    <a:pt x="521" y="217"/>
                  </a:lnTo>
                  <a:lnTo>
                    <a:pt x="521" y="42"/>
                  </a:lnTo>
                  <a:lnTo>
                    <a:pt x="383" y="42"/>
                  </a:ln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1" name="任意多边形 130">
              <a:extLst>
                <a:ext uri="{FF2B5EF4-FFF2-40B4-BE49-F238E27FC236}">
                  <a16:creationId xmlns:a16="http://schemas.microsoft.com/office/drawing/2014/main" id="{4A58C491-FE94-4035-915C-D23D6EE799A1}"/>
                </a:ext>
              </a:extLst>
            </p:cNvPr>
            <p:cNvSpPr/>
            <p:nvPr/>
          </p:nvSpPr>
          <p:spPr bwMode="auto">
            <a:xfrm>
              <a:off x="8343901" y="3224213"/>
              <a:ext cx="144463" cy="153987"/>
            </a:xfrm>
            <a:custGeom>
              <a:gdLst>
                <a:gd name="T0" fmla="*/ 37 w 62"/>
                <a:gd name="T1" fmla="*/ 34 h 66"/>
                <a:gd name="T2" fmla="*/ 47 w 62"/>
                <a:gd name="T3" fmla="*/ 18 h 66"/>
                <a:gd name="T4" fmla="*/ 31 w 62"/>
                <a:gd name="T5" fmla="*/ 0 h 66"/>
                <a:gd name="T6" fmla="*/ 15 w 62"/>
                <a:gd name="T7" fmla="*/ 17 h 66"/>
                <a:gd name="T8" fmla="*/ 25 w 62"/>
                <a:gd name="T9" fmla="*/ 34 h 66"/>
                <a:gd name="T10" fmla="*/ 1 w 62"/>
                <a:gd name="T11" fmla="*/ 65 h 66"/>
                <a:gd name="T12" fmla="*/ 60 w 62"/>
                <a:gd name="T13" fmla="*/ 66 h 66"/>
                <a:gd name="T14" fmla="*/ 37 w 62"/>
                <a:gd name="T15" fmla="*/ 34 h 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66">
                  <a:moveTo>
                    <a:pt x="37" y="34"/>
                  </a:moveTo>
                  <a:cubicBezTo>
                    <a:pt x="43" y="31"/>
                    <a:pt x="47" y="25"/>
                    <a:pt x="47" y="18"/>
                  </a:cubicBezTo>
                  <a:cubicBezTo>
                    <a:pt x="48" y="8"/>
                    <a:pt x="40" y="0"/>
                    <a:pt x="31" y="0"/>
                  </a:cubicBezTo>
                  <a:cubicBezTo>
                    <a:pt x="22" y="0"/>
                    <a:pt x="15" y="8"/>
                    <a:pt x="15" y="17"/>
                  </a:cubicBezTo>
                  <a:cubicBezTo>
                    <a:pt x="15" y="25"/>
                    <a:pt x="19" y="31"/>
                    <a:pt x="25" y="34"/>
                  </a:cubicBezTo>
                  <a:cubicBezTo>
                    <a:pt x="0" y="37"/>
                    <a:pt x="1" y="65"/>
                    <a:pt x="1" y="65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0" y="66"/>
                    <a:pt x="62" y="38"/>
                    <a:pt x="37" y="34"/>
                  </a:cubicBezTo>
                  <a:close/>
                </a:path>
              </a:pathLst>
            </a:cu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3" name="椭圆 131">
              <a:extLst>
                <a:ext uri="{FF2B5EF4-FFF2-40B4-BE49-F238E27FC236}">
                  <a16:creationId xmlns:a16="http://schemas.microsoft.com/office/drawing/2014/main" id="{8A6B805F-7649-49F5-87A7-0B14014315B1}"/>
                </a:ext>
              </a:extLst>
            </p:cNvPr>
            <p:cNvSpPr/>
            <p:nvPr/>
          </p:nvSpPr>
          <p:spPr bwMode="auto">
            <a:xfrm>
              <a:off x="8540751" y="3243263"/>
              <a:ext cx="474663" cy="1587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4" name="椭圆 132">
              <a:extLst>
                <a:ext uri="{FF2B5EF4-FFF2-40B4-BE49-F238E27FC236}">
                  <a16:creationId xmlns:a16="http://schemas.microsoft.com/office/drawing/2014/main" id="{3F9AE2CC-8065-4A69-926B-D0BD5505BAC3}"/>
                </a:ext>
              </a:extLst>
            </p:cNvPr>
            <p:cNvSpPr/>
            <p:nvPr/>
          </p:nvSpPr>
          <p:spPr bwMode="auto">
            <a:xfrm>
              <a:off x="8540751" y="3284538"/>
              <a:ext cx="474663" cy="3175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5" name="椭圆 133">
              <a:extLst>
                <a:ext uri="{FF2B5EF4-FFF2-40B4-BE49-F238E27FC236}">
                  <a16:creationId xmlns:a16="http://schemas.microsoft.com/office/drawing/2014/main" id="{1DB1A219-2AF4-4105-ACD7-CF85EEF26EC4}"/>
                </a:ext>
              </a:extLst>
            </p:cNvPr>
            <p:cNvSpPr/>
            <p:nvPr/>
          </p:nvSpPr>
          <p:spPr bwMode="auto">
            <a:xfrm>
              <a:off x="8540751" y="3327400"/>
              <a:ext cx="474663" cy="1587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6" name="椭圆 134">
              <a:extLst>
                <a:ext uri="{FF2B5EF4-FFF2-40B4-BE49-F238E27FC236}">
                  <a16:creationId xmlns:a16="http://schemas.microsoft.com/office/drawing/2014/main" id="{325243A5-1FAF-43CB-8404-CE83D9217044}"/>
                </a:ext>
              </a:extLst>
            </p:cNvPr>
            <p:cNvSpPr/>
            <p:nvPr/>
          </p:nvSpPr>
          <p:spPr bwMode="auto">
            <a:xfrm>
              <a:off x="8540751" y="3368675"/>
              <a:ext cx="236538" cy="3175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7" name="任意多边形 135">
              <a:extLst>
                <a:ext uri="{FF2B5EF4-FFF2-40B4-BE49-F238E27FC236}">
                  <a16:creationId xmlns:a16="http://schemas.microsoft.com/office/drawing/2014/main" id="{51FECD6F-7ADC-4587-A8B9-F7D1E6E655BD}"/>
                </a:ext>
              </a:extLst>
            </p:cNvPr>
            <p:cNvSpPr/>
            <p:nvPr/>
          </p:nvSpPr>
          <p:spPr bwMode="auto">
            <a:xfrm>
              <a:off x="3487738" y="3125788"/>
              <a:ext cx="358775" cy="360362"/>
            </a:xfrm>
            <a:custGeom>
              <a:gdLst>
                <a:gd name="T0" fmla="*/ 85 w 154"/>
                <a:gd name="T1" fmla="*/ 14 h 154"/>
                <a:gd name="T2" fmla="*/ 101 w 154"/>
                <a:gd name="T3" fmla="*/ 18 h 154"/>
                <a:gd name="T4" fmla="*/ 113 w 154"/>
                <a:gd name="T5" fmla="*/ 8 h 154"/>
                <a:gd name="T6" fmla="*/ 133 w 154"/>
                <a:gd name="T7" fmla="*/ 24 h 154"/>
                <a:gd name="T8" fmla="*/ 127 w 154"/>
                <a:gd name="T9" fmla="*/ 38 h 154"/>
                <a:gd name="T10" fmla="*/ 135 w 154"/>
                <a:gd name="T11" fmla="*/ 52 h 154"/>
                <a:gd name="T12" fmla="*/ 151 w 154"/>
                <a:gd name="T13" fmla="*/ 54 h 154"/>
                <a:gd name="T14" fmla="*/ 154 w 154"/>
                <a:gd name="T15" fmla="*/ 79 h 154"/>
                <a:gd name="T16" fmla="*/ 140 w 154"/>
                <a:gd name="T17" fmla="*/ 85 h 154"/>
                <a:gd name="T18" fmla="*/ 135 w 154"/>
                <a:gd name="T19" fmla="*/ 101 h 154"/>
                <a:gd name="T20" fmla="*/ 145 w 154"/>
                <a:gd name="T21" fmla="*/ 113 h 154"/>
                <a:gd name="T22" fmla="*/ 130 w 154"/>
                <a:gd name="T23" fmla="*/ 133 h 154"/>
                <a:gd name="T24" fmla="*/ 116 w 154"/>
                <a:gd name="T25" fmla="*/ 127 h 154"/>
                <a:gd name="T26" fmla="*/ 101 w 154"/>
                <a:gd name="T27" fmla="*/ 135 h 154"/>
                <a:gd name="T28" fmla="*/ 100 w 154"/>
                <a:gd name="T29" fmla="*/ 151 h 154"/>
                <a:gd name="T30" fmla="*/ 74 w 154"/>
                <a:gd name="T31" fmla="*/ 154 h 154"/>
                <a:gd name="T32" fmla="*/ 69 w 154"/>
                <a:gd name="T33" fmla="*/ 139 h 154"/>
                <a:gd name="T34" fmla="*/ 53 w 154"/>
                <a:gd name="T35" fmla="*/ 135 h 154"/>
                <a:gd name="T36" fmla="*/ 41 w 154"/>
                <a:gd name="T37" fmla="*/ 145 h 154"/>
                <a:gd name="T38" fmla="*/ 21 w 154"/>
                <a:gd name="T39" fmla="*/ 130 h 154"/>
                <a:gd name="T40" fmla="*/ 27 w 154"/>
                <a:gd name="T41" fmla="*/ 116 h 154"/>
                <a:gd name="T42" fmla="*/ 19 w 154"/>
                <a:gd name="T43" fmla="*/ 101 h 154"/>
                <a:gd name="T44" fmla="*/ 3 w 154"/>
                <a:gd name="T45" fmla="*/ 100 h 154"/>
                <a:gd name="T46" fmla="*/ 0 w 154"/>
                <a:gd name="T47" fmla="*/ 74 h 154"/>
                <a:gd name="T48" fmla="*/ 14 w 154"/>
                <a:gd name="T49" fmla="*/ 69 h 154"/>
                <a:gd name="T50" fmla="*/ 18 w 154"/>
                <a:gd name="T51" fmla="*/ 53 h 154"/>
                <a:gd name="T52" fmla="*/ 8 w 154"/>
                <a:gd name="T53" fmla="*/ 41 h 154"/>
                <a:gd name="T54" fmla="*/ 24 w 154"/>
                <a:gd name="T55" fmla="*/ 20 h 154"/>
                <a:gd name="T56" fmla="*/ 38 w 154"/>
                <a:gd name="T57" fmla="*/ 27 h 154"/>
                <a:gd name="T58" fmla="*/ 53 w 154"/>
                <a:gd name="T59" fmla="*/ 18 h 154"/>
                <a:gd name="T60" fmla="*/ 54 w 154"/>
                <a:gd name="T61" fmla="*/ 3 h 154"/>
                <a:gd name="T62" fmla="*/ 79 w 154"/>
                <a:gd name="T63" fmla="*/ 0 h 154"/>
                <a:gd name="T64" fmla="*/ 85 w 154"/>
                <a:gd name="T65" fmla="*/ 14 h 154"/>
                <a:gd name="T66" fmla="*/ 74 w 154"/>
                <a:gd name="T67" fmla="*/ 49 h 154"/>
                <a:gd name="T68" fmla="*/ 51 w 154"/>
                <a:gd name="T69" fmla="*/ 80 h 154"/>
                <a:gd name="T70" fmla="*/ 82 w 154"/>
                <a:gd name="T71" fmla="*/ 104 h 154"/>
                <a:gd name="T72" fmla="*/ 105 w 154"/>
                <a:gd name="T73" fmla="*/ 73 h 154"/>
                <a:gd name="T74" fmla="*/ 74 w 154"/>
                <a:gd name="T75" fmla="*/ 49 h 1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4" h="154">
                  <a:moveTo>
                    <a:pt x="85" y="14"/>
                  </a:moveTo>
                  <a:cubicBezTo>
                    <a:pt x="90" y="15"/>
                    <a:pt x="96" y="16"/>
                    <a:pt x="101" y="1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30" y="42"/>
                    <a:pt x="133" y="47"/>
                    <a:pt x="135" y="52"/>
                  </a:cubicBezTo>
                  <a:cubicBezTo>
                    <a:pt x="151" y="54"/>
                    <a:pt x="151" y="54"/>
                    <a:pt x="151" y="54"/>
                  </a:cubicBezTo>
                  <a:cubicBezTo>
                    <a:pt x="154" y="79"/>
                    <a:pt x="154" y="79"/>
                    <a:pt x="154" y="79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90"/>
                    <a:pt x="137" y="96"/>
                    <a:pt x="135" y="101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30" y="133"/>
                    <a:pt x="130" y="133"/>
                    <a:pt x="130" y="133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1" y="130"/>
                    <a:pt x="106" y="133"/>
                    <a:pt x="101" y="135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74" y="154"/>
                    <a:pt x="74" y="154"/>
                    <a:pt x="74" y="154"/>
                  </a:cubicBezTo>
                  <a:cubicBezTo>
                    <a:pt x="69" y="139"/>
                    <a:pt x="69" y="139"/>
                    <a:pt x="69" y="139"/>
                  </a:cubicBezTo>
                  <a:cubicBezTo>
                    <a:pt x="63" y="139"/>
                    <a:pt x="58" y="137"/>
                    <a:pt x="53" y="13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7" y="116"/>
                    <a:pt x="27" y="116"/>
                    <a:pt x="27" y="116"/>
                  </a:cubicBezTo>
                  <a:cubicBezTo>
                    <a:pt x="24" y="111"/>
                    <a:pt x="21" y="106"/>
                    <a:pt x="19" y="101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63"/>
                    <a:pt x="16" y="58"/>
                    <a:pt x="18" y="53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2" y="23"/>
                    <a:pt x="47" y="21"/>
                    <a:pt x="53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85" y="14"/>
                  </a:lnTo>
                  <a:close/>
                  <a:moveTo>
                    <a:pt x="74" y="49"/>
                  </a:moveTo>
                  <a:cubicBezTo>
                    <a:pt x="59" y="51"/>
                    <a:pt x="49" y="65"/>
                    <a:pt x="51" y="80"/>
                  </a:cubicBezTo>
                  <a:cubicBezTo>
                    <a:pt x="53" y="95"/>
                    <a:pt x="67" y="106"/>
                    <a:pt x="82" y="104"/>
                  </a:cubicBezTo>
                  <a:cubicBezTo>
                    <a:pt x="97" y="102"/>
                    <a:pt x="107" y="88"/>
                    <a:pt x="105" y="73"/>
                  </a:cubicBezTo>
                  <a:cubicBezTo>
                    <a:pt x="103" y="58"/>
                    <a:pt x="89" y="47"/>
                    <a:pt x="74" y="49"/>
                  </a:cubicBez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8" name="任意多边形 136">
              <a:extLst>
                <a:ext uri="{FF2B5EF4-FFF2-40B4-BE49-F238E27FC236}">
                  <a16:creationId xmlns:a16="http://schemas.microsoft.com/office/drawing/2014/main" id="{B60E71F9-FD2B-41B0-A836-2F81DFC06D37}"/>
                </a:ext>
              </a:extLst>
            </p:cNvPr>
            <p:cNvSpPr/>
            <p:nvPr/>
          </p:nvSpPr>
          <p:spPr bwMode="auto">
            <a:xfrm>
              <a:off x="3598863" y="3240088"/>
              <a:ext cx="139700" cy="133350"/>
            </a:xfrm>
            <a:custGeom>
              <a:gdLst>
                <a:gd name="T0" fmla="*/ 26 w 60"/>
                <a:gd name="T1" fmla="*/ 0 h 57"/>
                <a:gd name="T2" fmla="*/ 28 w 60"/>
                <a:gd name="T3" fmla="*/ 0 h 57"/>
                <a:gd name="T4" fmla="*/ 33 w 60"/>
                <a:gd name="T5" fmla="*/ 0 h 57"/>
                <a:gd name="T6" fmla="*/ 50 w 60"/>
                <a:gd name="T7" fmla="*/ 8 h 57"/>
                <a:gd name="T8" fmla="*/ 58 w 60"/>
                <a:gd name="T9" fmla="*/ 34 h 57"/>
                <a:gd name="T10" fmla="*/ 50 w 60"/>
                <a:gd name="T11" fmla="*/ 48 h 57"/>
                <a:gd name="T12" fmla="*/ 34 w 60"/>
                <a:gd name="T13" fmla="*/ 56 h 57"/>
                <a:gd name="T14" fmla="*/ 16 w 60"/>
                <a:gd name="T15" fmla="*/ 53 h 57"/>
                <a:gd name="T16" fmla="*/ 5 w 60"/>
                <a:gd name="T17" fmla="*/ 41 h 57"/>
                <a:gd name="T18" fmla="*/ 5 w 60"/>
                <a:gd name="T19" fmla="*/ 14 h 57"/>
                <a:gd name="T20" fmla="*/ 20 w 60"/>
                <a:gd name="T21" fmla="*/ 2 h 57"/>
                <a:gd name="T22" fmla="*/ 25 w 60"/>
                <a:gd name="T23" fmla="*/ 0 h 57"/>
                <a:gd name="T24" fmla="*/ 26 w 60"/>
                <a:gd name="T25" fmla="*/ 0 h 57"/>
                <a:gd name="T26" fmla="*/ 20 w 60"/>
                <a:gd name="T27" fmla="*/ 2 h 57"/>
                <a:gd name="T28" fmla="*/ 7 w 60"/>
                <a:gd name="T29" fmla="*/ 14 h 57"/>
                <a:gd name="T30" fmla="*/ 7 w 60"/>
                <a:gd name="T31" fmla="*/ 40 h 57"/>
                <a:gd name="T32" fmla="*/ 17 w 60"/>
                <a:gd name="T33" fmla="*/ 51 h 57"/>
                <a:gd name="T34" fmla="*/ 34 w 60"/>
                <a:gd name="T35" fmla="*/ 54 h 57"/>
                <a:gd name="T36" fmla="*/ 48 w 60"/>
                <a:gd name="T37" fmla="*/ 47 h 57"/>
                <a:gd name="T38" fmla="*/ 56 w 60"/>
                <a:gd name="T39" fmla="*/ 33 h 57"/>
                <a:gd name="T40" fmla="*/ 49 w 60"/>
                <a:gd name="T41" fmla="*/ 9 h 57"/>
                <a:gd name="T42" fmla="*/ 33 w 60"/>
                <a:gd name="T43" fmla="*/ 1 h 57"/>
                <a:gd name="T44" fmla="*/ 26 w 60"/>
                <a:gd name="T45" fmla="*/ 0 h 5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" h="57">
                  <a:moveTo>
                    <a:pt x="26" y="0"/>
                  </a:moveTo>
                  <a:cubicBezTo>
                    <a:pt x="26" y="0"/>
                    <a:pt x="27" y="0"/>
                    <a:pt x="28" y="0"/>
                  </a:cubicBezTo>
                  <a:cubicBezTo>
                    <a:pt x="29" y="0"/>
                    <a:pt x="31" y="0"/>
                    <a:pt x="33" y="0"/>
                  </a:cubicBezTo>
                  <a:cubicBezTo>
                    <a:pt x="37" y="0"/>
                    <a:pt x="44" y="2"/>
                    <a:pt x="50" y="8"/>
                  </a:cubicBezTo>
                  <a:cubicBezTo>
                    <a:pt x="56" y="13"/>
                    <a:pt x="60" y="23"/>
                    <a:pt x="58" y="34"/>
                  </a:cubicBezTo>
                  <a:cubicBezTo>
                    <a:pt x="57" y="39"/>
                    <a:pt x="54" y="44"/>
                    <a:pt x="50" y="48"/>
                  </a:cubicBezTo>
                  <a:cubicBezTo>
                    <a:pt x="46" y="52"/>
                    <a:pt x="40" y="55"/>
                    <a:pt x="34" y="56"/>
                  </a:cubicBezTo>
                  <a:cubicBezTo>
                    <a:pt x="28" y="57"/>
                    <a:pt x="21" y="56"/>
                    <a:pt x="16" y="53"/>
                  </a:cubicBezTo>
                  <a:cubicBezTo>
                    <a:pt x="11" y="50"/>
                    <a:pt x="7" y="46"/>
                    <a:pt x="5" y="41"/>
                  </a:cubicBezTo>
                  <a:cubicBezTo>
                    <a:pt x="0" y="31"/>
                    <a:pt x="1" y="20"/>
                    <a:pt x="5" y="14"/>
                  </a:cubicBezTo>
                  <a:cubicBezTo>
                    <a:pt x="10" y="7"/>
                    <a:pt x="16" y="3"/>
                    <a:pt x="20" y="2"/>
                  </a:cubicBezTo>
                  <a:cubicBezTo>
                    <a:pt x="22" y="1"/>
                    <a:pt x="23" y="1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4" y="1"/>
                    <a:pt x="20" y="2"/>
                  </a:cubicBezTo>
                  <a:cubicBezTo>
                    <a:pt x="16" y="4"/>
                    <a:pt x="11" y="8"/>
                    <a:pt x="7" y="14"/>
                  </a:cubicBezTo>
                  <a:cubicBezTo>
                    <a:pt x="3" y="21"/>
                    <a:pt x="2" y="31"/>
                    <a:pt x="7" y="40"/>
                  </a:cubicBezTo>
                  <a:cubicBezTo>
                    <a:pt x="9" y="44"/>
                    <a:pt x="13" y="48"/>
                    <a:pt x="17" y="51"/>
                  </a:cubicBezTo>
                  <a:cubicBezTo>
                    <a:pt x="22" y="53"/>
                    <a:pt x="28" y="54"/>
                    <a:pt x="34" y="54"/>
                  </a:cubicBezTo>
                  <a:cubicBezTo>
                    <a:pt x="39" y="53"/>
                    <a:pt x="45" y="50"/>
                    <a:pt x="48" y="47"/>
                  </a:cubicBezTo>
                  <a:cubicBezTo>
                    <a:pt x="52" y="43"/>
                    <a:pt x="55" y="38"/>
                    <a:pt x="56" y="33"/>
                  </a:cubicBezTo>
                  <a:cubicBezTo>
                    <a:pt x="58" y="23"/>
                    <a:pt x="54" y="14"/>
                    <a:pt x="49" y="9"/>
                  </a:cubicBezTo>
                  <a:cubicBezTo>
                    <a:pt x="44" y="3"/>
                    <a:pt x="37" y="1"/>
                    <a:pt x="33" y="1"/>
                  </a:cubicBezTo>
                  <a:cubicBezTo>
                    <a:pt x="29" y="0"/>
                    <a:pt x="26" y="1"/>
                    <a:pt x="26" y="0"/>
                  </a:cubicBez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9" name="任意多边形 137">
              <a:extLst>
                <a:ext uri="{FF2B5EF4-FFF2-40B4-BE49-F238E27FC236}">
                  <a16:creationId xmlns:a16="http://schemas.microsoft.com/office/drawing/2014/main" id="{31108A5A-B011-4BE4-9B78-8BA79C427D17}"/>
                </a:ext>
              </a:extLst>
            </p:cNvPr>
            <p:cNvSpPr/>
            <p:nvPr/>
          </p:nvSpPr>
          <p:spPr bwMode="auto">
            <a:xfrm>
              <a:off x="3484563" y="3124200"/>
              <a:ext cx="363538" cy="363537"/>
            </a:xfrm>
            <a:custGeom>
              <a:gdLst>
                <a:gd name="T0" fmla="*/ 84 w 156"/>
                <a:gd name="T1" fmla="*/ 11 h 156"/>
                <a:gd name="T2" fmla="*/ 55 w 156"/>
                <a:gd name="T3" fmla="*/ 5 h 156"/>
                <a:gd name="T4" fmla="*/ 54 w 156"/>
                <a:gd name="T5" fmla="*/ 20 h 156"/>
                <a:gd name="T6" fmla="*/ 39 w 156"/>
                <a:gd name="T7" fmla="*/ 29 h 156"/>
                <a:gd name="T8" fmla="*/ 26 w 156"/>
                <a:gd name="T9" fmla="*/ 22 h 156"/>
                <a:gd name="T10" fmla="*/ 20 w 156"/>
                <a:gd name="T11" fmla="*/ 53 h 156"/>
                <a:gd name="T12" fmla="*/ 16 w 156"/>
                <a:gd name="T13" fmla="*/ 70 h 156"/>
                <a:gd name="T14" fmla="*/ 1 w 156"/>
                <a:gd name="T15" fmla="*/ 76 h 156"/>
                <a:gd name="T16" fmla="*/ 4 w 156"/>
                <a:gd name="T17" fmla="*/ 100 h 156"/>
                <a:gd name="T18" fmla="*/ 20 w 156"/>
                <a:gd name="T19" fmla="*/ 102 h 156"/>
                <a:gd name="T20" fmla="*/ 29 w 156"/>
                <a:gd name="T21" fmla="*/ 117 h 156"/>
                <a:gd name="T22" fmla="*/ 43 w 156"/>
                <a:gd name="T23" fmla="*/ 145 h 156"/>
                <a:gd name="T24" fmla="*/ 54 w 156"/>
                <a:gd name="T25" fmla="*/ 135 h 156"/>
                <a:gd name="T26" fmla="*/ 70 w 156"/>
                <a:gd name="T27" fmla="*/ 139 h 156"/>
                <a:gd name="T28" fmla="*/ 71 w 156"/>
                <a:gd name="T29" fmla="*/ 140 h 156"/>
                <a:gd name="T30" fmla="*/ 71 w 156"/>
                <a:gd name="T31" fmla="*/ 140 h 156"/>
                <a:gd name="T32" fmla="*/ 72 w 156"/>
                <a:gd name="T33" fmla="*/ 142 h 156"/>
                <a:gd name="T34" fmla="*/ 76 w 156"/>
                <a:gd name="T35" fmla="*/ 155 h 156"/>
                <a:gd name="T36" fmla="*/ 100 w 156"/>
                <a:gd name="T37" fmla="*/ 151 h 156"/>
                <a:gd name="T38" fmla="*/ 102 w 156"/>
                <a:gd name="T39" fmla="*/ 135 h 156"/>
                <a:gd name="T40" fmla="*/ 117 w 156"/>
                <a:gd name="T41" fmla="*/ 127 h 156"/>
                <a:gd name="T42" fmla="*/ 145 w 156"/>
                <a:gd name="T43" fmla="*/ 113 h 156"/>
                <a:gd name="T44" fmla="*/ 135 w 156"/>
                <a:gd name="T45" fmla="*/ 102 h 156"/>
                <a:gd name="T46" fmla="*/ 140 w 156"/>
                <a:gd name="T47" fmla="*/ 85 h 156"/>
                <a:gd name="T48" fmla="*/ 154 w 156"/>
                <a:gd name="T49" fmla="*/ 80 h 156"/>
                <a:gd name="T50" fmla="*/ 136 w 156"/>
                <a:gd name="T51" fmla="*/ 54 h 156"/>
                <a:gd name="T52" fmla="*/ 127 w 156"/>
                <a:gd name="T53" fmla="*/ 39 h 156"/>
                <a:gd name="T54" fmla="*/ 134 w 156"/>
                <a:gd name="T55" fmla="*/ 25 h 156"/>
                <a:gd name="T56" fmla="*/ 114 w 156"/>
                <a:gd name="T57" fmla="*/ 10 h 156"/>
                <a:gd name="T58" fmla="*/ 102 w 156"/>
                <a:gd name="T59" fmla="*/ 20 h 156"/>
                <a:gd name="T60" fmla="*/ 86 w 156"/>
                <a:gd name="T61" fmla="*/ 15 h 156"/>
                <a:gd name="T62" fmla="*/ 102 w 156"/>
                <a:gd name="T63" fmla="*/ 19 h 156"/>
                <a:gd name="T64" fmla="*/ 114 w 156"/>
                <a:gd name="T65" fmla="*/ 9 h 156"/>
                <a:gd name="T66" fmla="*/ 135 w 156"/>
                <a:gd name="T67" fmla="*/ 25 h 156"/>
                <a:gd name="T68" fmla="*/ 128 w 156"/>
                <a:gd name="T69" fmla="*/ 39 h 156"/>
                <a:gd name="T70" fmla="*/ 152 w 156"/>
                <a:gd name="T71" fmla="*/ 54 h 156"/>
                <a:gd name="T72" fmla="*/ 156 w 156"/>
                <a:gd name="T73" fmla="*/ 80 h 156"/>
                <a:gd name="T74" fmla="*/ 141 w 156"/>
                <a:gd name="T75" fmla="*/ 87 h 156"/>
                <a:gd name="T76" fmla="*/ 137 w 156"/>
                <a:gd name="T77" fmla="*/ 101 h 156"/>
                <a:gd name="T78" fmla="*/ 147 w 156"/>
                <a:gd name="T79" fmla="*/ 114 h 156"/>
                <a:gd name="T80" fmla="*/ 130 w 156"/>
                <a:gd name="T81" fmla="*/ 135 h 156"/>
                <a:gd name="T82" fmla="*/ 103 w 156"/>
                <a:gd name="T83" fmla="*/ 137 h 156"/>
                <a:gd name="T84" fmla="*/ 102 w 156"/>
                <a:gd name="T85" fmla="*/ 152 h 156"/>
                <a:gd name="T86" fmla="*/ 75 w 156"/>
                <a:gd name="T87" fmla="*/ 156 h 156"/>
                <a:gd name="T88" fmla="*/ 70 w 156"/>
                <a:gd name="T89" fmla="*/ 144 h 156"/>
                <a:gd name="T90" fmla="*/ 69 w 156"/>
                <a:gd name="T91" fmla="*/ 141 h 156"/>
                <a:gd name="T92" fmla="*/ 69 w 156"/>
                <a:gd name="T93" fmla="*/ 141 h 156"/>
                <a:gd name="T94" fmla="*/ 70 w 156"/>
                <a:gd name="T95" fmla="*/ 142 h 156"/>
                <a:gd name="T96" fmla="*/ 53 w 156"/>
                <a:gd name="T97" fmla="*/ 137 h 156"/>
                <a:gd name="T98" fmla="*/ 42 w 156"/>
                <a:gd name="T99" fmla="*/ 148 h 156"/>
                <a:gd name="T100" fmla="*/ 20 w 156"/>
                <a:gd name="T101" fmla="*/ 131 h 156"/>
                <a:gd name="T102" fmla="*/ 27 w 156"/>
                <a:gd name="T103" fmla="*/ 117 h 156"/>
                <a:gd name="T104" fmla="*/ 4 w 156"/>
                <a:gd name="T105" fmla="*/ 102 h 156"/>
                <a:gd name="T106" fmla="*/ 0 w 156"/>
                <a:gd name="T107" fmla="*/ 75 h 156"/>
                <a:gd name="T108" fmla="*/ 15 w 156"/>
                <a:gd name="T109" fmla="*/ 69 h 156"/>
                <a:gd name="T110" fmla="*/ 19 w 156"/>
                <a:gd name="T111" fmla="*/ 54 h 156"/>
                <a:gd name="T112" fmla="*/ 9 w 156"/>
                <a:gd name="T113" fmla="*/ 41 h 156"/>
                <a:gd name="T114" fmla="*/ 25 w 156"/>
                <a:gd name="T115" fmla="*/ 21 h 156"/>
                <a:gd name="T116" fmla="*/ 53 w 156"/>
                <a:gd name="T117" fmla="*/ 19 h 156"/>
                <a:gd name="T118" fmla="*/ 54 w 156"/>
                <a:gd name="T119" fmla="*/ 3 h 156"/>
                <a:gd name="T120" fmla="*/ 81 w 156"/>
                <a:gd name="T121" fmla="*/ 0 h 156"/>
                <a:gd name="T122" fmla="*/ 85 w 156"/>
                <a:gd name="T123" fmla="*/ 14 h 15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6" h="156">
                  <a:moveTo>
                    <a:pt x="86" y="15"/>
                  </a:moveTo>
                  <a:cubicBezTo>
                    <a:pt x="86" y="15"/>
                    <a:pt x="86" y="15"/>
                    <a:pt x="85" y="14"/>
                  </a:cubicBezTo>
                  <a:cubicBezTo>
                    <a:pt x="85" y="13"/>
                    <a:pt x="85" y="13"/>
                    <a:pt x="84" y="11"/>
                  </a:cubicBezTo>
                  <a:cubicBezTo>
                    <a:pt x="83" y="9"/>
                    <a:pt x="82" y="5"/>
                    <a:pt x="80" y="1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74" y="2"/>
                    <a:pt x="65" y="3"/>
                    <a:pt x="55" y="5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9"/>
                    <a:pt x="55" y="14"/>
                    <a:pt x="54" y="19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49" y="22"/>
                    <a:pt x="44" y="25"/>
                    <a:pt x="40" y="28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4" y="26"/>
                    <a:pt x="30" y="24"/>
                    <a:pt x="25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1" y="28"/>
                    <a:pt x="16" y="35"/>
                    <a:pt x="10" y="42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3" y="45"/>
                    <a:pt x="17" y="49"/>
                    <a:pt x="20" y="5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8" y="59"/>
                    <a:pt x="17" y="64"/>
                    <a:pt x="16" y="70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1" y="72"/>
                    <a:pt x="6" y="74"/>
                    <a:pt x="1" y="7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3" y="83"/>
                    <a:pt x="4" y="92"/>
                    <a:pt x="5" y="101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9" y="100"/>
                    <a:pt x="14" y="101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22" y="106"/>
                    <a:pt x="25" y="111"/>
                    <a:pt x="29" y="116"/>
                  </a:cubicBezTo>
                  <a:cubicBezTo>
                    <a:pt x="29" y="116"/>
                    <a:pt x="29" y="116"/>
                    <a:pt x="29" y="116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27" y="121"/>
                    <a:pt x="25" y="126"/>
                    <a:pt x="22" y="131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9" y="135"/>
                    <a:pt x="36" y="140"/>
                    <a:pt x="43" y="145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5" y="142"/>
                    <a:pt x="49" y="139"/>
                    <a:pt x="53" y="135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9" y="137"/>
                    <a:pt x="64" y="139"/>
                    <a:pt x="70" y="139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70" y="139"/>
                    <a:pt x="70" y="139"/>
                    <a:pt x="70" y="139"/>
                  </a:cubicBezTo>
                  <a:cubicBezTo>
                    <a:pt x="71" y="140"/>
                    <a:pt x="69" y="139"/>
                    <a:pt x="71" y="140"/>
                  </a:cubicBezTo>
                  <a:cubicBezTo>
                    <a:pt x="71" y="140"/>
                    <a:pt x="71" y="140"/>
                    <a:pt x="71" y="140"/>
                  </a:cubicBezTo>
                  <a:cubicBezTo>
                    <a:pt x="71" y="140"/>
                    <a:pt x="71" y="140"/>
                    <a:pt x="71" y="140"/>
                  </a:cubicBezTo>
                  <a:cubicBezTo>
                    <a:pt x="71" y="140"/>
                    <a:pt x="71" y="140"/>
                    <a:pt x="71" y="140"/>
                  </a:cubicBezTo>
                  <a:cubicBezTo>
                    <a:pt x="71" y="140"/>
                    <a:pt x="71" y="140"/>
                    <a:pt x="71" y="140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74" y="147"/>
                    <a:pt x="74" y="147"/>
                    <a:pt x="74" y="147"/>
                  </a:cubicBezTo>
                  <a:cubicBezTo>
                    <a:pt x="75" y="150"/>
                    <a:pt x="76" y="152"/>
                    <a:pt x="76" y="155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84" y="153"/>
                    <a:pt x="92" y="152"/>
                    <a:pt x="101" y="150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0" y="146"/>
                    <a:pt x="101" y="141"/>
                    <a:pt x="101" y="136"/>
                  </a:cubicBezTo>
                  <a:cubicBezTo>
                    <a:pt x="101" y="135"/>
                    <a:pt x="101" y="135"/>
                    <a:pt x="101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7" y="133"/>
                    <a:pt x="112" y="130"/>
                    <a:pt x="116" y="127"/>
                  </a:cubicBezTo>
                  <a:cubicBezTo>
                    <a:pt x="116" y="126"/>
                    <a:pt x="116" y="126"/>
                    <a:pt x="116" y="126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22" y="129"/>
                    <a:pt x="127" y="131"/>
                    <a:pt x="131" y="133"/>
                  </a:cubicBezTo>
                  <a:cubicBezTo>
                    <a:pt x="130" y="133"/>
                    <a:pt x="130" y="133"/>
                    <a:pt x="130" y="133"/>
                  </a:cubicBezTo>
                  <a:cubicBezTo>
                    <a:pt x="135" y="126"/>
                    <a:pt x="140" y="120"/>
                    <a:pt x="145" y="113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42" y="110"/>
                    <a:pt x="139" y="106"/>
                    <a:pt x="136" y="102"/>
                  </a:cubicBezTo>
                  <a:cubicBezTo>
                    <a:pt x="135" y="102"/>
                    <a:pt x="135" y="102"/>
                    <a:pt x="135" y="102"/>
                  </a:cubicBezTo>
                  <a:cubicBezTo>
                    <a:pt x="135" y="101"/>
                    <a:pt x="135" y="101"/>
                    <a:pt x="135" y="101"/>
                  </a:cubicBezTo>
                  <a:cubicBezTo>
                    <a:pt x="138" y="96"/>
                    <a:pt x="139" y="91"/>
                    <a:pt x="140" y="86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45" y="83"/>
                    <a:pt x="150" y="81"/>
                    <a:pt x="155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3" y="71"/>
                    <a:pt x="152" y="63"/>
                    <a:pt x="151" y="55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46" y="55"/>
                    <a:pt x="141" y="55"/>
                    <a:pt x="136" y="54"/>
                  </a:cubicBezTo>
                  <a:cubicBezTo>
                    <a:pt x="136" y="54"/>
                    <a:pt x="136" y="54"/>
                    <a:pt x="136" y="54"/>
                  </a:cubicBezTo>
                  <a:cubicBezTo>
                    <a:pt x="135" y="54"/>
                    <a:pt x="135" y="54"/>
                    <a:pt x="135" y="54"/>
                  </a:cubicBezTo>
                  <a:cubicBezTo>
                    <a:pt x="133" y="48"/>
                    <a:pt x="130" y="44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7" y="39"/>
                    <a:pt x="127" y="39"/>
                    <a:pt x="127" y="39"/>
                  </a:cubicBezTo>
                  <a:cubicBezTo>
                    <a:pt x="129" y="34"/>
                    <a:pt x="132" y="29"/>
                    <a:pt x="134" y="25"/>
                  </a:cubicBezTo>
                  <a:cubicBezTo>
                    <a:pt x="134" y="25"/>
                    <a:pt x="134" y="25"/>
                    <a:pt x="134" y="25"/>
                  </a:cubicBezTo>
                  <a:cubicBezTo>
                    <a:pt x="126" y="19"/>
                    <a:pt x="119" y="14"/>
                    <a:pt x="114" y="10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09" y="14"/>
                    <a:pt x="105" y="17"/>
                    <a:pt x="102" y="20"/>
                  </a:cubicBezTo>
                  <a:cubicBezTo>
                    <a:pt x="102" y="20"/>
                    <a:pt x="102" y="20"/>
                    <a:pt x="102" y="20"/>
                  </a:cubicBezTo>
                  <a:cubicBezTo>
                    <a:pt x="102" y="20"/>
                    <a:pt x="102" y="20"/>
                    <a:pt x="102" y="20"/>
                  </a:cubicBezTo>
                  <a:cubicBezTo>
                    <a:pt x="97" y="17"/>
                    <a:pt x="93" y="16"/>
                    <a:pt x="90" y="16"/>
                  </a:cubicBezTo>
                  <a:cubicBezTo>
                    <a:pt x="89" y="16"/>
                    <a:pt x="88" y="15"/>
                    <a:pt x="87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6" y="15"/>
                    <a:pt x="86" y="15"/>
                    <a:pt x="87" y="15"/>
                  </a:cubicBezTo>
                  <a:cubicBezTo>
                    <a:pt x="87" y="15"/>
                    <a:pt x="89" y="15"/>
                    <a:pt x="90" y="15"/>
                  </a:cubicBezTo>
                  <a:cubicBezTo>
                    <a:pt x="93" y="16"/>
                    <a:pt x="97" y="17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5" y="16"/>
                    <a:pt x="109" y="13"/>
                    <a:pt x="113" y="9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20" y="13"/>
                    <a:pt x="127" y="18"/>
                    <a:pt x="135" y="24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3" y="30"/>
                    <a:pt x="131" y="34"/>
                    <a:pt x="128" y="39"/>
                  </a:cubicBezTo>
                  <a:cubicBezTo>
                    <a:pt x="128" y="39"/>
                    <a:pt x="128" y="39"/>
                    <a:pt x="128" y="39"/>
                  </a:cubicBezTo>
                  <a:cubicBezTo>
                    <a:pt x="132" y="43"/>
                    <a:pt x="135" y="48"/>
                    <a:pt x="137" y="53"/>
                  </a:cubicBezTo>
                  <a:cubicBezTo>
                    <a:pt x="136" y="53"/>
                    <a:pt x="136" y="53"/>
                    <a:pt x="136" y="53"/>
                  </a:cubicBezTo>
                  <a:cubicBezTo>
                    <a:pt x="141" y="53"/>
                    <a:pt x="146" y="53"/>
                    <a:pt x="152" y="54"/>
                  </a:cubicBezTo>
                  <a:cubicBezTo>
                    <a:pt x="152" y="54"/>
                    <a:pt x="152" y="54"/>
                    <a:pt x="152" y="54"/>
                  </a:cubicBezTo>
                  <a:cubicBezTo>
                    <a:pt x="152" y="55"/>
                    <a:pt x="152" y="55"/>
                    <a:pt x="152" y="55"/>
                  </a:cubicBezTo>
                  <a:cubicBezTo>
                    <a:pt x="154" y="63"/>
                    <a:pt x="155" y="71"/>
                    <a:pt x="156" y="80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5" y="81"/>
                    <a:pt x="155" y="81"/>
                    <a:pt x="155" y="81"/>
                  </a:cubicBezTo>
                  <a:cubicBezTo>
                    <a:pt x="151" y="83"/>
                    <a:pt x="146" y="85"/>
                    <a:pt x="141" y="87"/>
                  </a:cubicBezTo>
                  <a:cubicBezTo>
                    <a:pt x="142" y="86"/>
                    <a:pt x="142" y="86"/>
                    <a:pt x="142" y="86"/>
                  </a:cubicBezTo>
                  <a:cubicBezTo>
                    <a:pt x="141" y="91"/>
                    <a:pt x="139" y="97"/>
                    <a:pt x="137" y="102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40" y="105"/>
                    <a:pt x="144" y="109"/>
                    <a:pt x="147" y="113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2" y="121"/>
                    <a:pt x="137" y="128"/>
                    <a:pt x="132" y="135"/>
                  </a:cubicBezTo>
                  <a:cubicBezTo>
                    <a:pt x="131" y="135"/>
                    <a:pt x="131" y="135"/>
                    <a:pt x="131" y="135"/>
                  </a:cubicBezTo>
                  <a:cubicBezTo>
                    <a:pt x="130" y="135"/>
                    <a:pt x="130" y="135"/>
                    <a:pt x="130" y="135"/>
                  </a:cubicBezTo>
                  <a:cubicBezTo>
                    <a:pt x="126" y="133"/>
                    <a:pt x="121" y="131"/>
                    <a:pt x="116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3" y="132"/>
                    <a:pt x="108" y="135"/>
                    <a:pt x="103" y="137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3" y="141"/>
                    <a:pt x="102" y="146"/>
                    <a:pt x="102" y="152"/>
                  </a:cubicBezTo>
                  <a:cubicBezTo>
                    <a:pt x="102" y="152"/>
                    <a:pt x="102" y="152"/>
                    <a:pt x="102" y="152"/>
                  </a:cubicBezTo>
                  <a:cubicBezTo>
                    <a:pt x="101" y="153"/>
                    <a:pt x="101" y="153"/>
                    <a:pt x="101" y="153"/>
                  </a:cubicBezTo>
                  <a:cubicBezTo>
                    <a:pt x="93" y="154"/>
                    <a:pt x="84" y="155"/>
                    <a:pt x="76" y="156"/>
                  </a:cubicBezTo>
                  <a:cubicBezTo>
                    <a:pt x="75" y="156"/>
                    <a:pt x="75" y="156"/>
                    <a:pt x="75" y="156"/>
                  </a:cubicBezTo>
                  <a:cubicBezTo>
                    <a:pt x="74" y="155"/>
                    <a:pt x="74" y="155"/>
                    <a:pt x="74" y="155"/>
                  </a:cubicBezTo>
                  <a:cubicBezTo>
                    <a:pt x="73" y="153"/>
                    <a:pt x="73" y="151"/>
                    <a:pt x="72" y="148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69" y="142"/>
                    <a:pt x="69" y="142"/>
                    <a:pt x="69" y="142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71" y="142"/>
                    <a:pt x="69" y="141"/>
                    <a:pt x="70" y="142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64" y="141"/>
                    <a:pt x="58" y="139"/>
                    <a:pt x="53" y="137"/>
                  </a:cubicBezTo>
                  <a:cubicBezTo>
                    <a:pt x="55" y="137"/>
                    <a:pt x="55" y="137"/>
                    <a:pt x="55" y="137"/>
                  </a:cubicBezTo>
                  <a:cubicBezTo>
                    <a:pt x="50" y="140"/>
                    <a:pt x="46" y="144"/>
                    <a:pt x="43" y="147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1" y="147"/>
                    <a:pt x="41" y="147"/>
                    <a:pt x="41" y="147"/>
                  </a:cubicBezTo>
                  <a:cubicBezTo>
                    <a:pt x="34" y="142"/>
                    <a:pt x="27" y="136"/>
                    <a:pt x="21" y="131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3" y="125"/>
                    <a:pt x="25" y="120"/>
                    <a:pt x="27" y="116"/>
                  </a:cubicBezTo>
                  <a:cubicBezTo>
                    <a:pt x="27" y="117"/>
                    <a:pt x="27" y="117"/>
                    <a:pt x="27" y="117"/>
                  </a:cubicBezTo>
                  <a:cubicBezTo>
                    <a:pt x="23" y="113"/>
                    <a:pt x="21" y="107"/>
                    <a:pt x="19" y="102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4" y="103"/>
                    <a:pt x="9" y="102"/>
                    <a:pt x="4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2" y="92"/>
                    <a:pt x="1" y="83"/>
                    <a:pt x="0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5" y="72"/>
                    <a:pt x="10" y="71"/>
                    <a:pt x="15" y="69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5" y="64"/>
                    <a:pt x="17" y="58"/>
                    <a:pt x="19" y="53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5" y="50"/>
                    <a:pt x="12" y="46"/>
                    <a:pt x="9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4" y="34"/>
                    <a:pt x="19" y="27"/>
                    <a:pt x="24" y="21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30" y="23"/>
                    <a:pt x="35" y="25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3" y="24"/>
                    <a:pt x="48" y="21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4"/>
                    <a:pt x="54" y="9"/>
                    <a:pt x="54" y="4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65" y="2"/>
                    <a:pt x="74" y="1"/>
                    <a:pt x="8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2" y="5"/>
                    <a:pt x="84" y="9"/>
                    <a:pt x="85" y="11"/>
                  </a:cubicBezTo>
                  <a:cubicBezTo>
                    <a:pt x="85" y="12"/>
                    <a:pt x="85" y="13"/>
                    <a:pt x="85" y="14"/>
                  </a:cubicBezTo>
                  <a:cubicBezTo>
                    <a:pt x="86" y="15"/>
                    <a:pt x="86" y="15"/>
                    <a:pt x="86" y="15"/>
                  </a:cubicBezTo>
                  <a:close/>
                </a:path>
              </a:pathLst>
            </a:custGeom>
            <a:solidFill>
              <a:srgbClr val="E850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0" name="任意多边形 138">
              <a:extLst>
                <a:ext uri="{FF2B5EF4-FFF2-40B4-BE49-F238E27FC236}">
                  <a16:creationId xmlns:a16="http://schemas.microsoft.com/office/drawing/2014/main" id="{CB086EB2-E740-4F82-9DAD-531F2D0655B2}"/>
                </a:ext>
              </a:extLst>
            </p:cNvPr>
            <p:cNvSpPr/>
            <p:nvPr/>
          </p:nvSpPr>
          <p:spPr bwMode="auto">
            <a:xfrm>
              <a:off x="3519488" y="3609975"/>
              <a:ext cx="88900" cy="82550"/>
            </a:xfrm>
            <a:custGeom>
              <a:gdLst>
                <a:gd name="T0" fmla="*/ 17 w 38"/>
                <a:gd name="T1" fmla="*/ 1 h 36"/>
                <a:gd name="T2" fmla="*/ 18 w 38"/>
                <a:gd name="T3" fmla="*/ 0 h 36"/>
                <a:gd name="T4" fmla="*/ 21 w 38"/>
                <a:gd name="T5" fmla="*/ 0 h 36"/>
                <a:gd name="T6" fmla="*/ 32 w 38"/>
                <a:gd name="T7" fmla="*/ 5 h 36"/>
                <a:gd name="T8" fmla="*/ 37 w 38"/>
                <a:gd name="T9" fmla="*/ 22 h 36"/>
                <a:gd name="T10" fmla="*/ 32 w 38"/>
                <a:gd name="T11" fmla="*/ 31 h 36"/>
                <a:gd name="T12" fmla="*/ 22 w 38"/>
                <a:gd name="T13" fmla="*/ 36 h 36"/>
                <a:gd name="T14" fmla="*/ 11 w 38"/>
                <a:gd name="T15" fmla="*/ 34 h 36"/>
                <a:gd name="T16" fmla="*/ 3 w 38"/>
                <a:gd name="T17" fmla="*/ 26 h 36"/>
                <a:gd name="T18" fmla="*/ 4 w 38"/>
                <a:gd name="T19" fmla="*/ 9 h 36"/>
                <a:gd name="T20" fmla="*/ 13 w 38"/>
                <a:gd name="T21" fmla="*/ 2 h 36"/>
                <a:gd name="T22" fmla="*/ 16 w 38"/>
                <a:gd name="T23" fmla="*/ 1 h 36"/>
                <a:gd name="T24" fmla="*/ 17 w 38"/>
                <a:gd name="T25" fmla="*/ 1 h 36"/>
                <a:gd name="T26" fmla="*/ 13 w 38"/>
                <a:gd name="T27" fmla="*/ 2 h 36"/>
                <a:gd name="T28" fmla="*/ 5 w 38"/>
                <a:gd name="T29" fmla="*/ 10 h 36"/>
                <a:gd name="T30" fmla="*/ 5 w 38"/>
                <a:gd name="T31" fmla="*/ 26 h 36"/>
                <a:gd name="T32" fmla="*/ 11 w 38"/>
                <a:gd name="T33" fmla="*/ 32 h 36"/>
                <a:gd name="T34" fmla="*/ 22 w 38"/>
                <a:gd name="T35" fmla="*/ 34 h 36"/>
                <a:gd name="T36" fmla="*/ 31 w 38"/>
                <a:gd name="T37" fmla="*/ 30 h 36"/>
                <a:gd name="T38" fmla="*/ 36 w 38"/>
                <a:gd name="T39" fmla="*/ 21 h 36"/>
                <a:gd name="T40" fmla="*/ 31 w 38"/>
                <a:gd name="T41" fmla="*/ 6 h 36"/>
                <a:gd name="T42" fmla="*/ 21 w 38"/>
                <a:gd name="T43" fmla="*/ 1 h 36"/>
                <a:gd name="T44" fmla="*/ 17 w 38"/>
                <a:gd name="T45" fmla="*/ 1 h 3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36">
                  <a:moveTo>
                    <a:pt x="17" y="1"/>
                  </a:moveTo>
                  <a:cubicBezTo>
                    <a:pt x="17" y="1"/>
                    <a:pt x="17" y="1"/>
                    <a:pt x="18" y="0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24" y="1"/>
                    <a:pt x="28" y="2"/>
                    <a:pt x="32" y="5"/>
                  </a:cubicBezTo>
                  <a:cubicBezTo>
                    <a:pt x="36" y="9"/>
                    <a:pt x="38" y="15"/>
                    <a:pt x="37" y="22"/>
                  </a:cubicBezTo>
                  <a:cubicBezTo>
                    <a:pt x="36" y="25"/>
                    <a:pt x="34" y="28"/>
                    <a:pt x="32" y="31"/>
                  </a:cubicBezTo>
                  <a:cubicBezTo>
                    <a:pt x="29" y="33"/>
                    <a:pt x="26" y="35"/>
                    <a:pt x="22" y="36"/>
                  </a:cubicBezTo>
                  <a:cubicBezTo>
                    <a:pt x="18" y="36"/>
                    <a:pt x="14" y="35"/>
                    <a:pt x="11" y="34"/>
                  </a:cubicBezTo>
                  <a:cubicBezTo>
                    <a:pt x="8" y="32"/>
                    <a:pt x="5" y="29"/>
                    <a:pt x="3" y="26"/>
                  </a:cubicBezTo>
                  <a:cubicBezTo>
                    <a:pt x="0" y="20"/>
                    <a:pt x="1" y="13"/>
                    <a:pt x="4" y="9"/>
                  </a:cubicBezTo>
                  <a:cubicBezTo>
                    <a:pt x="6" y="5"/>
                    <a:pt x="10" y="2"/>
                    <a:pt x="13" y="2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5" y="1"/>
                    <a:pt x="13" y="2"/>
                  </a:cubicBezTo>
                  <a:cubicBezTo>
                    <a:pt x="11" y="3"/>
                    <a:pt x="7" y="5"/>
                    <a:pt x="5" y="10"/>
                  </a:cubicBezTo>
                  <a:cubicBezTo>
                    <a:pt x="2" y="14"/>
                    <a:pt x="2" y="20"/>
                    <a:pt x="5" y="26"/>
                  </a:cubicBezTo>
                  <a:cubicBezTo>
                    <a:pt x="6" y="28"/>
                    <a:pt x="8" y="31"/>
                    <a:pt x="11" y="32"/>
                  </a:cubicBezTo>
                  <a:cubicBezTo>
                    <a:pt x="14" y="34"/>
                    <a:pt x="18" y="35"/>
                    <a:pt x="22" y="34"/>
                  </a:cubicBezTo>
                  <a:cubicBezTo>
                    <a:pt x="25" y="34"/>
                    <a:pt x="28" y="32"/>
                    <a:pt x="31" y="30"/>
                  </a:cubicBezTo>
                  <a:cubicBezTo>
                    <a:pt x="33" y="27"/>
                    <a:pt x="35" y="24"/>
                    <a:pt x="36" y="21"/>
                  </a:cubicBezTo>
                  <a:cubicBezTo>
                    <a:pt x="37" y="15"/>
                    <a:pt x="35" y="9"/>
                    <a:pt x="31" y="6"/>
                  </a:cubicBezTo>
                  <a:cubicBezTo>
                    <a:pt x="28" y="3"/>
                    <a:pt x="24" y="1"/>
                    <a:pt x="21" y="1"/>
                  </a:cubicBezTo>
                  <a:cubicBezTo>
                    <a:pt x="19" y="1"/>
                    <a:pt x="17" y="1"/>
                    <a:pt x="17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1" name="任意多边形 139">
              <a:extLst>
                <a:ext uri="{FF2B5EF4-FFF2-40B4-BE49-F238E27FC236}">
                  <a16:creationId xmlns:a16="http://schemas.microsoft.com/office/drawing/2014/main" id="{8D333179-8461-4C16-8D53-21E8FF346C95}"/>
                </a:ext>
              </a:extLst>
            </p:cNvPr>
            <p:cNvSpPr/>
            <p:nvPr/>
          </p:nvSpPr>
          <p:spPr bwMode="auto">
            <a:xfrm>
              <a:off x="3448051" y="3536950"/>
              <a:ext cx="230188" cy="228600"/>
            </a:xfrm>
            <a:custGeom>
              <a:gdLst>
                <a:gd name="T0" fmla="*/ 54 w 99"/>
                <a:gd name="T1" fmla="*/ 7 h 98"/>
                <a:gd name="T2" fmla="*/ 35 w 99"/>
                <a:gd name="T3" fmla="*/ 3 h 98"/>
                <a:gd name="T4" fmla="*/ 35 w 99"/>
                <a:gd name="T5" fmla="*/ 13 h 98"/>
                <a:gd name="T6" fmla="*/ 25 w 99"/>
                <a:gd name="T7" fmla="*/ 18 h 98"/>
                <a:gd name="T8" fmla="*/ 17 w 99"/>
                <a:gd name="T9" fmla="*/ 14 h 98"/>
                <a:gd name="T10" fmla="*/ 13 w 99"/>
                <a:gd name="T11" fmla="*/ 33 h 98"/>
                <a:gd name="T12" fmla="*/ 11 w 99"/>
                <a:gd name="T13" fmla="*/ 44 h 98"/>
                <a:gd name="T14" fmla="*/ 1 w 99"/>
                <a:gd name="T15" fmla="*/ 48 h 98"/>
                <a:gd name="T16" fmla="*/ 3 w 99"/>
                <a:gd name="T17" fmla="*/ 63 h 98"/>
                <a:gd name="T18" fmla="*/ 14 w 99"/>
                <a:gd name="T19" fmla="*/ 64 h 98"/>
                <a:gd name="T20" fmla="*/ 19 w 99"/>
                <a:gd name="T21" fmla="*/ 74 h 98"/>
                <a:gd name="T22" fmla="*/ 27 w 99"/>
                <a:gd name="T23" fmla="*/ 91 h 98"/>
                <a:gd name="T24" fmla="*/ 34 w 99"/>
                <a:gd name="T25" fmla="*/ 85 h 98"/>
                <a:gd name="T26" fmla="*/ 45 w 99"/>
                <a:gd name="T27" fmla="*/ 88 h 98"/>
                <a:gd name="T28" fmla="*/ 45 w 99"/>
                <a:gd name="T29" fmla="*/ 88 h 98"/>
                <a:gd name="T30" fmla="*/ 45 w 99"/>
                <a:gd name="T31" fmla="*/ 88 h 98"/>
                <a:gd name="T32" fmla="*/ 46 w 99"/>
                <a:gd name="T33" fmla="*/ 89 h 98"/>
                <a:gd name="T34" fmla="*/ 49 w 99"/>
                <a:gd name="T35" fmla="*/ 97 h 98"/>
                <a:gd name="T36" fmla="*/ 63 w 99"/>
                <a:gd name="T37" fmla="*/ 95 h 98"/>
                <a:gd name="T38" fmla="*/ 65 w 99"/>
                <a:gd name="T39" fmla="*/ 85 h 98"/>
                <a:gd name="T40" fmla="*/ 74 w 99"/>
                <a:gd name="T41" fmla="*/ 80 h 98"/>
                <a:gd name="T42" fmla="*/ 92 w 99"/>
                <a:gd name="T43" fmla="*/ 71 h 98"/>
                <a:gd name="T44" fmla="*/ 86 w 99"/>
                <a:gd name="T45" fmla="*/ 64 h 98"/>
                <a:gd name="T46" fmla="*/ 88 w 99"/>
                <a:gd name="T47" fmla="*/ 53 h 98"/>
                <a:gd name="T48" fmla="*/ 98 w 99"/>
                <a:gd name="T49" fmla="*/ 51 h 98"/>
                <a:gd name="T50" fmla="*/ 86 w 99"/>
                <a:gd name="T51" fmla="*/ 34 h 98"/>
                <a:gd name="T52" fmla="*/ 81 w 99"/>
                <a:gd name="T53" fmla="*/ 25 h 98"/>
                <a:gd name="T54" fmla="*/ 85 w 99"/>
                <a:gd name="T55" fmla="*/ 16 h 98"/>
                <a:gd name="T56" fmla="*/ 72 w 99"/>
                <a:gd name="T57" fmla="*/ 6 h 98"/>
                <a:gd name="T58" fmla="*/ 65 w 99"/>
                <a:gd name="T59" fmla="*/ 12 h 98"/>
                <a:gd name="T60" fmla="*/ 55 w 99"/>
                <a:gd name="T61" fmla="*/ 10 h 98"/>
                <a:gd name="T62" fmla="*/ 65 w 99"/>
                <a:gd name="T63" fmla="*/ 12 h 98"/>
                <a:gd name="T64" fmla="*/ 72 w 99"/>
                <a:gd name="T65" fmla="*/ 6 h 98"/>
                <a:gd name="T66" fmla="*/ 86 w 99"/>
                <a:gd name="T67" fmla="*/ 16 h 98"/>
                <a:gd name="T68" fmla="*/ 81 w 99"/>
                <a:gd name="T69" fmla="*/ 24 h 98"/>
                <a:gd name="T70" fmla="*/ 96 w 99"/>
                <a:gd name="T71" fmla="*/ 34 h 98"/>
                <a:gd name="T72" fmla="*/ 99 w 99"/>
                <a:gd name="T73" fmla="*/ 50 h 98"/>
                <a:gd name="T74" fmla="*/ 89 w 99"/>
                <a:gd name="T75" fmla="*/ 54 h 98"/>
                <a:gd name="T76" fmla="*/ 87 w 99"/>
                <a:gd name="T77" fmla="*/ 64 h 98"/>
                <a:gd name="T78" fmla="*/ 93 w 99"/>
                <a:gd name="T79" fmla="*/ 72 h 98"/>
                <a:gd name="T80" fmla="*/ 83 w 99"/>
                <a:gd name="T81" fmla="*/ 85 h 98"/>
                <a:gd name="T82" fmla="*/ 65 w 99"/>
                <a:gd name="T83" fmla="*/ 86 h 98"/>
                <a:gd name="T84" fmla="*/ 65 w 99"/>
                <a:gd name="T85" fmla="*/ 96 h 98"/>
                <a:gd name="T86" fmla="*/ 48 w 99"/>
                <a:gd name="T87" fmla="*/ 98 h 98"/>
                <a:gd name="T88" fmla="*/ 45 w 99"/>
                <a:gd name="T89" fmla="*/ 91 h 98"/>
                <a:gd name="T90" fmla="*/ 44 w 99"/>
                <a:gd name="T91" fmla="*/ 89 h 98"/>
                <a:gd name="T92" fmla="*/ 44 w 99"/>
                <a:gd name="T93" fmla="*/ 89 h 98"/>
                <a:gd name="T94" fmla="*/ 45 w 99"/>
                <a:gd name="T95" fmla="*/ 89 h 98"/>
                <a:gd name="T96" fmla="*/ 34 w 99"/>
                <a:gd name="T97" fmla="*/ 86 h 98"/>
                <a:gd name="T98" fmla="*/ 27 w 99"/>
                <a:gd name="T99" fmla="*/ 93 h 98"/>
                <a:gd name="T100" fmla="*/ 13 w 99"/>
                <a:gd name="T101" fmla="*/ 82 h 98"/>
                <a:gd name="T102" fmla="*/ 18 w 99"/>
                <a:gd name="T103" fmla="*/ 74 h 98"/>
                <a:gd name="T104" fmla="*/ 3 w 99"/>
                <a:gd name="T105" fmla="*/ 64 h 98"/>
                <a:gd name="T106" fmla="*/ 0 w 99"/>
                <a:gd name="T107" fmla="*/ 47 h 98"/>
                <a:gd name="T108" fmla="*/ 10 w 99"/>
                <a:gd name="T109" fmla="*/ 43 h 98"/>
                <a:gd name="T110" fmla="*/ 12 w 99"/>
                <a:gd name="T111" fmla="*/ 34 h 98"/>
                <a:gd name="T112" fmla="*/ 6 w 99"/>
                <a:gd name="T113" fmla="*/ 26 h 98"/>
                <a:gd name="T114" fmla="*/ 17 w 99"/>
                <a:gd name="T115" fmla="*/ 13 h 98"/>
                <a:gd name="T116" fmla="*/ 34 w 99"/>
                <a:gd name="T117" fmla="*/ 12 h 98"/>
                <a:gd name="T118" fmla="*/ 35 w 99"/>
                <a:gd name="T119" fmla="*/ 2 h 98"/>
                <a:gd name="T120" fmla="*/ 51 w 99"/>
                <a:gd name="T121" fmla="*/ 0 h 98"/>
                <a:gd name="T122" fmla="*/ 54 w 99"/>
                <a:gd name="T123" fmla="*/ 9 h 9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" h="98">
                  <a:moveTo>
                    <a:pt x="55" y="10"/>
                  </a:moveTo>
                  <a:cubicBezTo>
                    <a:pt x="55" y="10"/>
                    <a:pt x="54" y="9"/>
                    <a:pt x="54" y="9"/>
                  </a:cubicBezTo>
                  <a:cubicBezTo>
                    <a:pt x="54" y="9"/>
                    <a:pt x="54" y="8"/>
                    <a:pt x="54" y="7"/>
                  </a:cubicBezTo>
                  <a:cubicBezTo>
                    <a:pt x="53" y="6"/>
                    <a:pt x="52" y="3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7" y="1"/>
                    <a:pt x="42" y="2"/>
                    <a:pt x="35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5" y="6"/>
                    <a:pt x="35" y="9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1" y="14"/>
                    <a:pt x="28" y="16"/>
                    <a:pt x="26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2" y="17"/>
                    <a:pt x="19" y="15"/>
                    <a:pt x="1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4" y="18"/>
                    <a:pt x="10" y="22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9" y="28"/>
                    <a:pt x="11" y="31"/>
                    <a:pt x="13" y="33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2" y="37"/>
                    <a:pt x="11" y="40"/>
                    <a:pt x="11" y="44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8" y="46"/>
                    <a:pt x="4" y="47"/>
                    <a:pt x="1" y="48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52"/>
                    <a:pt x="3" y="58"/>
                    <a:pt x="4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6" y="63"/>
                    <a:pt x="10" y="63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5" y="67"/>
                    <a:pt x="17" y="70"/>
                    <a:pt x="19" y="73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8" y="76"/>
                    <a:pt x="16" y="79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9" y="85"/>
                    <a:pt x="23" y="88"/>
                    <a:pt x="27" y="91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9" y="89"/>
                    <a:pt x="31" y="87"/>
                    <a:pt x="34" y="85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8" y="86"/>
                    <a:pt x="41" y="87"/>
                    <a:pt x="45" y="8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5" y="88"/>
                    <a:pt x="44" y="87"/>
                    <a:pt x="45" y="8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8" y="94"/>
                    <a:pt x="48" y="96"/>
                    <a:pt x="49" y="97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53" y="96"/>
                    <a:pt x="59" y="95"/>
                    <a:pt x="64" y="95"/>
                  </a:cubicBezTo>
                  <a:cubicBezTo>
                    <a:pt x="63" y="95"/>
                    <a:pt x="63" y="95"/>
                    <a:pt x="63" y="95"/>
                  </a:cubicBezTo>
                  <a:cubicBezTo>
                    <a:pt x="64" y="92"/>
                    <a:pt x="64" y="89"/>
                    <a:pt x="64" y="86"/>
                  </a:cubicBezTo>
                  <a:cubicBezTo>
                    <a:pt x="64" y="85"/>
                    <a:pt x="64" y="85"/>
                    <a:pt x="64" y="85"/>
                  </a:cubicBezTo>
                  <a:cubicBezTo>
                    <a:pt x="65" y="85"/>
                    <a:pt x="65" y="85"/>
                    <a:pt x="65" y="85"/>
                  </a:cubicBezTo>
                  <a:cubicBezTo>
                    <a:pt x="68" y="84"/>
                    <a:pt x="71" y="82"/>
                    <a:pt x="74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7" y="81"/>
                    <a:pt x="80" y="82"/>
                    <a:pt x="83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6" y="80"/>
                    <a:pt x="89" y="75"/>
                    <a:pt x="92" y="71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0" y="69"/>
                    <a:pt x="88" y="67"/>
                    <a:pt x="86" y="64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87" y="61"/>
                    <a:pt x="88" y="57"/>
                    <a:pt x="88" y="54"/>
                  </a:cubicBezTo>
                  <a:cubicBezTo>
                    <a:pt x="88" y="53"/>
                    <a:pt x="88" y="53"/>
                    <a:pt x="88" y="53"/>
                  </a:cubicBezTo>
                  <a:cubicBezTo>
                    <a:pt x="89" y="53"/>
                    <a:pt x="89" y="53"/>
                    <a:pt x="89" y="53"/>
                  </a:cubicBezTo>
                  <a:cubicBezTo>
                    <a:pt x="92" y="52"/>
                    <a:pt x="95" y="51"/>
                    <a:pt x="98" y="50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7" y="45"/>
                    <a:pt x="96" y="40"/>
                    <a:pt x="95" y="35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2" y="35"/>
                    <a:pt x="89" y="34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4" y="30"/>
                    <a:pt x="83" y="27"/>
                    <a:pt x="81" y="25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2" y="21"/>
                    <a:pt x="83" y="18"/>
                    <a:pt x="85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0" y="12"/>
                    <a:pt x="76" y="9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69" y="9"/>
                    <a:pt x="67" y="11"/>
                    <a:pt x="65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1" y="11"/>
                    <a:pt x="59" y="10"/>
                    <a:pt x="57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10"/>
                    <a:pt x="57" y="10"/>
                  </a:cubicBezTo>
                  <a:cubicBezTo>
                    <a:pt x="59" y="10"/>
                    <a:pt x="61" y="11"/>
                    <a:pt x="65" y="12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67" y="10"/>
                    <a:pt x="69" y="8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6" y="8"/>
                    <a:pt x="80" y="12"/>
                    <a:pt x="85" y="15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19"/>
                    <a:pt x="83" y="22"/>
                    <a:pt x="81" y="25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3" y="27"/>
                    <a:pt x="85" y="30"/>
                    <a:pt x="87" y="33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89" y="33"/>
                    <a:pt x="93" y="34"/>
                    <a:pt x="96" y="34"/>
                  </a:cubicBezTo>
                  <a:cubicBezTo>
                    <a:pt x="96" y="34"/>
                    <a:pt x="96" y="34"/>
                    <a:pt x="96" y="34"/>
                  </a:cubicBezTo>
                  <a:cubicBezTo>
                    <a:pt x="96" y="34"/>
                    <a:pt x="96" y="34"/>
                    <a:pt x="96" y="34"/>
                  </a:cubicBezTo>
                  <a:cubicBezTo>
                    <a:pt x="97" y="39"/>
                    <a:pt x="98" y="45"/>
                    <a:pt x="99" y="50"/>
                  </a:cubicBezTo>
                  <a:cubicBezTo>
                    <a:pt x="99" y="51"/>
                    <a:pt x="99" y="51"/>
                    <a:pt x="99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5" y="52"/>
                    <a:pt x="92" y="53"/>
                    <a:pt x="89" y="54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89" y="57"/>
                    <a:pt x="88" y="61"/>
                    <a:pt x="87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9" y="66"/>
                    <a:pt x="91" y="69"/>
                    <a:pt x="93" y="71"/>
                  </a:cubicBezTo>
                  <a:cubicBezTo>
                    <a:pt x="93" y="71"/>
                    <a:pt x="93" y="71"/>
                    <a:pt x="93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0" y="76"/>
                    <a:pt x="87" y="80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0" y="84"/>
                    <a:pt x="77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2" y="83"/>
                    <a:pt x="68" y="85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5" y="89"/>
                    <a:pt x="65" y="92"/>
                    <a:pt x="65" y="95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59" y="97"/>
                    <a:pt x="54" y="97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6"/>
                    <a:pt x="46" y="95"/>
                    <a:pt x="46" y="93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5" y="89"/>
                    <a:pt x="44" y="89"/>
                    <a:pt x="45" y="89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1" y="89"/>
                    <a:pt x="37" y="88"/>
                    <a:pt x="34" y="86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2" y="88"/>
                    <a:pt x="30" y="90"/>
                    <a:pt x="27" y="92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2" y="89"/>
                    <a:pt x="18" y="86"/>
                    <a:pt x="14" y="83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79"/>
                    <a:pt x="16" y="76"/>
                    <a:pt x="18" y="73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5" y="71"/>
                    <a:pt x="14" y="68"/>
                    <a:pt x="12" y="64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5"/>
                    <a:pt x="6" y="64"/>
                    <a:pt x="3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2" y="58"/>
                    <a:pt x="1" y="52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4" y="46"/>
                    <a:pt x="7" y="44"/>
                    <a:pt x="10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0"/>
                    <a:pt x="11" y="37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0" y="32"/>
                    <a:pt x="8" y="29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10" y="22"/>
                    <a:pt x="13" y="17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0" y="15"/>
                    <a:pt x="23" y="16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8" y="15"/>
                    <a:pt x="31" y="13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9"/>
                    <a:pt x="35" y="6"/>
                    <a:pt x="35" y="3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42" y="1"/>
                    <a:pt x="47" y="1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3"/>
                    <a:pt x="53" y="6"/>
                    <a:pt x="54" y="7"/>
                  </a:cubicBezTo>
                  <a:cubicBezTo>
                    <a:pt x="54" y="8"/>
                    <a:pt x="54" y="8"/>
                    <a:pt x="54" y="9"/>
                  </a:cubicBezTo>
                  <a:cubicBezTo>
                    <a:pt x="55" y="9"/>
                    <a:pt x="55" y="10"/>
                    <a:pt x="55" y="1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2" name="任意多边形 140">
              <a:extLst>
                <a:ext uri="{FF2B5EF4-FFF2-40B4-BE49-F238E27FC236}">
                  <a16:creationId xmlns:a16="http://schemas.microsoft.com/office/drawing/2014/main" id="{DFCF376C-3CB4-482F-BB14-7A622B139E30}"/>
                </a:ext>
              </a:extLst>
            </p:cNvPr>
            <p:cNvSpPr/>
            <p:nvPr/>
          </p:nvSpPr>
          <p:spPr bwMode="auto">
            <a:xfrm>
              <a:off x="4402138" y="1747838"/>
              <a:ext cx="419100" cy="419100"/>
            </a:xfrm>
            <a:custGeom>
              <a:gdLst>
                <a:gd name="T0" fmla="*/ 4 w 180"/>
                <a:gd name="T1" fmla="*/ 85 h 180"/>
                <a:gd name="T2" fmla="*/ 96 w 180"/>
                <a:gd name="T3" fmla="*/ 4 h 180"/>
                <a:gd name="T4" fmla="*/ 177 w 180"/>
                <a:gd name="T5" fmla="*/ 96 h 180"/>
                <a:gd name="T6" fmla="*/ 85 w 180"/>
                <a:gd name="T7" fmla="*/ 177 h 180"/>
                <a:gd name="T8" fmla="*/ 4 w 180"/>
                <a:gd name="T9" fmla="*/ 85 h 1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0">
                  <a:moveTo>
                    <a:pt x="4" y="85"/>
                  </a:moveTo>
                  <a:cubicBezTo>
                    <a:pt x="7" y="37"/>
                    <a:pt x="48" y="0"/>
                    <a:pt x="96" y="4"/>
                  </a:cubicBezTo>
                  <a:cubicBezTo>
                    <a:pt x="144" y="7"/>
                    <a:pt x="180" y="48"/>
                    <a:pt x="177" y="96"/>
                  </a:cubicBezTo>
                  <a:cubicBezTo>
                    <a:pt x="174" y="144"/>
                    <a:pt x="133" y="180"/>
                    <a:pt x="85" y="177"/>
                  </a:cubicBezTo>
                  <a:cubicBezTo>
                    <a:pt x="37" y="174"/>
                    <a:pt x="0" y="133"/>
                    <a:pt x="4" y="8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3" name="任意多边形 141">
              <a:extLst>
                <a:ext uri="{FF2B5EF4-FFF2-40B4-BE49-F238E27FC236}">
                  <a16:creationId xmlns:a16="http://schemas.microsoft.com/office/drawing/2014/main" id="{B7FB8BE8-8144-41A5-B4AB-F80ED1F7304A}"/>
                </a:ext>
              </a:extLst>
            </p:cNvPr>
            <p:cNvSpPr/>
            <p:nvPr/>
          </p:nvSpPr>
          <p:spPr bwMode="auto">
            <a:xfrm>
              <a:off x="4408488" y="1751013"/>
              <a:ext cx="411163" cy="415925"/>
            </a:xfrm>
            <a:custGeom>
              <a:gdLst>
                <a:gd name="T0" fmla="*/ 1 w 176"/>
                <a:gd name="T1" fmla="*/ 83 h 178"/>
                <a:gd name="T2" fmla="*/ 1 w 176"/>
                <a:gd name="T3" fmla="*/ 84 h 178"/>
                <a:gd name="T4" fmla="*/ 1 w 176"/>
                <a:gd name="T5" fmla="*/ 88 h 178"/>
                <a:gd name="T6" fmla="*/ 1 w 176"/>
                <a:gd name="T7" fmla="*/ 91 h 178"/>
                <a:gd name="T8" fmla="*/ 1 w 176"/>
                <a:gd name="T9" fmla="*/ 95 h 178"/>
                <a:gd name="T10" fmla="*/ 2 w 176"/>
                <a:gd name="T11" fmla="*/ 104 h 178"/>
                <a:gd name="T12" fmla="*/ 10 w 176"/>
                <a:gd name="T13" fmla="*/ 128 h 178"/>
                <a:gd name="T14" fmla="*/ 31 w 176"/>
                <a:gd name="T15" fmla="*/ 153 h 178"/>
                <a:gd name="T16" fmla="*/ 66 w 176"/>
                <a:gd name="T17" fmla="*/ 172 h 178"/>
                <a:gd name="T18" fmla="*/ 111 w 176"/>
                <a:gd name="T19" fmla="*/ 171 h 178"/>
                <a:gd name="T20" fmla="*/ 123 w 176"/>
                <a:gd name="T21" fmla="*/ 167 h 178"/>
                <a:gd name="T22" fmla="*/ 134 w 176"/>
                <a:gd name="T23" fmla="*/ 161 h 178"/>
                <a:gd name="T24" fmla="*/ 144 w 176"/>
                <a:gd name="T25" fmla="*/ 153 h 178"/>
                <a:gd name="T26" fmla="*/ 153 w 176"/>
                <a:gd name="T27" fmla="*/ 144 h 178"/>
                <a:gd name="T28" fmla="*/ 167 w 176"/>
                <a:gd name="T29" fmla="*/ 121 h 178"/>
                <a:gd name="T30" fmla="*/ 173 w 176"/>
                <a:gd name="T31" fmla="*/ 94 h 178"/>
                <a:gd name="T32" fmla="*/ 170 w 176"/>
                <a:gd name="T33" fmla="*/ 67 h 178"/>
                <a:gd name="T34" fmla="*/ 160 w 176"/>
                <a:gd name="T35" fmla="*/ 42 h 178"/>
                <a:gd name="T36" fmla="*/ 152 w 176"/>
                <a:gd name="T37" fmla="*/ 32 h 178"/>
                <a:gd name="T38" fmla="*/ 143 w 176"/>
                <a:gd name="T39" fmla="*/ 23 h 178"/>
                <a:gd name="T40" fmla="*/ 133 w 176"/>
                <a:gd name="T41" fmla="*/ 15 h 178"/>
                <a:gd name="T42" fmla="*/ 122 w 176"/>
                <a:gd name="T43" fmla="*/ 10 h 178"/>
                <a:gd name="T44" fmla="*/ 77 w 176"/>
                <a:gd name="T45" fmla="*/ 3 h 178"/>
                <a:gd name="T46" fmla="*/ 40 w 176"/>
                <a:gd name="T47" fmla="*/ 17 h 178"/>
                <a:gd name="T48" fmla="*/ 16 w 176"/>
                <a:gd name="T49" fmla="*/ 40 h 178"/>
                <a:gd name="T50" fmla="*/ 5 w 176"/>
                <a:gd name="T51" fmla="*/ 62 h 178"/>
                <a:gd name="T52" fmla="*/ 3 w 176"/>
                <a:gd name="T53" fmla="*/ 71 h 178"/>
                <a:gd name="T54" fmla="*/ 2 w 176"/>
                <a:gd name="T55" fmla="*/ 74 h 178"/>
                <a:gd name="T56" fmla="*/ 1 w 176"/>
                <a:gd name="T57" fmla="*/ 77 h 178"/>
                <a:gd name="T58" fmla="*/ 1 w 176"/>
                <a:gd name="T59" fmla="*/ 81 h 178"/>
                <a:gd name="T60" fmla="*/ 1 w 176"/>
                <a:gd name="T61" fmla="*/ 83 h 178"/>
                <a:gd name="T62" fmla="*/ 1 w 176"/>
                <a:gd name="T63" fmla="*/ 81 h 178"/>
                <a:gd name="T64" fmla="*/ 1 w 176"/>
                <a:gd name="T65" fmla="*/ 77 h 178"/>
                <a:gd name="T66" fmla="*/ 1 w 176"/>
                <a:gd name="T67" fmla="*/ 74 h 178"/>
                <a:gd name="T68" fmla="*/ 2 w 176"/>
                <a:gd name="T69" fmla="*/ 71 h 178"/>
                <a:gd name="T70" fmla="*/ 4 w 176"/>
                <a:gd name="T71" fmla="*/ 62 h 178"/>
                <a:gd name="T72" fmla="*/ 15 w 176"/>
                <a:gd name="T73" fmla="*/ 39 h 178"/>
                <a:gd name="T74" fmla="*/ 39 w 176"/>
                <a:gd name="T75" fmla="*/ 15 h 178"/>
                <a:gd name="T76" fmla="*/ 77 w 176"/>
                <a:gd name="T77" fmla="*/ 1 h 178"/>
                <a:gd name="T78" fmla="*/ 123 w 176"/>
                <a:gd name="T79" fmla="*/ 8 h 178"/>
                <a:gd name="T80" fmla="*/ 134 w 176"/>
                <a:gd name="T81" fmla="*/ 14 h 178"/>
                <a:gd name="T82" fmla="*/ 144 w 176"/>
                <a:gd name="T83" fmla="*/ 21 h 178"/>
                <a:gd name="T84" fmla="*/ 153 w 176"/>
                <a:gd name="T85" fmla="*/ 30 h 178"/>
                <a:gd name="T86" fmla="*/ 161 w 176"/>
                <a:gd name="T87" fmla="*/ 41 h 178"/>
                <a:gd name="T88" fmla="*/ 172 w 176"/>
                <a:gd name="T89" fmla="*/ 66 h 178"/>
                <a:gd name="T90" fmla="*/ 175 w 176"/>
                <a:gd name="T91" fmla="*/ 94 h 178"/>
                <a:gd name="T92" fmla="*/ 169 w 176"/>
                <a:gd name="T93" fmla="*/ 122 h 178"/>
                <a:gd name="T94" fmla="*/ 155 w 176"/>
                <a:gd name="T95" fmla="*/ 145 h 178"/>
                <a:gd name="T96" fmla="*/ 145 w 176"/>
                <a:gd name="T97" fmla="*/ 155 h 178"/>
                <a:gd name="T98" fmla="*/ 135 w 176"/>
                <a:gd name="T99" fmla="*/ 162 h 178"/>
                <a:gd name="T100" fmla="*/ 124 w 176"/>
                <a:gd name="T101" fmla="*/ 169 h 178"/>
                <a:gd name="T102" fmla="*/ 112 w 176"/>
                <a:gd name="T103" fmla="*/ 173 h 178"/>
                <a:gd name="T104" fmla="*/ 65 w 176"/>
                <a:gd name="T105" fmla="*/ 173 h 178"/>
                <a:gd name="T106" fmla="*/ 30 w 176"/>
                <a:gd name="T107" fmla="*/ 154 h 178"/>
                <a:gd name="T108" fmla="*/ 9 w 176"/>
                <a:gd name="T109" fmla="*/ 128 h 178"/>
                <a:gd name="T110" fmla="*/ 1 w 176"/>
                <a:gd name="T111" fmla="*/ 104 h 178"/>
                <a:gd name="T112" fmla="*/ 0 w 176"/>
                <a:gd name="T113" fmla="*/ 95 h 178"/>
                <a:gd name="T114" fmla="*/ 0 w 176"/>
                <a:gd name="T115" fmla="*/ 91 h 178"/>
                <a:gd name="T116" fmla="*/ 0 w 176"/>
                <a:gd name="T117" fmla="*/ 88 h 178"/>
                <a:gd name="T118" fmla="*/ 0 w 176"/>
                <a:gd name="T119" fmla="*/ 84 h 178"/>
                <a:gd name="T120" fmla="*/ 1 w 176"/>
                <a:gd name="T121" fmla="*/ 83 h 17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" h="178">
                  <a:moveTo>
                    <a:pt x="1" y="83"/>
                  </a:moveTo>
                  <a:cubicBezTo>
                    <a:pt x="1" y="83"/>
                    <a:pt x="1" y="83"/>
                    <a:pt x="1" y="84"/>
                  </a:cubicBezTo>
                  <a:cubicBezTo>
                    <a:pt x="1" y="85"/>
                    <a:pt x="1" y="87"/>
                    <a:pt x="1" y="88"/>
                  </a:cubicBezTo>
                  <a:cubicBezTo>
                    <a:pt x="1" y="89"/>
                    <a:pt x="1" y="90"/>
                    <a:pt x="1" y="91"/>
                  </a:cubicBezTo>
                  <a:cubicBezTo>
                    <a:pt x="1" y="92"/>
                    <a:pt x="1" y="94"/>
                    <a:pt x="1" y="95"/>
                  </a:cubicBezTo>
                  <a:cubicBezTo>
                    <a:pt x="1" y="98"/>
                    <a:pt x="1" y="101"/>
                    <a:pt x="2" y="104"/>
                  </a:cubicBezTo>
                  <a:cubicBezTo>
                    <a:pt x="3" y="111"/>
                    <a:pt x="6" y="119"/>
                    <a:pt x="10" y="128"/>
                  </a:cubicBezTo>
                  <a:cubicBezTo>
                    <a:pt x="15" y="136"/>
                    <a:pt x="21" y="145"/>
                    <a:pt x="31" y="153"/>
                  </a:cubicBezTo>
                  <a:cubicBezTo>
                    <a:pt x="40" y="161"/>
                    <a:pt x="52" y="168"/>
                    <a:pt x="66" y="172"/>
                  </a:cubicBezTo>
                  <a:cubicBezTo>
                    <a:pt x="80" y="175"/>
                    <a:pt x="96" y="176"/>
                    <a:pt x="111" y="171"/>
                  </a:cubicBezTo>
                  <a:cubicBezTo>
                    <a:pt x="115" y="170"/>
                    <a:pt x="119" y="168"/>
                    <a:pt x="123" y="167"/>
                  </a:cubicBezTo>
                  <a:cubicBezTo>
                    <a:pt x="126" y="165"/>
                    <a:pt x="130" y="163"/>
                    <a:pt x="134" y="161"/>
                  </a:cubicBezTo>
                  <a:cubicBezTo>
                    <a:pt x="137" y="159"/>
                    <a:pt x="141" y="156"/>
                    <a:pt x="144" y="153"/>
                  </a:cubicBezTo>
                  <a:cubicBezTo>
                    <a:pt x="147" y="150"/>
                    <a:pt x="150" y="147"/>
                    <a:pt x="153" y="144"/>
                  </a:cubicBezTo>
                  <a:cubicBezTo>
                    <a:pt x="159" y="137"/>
                    <a:pt x="164" y="129"/>
                    <a:pt x="167" y="121"/>
                  </a:cubicBezTo>
                  <a:cubicBezTo>
                    <a:pt x="170" y="112"/>
                    <a:pt x="172" y="103"/>
                    <a:pt x="173" y="94"/>
                  </a:cubicBezTo>
                  <a:cubicBezTo>
                    <a:pt x="174" y="85"/>
                    <a:pt x="173" y="75"/>
                    <a:pt x="170" y="67"/>
                  </a:cubicBezTo>
                  <a:cubicBezTo>
                    <a:pt x="168" y="58"/>
                    <a:pt x="164" y="50"/>
                    <a:pt x="160" y="42"/>
                  </a:cubicBezTo>
                  <a:cubicBezTo>
                    <a:pt x="157" y="38"/>
                    <a:pt x="155" y="35"/>
                    <a:pt x="152" y="32"/>
                  </a:cubicBezTo>
                  <a:cubicBezTo>
                    <a:pt x="149" y="29"/>
                    <a:pt x="146" y="25"/>
                    <a:pt x="143" y="23"/>
                  </a:cubicBezTo>
                  <a:cubicBezTo>
                    <a:pt x="140" y="20"/>
                    <a:pt x="136" y="18"/>
                    <a:pt x="133" y="15"/>
                  </a:cubicBezTo>
                  <a:cubicBezTo>
                    <a:pt x="129" y="13"/>
                    <a:pt x="126" y="11"/>
                    <a:pt x="122" y="10"/>
                  </a:cubicBezTo>
                  <a:cubicBezTo>
                    <a:pt x="107" y="3"/>
                    <a:pt x="91" y="1"/>
                    <a:pt x="77" y="3"/>
                  </a:cubicBezTo>
                  <a:cubicBezTo>
                    <a:pt x="63" y="5"/>
                    <a:pt x="50" y="10"/>
                    <a:pt x="40" y="17"/>
                  </a:cubicBezTo>
                  <a:cubicBezTo>
                    <a:pt x="29" y="23"/>
                    <a:pt x="22" y="32"/>
                    <a:pt x="16" y="40"/>
                  </a:cubicBezTo>
                  <a:cubicBezTo>
                    <a:pt x="11" y="48"/>
                    <a:pt x="7" y="55"/>
                    <a:pt x="5" y="62"/>
                  </a:cubicBezTo>
                  <a:cubicBezTo>
                    <a:pt x="4" y="65"/>
                    <a:pt x="3" y="68"/>
                    <a:pt x="3" y="71"/>
                  </a:cubicBezTo>
                  <a:cubicBezTo>
                    <a:pt x="2" y="72"/>
                    <a:pt x="2" y="73"/>
                    <a:pt x="2" y="74"/>
                  </a:cubicBezTo>
                  <a:cubicBezTo>
                    <a:pt x="2" y="75"/>
                    <a:pt x="1" y="76"/>
                    <a:pt x="1" y="77"/>
                  </a:cubicBezTo>
                  <a:cubicBezTo>
                    <a:pt x="1" y="79"/>
                    <a:pt x="1" y="80"/>
                    <a:pt x="1" y="81"/>
                  </a:cubicBezTo>
                  <a:cubicBezTo>
                    <a:pt x="1" y="82"/>
                    <a:pt x="1" y="83"/>
                    <a:pt x="1" y="83"/>
                  </a:cubicBezTo>
                  <a:cubicBezTo>
                    <a:pt x="0" y="83"/>
                    <a:pt x="0" y="82"/>
                    <a:pt x="1" y="81"/>
                  </a:cubicBezTo>
                  <a:cubicBezTo>
                    <a:pt x="1" y="80"/>
                    <a:pt x="1" y="79"/>
                    <a:pt x="1" y="77"/>
                  </a:cubicBezTo>
                  <a:cubicBezTo>
                    <a:pt x="1" y="76"/>
                    <a:pt x="1" y="75"/>
                    <a:pt x="1" y="74"/>
                  </a:cubicBezTo>
                  <a:cubicBezTo>
                    <a:pt x="1" y="73"/>
                    <a:pt x="2" y="72"/>
                    <a:pt x="2" y="71"/>
                  </a:cubicBezTo>
                  <a:cubicBezTo>
                    <a:pt x="3" y="68"/>
                    <a:pt x="3" y="65"/>
                    <a:pt x="4" y="62"/>
                  </a:cubicBezTo>
                  <a:cubicBezTo>
                    <a:pt x="6" y="55"/>
                    <a:pt x="10" y="47"/>
                    <a:pt x="15" y="39"/>
                  </a:cubicBezTo>
                  <a:cubicBezTo>
                    <a:pt x="21" y="31"/>
                    <a:pt x="29" y="22"/>
                    <a:pt x="39" y="15"/>
                  </a:cubicBezTo>
                  <a:cubicBezTo>
                    <a:pt x="49" y="9"/>
                    <a:pt x="62" y="3"/>
                    <a:pt x="77" y="1"/>
                  </a:cubicBezTo>
                  <a:cubicBezTo>
                    <a:pt x="91" y="0"/>
                    <a:pt x="107" y="1"/>
                    <a:pt x="123" y="8"/>
                  </a:cubicBezTo>
                  <a:cubicBezTo>
                    <a:pt x="126" y="9"/>
                    <a:pt x="130" y="12"/>
                    <a:pt x="134" y="14"/>
                  </a:cubicBezTo>
                  <a:cubicBezTo>
                    <a:pt x="137" y="16"/>
                    <a:pt x="141" y="18"/>
                    <a:pt x="144" y="21"/>
                  </a:cubicBezTo>
                  <a:cubicBezTo>
                    <a:pt x="147" y="24"/>
                    <a:pt x="150" y="27"/>
                    <a:pt x="153" y="30"/>
                  </a:cubicBezTo>
                  <a:cubicBezTo>
                    <a:pt x="156" y="34"/>
                    <a:pt x="159" y="37"/>
                    <a:pt x="161" y="41"/>
                  </a:cubicBezTo>
                  <a:cubicBezTo>
                    <a:pt x="166" y="49"/>
                    <a:pt x="170" y="57"/>
                    <a:pt x="172" y="66"/>
                  </a:cubicBezTo>
                  <a:cubicBezTo>
                    <a:pt x="175" y="75"/>
                    <a:pt x="176" y="85"/>
                    <a:pt x="175" y="94"/>
                  </a:cubicBezTo>
                  <a:cubicBezTo>
                    <a:pt x="174" y="104"/>
                    <a:pt x="172" y="113"/>
                    <a:pt x="169" y="122"/>
                  </a:cubicBezTo>
                  <a:cubicBezTo>
                    <a:pt x="165" y="130"/>
                    <a:pt x="160" y="138"/>
                    <a:pt x="155" y="145"/>
                  </a:cubicBezTo>
                  <a:cubicBezTo>
                    <a:pt x="152" y="148"/>
                    <a:pt x="148" y="151"/>
                    <a:pt x="145" y="155"/>
                  </a:cubicBezTo>
                  <a:cubicBezTo>
                    <a:pt x="142" y="157"/>
                    <a:pt x="139" y="160"/>
                    <a:pt x="135" y="162"/>
                  </a:cubicBezTo>
                  <a:cubicBezTo>
                    <a:pt x="131" y="165"/>
                    <a:pt x="127" y="167"/>
                    <a:pt x="124" y="169"/>
                  </a:cubicBezTo>
                  <a:cubicBezTo>
                    <a:pt x="120" y="170"/>
                    <a:pt x="116" y="172"/>
                    <a:pt x="112" y="173"/>
                  </a:cubicBezTo>
                  <a:cubicBezTo>
                    <a:pt x="96" y="178"/>
                    <a:pt x="80" y="177"/>
                    <a:pt x="65" y="173"/>
                  </a:cubicBezTo>
                  <a:cubicBezTo>
                    <a:pt x="51" y="170"/>
                    <a:pt x="39" y="163"/>
                    <a:pt x="30" y="154"/>
                  </a:cubicBezTo>
                  <a:cubicBezTo>
                    <a:pt x="20" y="146"/>
                    <a:pt x="14" y="137"/>
                    <a:pt x="9" y="128"/>
                  </a:cubicBezTo>
                  <a:cubicBezTo>
                    <a:pt x="5" y="119"/>
                    <a:pt x="2" y="111"/>
                    <a:pt x="1" y="104"/>
                  </a:cubicBezTo>
                  <a:cubicBezTo>
                    <a:pt x="1" y="101"/>
                    <a:pt x="1" y="98"/>
                    <a:pt x="0" y="95"/>
                  </a:cubicBezTo>
                  <a:cubicBezTo>
                    <a:pt x="0" y="94"/>
                    <a:pt x="0" y="92"/>
                    <a:pt x="0" y="91"/>
                  </a:cubicBezTo>
                  <a:cubicBezTo>
                    <a:pt x="0" y="90"/>
                    <a:pt x="0" y="89"/>
                    <a:pt x="0" y="88"/>
                  </a:cubicBezTo>
                  <a:cubicBezTo>
                    <a:pt x="0" y="87"/>
                    <a:pt x="0" y="85"/>
                    <a:pt x="0" y="84"/>
                  </a:cubicBezTo>
                  <a:cubicBezTo>
                    <a:pt x="0" y="83"/>
                    <a:pt x="0" y="83"/>
                    <a:pt x="1" y="8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4" name="任意多边形 142">
              <a:extLst>
                <a:ext uri="{FF2B5EF4-FFF2-40B4-BE49-F238E27FC236}">
                  <a16:creationId xmlns:a16="http://schemas.microsoft.com/office/drawing/2014/main" id="{A03FE981-32CB-4D06-BA9F-C0F64A159AD6}"/>
                </a:ext>
              </a:extLst>
            </p:cNvPr>
            <p:cNvSpPr/>
            <p:nvPr/>
          </p:nvSpPr>
          <p:spPr bwMode="auto">
            <a:xfrm>
              <a:off x="4608513" y="1844675"/>
              <a:ext cx="96838" cy="122237"/>
            </a:xfrm>
            <a:custGeom>
              <a:gdLst>
                <a:gd name="T0" fmla="*/ 41 w 41"/>
                <a:gd name="T1" fmla="*/ 51 h 52"/>
                <a:gd name="T2" fmla="*/ 38 w 41"/>
                <a:gd name="T3" fmla="*/ 51 h 52"/>
                <a:gd name="T4" fmla="*/ 29 w 41"/>
                <a:gd name="T5" fmla="*/ 51 h 52"/>
                <a:gd name="T6" fmla="*/ 1 w 41"/>
                <a:gd name="T7" fmla="*/ 52 h 52"/>
                <a:gd name="T8" fmla="*/ 0 w 41"/>
                <a:gd name="T9" fmla="*/ 52 h 52"/>
                <a:gd name="T10" fmla="*/ 0 w 41"/>
                <a:gd name="T11" fmla="*/ 51 h 52"/>
                <a:gd name="T12" fmla="*/ 0 w 41"/>
                <a:gd name="T13" fmla="*/ 45 h 52"/>
                <a:gd name="T14" fmla="*/ 0 w 41"/>
                <a:gd name="T15" fmla="*/ 13 h 52"/>
                <a:gd name="T16" fmla="*/ 1 w 41"/>
                <a:gd name="T17" fmla="*/ 3 h 52"/>
                <a:gd name="T18" fmla="*/ 1 w 41"/>
                <a:gd name="T19" fmla="*/ 0 h 52"/>
                <a:gd name="T20" fmla="*/ 1 w 41"/>
                <a:gd name="T21" fmla="*/ 3 h 52"/>
                <a:gd name="T22" fmla="*/ 1 w 41"/>
                <a:gd name="T23" fmla="*/ 13 h 52"/>
                <a:gd name="T24" fmla="*/ 1 w 41"/>
                <a:gd name="T25" fmla="*/ 45 h 52"/>
                <a:gd name="T26" fmla="*/ 1 w 41"/>
                <a:gd name="T27" fmla="*/ 51 h 52"/>
                <a:gd name="T28" fmla="*/ 1 w 41"/>
                <a:gd name="T29" fmla="*/ 51 h 52"/>
                <a:gd name="T30" fmla="*/ 29 w 41"/>
                <a:gd name="T31" fmla="*/ 51 h 52"/>
                <a:gd name="T32" fmla="*/ 38 w 41"/>
                <a:gd name="T33" fmla="*/ 51 h 52"/>
                <a:gd name="T34" fmla="*/ 41 w 41"/>
                <a:gd name="T35" fmla="*/ 51 h 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52">
                  <a:moveTo>
                    <a:pt x="41" y="51"/>
                  </a:moveTo>
                  <a:cubicBezTo>
                    <a:pt x="41" y="51"/>
                    <a:pt x="40" y="51"/>
                    <a:pt x="38" y="51"/>
                  </a:cubicBezTo>
                  <a:cubicBezTo>
                    <a:pt x="36" y="51"/>
                    <a:pt x="33" y="51"/>
                    <a:pt x="29" y="51"/>
                  </a:cubicBezTo>
                  <a:cubicBezTo>
                    <a:pt x="22" y="52"/>
                    <a:pt x="12" y="52"/>
                    <a:pt x="1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9"/>
                    <a:pt x="0" y="47"/>
                    <a:pt x="0" y="45"/>
                  </a:cubicBezTo>
                  <a:cubicBezTo>
                    <a:pt x="0" y="33"/>
                    <a:pt x="0" y="21"/>
                    <a:pt x="0" y="13"/>
                  </a:cubicBezTo>
                  <a:cubicBezTo>
                    <a:pt x="0" y="9"/>
                    <a:pt x="1" y="6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1" y="3"/>
                  </a:cubicBezTo>
                  <a:cubicBezTo>
                    <a:pt x="1" y="6"/>
                    <a:pt x="1" y="9"/>
                    <a:pt x="1" y="13"/>
                  </a:cubicBezTo>
                  <a:cubicBezTo>
                    <a:pt x="1" y="21"/>
                    <a:pt x="1" y="33"/>
                    <a:pt x="1" y="45"/>
                  </a:cubicBezTo>
                  <a:cubicBezTo>
                    <a:pt x="1" y="47"/>
                    <a:pt x="1" y="49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2" y="51"/>
                    <a:pt x="22" y="51"/>
                    <a:pt x="29" y="51"/>
                  </a:cubicBezTo>
                  <a:cubicBezTo>
                    <a:pt x="33" y="51"/>
                    <a:pt x="36" y="51"/>
                    <a:pt x="38" y="51"/>
                  </a:cubicBezTo>
                  <a:cubicBezTo>
                    <a:pt x="40" y="51"/>
                    <a:pt x="41" y="51"/>
                    <a:pt x="41" y="5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5" name="椭圆 143">
              <a:extLst>
                <a:ext uri="{FF2B5EF4-FFF2-40B4-BE49-F238E27FC236}">
                  <a16:creationId xmlns:a16="http://schemas.microsoft.com/office/drawing/2014/main" id="{EF099F4A-F8BC-43B7-9219-173EFAE7D832}"/>
                </a:ext>
              </a:extLst>
            </p:cNvPr>
            <p:cNvSpPr/>
            <p:nvPr/>
          </p:nvSpPr>
          <p:spPr bwMode="auto">
            <a:xfrm>
              <a:off x="4611688" y="1789113"/>
              <a:ext cx="1588" cy="33337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6" name="任意多边形 144">
              <a:extLst>
                <a:ext uri="{FF2B5EF4-FFF2-40B4-BE49-F238E27FC236}">
                  <a16:creationId xmlns:a16="http://schemas.microsoft.com/office/drawing/2014/main" id="{C782956C-0505-43FA-8620-0830C85954A4}"/>
                </a:ext>
              </a:extLst>
            </p:cNvPr>
            <p:cNvSpPr/>
            <p:nvPr/>
          </p:nvSpPr>
          <p:spPr bwMode="auto">
            <a:xfrm>
              <a:off x="4678363" y="1814513"/>
              <a:ext cx="26988" cy="25400"/>
            </a:xfrm>
            <a:custGeom>
              <a:gdLst>
                <a:gd name="T0" fmla="*/ 11 w 11"/>
                <a:gd name="T1" fmla="*/ 0 h 11"/>
                <a:gd name="T2" fmla="*/ 6 w 11"/>
                <a:gd name="T3" fmla="*/ 6 h 11"/>
                <a:gd name="T4" fmla="*/ 1 w 11"/>
                <a:gd name="T5" fmla="*/ 11 h 11"/>
                <a:gd name="T6" fmla="*/ 5 w 11"/>
                <a:gd name="T7" fmla="*/ 5 h 11"/>
                <a:gd name="T8" fmla="*/ 11 w 11"/>
                <a:gd name="T9" fmla="*/ 0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0"/>
                  </a:moveTo>
                  <a:cubicBezTo>
                    <a:pt x="11" y="1"/>
                    <a:pt x="9" y="3"/>
                    <a:pt x="6" y="6"/>
                  </a:cubicBezTo>
                  <a:cubicBezTo>
                    <a:pt x="3" y="9"/>
                    <a:pt x="1" y="11"/>
                    <a:pt x="1" y="11"/>
                  </a:cubicBezTo>
                  <a:cubicBezTo>
                    <a:pt x="0" y="10"/>
                    <a:pt x="2" y="8"/>
                    <a:pt x="5" y="5"/>
                  </a:cubicBezTo>
                  <a:cubicBezTo>
                    <a:pt x="8" y="2"/>
                    <a:pt x="10" y="0"/>
                    <a:pt x="11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7" name="任意多边形 145">
              <a:extLst>
                <a:ext uri="{FF2B5EF4-FFF2-40B4-BE49-F238E27FC236}">
                  <a16:creationId xmlns:a16="http://schemas.microsoft.com/office/drawing/2014/main" id="{F5DB579C-AB62-4E44-874A-5E0CC21E710D}"/>
                </a:ext>
              </a:extLst>
            </p:cNvPr>
            <p:cNvSpPr/>
            <p:nvPr/>
          </p:nvSpPr>
          <p:spPr bwMode="auto">
            <a:xfrm>
              <a:off x="4727576" y="1873250"/>
              <a:ext cx="30163" cy="19050"/>
            </a:xfrm>
            <a:custGeom>
              <a:gdLst>
                <a:gd name="T0" fmla="*/ 13 w 13"/>
                <a:gd name="T1" fmla="*/ 1 h 8"/>
                <a:gd name="T2" fmla="*/ 7 w 13"/>
                <a:gd name="T3" fmla="*/ 5 h 8"/>
                <a:gd name="T4" fmla="*/ 1 w 13"/>
                <a:gd name="T5" fmla="*/ 8 h 8"/>
                <a:gd name="T6" fmla="*/ 6 w 13"/>
                <a:gd name="T7" fmla="*/ 4 h 8"/>
                <a:gd name="T8" fmla="*/ 13 w 13"/>
                <a:gd name="T9" fmla="*/ 1 h 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13" y="1"/>
                  </a:moveTo>
                  <a:cubicBezTo>
                    <a:pt x="13" y="1"/>
                    <a:pt x="10" y="3"/>
                    <a:pt x="7" y="5"/>
                  </a:cubicBezTo>
                  <a:cubicBezTo>
                    <a:pt x="4" y="7"/>
                    <a:pt x="1" y="8"/>
                    <a:pt x="1" y="8"/>
                  </a:cubicBezTo>
                  <a:cubicBezTo>
                    <a:pt x="0" y="8"/>
                    <a:pt x="3" y="6"/>
                    <a:pt x="6" y="4"/>
                  </a:cubicBezTo>
                  <a:cubicBezTo>
                    <a:pt x="10" y="2"/>
                    <a:pt x="13" y="0"/>
                    <a:pt x="13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8" name="椭圆 146">
              <a:extLst>
                <a:ext uri="{FF2B5EF4-FFF2-40B4-BE49-F238E27FC236}">
                  <a16:creationId xmlns:a16="http://schemas.microsoft.com/office/drawing/2014/main" id="{572690B2-1E0B-4570-A905-2C6FCAA28261}"/>
                </a:ext>
              </a:extLst>
            </p:cNvPr>
            <p:cNvSpPr/>
            <p:nvPr/>
          </p:nvSpPr>
          <p:spPr bwMode="auto">
            <a:xfrm>
              <a:off x="4743451" y="1962150"/>
              <a:ext cx="44450" cy="1587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9" name="椭圆 147">
              <a:extLst>
                <a:ext uri="{FF2B5EF4-FFF2-40B4-BE49-F238E27FC236}">
                  <a16:creationId xmlns:a16="http://schemas.microsoft.com/office/drawing/2014/main" id="{300F10C0-544D-40C0-9952-96E8D93ED360}"/>
                </a:ext>
              </a:extLst>
            </p:cNvPr>
            <p:cNvSpPr/>
            <p:nvPr/>
          </p:nvSpPr>
          <p:spPr bwMode="auto">
            <a:xfrm>
              <a:off x="4422776" y="1957388"/>
              <a:ext cx="44450" cy="4762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0" name="任意多边形 148">
              <a:extLst>
                <a:ext uri="{FF2B5EF4-FFF2-40B4-BE49-F238E27FC236}">
                  <a16:creationId xmlns:a16="http://schemas.microsoft.com/office/drawing/2014/main" id="{36ED0895-9046-4C83-B814-2DB2CC1A0E88}"/>
                </a:ext>
              </a:extLst>
            </p:cNvPr>
            <p:cNvSpPr/>
            <p:nvPr/>
          </p:nvSpPr>
          <p:spPr bwMode="auto">
            <a:xfrm>
              <a:off x="4454526" y="2024063"/>
              <a:ext cx="34925" cy="28575"/>
            </a:xfrm>
            <a:custGeom>
              <a:gdLst>
                <a:gd name="T0" fmla="*/ 15 w 15"/>
                <a:gd name="T1" fmla="*/ 0 h 12"/>
                <a:gd name="T2" fmla="*/ 8 w 15"/>
                <a:gd name="T3" fmla="*/ 6 h 12"/>
                <a:gd name="T4" fmla="*/ 0 w 15"/>
                <a:gd name="T5" fmla="*/ 12 h 12"/>
                <a:gd name="T6" fmla="*/ 7 w 15"/>
                <a:gd name="T7" fmla="*/ 6 h 12"/>
                <a:gd name="T8" fmla="*/ 15 w 15"/>
                <a:gd name="T9" fmla="*/ 0 h 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15" y="0"/>
                  </a:moveTo>
                  <a:cubicBezTo>
                    <a:pt x="15" y="0"/>
                    <a:pt x="12" y="3"/>
                    <a:pt x="8" y="6"/>
                  </a:cubicBezTo>
                  <a:cubicBezTo>
                    <a:pt x="4" y="10"/>
                    <a:pt x="0" y="12"/>
                    <a:pt x="0" y="12"/>
                  </a:cubicBezTo>
                  <a:cubicBezTo>
                    <a:pt x="0" y="12"/>
                    <a:pt x="3" y="9"/>
                    <a:pt x="7" y="6"/>
                  </a:cubicBezTo>
                  <a:cubicBezTo>
                    <a:pt x="11" y="2"/>
                    <a:pt x="15" y="0"/>
                    <a:pt x="15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1" name="任意多边形 149">
              <a:extLst>
                <a:ext uri="{FF2B5EF4-FFF2-40B4-BE49-F238E27FC236}">
                  <a16:creationId xmlns:a16="http://schemas.microsoft.com/office/drawing/2014/main" id="{D29ACA05-4485-4B47-BA20-1AF270E4F7C6}"/>
                </a:ext>
              </a:extLst>
            </p:cNvPr>
            <p:cNvSpPr/>
            <p:nvPr/>
          </p:nvSpPr>
          <p:spPr bwMode="auto">
            <a:xfrm>
              <a:off x="4522788" y="2073275"/>
              <a:ext cx="23813" cy="39687"/>
            </a:xfrm>
            <a:custGeom>
              <a:gdLst>
                <a:gd name="T0" fmla="*/ 10 w 10"/>
                <a:gd name="T1" fmla="*/ 1 h 17"/>
                <a:gd name="T2" fmla="*/ 5 w 10"/>
                <a:gd name="T3" fmla="*/ 9 h 17"/>
                <a:gd name="T4" fmla="*/ 0 w 10"/>
                <a:gd name="T5" fmla="*/ 17 h 17"/>
                <a:gd name="T6" fmla="*/ 4 w 10"/>
                <a:gd name="T7" fmla="*/ 8 h 17"/>
                <a:gd name="T8" fmla="*/ 10 w 10"/>
                <a:gd name="T9" fmla="*/ 1 h 1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">
                  <a:moveTo>
                    <a:pt x="10" y="1"/>
                  </a:moveTo>
                  <a:cubicBezTo>
                    <a:pt x="10" y="1"/>
                    <a:pt x="8" y="4"/>
                    <a:pt x="5" y="9"/>
                  </a:cubicBezTo>
                  <a:cubicBezTo>
                    <a:pt x="3" y="14"/>
                    <a:pt x="1" y="17"/>
                    <a:pt x="0" y="17"/>
                  </a:cubicBezTo>
                  <a:cubicBezTo>
                    <a:pt x="0" y="17"/>
                    <a:pt x="2" y="13"/>
                    <a:pt x="4" y="8"/>
                  </a:cubicBezTo>
                  <a:cubicBezTo>
                    <a:pt x="7" y="4"/>
                    <a:pt x="10" y="0"/>
                    <a:pt x="10" y="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2" name="椭圆 150">
              <a:extLst>
                <a:ext uri="{FF2B5EF4-FFF2-40B4-BE49-F238E27FC236}">
                  <a16:creationId xmlns:a16="http://schemas.microsoft.com/office/drawing/2014/main" id="{83550553-64F1-493E-BB4A-6FA9E37AA0A3}"/>
                </a:ext>
              </a:extLst>
            </p:cNvPr>
            <p:cNvSpPr/>
            <p:nvPr/>
          </p:nvSpPr>
          <p:spPr bwMode="auto">
            <a:xfrm>
              <a:off x="4611688" y="2095500"/>
              <a:ext cx="1588" cy="42862"/>
            </a:xfrm>
            <a:prstGeom prst="ellipse">
              <a:avLst/>
            </a:pr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3" name="任意多边形 151">
              <a:extLst>
                <a:ext uri="{FF2B5EF4-FFF2-40B4-BE49-F238E27FC236}">
                  <a16:creationId xmlns:a16="http://schemas.microsoft.com/office/drawing/2014/main" id="{514DDD59-B59C-4518-B136-335AD32429E4}"/>
                </a:ext>
              </a:extLst>
            </p:cNvPr>
            <p:cNvSpPr/>
            <p:nvPr/>
          </p:nvSpPr>
          <p:spPr bwMode="auto">
            <a:xfrm>
              <a:off x="4676776" y="2078038"/>
              <a:ext cx="34925" cy="30162"/>
            </a:xfrm>
            <a:custGeom>
              <a:gdLst>
                <a:gd name="T0" fmla="*/ 15 w 15"/>
                <a:gd name="T1" fmla="*/ 13 h 13"/>
                <a:gd name="T2" fmla="*/ 7 w 15"/>
                <a:gd name="T3" fmla="*/ 8 h 13"/>
                <a:gd name="T4" fmla="*/ 0 w 15"/>
                <a:gd name="T5" fmla="*/ 0 h 13"/>
                <a:gd name="T6" fmla="*/ 8 w 15"/>
                <a:gd name="T7" fmla="*/ 7 h 13"/>
                <a:gd name="T8" fmla="*/ 15 w 15"/>
                <a:gd name="T9" fmla="*/ 13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15" y="13"/>
                  </a:moveTo>
                  <a:cubicBezTo>
                    <a:pt x="15" y="13"/>
                    <a:pt x="11" y="11"/>
                    <a:pt x="7" y="8"/>
                  </a:cubicBezTo>
                  <a:cubicBezTo>
                    <a:pt x="3" y="4"/>
                    <a:pt x="0" y="0"/>
                    <a:pt x="0" y="0"/>
                  </a:cubicBezTo>
                  <a:cubicBezTo>
                    <a:pt x="0" y="0"/>
                    <a:pt x="3" y="3"/>
                    <a:pt x="8" y="7"/>
                  </a:cubicBezTo>
                  <a:cubicBezTo>
                    <a:pt x="12" y="10"/>
                    <a:pt x="15" y="13"/>
                    <a:pt x="15" y="1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4" name="任意多边形 152">
              <a:extLst>
                <a:ext uri="{FF2B5EF4-FFF2-40B4-BE49-F238E27FC236}">
                  <a16:creationId xmlns:a16="http://schemas.microsoft.com/office/drawing/2014/main" id="{B61DC8DC-0BDB-4FAB-8A60-BC7EA70508BE}"/>
                </a:ext>
              </a:extLst>
            </p:cNvPr>
            <p:cNvSpPr/>
            <p:nvPr/>
          </p:nvSpPr>
          <p:spPr bwMode="auto">
            <a:xfrm>
              <a:off x="4730751" y="2028825"/>
              <a:ext cx="26988" cy="30162"/>
            </a:xfrm>
            <a:custGeom>
              <a:gdLst>
                <a:gd name="T0" fmla="*/ 12 w 12"/>
                <a:gd name="T1" fmla="*/ 13 h 13"/>
                <a:gd name="T2" fmla="*/ 6 w 12"/>
                <a:gd name="T3" fmla="*/ 7 h 13"/>
                <a:gd name="T4" fmla="*/ 0 w 12"/>
                <a:gd name="T5" fmla="*/ 0 h 13"/>
                <a:gd name="T6" fmla="*/ 6 w 12"/>
                <a:gd name="T7" fmla="*/ 6 h 13"/>
                <a:gd name="T8" fmla="*/ 12 w 12"/>
                <a:gd name="T9" fmla="*/ 13 h 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12" y="13"/>
                  </a:moveTo>
                  <a:cubicBezTo>
                    <a:pt x="12" y="13"/>
                    <a:pt x="9" y="10"/>
                    <a:pt x="6" y="7"/>
                  </a:cubicBezTo>
                  <a:cubicBezTo>
                    <a:pt x="2" y="3"/>
                    <a:pt x="0" y="0"/>
                    <a:pt x="0" y="0"/>
                  </a:cubicBezTo>
                  <a:cubicBezTo>
                    <a:pt x="0" y="0"/>
                    <a:pt x="3" y="2"/>
                    <a:pt x="6" y="6"/>
                  </a:cubicBezTo>
                  <a:cubicBezTo>
                    <a:pt x="10" y="9"/>
                    <a:pt x="12" y="12"/>
                    <a:pt x="12" y="13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5" name="任意多边形 153">
              <a:extLst>
                <a:ext uri="{FF2B5EF4-FFF2-40B4-BE49-F238E27FC236}">
                  <a16:creationId xmlns:a16="http://schemas.microsoft.com/office/drawing/2014/main" id="{3C028D7E-01BB-42FA-9801-CB60B3F014EB}"/>
                </a:ext>
              </a:extLst>
            </p:cNvPr>
            <p:cNvSpPr/>
            <p:nvPr/>
          </p:nvSpPr>
          <p:spPr bwMode="auto">
            <a:xfrm>
              <a:off x="4462463" y="1870075"/>
              <a:ext cx="25400" cy="26987"/>
            </a:xfrm>
            <a:custGeom>
              <a:gdLst>
                <a:gd name="T0" fmla="*/ 11 w 11"/>
                <a:gd name="T1" fmla="*/ 11 h 11"/>
                <a:gd name="T2" fmla="*/ 5 w 11"/>
                <a:gd name="T3" fmla="*/ 6 h 11"/>
                <a:gd name="T4" fmla="*/ 0 w 11"/>
                <a:gd name="T5" fmla="*/ 0 h 11"/>
                <a:gd name="T6" fmla="*/ 6 w 11"/>
                <a:gd name="T7" fmla="*/ 5 h 11"/>
                <a:gd name="T8" fmla="*/ 11 w 11"/>
                <a:gd name="T9" fmla="*/ 11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11"/>
                  </a:moveTo>
                  <a:cubicBezTo>
                    <a:pt x="11" y="11"/>
                    <a:pt x="8" y="9"/>
                    <a:pt x="5" y="6"/>
                  </a:cubicBezTo>
                  <a:cubicBezTo>
                    <a:pt x="2" y="3"/>
                    <a:pt x="0" y="1"/>
                    <a:pt x="0" y="0"/>
                  </a:cubicBezTo>
                  <a:cubicBezTo>
                    <a:pt x="1" y="0"/>
                    <a:pt x="3" y="2"/>
                    <a:pt x="6" y="5"/>
                  </a:cubicBezTo>
                  <a:cubicBezTo>
                    <a:pt x="9" y="8"/>
                    <a:pt x="11" y="11"/>
                    <a:pt x="11" y="1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6" name="任意多边形 154">
              <a:extLst>
                <a:ext uri="{FF2B5EF4-FFF2-40B4-BE49-F238E27FC236}">
                  <a16:creationId xmlns:a16="http://schemas.microsoft.com/office/drawing/2014/main" id="{45AE0F57-9944-45D2-9CF0-11E1B6BB3F18}"/>
                </a:ext>
              </a:extLst>
            </p:cNvPr>
            <p:cNvSpPr/>
            <p:nvPr/>
          </p:nvSpPr>
          <p:spPr bwMode="auto">
            <a:xfrm>
              <a:off x="4519613" y="1809750"/>
              <a:ext cx="26988" cy="25400"/>
            </a:xfrm>
            <a:custGeom>
              <a:gdLst>
                <a:gd name="T0" fmla="*/ 11 w 11"/>
                <a:gd name="T1" fmla="*/ 11 h 11"/>
                <a:gd name="T2" fmla="*/ 5 w 11"/>
                <a:gd name="T3" fmla="*/ 6 h 11"/>
                <a:gd name="T4" fmla="*/ 0 w 11"/>
                <a:gd name="T5" fmla="*/ 0 h 11"/>
                <a:gd name="T6" fmla="*/ 6 w 11"/>
                <a:gd name="T7" fmla="*/ 5 h 11"/>
                <a:gd name="T8" fmla="*/ 11 w 11"/>
                <a:gd name="T9" fmla="*/ 11 h 1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11"/>
                  </a:moveTo>
                  <a:cubicBezTo>
                    <a:pt x="11" y="11"/>
                    <a:pt x="8" y="9"/>
                    <a:pt x="5" y="6"/>
                  </a:cubicBezTo>
                  <a:cubicBezTo>
                    <a:pt x="2" y="3"/>
                    <a:pt x="0" y="1"/>
                    <a:pt x="0" y="0"/>
                  </a:cubicBezTo>
                  <a:cubicBezTo>
                    <a:pt x="1" y="0"/>
                    <a:pt x="3" y="2"/>
                    <a:pt x="6" y="5"/>
                  </a:cubicBezTo>
                  <a:cubicBezTo>
                    <a:pt x="9" y="8"/>
                    <a:pt x="11" y="11"/>
                    <a:pt x="11" y="11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7" name="任意多边形 155">
              <a:extLst>
                <a:ext uri="{FF2B5EF4-FFF2-40B4-BE49-F238E27FC236}">
                  <a16:creationId xmlns:a16="http://schemas.microsoft.com/office/drawing/2014/main" id="{C8E59533-1F7A-45E8-A121-77497497F709}"/>
                </a:ext>
              </a:extLst>
            </p:cNvPr>
            <p:cNvSpPr/>
            <p:nvPr/>
          </p:nvSpPr>
          <p:spPr bwMode="auto">
            <a:xfrm>
              <a:off x="5043488" y="4227513"/>
              <a:ext cx="409575" cy="371475"/>
            </a:xfrm>
            <a:custGeom>
              <a:gdLst>
                <a:gd name="T0" fmla="*/ 176 w 176"/>
                <a:gd name="T1" fmla="*/ 158 h 159"/>
                <a:gd name="T2" fmla="*/ 173 w 176"/>
                <a:gd name="T3" fmla="*/ 158 h 159"/>
                <a:gd name="T4" fmla="*/ 163 w 176"/>
                <a:gd name="T5" fmla="*/ 159 h 159"/>
                <a:gd name="T6" fmla="*/ 127 w 176"/>
                <a:gd name="T7" fmla="*/ 159 h 159"/>
                <a:gd name="T8" fmla="*/ 9 w 176"/>
                <a:gd name="T9" fmla="*/ 159 h 159"/>
                <a:gd name="T10" fmla="*/ 1 w 176"/>
                <a:gd name="T11" fmla="*/ 159 h 159"/>
                <a:gd name="T12" fmla="*/ 0 w 176"/>
                <a:gd name="T13" fmla="*/ 159 h 159"/>
                <a:gd name="T14" fmla="*/ 0 w 176"/>
                <a:gd name="T15" fmla="*/ 158 h 159"/>
                <a:gd name="T16" fmla="*/ 0 w 176"/>
                <a:gd name="T17" fmla="*/ 46 h 159"/>
                <a:gd name="T18" fmla="*/ 0 w 176"/>
                <a:gd name="T19" fmla="*/ 12 h 159"/>
                <a:gd name="T20" fmla="*/ 0 w 176"/>
                <a:gd name="T21" fmla="*/ 3 h 159"/>
                <a:gd name="T22" fmla="*/ 1 w 176"/>
                <a:gd name="T23" fmla="*/ 0 h 159"/>
                <a:gd name="T24" fmla="*/ 1 w 176"/>
                <a:gd name="T25" fmla="*/ 3 h 159"/>
                <a:gd name="T26" fmla="*/ 1 w 176"/>
                <a:gd name="T27" fmla="*/ 12 h 159"/>
                <a:gd name="T28" fmla="*/ 1 w 176"/>
                <a:gd name="T29" fmla="*/ 46 h 159"/>
                <a:gd name="T30" fmla="*/ 2 w 176"/>
                <a:gd name="T31" fmla="*/ 158 h 159"/>
                <a:gd name="T32" fmla="*/ 1 w 176"/>
                <a:gd name="T33" fmla="*/ 157 h 159"/>
                <a:gd name="T34" fmla="*/ 9 w 176"/>
                <a:gd name="T35" fmla="*/ 157 h 159"/>
                <a:gd name="T36" fmla="*/ 127 w 176"/>
                <a:gd name="T37" fmla="*/ 157 h 159"/>
                <a:gd name="T38" fmla="*/ 163 w 176"/>
                <a:gd name="T39" fmla="*/ 158 h 159"/>
                <a:gd name="T40" fmla="*/ 173 w 176"/>
                <a:gd name="T41" fmla="*/ 158 h 159"/>
                <a:gd name="T42" fmla="*/ 176 w 176"/>
                <a:gd name="T43" fmla="*/ 158 h 1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6" h="159">
                  <a:moveTo>
                    <a:pt x="176" y="158"/>
                  </a:moveTo>
                  <a:cubicBezTo>
                    <a:pt x="176" y="158"/>
                    <a:pt x="175" y="158"/>
                    <a:pt x="173" y="158"/>
                  </a:cubicBezTo>
                  <a:cubicBezTo>
                    <a:pt x="170" y="159"/>
                    <a:pt x="167" y="159"/>
                    <a:pt x="163" y="159"/>
                  </a:cubicBezTo>
                  <a:cubicBezTo>
                    <a:pt x="154" y="159"/>
                    <a:pt x="142" y="159"/>
                    <a:pt x="127" y="159"/>
                  </a:cubicBezTo>
                  <a:cubicBezTo>
                    <a:pt x="97" y="159"/>
                    <a:pt x="55" y="159"/>
                    <a:pt x="9" y="159"/>
                  </a:cubicBezTo>
                  <a:cubicBezTo>
                    <a:pt x="6" y="159"/>
                    <a:pt x="3" y="159"/>
                    <a:pt x="1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14"/>
                    <a:pt x="0" y="75"/>
                    <a:pt x="0" y="46"/>
                  </a:cubicBezTo>
                  <a:cubicBezTo>
                    <a:pt x="0" y="32"/>
                    <a:pt x="0" y="20"/>
                    <a:pt x="0" y="12"/>
                  </a:cubicBezTo>
                  <a:cubicBezTo>
                    <a:pt x="0" y="8"/>
                    <a:pt x="0" y="5"/>
                    <a:pt x="0" y="3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1"/>
                    <a:pt x="1" y="3"/>
                  </a:cubicBezTo>
                  <a:cubicBezTo>
                    <a:pt x="1" y="5"/>
                    <a:pt x="1" y="8"/>
                    <a:pt x="1" y="12"/>
                  </a:cubicBezTo>
                  <a:cubicBezTo>
                    <a:pt x="1" y="20"/>
                    <a:pt x="1" y="32"/>
                    <a:pt x="1" y="46"/>
                  </a:cubicBezTo>
                  <a:cubicBezTo>
                    <a:pt x="2" y="75"/>
                    <a:pt x="2" y="114"/>
                    <a:pt x="2" y="158"/>
                  </a:cubicBezTo>
                  <a:cubicBezTo>
                    <a:pt x="1" y="157"/>
                    <a:pt x="1" y="157"/>
                    <a:pt x="1" y="157"/>
                  </a:cubicBezTo>
                  <a:cubicBezTo>
                    <a:pt x="3" y="157"/>
                    <a:pt x="6" y="157"/>
                    <a:pt x="9" y="157"/>
                  </a:cubicBezTo>
                  <a:cubicBezTo>
                    <a:pt x="55" y="157"/>
                    <a:pt x="97" y="157"/>
                    <a:pt x="127" y="157"/>
                  </a:cubicBezTo>
                  <a:cubicBezTo>
                    <a:pt x="142" y="158"/>
                    <a:pt x="154" y="158"/>
                    <a:pt x="163" y="158"/>
                  </a:cubicBezTo>
                  <a:cubicBezTo>
                    <a:pt x="167" y="158"/>
                    <a:pt x="170" y="158"/>
                    <a:pt x="173" y="158"/>
                  </a:cubicBezTo>
                  <a:cubicBezTo>
                    <a:pt x="175" y="158"/>
                    <a:pt x="176" y="158"/>
                    <a:pt x="176" y="158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8" name="任意多边形 156">
              <a:extLst>
                <a:ext uri="{FF2B5EF4-FFF2-40B4-BE49-F238E27FC236}">
                  <a16:creationId xmlns:a16="http://schemas.microsoft.com/office/drawing/2014/main" id="{9C3737EE-1C34-435A-A8B9-3000FF6A7037}"/>
                </a:ext>
              </a:extLst>
            </p:cNvPr>
            <p:cNvSpPr/>
            <p:nvPr/>
          </p:nvSpPr>
          <p:spPr bwMode="auto">
            <a:xfrm>
              <a:off x="5083176" y="4316413"/>
              <a:ext cx="325438" cy="184150"/>
            </a:xfrm>
            <a:custGeom>
              <a:gdLst>
                <a:gd name="T0" fmla="*/ 140 w 140"/>
                <a:gd name="T1" fmla="*/ 0 h 79"/>
                <a:gd name="T2" fmla="*/ 134 w 140"/>
                <a:gd name="T3" fmla="*/ 5 h 79"/>
                <a:gd name="T4" fmla="*/ 120 w 140"/>
                <a:gd name="T5" fmla="*/ 18 h 79"/>
                <a:gd name="T6" fmla="*/ 70 w 140"/>
                <a:gd name="T7" fmla="*/ 60 h 79"/>
                <a:gd name="T8" fmla="*/ 67 w 140"/>
                <a:gd name="T9" fmla="*/ 63 h 79"/>
                <a:gd name="T10" fmla="*/ 67 w 140"/>
                <a:gd name="T11" fmla="*/ 63 h 79"/>
                <a:gd name="T12" fmla="*/ 66 w 140"/>
                <a:gd name="T13" fmla="*/ 63 h 79"/>
                <a:gd name="T14" fmla="*/ 44 w 140"/>
                <a:gd name="T15" fmla="*/ 42 h 79"/>
                <a:gd name="T16" fmla="*/ 45 w 140"/>
                <a:gd name="T17" fmla="*/ 42 h 79"/>
                <a:gd name="T18" fmla="*/ 13 w 140"/>
                <a:gd name="T19" fmla="*/ 69 h 79"/>
                <a:gd name="T20" fmla="*/ 4 w 140"/>
                <a:gd name="T21" fmla="*/ 77 h 79"/>
                <a:gd name="T22" fmla="*/ 0 w 140"/>
                <a:gd name="T23" fmla="*/ 79 h 79"/>
                <a:gd name="T24" fmla="*/ 3 w 140"/>
                <a:gd name="T25" fmla="*/ 76 h 79"/>
                <a:gd name="T26" fmla="*/ 12 w 140"/>
                <a:gd name="T27" fmla="*/ 68 h 79"/>
                <a:gd name="T28" fmla="*/ 44 w 140"/>
                <a:gd name="T29" fmla="*/ 41 h 79"/>
                <a:gd name="T30" fmla="*/ 45 w 140"/>
                <a:gd name="T31" fmla="*/ 40 h 79"/>
                <a:gd name="T32" fmla="*/ 45 w 140"/>
                <a:gd name="T33" fmla="*/ 41 h 79"/>
                <a:gd name="T34" fmla="*/ 67 w 140"/>
                <a:gd name="T35" fmla="*/ 61 h 79"/>
                <a:gd name="T36" fmla="*/ 66 w 140"/>
                <a:gd name="T37" fmla="*/ 61 h 79"/>
                <a:gd name="T38" fmla="*/ 69 w 140"/>
                <a:gd name="T39" fmla="*/ 59 h 79"/>
                <a:gd name="T40" fmla="*/ 119 w 140"/>
                <a:gd name="T41" fmla="*/ 17 h 79"/>
                <a:gd name="T42" fmla="*/ 134 w 140"/>
                <a:gd name="T43" fmla="*/ 4 h 79"/>
                <a:gd name="T44" fmla="*/ 140 w 140"/>
                <a:gd name="T45" fmla="*/ 0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" h="79">
                  <a:moveTo>
                    <a:pt x="140" y="0"/>
                  </a:moveTo>
                  <a:cubicBezTo>
                    <a:pt x="140" y="0"/>
                    <a:pt x="138" y="2"/>
                    <a:pt x="134" y="5"/>
                  </a:cubicBezTo>
                  <a:cubicBezTo>
                    <a:pt x="131" y="8"/>
                    <a:pt x="126" y="13"/>
                    <a:pt x="120" y="18"/>
                  </a:cubicBezTo>
                  <a:cubicBezTo>
                    <a:pt x="107" y="29"/>
                    <a:pt x="90" y="44"/>
                    <a:pt x="70" y="60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58" y="56"/>
                    <a:pt x="51" y="49"/>
                    <a:pt x="44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32" y="53"/>
                    <a:pt x="21" y="62"/>
                    <a:pt x="13" y="69"/>
                  </a:cubicBezTo>
                  <a:cubicBezTo>
                    <a:pt x="9" y="72"/>
                    <a:pt x="6" y="75"/>
                    <a:pt x="4" y="77"/>
                  </a:cubicBezTo>
                  <a:cubicBezTo>
                    <a:pt x="1" y="78"/>
                    <a:pt x="0" y="79"/>
                    <a:pt x="0" y="79"/>
                  </a:cubicBezTo>
                  <a:cubicBezTo>
                    <a:pt x="0" y="79"/>
                    <a:pt x="1" y="78"/>
                    <a:pt x="3" y="76"/>
                  </a:cubicBezTo>
                  <a:cubicBezTo>
                    <a:pt x="5" y="74"/>
                    <a:pt x="8" y="71"/>
                    <a:pt x="12" y="68"/>
                  </a:cubicBezTo>
                  <a:cubicBezTo>
                    <a:pt x="20" y="61"/>
                    <a:pt x="31" y="52"/>
                    <a:pt x="44" y="4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52" y="47"/>
                    <a:pt x="60" y="54"/>
                    <a:pt x="67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88" y="42"/>
                    <a:pt x="106" y="27"/>
                    <a:pt x="119" y="17"/>
                  </a:cubicBezTo>
                  <a:cubicBezTo>
                    <a:pt x="125" y="12"/>
                    <a:pt x="130" y="8"/>
                    <a:pt x="134" y="4"/>
                  </a:cubicBezTo>
                  <a:cubicBezTo>
                    <a:pt x="138" y="1"/>
                    <a:pt x="140" y="0"/>
                    <a:pt x="140" y="0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9" name="任意多边形 157">
              <a:extLst>
                <a:ext uri="{FF2B5EF4-FFF2-40B4-BE49-F238E27FC236}">
                  <a16:creationId xmlns:a16="http://schemas.microsoft.com/office/drawing/2014/main" id="{A6CEF23A-3F5F-4FCB-A251-CA5D834C1753}"/>
                </a:ext>
              </a:extLst>
            </p:cNvPr>
            <p:cNvSpPr/>
            <p:nvPr/>
          </p:nvSpPr>
          <p:spPr bwMode="auto">
            <a:xfrm>
              <a:off x="5311776" y="4311650"/>
              <a:ext cx="100013" cy="90487"/>
            </a:xfrm>
            <a:custGeom>
              <a:gdLst>
                <a:gd name="T0" fmla="*/ 42 w 43"/>
                <a:gd name="T1" fmla="*/ 39 h 39"/>
                <a:gd name="T2" fmla="*/ 41 w 43"/>
                <a:gd name="T3" fmla="*/ 28 h 39"/>
                <a:gd name="T4" fmla="*/ 41 w 43"/>
                <a:gd name="T5" fmla="*/ 1 h 39"/>
                <a:gd name="T6" fmla="*/ 42 w 43"/>
                <a:gd name="T7" fmla="*/ 2 h 39"/>
                <a:gd name="T8" fmla="*/ 40 w 43"/>
                <a:gd name="T9" fmla="*/ 2 h 39"/>
                <a:gd name="T10" fmla="*/ 12 w 43"/>
                <a:gd name="T11" fmla="*/ 2 h 39"/>
                <a:gd name="T12" fmla="*/ 0 w 43"/>
                <a:gd name="T13" fmla="*/ 1 h 39"/>
                <a:gd name="T14" fmla="*/ 12 w 43"/>
                <a:gd name="T15" fmla="*/ 0 h 39"/>
                <a:gd name="T16" fmla="*/ 40 w 43"/>
                <a:gd name="T17" fmla="*/ 0 h 39"/>
                <a:gd name="T18" fmla="*/ 42 w 43"/>
                <a:gd name="T19" fmla="*/ 0 h 39"/>
                <a:gd name="T20" fmla="*/ 43 w 43"/>
                <a:gd name="T21" fmla="*/ 0 h 39"/>
                <a:gd name="T22" fmla="*/ 43 w 43"/>
                <a:gd name="T23" fmla="*/ 1 h 39"/>
                <a:gd name="T24" fmla="*/ 42 w 43"/>
                <a:gd name="T25" fmla="*/ 28 h 39"/>
                <a:gd name="T26" fmla="*/ 42 w 43"/>
                <a:gd name="T27" fmla="*/ 39 h 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9">
                  <a:moveTo>
                    <a:pt x="42" y="39"/>
                  </a:moveTo>
                  <a:cubicBezTo>
                    <a:pt x="41" y="39"/>
                    <a:pt x="41" y="35"/>
                    <a:pt x="41" y="28"/>
                  </a:cubicBezTo>
                  <a:cubicBezTo>
                    <a:pt x="41" y="21"/>
                    <a:pt x="41" y="12"/>
                    <a:pt x="41" y="1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1" y="2"/>
                    <a:pt x="40" y="2"/>
                    <a:pt x="40" y="2"/>
                  </a:cubicBezTo>
                  <a:cubicBezTo>
                    <a:pt x="29" y="2"/>
                    <a:pt x="19" y="2"/>
                    <a:pt x="12" y="2"/>
                  </a:cubicBezTo>
                  <a:cubicBezTo>
                    <a:pt x="5" y="2"/>
                    <a:pt x="0" y="1"/>
                    <a:pt x="0" y="1"/>
                  </a:cubicBezTo>
                  <a:cubicBezTo>
                    <a:pt x="0" y="1"/>
                    <a:pt x="5" y="1"/>
                    <a:pt x="12" y="0"/>
                  </a:cubicBezTo>
                  <a:cubicBezTo>
                    <a:pt x="19" y="0"/>
                    <a:pt x="29" y="0"/>
                    <a:pt x="40" y="0"/>
                  </a:cubicBezTo>
                  <a:cubicBezTo>
                    <a:pt x="40" y="0"/>
                    <a:pt x="41" y="0"/>
                    <a:pt x="4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2"/>
                    <a:pt x="43" y="21"/>
                    <a:pt x="42" y="28"/>
                  </a:cubicBezTo>
                  <a:cubicBezTo>
                    <a:pt x="42" y="35"/>
                    <a:pt x="42" y="39"/>
                    <a:pt x="42" y="39"/>
                  </a:cubicBezTo>
                  <a:close/>
                </a:path>
              </a:pathLst>
            </a:custGeom>
            <a:solidFill>
              <a:srgbClr val="26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026" name="Picture 2">
            <a:hlinkClick r:id="rId8"/>
            <a:extLst>
              <a:ext uri="{FF2B5EF4-FFF2-40B4-BE49-F238E27FC236}">
                <a16:creationId xmlns:a16="http://schemas.microsoft.com/office/drawing/2014/main" id="{B07510A7-7FDE-4525-9D2D-2DD9B579C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63646" y="5703246"/>
            <a:ext cx="1333592" cy="114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" name="TextBox 500">
            <a:extLst>
              <a:ext uri="{FF2B5EF4-FFF2-40B4-BE49-F238E27FC236}">
                <a16:creationId xmlns:a16="http://schemas.microsoft.com/office/drawing/2014/main" id="{ED743FE0-B780-4626-9E8C-0F2449AD386B}"/>
              </a:ext>
            </a:extLst>
          </p:cNvPr>
          <p:cNvSpPr txBox="1"/>
          <p:nvPr/>
        </p:nvSpPr>
        <p:spPr>
          <a:xfrm>
            <a:off x="1098392" y="584664"/>
            <a:ext cx="1071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2FBD956D-44A6-43D9-B899-E318373B7E3C}"/>
              </a:ext>
            </a:extLst>
          </p:cNvPr>
          <p:cNvSpPr/>
          <p:nvPr/>
        </p:nvSpPr>
        <p:spPr>
          <a:xfrm>
            <a:off x="5023225" y="1464557"/>
            <a:ext cx="991773" cy="114924"/>
          </a:xfrm>
          <a:prstGeom prst="rightArrow">
            <a:avLst/>
          </a:prstGeom>
          <a:solidFill>
            <a:srgbClr val="A40000"/>
          </a:solidFill>
          <a:ln w="38100" cap="flat" cmpd="sng" algn="ctr">
            <a:solidFill>
              <a:srgbClr val="A4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4EB3C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0A9B79-0C43-4345-B449-9D6AEA42FDA4}"/>
              </a:ext>
            </a:extLst>
          </p:cNvPr>
          <p:cNvSpPr txBox="1"/>
          <p:nvPr/>
        </p:nvSpPr>
        <p:spPr>
          <a:xfrm>
            <a:off x="4839585" y="2184917"/>
            <a:ext cx="1025803" cy="244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61,9%</a:t>
            </a:r>
          </a:p>
        </p:txBody>
      </p:sp>
    </p:spTree>
    <p:custDataLst>
      <p:tags r:id="rId9"/>
    </p:custDataLst>
    <p:extLst>
      <p:ext uri="{BB962C8B-B14F-4D97-AF65-F5344CB8AC3E}">
        <p14:creationId xmlns:p14="http://schemas.microsoft.com/office/powerpoint/2010/main" val="1601669132"/>
      </p:ext>
    </p:extLst>
  </p:cSld>
  <p:clrMapOvr>
    <a:masterClrMapping/>
  </p:clrMapOvr>
  <p:transition/>
  <p:timing/>
</p:sld>
</file>

<file path=ppt/slides/slide7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pic>
        <p:nvPicPr>
          <p:cNvPr id="25" name="Picture 2" descr="\\10.10.1.6\общие папки\Обмен\#БРЕНДБУК\Логотип и шрифт\Логотип\Паттерн узор.png">
            <a:extLst>
              <a:ext uri="{FF2B5EF4-FFF2-40B4-BE49-F238E27FC236}">
                <a16:creationId xmlns:a16="http://schemas.microsoft.com/office/drawing/2014/main" id="{81433966-533B-49D1-82FB-F209E342F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47825" y="287778"/>
            <a:ext cx="3144175" cy="8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CAAD8BB2-B27B-4924-A43C-F35D21B8EFC5}"/>
              </a:ext>
            </a:extLst>
          </p:cNvPr>
          <p:cNvSpPr/>
          <p:nvPr/>
        </p:nvSpPr>
        <p:spPr>
          <a:xfrm>
            <a:off x="4715722" y="3970769"/>
            <a:ext cx="2649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Целевые показатели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9078273-8903-4C30-99C8-4D9D08543731}"/>
              </a:ext>
            </a:extLst>
          </p:cNvPr>
          <p:cNvSpPr/>
          <p:nvPr/>
        </p:nvSpPr>
        <p:spPr>
          <a:xfrm>
            <a:off x="4423211" y="839282"/>
            <a:ext cx="3031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Arial" pitchFamily="34" charset="0"/>
                <a:cs typeface="Arial" pitchFamily="34" charset="0"/>
              </a:rPr>
              <a:t>Финансовые показатели</a:t>
            </a: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1B6ED09A-FE16-48D8-BBFD-693550C53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66033"/>
              </p:ext>
            </p:extLst>
          </p:nvPr>
        </p:nvGraphicFramePr>
        <p:xfrm>
          <a:off x="1621621" y="1461358"/>
          <a:ext cx="8605883" cy="2152940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6398492">
                  <a:extLst>
                    <a:ext uri="{9D8B030D-6E8A-4147-A177-3AD203B41FA5}">
                      <a16:colId xmlns:a16="http://schemas.microsoft.com/office/drawing/2014/main" val="1090074372"/>
                    </a:ext>
                  </a:extLst>
                </a:gridCol>
                <a:gridCol w="1004297">
                  <a:extLst>
                    <a:ext uri="{9D8B030D-6E8A-4147-A177-3AD203B41FA5}">
                      <a16:colId xmlns:a16="http://schemas.microsoft.com/office/drawing/2014/main" val="1383238495"/>
                    </a:ext>
                  </a:extLst>
                </a:gridCol>
                <a:gridCol w="1203094">
                  <a:extLst>
                    <a:ext uri="{9D8B030D-6E8A-4147-A177-3AD203B41FA5}">
                      <a16:colId xmlns:a16="http://schemas.microsoft.com/office/drawing/2014/main" val="677938087"/>
                    </a:ext>
                  </a:extLst>
                </a:gridCol>
              </a:tblGrid>
              <a:tr h="414576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Объём финансирования, тыс. рублей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0756604"/>
                  </a:ext>
                </a:extLst>
              </a:tr>
              <a:tr h="414576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значение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289838"/>
                  </a:ext>
                </a:extLst>
              </a:tr>
              <a:tr h="35633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 граждан к занятиям физической культурой и спортом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455348"/>
                  </a:ext>
                </a:extLst>
              </a:tr>
              <a:tr h="35633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Повышение мотивации граждан  к ведению здорового образа жизни за счет реализации информационно-коммуникационной кампании в СМИ, а также реализации массовых мероприятий (акций, спортивных мероприятий, флеш-мобов и др.)</a:t>
                      </a: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9723757"/>
                  </a:ext>
                </a:extLst>
              </a:tr>
              <a:tr h="356332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мероприятий профилактического и агитационного характера, направленных на предупреждение детского дорожно-транспортного травматизма</a:t>
                      </a: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48,97</a:t>
                      </a: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48,97</a:t>
                      </a:r>
                    </a:p>
                  </a:txBody>
                  <a:tcPr marL="7192" marR="7192" marT="719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935795"/>
                  </a:ext>
                </a:extLst>
              </a:tr>
            </a:tbl>
          </a:graphicData>
        </a:graphic>
      </p:graphicFrame>
      <p:graphicFrame>
        <p:nvGraphicFramePr>
          <p:cNvPr id="18" name="Таблица 17">
            <a:extLst>
              <a:ext uri="{FF2B5EF4-FFF2-40B4-BE49-F238E27FC236}">
                <a16:creationId xmlns:a16="http://schemas.microsoft.com/office/drawing/2014/main" id="{B178C465-0A44-4A77-90E4-DEA0FECF2E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595987"/>
              </p:ext>
            </p:extLst>
          </p:nvPr>
        </p:nvGraphicFramePr>
        <p:xfrm>
          <a:off x="1735273" y="4537156"/>
          <a:ext cx="8610599" cy="1793076"/>
        </p:xfrm>
        <a:graphic>
          <a:graphicData uri="http://schemas.openxmlformats.org/drawingml/2006/table">
            <a:tbl>
              <a:tblPr bandRow="1">
                <a:tableStyleId>{69CF1AB2-1976-4502-BF36-3FF5EA218861}</a:tableStyleId>
              </a:tblPr>
              <a:tblGrid>
                <a:gridCol w="5855671">
                  <a:extLst>
                    <a:ext uri="{9D8B030D-6E8A-4147-A177-3AD203B41FA5}">
                      <a16:colId xmlns:a16="http://schemas.microsoft.com/office/drawing/2014/main" val="2959379880"/>
                    </a:ext>
                  </a:extLst>
                </a:gridCol>
                <a:gridCol w="660545">
                  <a:extLst>
                    <a:ext uri="{9D8B030D-6E8A-4147-A177-3AD203B41FA5}">
                      <a16:colId xmlns:a16="http://schemas.microsoft.com/office/drawing/2014/main" val="4264443836"/>
                    </a:ext>
                  </a:extLst>
                </a:gridCol>
                <a:gridCol w="1172700">
                  <a:extLst>
                    <a:ext uri="{9D8B030D-6E8A-4147-A177-3AD203B41FA5}">
                      <a16:colId xmlns:a16="http://schemas.microsoft.com/office/drawing/2014/main" val="2128365935"/>
                    </a:ext>
                  </a:extLst>
                </a:gridCol>
                <a:gridCol w="921683">
                  <a:extLst>
                    <a:ext uri="{9D8B030D-6E8A-4147-A177-3AD203B41FA5}">
                      <a16:colId xmlns:a16="http://schemas.microsoft.com/office/drawing/2014/main" val="1174341093"/>
                    </a:ext>
                  </a:extLst>
                </a:gridCol>
              </a:tblGrid>
              <a:tr h="309159"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8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целевых показателей</a:t>
                      </a:r>
                      <a:endParaRPr lang="ru-RU" sz="18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000" u="none" strike="noStrike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Ед.изм.</a:t>
                      </a:r>
                      <a:endParaRPr lang="ru-RU" sz="10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реализации программы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314720"/>
                  </a:ext>
                </a:extLst>
              </a:tr>
              <a:tr h="133786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плановый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фактически </a:t>
                      </a:r>
                      <a:b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400" b="0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355648"/>
                  </a:ext>
                </a:extLst>
              </a:tr>
              <a:tr h="215956">
                <a:tc>
                  <a:txBody>
                    <a:bodyPr vert="horz" wrap="square"/>
                    <a:lstStyle/>
                    <a:p>
                      <a:pPr indent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комплекса мер по формированию положительного отношения к здоровому образу жизни, на уровне 100%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865346"/>
                  </a:ext>
                </a:extLst>
              </a:tr>
              <a:tr h="309159">
                <a:tc>
                  <a:txBody>
                    <a:bodyPr vert="horz" wrap="square"/>
                    <a:lstStyle/>
                    <a:p>
                      <a:pPr indent="72000" algn="l" fontAlgn="t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учащихся образовательных учреждений, приявших участие в мероприятиях, направленных на профилактику травматизма, от общей численности учащихся образовательных учреждений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09" marR="6309" marT="63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671076"/>
                  </a:ext>
                </a:extLst>
              </a:tr>
            </a:tbl>
          </a:graphicData>
        </a:graphic>
      </p:graphicFrame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C160142A-A89C-469D-87D5-24079C7D023E}"/>
              </a:ext>
            </a:extLst>
          </p:cNvPr>
          <p:cNvSpPr/>
          <p:nvPr/>
        </p:nvSpPr>
        <p:spPr>
          <a:xfrm>
            <a:off x="1314462" y="-81194"/>
            <a:ext cx="922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МП «Укрепление общественного здоровья жителей Нефтеюганского района на период 2021-2025 годы»</a:t>
            </a:r>
          </a:p>
        </p:txBody>
      </p:sp>
    </p:spTree>
    <p:extLst>
      <p:ext uri="{BB962C8B-B14F-4D97-AF65-F5344CB8AC3E}">
        <p14:creationId xmlns:p14="http://schemas.microsoft.com/office/powerpoint/2010/main" val="3915425578"/>
      </p:ext>
    </p:extLst>
  </p:cSld>
  <p:clrMapOvr>
    <a:masterClrMapping/>
  </p:clrMapOvr>
  <p:transition/>
  <p:timing/>
</p:sld>
</file>

<file path=ppt/slides/slide7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1" y="5405118"/>
            <a:ext cx="12192000" cy="1448792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127">
                <a:defRPr/>
              </a:pPr>
              <a:endParaRPr lang="ru-RU" sz="1633" kern="0">
                <a:solidFill>
                  <a:prstClr val="white"/>
                </a:solidFill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9" y="0"/>
            <a:ext cx="1145842" cy="8098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9951" y="2737780"/>
            <a:ext cx="165274" cy="333888"/>
          </a:xfrm>
          <a:prstGeom prst="rect">
            <a:avLst/>
          </a:prstGeom>
          <a:noFill/>
        </p:spPr>
        <p:txBody>
          <a:bodyPr wrap="none" lIns="81806" tIns="40901" rIns="81806" bIns="40901" rtlCol="0">
            <a:spAutoFit/>
          </a:bodyPr>
          <a:lstStyle/>
          <a:p>
            <a:pPr defTabSz="933189"/>
            <a:endParaRPr lang="ru-RU" sz="1633">
              <a:solidFill>
                <a:prstClr val="black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B2B4175-F5A2-4142-835A-998890573105}"/>
              </a:ext>
            </a:extLst>
          </p:cNvPr>
          <p:cNvSpPr txBox="1"/>
          <p:nvPr/>
        </p:nvSpPr>
        <p:spPr>
          <a:xfrm>
            <a:off x="1566090" y="861325"/>
            <a:ext cx="8422376" cy="5188696"/>
          </a:xfrm>
          <a:prstGeom prst="rect">
            <a:avLst/>
          </a:prstGeom>
        </p:spPr>
        <p:txBody>
          <a:bodyPr lIns="90198" tIns="45098" rIns="90198" bIns="45098">
            <a:noAutofit/>
          </a:bodyPr>
          <a:lstStyle>
            <a:lvl1pPr algn="ctr" defTabSz="1042873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ИТОГИ СОЦИАЛЬНО-ЭКОНОМИЧЕСКОГО РАЗВИТИЯ МУНИЦИПАЛЬНОГО </a:t>
            </a:r>
          </a:p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ОБРАЗОВАНИЯ </a:t>
            </a:r>
          </a:p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НЕФТЕЮГАНСКИЙ РАЙОН </a:t>
            </a:r>
          </a:p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ЗА 2022 ГОД</a:t>
            </a:r>
          </a:p>
        </p:txBody>
      </p:sp>
    </p:spTree>
    <p:extLst>
      <p:ext uri="{BB962C8B-B14F-4D97-AF65-F5344CB8AC3E}">
        <p14:creationId xmlns:p14="http://schemas.microsoft.com/office/powerpoint/2010/main" val="905792682"/>
      </p:ext>
    </p:extLst>
  </p:cSld>
  <p:clrMapOvr>
    <a:masterClrMapping/>
  </p:clrMapOvr>
  <p:transition/>
  <p:timing/>
</p:sld>
</file>

<file path=ppt/slides/slide7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9FCEA11-D0B6-4A02-8835-8D5BD2485861}"/>
              </a:ext>
            </a:extLst>
          </p:cNvPr>
          <p:cNvSpPr/>
          <p:nvPr/>
        </p:nvSpPr>
        <p:spPr>
          <a:xfrm>
            <a:off x="1347034" y="-30316"/>
            <a:ext cx="9142942" cy="717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r>
              <a:rPr lang="ru-RU"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Основные показатели социально-экономического развития </a:t>
            </a:r>
          </a:p>
          <a:p>
            <a:r>
              <a:rPr lang="ru-RU"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муниципального образования Нефтеюганский район за 2022 год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BA787F-4042-496D-9798-32A6F5337617}"/>
              </a:ext>
            </a:extLst>
          </p:cNvPr>
          <p:cNvSpPr txBox="1"/>
          <p:nvPr/>
        </p:nvSpPr>
        <p:spPr>
          <a:xfrm>
            <a:off x="7198708" y="4709369"/>
            <a:ext cx="4894820" cy="1061807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просроченная задолженность по заработной плате на предприятиях Нефтеюганского района</a:t>
            </a:r>
          </a:p>
        </p:txBody>
      </p: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EEF15341-8767-4A39-9F2A-9033A970DC71}"/>
              </a:ext>
            </a:extLst>
          </p:cNvPr>
          <p:cNvGrpSpPr/>
          <p:nvPr/>
        </p:nvGrpSpPr>
        <p:grpSpPr>
          <a:xfrm>
            <a:off x="6603523" y="1148556"/>
            <a:ext cx="1066288" cy="865389"/>
            <a:chOff x="6491506" y="1186944"/>
            <a:chExt cx="1066288" cy="865389"/>
          </a:xfrm>
        </p:grpSpPr>
        <p:grpSp>
          <p:nvGrpSpPr>
            <p:cNvPr id="21" name="Group 129">
              <a:extLst>
                <a:ext uri="{FF2B5EF4-FFF2-40B4-BE49-F238E27FC236}">
                  <a16:creationId xmlns:a16="http://schemas.microsoft.com/office/drawing/2014/main" id="{4BD539EA-289A-4CB0-9176-D59213DC6ED4}"/>
                </a:ext>
              </a:extLst>
            </p:cNvPr>
            <p:cNvGrpSpPr/>
            <p:nvPr/>
          </p:nvGrpSpPr>
          <p:grpSpPr>
            <a:xfrm>
              <a:off x="6591148" y="1186944"/>
              <a:ext cx="864665" cy="865389"/>
              <a:chOff x="2779490" y="2517211"/>
              <a:chExt cx="648499" cy="649042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Oval 52">
                <a:extLst>
                  <a:ext uri="{FF2B5EF4-FFF2-40B4-BE49-F238E27FC236}">
                    <a16:creationId xmlns:a16="http://schemas.microsoft.com/office/drawing/2014/main" id="{587539AA-CFD8-4692-BBBD-54E3912E6A1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79490" y="2517211"/>
                <a:ext cx="648499" cy="649042"/>
              </a:xfrm>
              <a:prstGeom prst="ellipse">
                <a:avLst/>
              </a:prstGeom>
              <a:solidFill>
                <a:srgbClr val="006666">
                  <a:alpha val="3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33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endParaRPr>
              </a:p>
            </p:txBody>
          </p:sp>
          <p:sp>
            <p:nvSpPr>
              <p:cNvPr id="24" name="Oval 53">
                <a:extLst>
                  <a:ext uri="{FF2B5EF4-FFF2-40B4-BE49-F238E27FC236}">
                    <a16:creationId xmlns:a16="http://schemas.microsoft.com/office/drawing/2014/main" id="{B2DFAFBA-C019-4294-A8D6-51D10A8BC50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54317" y="2592102"/>
                <a:ext cx="498845" cy="499263"/>
              </a:xfrm>
              <a:prstGeom prst="ellipse">
                <a:avLst/>
              </a:prstGeom>
              <a:solidFill>
                <a:srgbClr val="0066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22" name="Picture 8" descr="Картинки по запросу &quot;иконки для презентаций рубль&quot;">
              <a:extLst>
                <a:ext uri="{FF2B5EF4-FFF2-40B4-BE49-F238E27FC236}">
                  <a16:creationId xmlns:a16="http://schemas.microsoft.com/office/drawing/2014/main" id="{22A94CC1-711A-4ADD-83FA-97A9F27C1B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491506" y="1320893"/>
              <a:ext cx="1066288" cy="5553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2809969E-FBB5-4D5C-9520-986AF8B00E7B}"/>
              </a:ext>
            </a:extLst>
          </p:cNvPr>
          <p:cNvGrpSpPr/>
          <p:nvPr/>
        </p:nvGrpSpPr>
        <p:grpSpPr>
          <a:xfrm>
            <a:off x="3766277" y="1138089"/>
            <a:ext cx="864665" cy="865389"/>
            <a:chOff x="3784605" y="1218124"/>
            <a:chExt cx="864665" cy="865389"/>
          </a:xfrm>
        </p:grpSpPr>
        <p:sp>
          <p:nvSpPr>
            <p:cNvPr id="27" name="Oval 52">
              <a:extLst>
                <a:ext uri="{FF2B5EF4-FFF2-40B4-BE49-F238E27FC236}">
                  <a16:creationId xmlns:a16="http://schemas.microsoft.com/office/drawing/2014/main" id="{2B095AA4-FC4C-4914-8091-8B056E38F69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84605" y="1218124"/>
              <a:ext cx="864665" cy="865389"/>
            </a:xfrm>
            <a:prstGeom prst="ellipse">
              <a:avLst/>
            </a:prstGeom>
            <a:solidFill>
              <a:srgbClr val="006666">
                <a:alpha val="3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33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sp>
          <p:nvSpPr>
            <p:cNvPr id="28" name="Oval 53">
              <a:extLst>
                <a:ext uri="{FF2B5EF4-FFF2-40B4-BE49-F238E27FC236}">
                  <a16:creationId xmlns:a16="http://schemas.microsoft.com/office/drawing/2014/main" id="{45996E48-D7C4-4B7F-AD40-A3B2396B8E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84374" y="1317977"/>
              <a:ext cx="665126" cy="665684"/>
            </a:xfrm>
            <a:prstGeom prst="ellipse">
              <a:avLst/>
            </a:prstGeom>
            <a:solidFill>
              <a:srgbClr val="006666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pic>
          <p:nvPicPr>
            <p:cNvPr id="29" name="Рисунок 28">
              <a:extLst>
                <a:ext uri="{FF2B5EF4-FFF2-40B4-BE49-F238E27FC236}">
                  <a16:creationId xmlns:a16="http://schemas.microsoft.com/office/drawing/2014/main" id="{283062FC-D60E-47C7-A1E7-7B7A9F257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3829" y="1391612"/>
              <a:ext cx="483946" cy="483946"/>
            </a:xfrm>
            <a:prstGeom prst="rect">
              <a:avLst/>
            </a:prstGeom>
          </p:spPr>
        </p:pic>
      </p:grp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838A33FA-1649-4B95-933F-C432283AD7B2}"/>
              </a:ext>
            </a:extLst>
          </p:cNvPr>
          <p:cNvGrpSpPr/>
          <p:nvPr/>
        </p:nvGrpSpPr>
        <p:grpSpPr>
          <a:xfrm>
            <a:off x="826502" y="1125538"/>
            <a:ext cx="864665" cy="865389"/>
            <a:chOff x="835980" y="1148555"/>
            <a:chExt cx="864665" cy="865389"/>
          </a:xfrm>
        </p:grpSpPr>
        <p:grpSp>
          <p:nvGrpSpPr>
            <p:cNvPr id="31" name="Group 134">
              <a:extLst>
                <a:ext uri="{FF2B5EF4-FFF2-40B4-BE49-F238E27FC236}">
                  <a16:creationId xmlns:a16="http://schemas.microsoft.com/office/drawing/2014/main" id="{5C2ED2D4-C90C-4A1D-9A1B-8AD1E6C1B99F}"/>
                </a:ext>
              </a:extLst>
            </p:cNvPr>
            <p:cNvGrpSpPr/>
            <p:nvPr/>
          </p:nvGrpSpPr>
          <p:grpSpPr>
            <a:xfrm>
              <a:off x="835980" y="1148555"/>
              <a:ext cx="864665" cy="865389"/>
              <a:chOff x="3287425" y="1417883"/>
              <a:chExt cx="648499" cy="649042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33" name="Oval 41">
                <a:extLst>
                  <a:ext uri="{FF2B5EF4-FFF2-40B4-BE49-F238E27FC236}">
                    <a16:creationId xmlns:a16="http://schemas.microsoft.com/office/drawing/2014/main" id="{CE9682EE-279D-4C65-BA45-E1CE96D2834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87425" y="1417883"/>
                <a:ext cx="648499" cy="649042"/>
              </a:xfrm>
              <a:prstGeom prst="ellipse">
                <a:avLst/>
              </a:prstGeom>
              <a:solidFill>
                <a:srgbClr val="006666">
                  <a:alpha val="3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33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endParaRPr>
              </a:p>
            </p:txBody>
          </p:sp>
          <p:sp>
            <p:nvSpPr>
              <p:cNvPr id="34" name="Oval 50">
                <a:extLst>
                  <a:ext uri="{FF2B5EF4-FFF2-40B4-BE49-F238E27FC236}">
                    <a16:creationId xmlns:a16="http://schemas.microsoft.com/office/drawing/2014/main" id="{BA09FD55-AC3E-4BF6-9BB6-27F24D9CD32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62252" y="1492773"/>
                <a:ext cx="498845" cy="499263"/>
              </a:xfrm>
              <a:prstGeom prst="ellipse">
                <a:avLst/>
              </a:prstGeom>
              <a:solidFill>
                <a:srgbClr val="0066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32" name="Рисунок 31">
              <a:extLst>
                <a:ext uri="{FF2B5EF4-FFF2-40B4-BE49-F238E27FC236}">
                  <a16:creationId xmlns:a16="http://schemas.microsoft.com/office/drawing/2014/main" id="{54FE4C52-7A67-46FD-A8C5-A37884C02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279" y="1327971"/>
              <a:ext cx="499606" cy="499606"/>
            </a:xfrm>
            <a:prstGeom prst="rect">
              <a:avLst/>
            </a:prstGeom>
          </p:spPr>
        </p:pic>
      </p:grp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1BAA2A7-BDE7-44F4-93BE-460686D8422C}"/>
              </a:ext>
            </a:extLst>
          </p:cNvPr>
          <p:cNvGrpSpPr/>
          <p:nvPr/>
        </p:nvGrpSpPr>
        <p:grpSpPr>
          <a:xfrm>
            <a:off x="9858792" y="1142452"/>
            <a:ext cx="864665" cy="865389"/>
            <a:chOff x="9881393" y="1200890"/>
            <a:chExt cx="864665" cy="865389"/>
          </a:xfrm>
        </p:grpSpPr>
        <p:grpSp>
          <p:nvGrpSpPr>
            <p:cNvPr id="36" name="Group 129">
              <a:extLst>
                <a:ext uri="{FF2B5EF4-FFF2-40B4-BE49-F238E27FC236}">
                  <a16:creationId xmlns:a16="http://schemas.microsoft.com/office/drawing/2014/main" id="{2A0BCF5E-AE6A-4AD6-B2A9-429459B4F32D}"/>
                </a:ext>
              </a:extLst>
            </p:cNvPr>
            <p:cNvGrpSpPr/>
            <p:nvPr/>
          </p:nvGrpSpPr>
          <p:grpSpPr>
            <a:xfrm>
              <a:off x="9881393" y="1200890"/>
              <a:ext cx="864665" cy="865389"/>
              <a:chOff x="2779490" y="2517211"/>
              <a:chExt cx="648499" cy="649042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38" name="Oval 52">
                <a:extLst>
                  <a:ext uri="{FF2B5EF4-FFF2-40B4-BE49-F238E27FC236}">
                    <a16:creationId xmlns:a16="http://schemas.microsoft.com/office/drawing/2014/main" id="{8121D308-D535-49B9-89DC-1C5478CF6CC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79490" y="2517211"/>
                <a:ext cx="648499" cy="649042"/>
              </a:xfrm>
              <a:prstGeom prst="ellipse">
                <a:avLst/>
              </a:prstGeom>
              <a:solidFill>
                <a:srgbClr val="006666">
                  <a:alpha val="3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33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endParaRPr>
              </a:p>
            </p:txBody>
          </p:sp>
          <p:sp>
            <p:nvSpPr>
              <p:cNvPr id="39" name="Oval 53">
                <a:extLst>
                  <a:ext uri="{FF2B5EF4-FFF2-40B4-BE49-F238E27FC236}">
                    <a16:creationId xmlns:a16="http://schemas.microsoft.com/office/drawing/2014/main" id="{D680187D-E898-4B81-8273-8A3BBBE6DC4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54317" y="2592102"/>
                <a:ext cx="498845" cy="499263"/>
              </a:xfrm>
              <a:prstGeom prst="ellipse">
                <a:avLst/>
              </a:prstGeom>
              <a:solidFill>
                <a:srgbClr val="006666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7" name="object 48">
              <a:extLst>
                <a:ext uri="{FF2B5EF4-FFF2-40B4-BE49-F238E27FC236}">
                  <a16:creationId xmlns:a16="http://schemas.microsoft.com/office/drawing/2014/main" id="{904C64F8-7E06-4CE3-BBFE-3BCA91CB1BBF}"/>
                </a:ext>
              </a:extLst>
            </p:cNvPr>
            <p:cNvSpPr/>
            <p:nvPr/>
          </p:nvSpPr>
          <p:spPr>
            <a:xfrm>
              <a:off x="10049297" y="1334275"/>
              <a:ext cx="606790" cy="533461"/>
            </a:xfrm>
            <a:prstGeom prst="rect">
              <a:avLst/>
            </a:prstGeom>
            <a:blipFill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aturation sat="66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effectLst>
              <a:outerShdw blurRad="50800" dist="50800" dir="5400000" algn="ctr" rotWithShape="0">
                <a:schemeClr val="bg1"/>
              </a:outerShdw>
            </a:effectLst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Скругленный прямоугольник 82">
            <a:extLst>
              <a:ext uri="{FF2B5EF4-FFF2-40B4-BE49-F238E27FC236}">
                <a16:creationId xmlns:a16="http://schemas.microsoft.com/office/drawing/2014/main" id="{440FB08C-64D7-4434-B3BA-20DD32DBC184}"/>
              </a:ext>
            </a:extLst>
          </p:cNvPr>
          <p:cNvSpPr/>
          <p:nvPr/>
        </p:nvSpPr>
        <p:spPr>
          <a:xfrm>
            <a:off x="74384" y="3571871"/>
            <a:ext cx="8072667" cy="530772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839149">
              <a:defRPr/>
            </a:pPr>
            <a:r>
              <a:rPr lang="ru-RU" sz="2200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регистрируемой безработицы на 01.01.2023</a:t>
            </a:r>
          </a:p>
          <a:p>
            <a:pPr marL="285750" indent="-285750" defTabSz="914400">
              <a:buFont typeface="Wingdings" panose="05000000000000000000" pitchFamily="2" charset="2"/>
              <a:buChar char="Ø"/>
              <a:defRPr/>
            </a:pPr>
            <a:endParaRPr lang="ru-RU" sz="2200" b="1" kern="0">
              <a:solidFill>
                <a:srgbClr val="174578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91897E1A-E333-48AD-A1E8-24FA836D809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19467" y="3915315"/>
            <a:ext cx="1572422" cy="1104069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5F331E03-09A5-4CF0-91AF-46D5E17645C1}"/>
              </a:ext>
            </a:extLst>
          </p:cNvPr>
          <p:cNvSpPr txBox="1"/>
          <p:nvPr/>
        </p:nvSpPr>
        <p:spPr>
          <a:xfrm>
            <a:off x="1096327" y="4936197"/>
            <a:ext cx="1466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24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Россия</a:t>
            </a:r>
            <a:endParaRPr lang="en-US" sz="240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3" name="Picture 6">
            <a:extLst>
              <a:ext uri="{FF2B5EF4-FFF2-40B4-BE49-F238E27FC236}">
                <a16:creationId xmlns:a16="http://schemas.microsoft.com/office/drawing/2014/main" id="{7F1CB6E7-2CC6-48E9-BD10-1D034E5F2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58520" y="3939485"/>
            <a:ext cx="1450116" cy="96153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0537D32-F691-4C73-B22A-47EF0E2B167D}"/>
              </a:ext>
            </a:extLst>
          </p:cNvPr>
          <p:cNvSpPr txBox="1"/>
          <p:nvPr/>
        </p:nvSpPr>
        <p:spPr>
          <a:xfrm>
            <a:off x="3192443" y="4917133"/>
            <a:ext cx="146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ru-RU" sz="24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Югра</a:t>
            </a:r>
            <a:endParaRPr lang="en-US" sz="240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41EB5CF6-992A-4034-82EE-E4F43EB78F2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281926" y="3939607"/>
            <a:ext cx="1613788" cy="119254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7C976EA9-61D8-4AE7-AEB1-4CEA5185DAB6}"/>
              </a:ext>
            </a:extLst>
          </p:cNvPr>
          <p:cNvSpPr txBox="1"/>
          <p:nvPr/>
        </p:nvSpPr>
        <p:spPr>
          <a:xfrm>
            <a:off x="5077217" y="5003622"/>
            <a:ext cx="19699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20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Нефтеюганский район</a:t>
            </a:r>
            <a:endParaRPr lang="en-US" sz="200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Стрелка вправо 38">
            <a:extLst>
              <a:ext uri="{FF2B5EF4-FFF2-40B4-BE49-F238E27FC236}">
                <a16:creationId xmlns:a16="http://schemas.microsoft.com/office/drawing/2014/main" id="{39F5D68B-0260-4B45-BDB0-2BA000E16F67}"/>
              </a:ext>
            </a:extLst>
          </p:cNvPr>
          <p:cNvSpPr/>
          <p:nvPr/>
        </p:nvSpPr>
        <p:spPr>
          <a:xfrm rot="16200000" flipH="1">
            <a:off x="5873946" y="5459067"/>
            <a:ext cx="360333" cy="789773"/>
          </a:xfrm>
          <a:prstGeom prst="rightArrow">
            <a:avLst/>
          </a:prstGeom>
          <a:gradFill flip="none" rotWithShape="0">
            <a:gsLst>
              <a:gs pos="0">
                <a:srgbClr val="C00000"/>
              </a:gs>
              <a:gs pos="51000">
                <a:srgbClr val="EF4A4A">
                  <a:lumMod val="75000"/>
                </a:srgbClr>
              </a:gs>
              <a:gs pos="93000">
                <a:srgbClr val="EF4A4A">
                  <a:tint val="23500"/>
                  <a:satMod val="160000"/>
                </a:srgbClr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48" name="Стрелка вправо 42">
            <a:extLst>
              <a:ext uri="{FF2B5EF4-FFF2-40B4-BE49-F238E27FC236}">
                <a16:creationId xmlns:a16="http://schemas.microsoft.com/office/drawing/2014/main" id="{528D54A6-15D9-49E1-8C88-BEB85503DB25}"/>
              </a:ext>
            </a:extLst>
          </p:cNvPr>
          <p:cNvSpPr/>
          <p:nvPr/>
        </p:nvSpPr>
        <p:spPr>
          <a:xfrm rot="16200000" flipH="1">
            <a:off x="3651500" y="5445823"/>
            <a:ext cx="360333" cy="789773"/>
          </a:xfrm>
          <a:prstGeom prst="rightArrow">
            <a:avLst/>
          </a:prstGeom>
          <a:gradFill flip="none" rotWithShape="0">
            <a:gsLst>
              <a:gs pos="0">
                <a:srgbClr val="C00000"/>
              </a:gs>
              <a:gs pos="51000">
                <a:srgbClr val="EF4A4A">
                  <a:lumMod val="75000"/>
                </a:srgbClr>
              </a:gs>
              <a:gs pos="93000">
                <a:srgbClr val="EF4A4A">
                  <a:tint val="23500"/>
                  <a:satMod val="160000"/>
                </a:srgbClr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49" name="Стрелка вправо 45">
            <a:extLst>
              <a:ext uri="{FF2B5EF4-FFF2-40B4-BE49-F238E27FC236}">
                <a16:creationId xmlns:a16="http://schemas.microsoft.com/office/drawing/2014/main" id="{ACD53A1C-8127-4A1B-A095-0737F31AE535}"/>
              </a:ext>
            </a:extLst>
          </p:cNvPr>
          <p:cNvSpPr/>
          <p:nvPr/>
        </p:nvSpPr>
        <p:spPr>
          <a:xfrm rot="16200000" flipH="1">
            <a:off x="1697413" y="5397035"/>
            <a:ext cx="360333" cy="789773"/>
          </a:xfrm>
          <a:prstGeom prst="rightArrow">
            <a:avLst/>
          </a:prstGeom>
          <a:gradFill flip="none" rotWithShape="0">
            <a:gsLst>
              <a:gs pos="0">
                <a:srgbClr val="C00000"/>
              </a:gs>
              <a:gs pos="51000">
                <a:srgbClr val="EF4A4A">
                  <a:lumMod val="75000"/>
                </a:srgbClr>
              </a:gs>
              <a:gs pos="93000">
                <a:srgbClr val="EF4A4A">
                  <a:tint val="23500"/>
                  <a:satMod val="160000"/>
                </a:srgbClr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34E55DFC-9862-45B0-A1EA-1893D1DF767A}"/>
              </a:ext>
            </a:extLst>
          </p:cNvPr>
          <p:cNvSpPr/>
          <p:nvPr/>
        </p:nvSpPr>
        <p:spPr>
          <a:xfrm>
            <a:off x="963680" y="6001573"/>
            <a:ext cx="1922287" cy="9079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4,3%</a:t>
            </a:r>
            <a:endParaRPr lang="ru-RU" sz="3600" b="1" cap="none" spc="50">
              <a:ln w="11430"/>
              <a:solidFill>
                <a:srgbClr val="0066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90615176-580A-4C0A-8492-E615E169962D}"/>
              </a:ext>
            </a:extLst>
          </p:cNvPr>
          <p:cNvSpPr/>
          <p:nvPr/>
        </p:nvSpPr>
        <p:spPr>
          <a:xfrm>
            <a:off x="2906907" y="6001573"/>
            <a:ext cx="1922287" cy="9079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0,47%</a:t>
            </a:r>
            <a:endParaRPr lang="ru-RU" sz="3600" b="1" cap="none" spc="50">
              <a:ln w="11430"/>
              <a:solidFill>
                <a:srgbClr val="0066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AE2D6112-681B-4CE6-959B-D8AADEFF20B4}"/>
              </a:ext>
            </a:extLst>
          </p:cNvPr>
          <p:cNvSpPr/>
          <p:nvPr/>
        </p:nvSpPr>
        <p:spPr>
          <a:xfrm>
            <a:off x="5118050" y="5962450"/>
            <a:ext cx="1922287" cy="9079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0,05%</a:t>
            </a:r>
            <a:endParaRPr lang="ru-RU" sz="3600" b="1" cap="none" spc="50">
              <a:ln w="11430"/>
              <a:solidFill>
                <a:srgbClr val="0066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103F1DE0-A5DB-4EE2-80C7-77E55F9AA3E7}"/>
              </a:ext>
            </a:extLst>
          </p:cNvPr>
          <p:cNvSpPr/>
          <p:nvPr/>
        </p:nvSpPr>
        <p:spPr>
          <a:xfrm>
            <a:off x="483928" y="2710277"/>
            <a:ext cx="1922287" cy="9079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800" b="1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3600" b="1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1,5%</a:t>
            </a:r>
            <a:endParaRPr lang="ru-RU" sz="3600" b="1" cap="none" spc="50">
              <a:ln w="11430"/>
              <a:solidFill>
                <a:srgbClr val="0066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EE3B033-5400-4EA8-B020-2A25AC0E6A6D}"/>
              </a:ext>
            </a:extLst>
          </p:cNvPr>
          <p:cNvSpPr txBox="1"/>
          <p:nvPr/>
        </p:nvSpPr>
        <p:spPr>
          <a:xfrm>
            <a:off x="483928" y="1961169"/>
            <a:ext cx="1767837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839149"/>
            <a:r>
              <a:rPr lang="ru-RU" altLang="ko-KR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Рост объема </a:t>
            </a:r>
          </a:p>
          <a:p>
            <a:pPr algn="ctr" defTabSz="839149"/>
            <a:r>
              <a:rPr lang="ru-RU" altLang="ko-KR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инвестиций</a:t>
            </a: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F6C6A3F2-BF4D-4099-B410-8CF3EEC1EAEC}"/>
              </a:ext>
            </a:extLst>
          </p:cNvPr>
          <p:cNvSpPr/>
          <p:nvPr/>
        </p:nvSpPr>
        <p:spPr>
          <a:xfrm>
            <a:off x="3231568" y="2715423"/>
            <a:ext cx="1922287" cy="9079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800" b="1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3600" b="1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11,7%</a:t>
            </a:r>
            <a:endParaRPr lang="ru-RU" sz="3600" b="1" cap="none" spc="50">
              <a:ln w="11430"/>
              <a:solidFill>
                <a:srgbClr val="0066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FC0073F-825C-42D0-9951-2FE9435A063C}"/>
              </a:ext>
            </a:extLst>
          </p:cNvPr>
          <p:cNvSpPr txBox="1"/>
          <p:nvPr/>
        </p:nvSpPr>
        <p:spPr>
          <a:xfrm>
            <a:off x="3192443" y="1940750"/>
            <a:ext cx="2049856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839149"/>
            <a:r>
              <a:rPr lang="ru-RU" altLang="ko-KR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Рост выпуска товаров и услуг</a:t>
            </a: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DB056EDB-6070-4A16-BC67-A0EF6F611937}"/>
              </a:ext>
            </a:extLst>
          </p:cNvPr>
          <p:cNvSpPr/>
          <p:nvPr/>
        </p:nvSpPr>
        <p:spPr>
          <a:xfrm>
            <a:off x="6276845" y="2734499"/>
            <a:ext cx="1922287" cy="9079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800" b="1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3600" b="1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13,4%</a:t>
            </a:r>
            <a:endParaRPr lang="ru-RU" sz="3600" b="1" cap="none" spc="50">
              <a:ln w="11430"/>
              <a:solidFill>
                <a:srgbClr val="0066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BAA0BBE-8876-4019-82A2-454414360132}"/>
              </a:ext>
            </a:extLst>
          </p:cNvPr>
          <p:cNvSpPr txBox="1"/>
          <p:nvPr/>
        </p:nvSpPr>
        <p:spPr>
          <a:xfrm>
            <a:off x="5813996" y="1929240"/>
            <a:ext cx="2712552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839149"/>
            <a:r>
              <a:rPr lang="ru-RU" altLang="ko-KR" sz="2000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Рост среднемесячной заработной платы работников</a:t>
            </a: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8E3B570B-DC31-4564-ADAE-BF96B0D1B1A2}"/>
              </a:ext>
            </a:extLst>
          </p:cNvPr>
          <p:cNvSpPr/>
          <p:nvPr/>
        </p:nvSpPr>
        <p:spPr>
          <a:xfrm>
            <a:off x="9391792" y="2744506"/>
            <a:ext cx="1922287" cy="9079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800" b="1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3,2%</a:t>
            </a:r>
            <a:endParaRPr lang="ru-RU" sz="3600" b="1" cap="none" spc="50">
              <a:ln w="11430"/>
              <a:solidFill>
                <a:srgbClr val="0066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1618970-54A2-4EFE-8E17-5DEE54335BD1}"/>
              </a:ext>
            </a:extLst>
          </p:cNvPr>
          <p:cNvSpPr txBox="1"/>
          <p:nvPr/>
        </p:nvSpPr>
        <p:spPr>
          <a:xfrm>
            <a:off x="8927848" y="1919206"/>
            <a:ext cx="2712552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839149"/>
            <a:r>
              <a:rPr lang="ru-RU" altLang="ko-KR" sz="2000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Рост денежных доходов в расчете на душу населения</a:t>
            </a:r>
          </a:p>
        </p:txBody>
      </p:sp>
    </p:spTree>
    <p:extLst>
      <p:ext uri="{BB962C8B-B14F-4D97-AF65-F5344CB8AC3E}">
        <p14:creationId xmlns:p14="http://schemas.microsoft.com/office/powerpoint/2010/main" val="3469016914"/>
      </p:ext>
    </p:extLst>
  </p:cSld>
  <p:clrMapOvr>
    <a:masterClrMapping/>
  </p:clrMapOvr>
  <p:transition/>
  <p:timing/>
</p:sld>
</file>

<file path=ppt/slides/slide7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graphicFrame>
        <p:nvGraphicFramePr>
          <p:cNvPr id="16" name="Диаграмма 15">
            <a:extLst>
              <a:ext uri="{FF2B5EF4-FFF2-40B4-BE49-F238E27FC236}">
                <a16:creationId xmlns:a16="http://schemas.microsoft.com/office/drawing/2014/main" id="{18B96FBE-A87F-457A-B215-D90CDD753B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4411989"/>
              </p:ext>
            </p:extLst>
          </p:nvPr>
        </p:nvGraphicFramePr>
        <p:xfrm>
          <a:off x="7987417" y="1847998"/>
          <a:ext cx="3744416" cy="2386596"/>
        </p:xfrm>
        <a:graphic>
          <a:graphicData uri="http://schemas.openxmlformats.org/drawingml/2006/chart">
            <c:chart xmlns:c="http://schemas.openxmlformats.org/drawingml/2006/chart" r:id="rId4"/>
          </a:graphicData>
        </a:graphic>
      </p:graphicFrame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08E83C51-5A00-4E95-864F-4E3B6F68FABA}"/>
              </a:ext>
            </a:extLst>
          </p:cNvPr>
          <p:cNvGrpSpPr/>
          <p:nvPr/>
        </p:nvGrpSpPr>
        <p:grpSpPr>
          <a:xfrm>
            <a:off x="7586855" y="4064829"/>
            <a:ext cx="2900838" cy="242283"/>
            <a:chOff x="160492" y="3202794"/>
            <a:chExt cx="2630481" cy="242283"/>
          </a:xfrm>
        </p:grpSpPr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4FE8368F-8D18-46C5-AB6C-0581354C8B26}"/>
                </a:ext>
              </a:extLst>
            </p:cNvPr>
            <p:cNvSpPr/>
            <p:nvPr/>
          </p:nvSpPr>
          <p:spPr>
            <a:xfrm>
              <a:off x="160492" y="3238306"/>
              <a:ext cx="224361" cy="153430"/>
            </a:xfrm>
            <a:prstGeom prst="rect">
              <a:avLst/>
            </a:prstGeom>
            <a:solidFill>
              <a:srgbClr val="006666">
                <a:alpha val="55000"/>
              </a:srgb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dkEdge">
              <a:bevelT/>
              <a:bevelB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90415177-F4F8-4739-B93A-9A8DF902FA03}"/>
                </a:ext>
              </a:extLst>
            </p:cNvPr>
            <p:cNvSpPr/>
            <p:nvPr/>
          </p:nvSpPr>
          <p:spPr>
            <a:xfrm>
              <a:off x="353786" y="3202794"/>
              <a:ext cx="2437187" cy="24228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800">
                  <a:solidFill>
                    <a:srgbClr val="AC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Городское поселение</a:t>
              </a:r>
            </a:p>
          </p:txBody>
        </p:sp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543871B2-BAF0-4F44-9D2A-D21668214EE5}"/>
              </a:ext>
            </a:extLst>
          </p:cNvPr>
          <p:cNvGrpSpPr/>
          <p:nvPr/>
        </p:nvGrpSpPr>
        <p:grpSpPr>
          <a:xfrm>
            <a:off x="7595435" y="4408912"/>
            <a:ext cx="2466497" cy="217431"/>
            <a:chOff x="2390341" y="3161927"/>
            <a:chExt cx="2466497" cy="217431"/>
          </a:xfrm>
        </p:grpSpPr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30F21134-9E4C-4B86-BB0D-10313C8C741C}"/>
                </a:ext>
              </a:extLst>
            </p:cNvPr>
            <p:cNvSpPr/>
            <p:nvPr/>
          </p:nvSpPr>
          <p:spPr>
            <a:xfrm>
              <a:off x="2390341" y="3225928"/>
              <a:ext cx="224361" cy="153430"/>
            </a:xfrm>
            <a:prstGeom prst="rect">
              <a:avLst/>
            </a:prstGeom>
            <a:solidFill>
              <a:srgbClr val="AC0000">
                <a:alpha val="55000"/>
              </a:srgbClr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softEdge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A6524600-001C-4A3B-BB55-A152AC12F46C}"/>
                </a:ext>
              </a:extLst>
            </p:cNvPr>
            <p:cNvSpPr/>
            <p:nvPr/>
          </p:nvSpPr>
          <p:spPr>
            <a:xfrm>
              <a:off x="2594921" y="3161927"/>
              <a:ext cx="2261917" cy="2174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18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Сельские поселения</a:t>
              </a:r>
            </a:p>
          </p:txBody>
        </p:sp>
      </p:grp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D9A3883B-0350-465A-ABFF-3458AE51950A}"/>
              </a:ext>
            </a:extLst>
          </p:cNvPr>
          <p:cNvSpPr/>
          <p:nvPr/>
        </p:nvSpPr>
        <p:spPr>
          <a:xfrm>
            <a:off x="1547180" y="447735"/>
            <a:ext cx="9112030" cy="1073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2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Среднегодовая численность населения муниципального образования Нефтеюганский район за 2022 год составила 46 861 человек 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392DAD2A-A11D-4EE4-9111-DAD75262BDF0}"/>
              </a:ext>
            </a:extLst>
          </p:cNvPr>
          <p:cNvSpPr/>
          <p:nvPr/>
        </p:nvSpPr>
        <p:spPr>
          <a:xfrm>
            <a:off x="6368482" y="1328629"/>
            <a:ext cx="8326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</a:p>
        </p:txBody>
      </p:sp>
      <p:graphicFrame>
        <p:nvGraphicFramePr>
          <p:cNvPr id="28" name="Таблица 27">
            <a:extLst>
              <a:ext uri="{FF2B5EF4-FFF2-40B4-BE49-F238E27FC236}">
                <a16:creationId xmlns:a16="http://schemas.microsoft.com/office/drawing/2014/main" id="{BD3FD5DF-0D00-451F-A09C-BE500B51F8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080173"/>
              </p:ext>
            </p:extLst>
          </p:nvPr>
        </p:nvGraphicFramePr>
        <p:xfrm>
          <a:off x="362174" y="1618829"/>
          <a:ext cx="6721478" cy="330787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{72833802-FEF1-4C79-8D5D-14CF1EAF98D9}</a:tableStyleId>
              </a:tblPr>
              <a:tblGrid>
                <a:gridCol w="26840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30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71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72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18877"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Показатель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2021 год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2022 год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 noProof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Темп роста (снижения) 2022 года к 2021 году, %</a:t>
                      </a:r>
                      <a:endParaRPr lang="ru-RU" sz="1500" b="1" kern="120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143">
                <a:tc>
                  <a:txBody>
                    <a:bodyPr vert="horz" wrap="square"/>
                    <a:lstStyle/>
                    <a:p>
                      <a:pPr marL="0" marR="0" lvl="0" indent="0" algn="l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Число родившихся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378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107,7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429">
                <a:tc>
                  <a:txBody>
                    <a:bodyPr vert="horz" wrap="square"/>
                    <a:lstStyle/>
                    <a:p>
                      <a:pPr marL="0" marR="0" lvl="0" indent="0" algn="l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Число умерших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218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68,9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285">
                <a:tc>
                  <a:txBody>
                    <a:bodyPr vert="horz" wrap="square"/>
                    <a:lstStyle/>
                    <a:p>
                      <a:pPr marL="0" marR="0" lvl="0" indent="0" algn="l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Естественный прирост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4,6</a:t>
                      </a:r>
                      <a:r>
                        <a:rPr lang="ru-RU" sz="1500" b="1" kern="1200" baseline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раза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429">
                <a:tc>
                  <a:txBody>
                    <a:bodyPr vert="horz" wrap="square"/>
                    <a:lstStyle/>
                    <a:p>
                      <a:pPr marL="0" marR="0" lvl="0" indent="0" algn="l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Число прибывших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2 256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2 172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96,3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1429">
                <a:tc>
                  <a:txBody>
                    <a:bodyPr vert="horz" wrap="square"/>
                    <a:lstStyle/>
                    <a:p>
                      <a:pPr marL="0" marR="0" lvl="0" indent="0" algn="l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Число выбывших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2 115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2 034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96,2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7286">
                <a:tc>
                  <a:txBody>
                    <a:bodyPr vert="horz" wrap="square"/>
                    <a:lstStyle/>
                    <a:p>
                      <a:pPr marL="0" marR="0" lvl="0" indent="0" algn="l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Миграционный прирост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141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97,9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D5C55E99-A059-42C5-BBDB-76E5A74ED9F1}"/>
              </a:ext>
            </a:extLst>
          </p:cNvPr>
          <p:cNvSpPr/>
          <p:nvPr/>
        </p:nvSpPr>
        <p:spPr>
          <a:xfrm>
            <a:off x="99013" y="5240046"/>
            <a:ext cx="39317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>
                <a:cs typeface="Times New Roman" panose="02020603050405020304" pitchFamily="18" charset="0"/>
              </a:rPr>
              <a:t>               </a:t>
            </a:r>
            <a:r>
              <a:rPr lang="ru-RU" sz="2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промилле коэффициент рождаемости  на 1 000 человек </a:t>
            </a:r>
          </a:p>
          <a:p>
            <a:r>
              <a:rPr lang="ru-RU" sz="2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(7,8 промилле в 2021 году) 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C7C717E5-D595-4EA7-ABC7-56A07F7373A4}"/>
              </a:ext>
            </a:extLst>
          </p:cNvPr>
          <p:cNvSpPr/>
          <p:nvPr/>
        </p:nvSpPr>
        <p:spPr>
          <a:xfrm>
            <a:off x="4357642" y="5185830"/>
            <a:ext cx="380482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>
                <a:cs typeface="Times New Roman" panose="02020603050405020304" pitchFamily="18" charset="0"/>
              </a:rPr>
              <a:t>               </a:t>
            </a:r>
            <a:r>
              <a:rPr lang="ru-RU" sz="2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промилле</a:t>
            </a:r>
          </a:p>
          <a:p>
            <a:r>
              <a:rPr lang="ru-RU" sz="2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естественного прироста на 1 000 человек (0,8 промилле в 2021 году)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0C16908A-27A4-4811-94B3-19D8085DAD8C}"/>
              </a:ext>
            </a:extLst>
          </p:cNvPr>
          <p:cNvSpPr/>
          <p:nvPr/>
        </p:nvSpPr>
        <p:spPr>
          <a:xfrm>
            <a:off x="8157364" y="5237312"/>
            <a:ext cx="397006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>
                <a:cs typeface="Times New Roman" panose="02020603050405020304" pitchFamily="18" charset="0"/>
              </a:rPr>
              <a:t>                 </a:t>
            </a:r>
            <a:r>
              <a:rPr lang="ru-RU" sz="2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промилле коэффициент миграционного прироста на 1 000 человек </a:t>
            </a:r>
          </a:p>
          <a:p>
            <a:r>
              <a:rPr lang="ru-RU" sz="2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(3,1 промилле в 2021 году)</a:t>
            </a:r>
          </a:p>
        </p:txBody>
      </p: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7E50F7FF-0508-4246-923D-E96DA2EA52D4}"/>
              </a:ext>
            </a:extLst>
          </p:cNvPr>
          <p:cNvCxnSpPr/>
          <p:nvPr/>
        </p:nvCxnSpPr>
        <p:spPr>
          <a:xfrm flipV="1">
            <a:off x="10963378" y="2133056"/>
            <a:ext cx="265252" cy="212495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51DCBC7A-5524-4868-9814-4671194C95C8}"/>
              </a:ext>
            </a:extLst>
          </p:cNvPr>
          <p:cNvCxnSpPr/>
          <p:nvPr/>
        </p:nvCxnSpPr>
        <p:spPr>
          <a:xfrm>
            <a:off x="11228630" y="2133056"/>
            <a:ext cx="361226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>
            <a:extLst>
              <a:ext uri="{FF2B5EF4-FFF2-40B4-BE49-F238E27FC236}">
                <a16:creationId xmlns:a16="http://schemas.microsoft.com/office/drawing/2014/main" id="{0D3A12E2-73C8-4CE9-8E83-4B2BAFFF5437}"/>
              </a:ext>
            </a:extLst>
          </p:cNvPr>
          <p:cNvSpPr/>
          <p:nvPr/>
        </p:nvSpPr>
        <p:spPr>
          <a:xfrm>
            <a:off x="11614289" y="2087096"/>
            <a:ext cx="98772" cy="7852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6D28717F-3B59-417C-BD83-B02DDF9D7FA0}"/>
              </a:ext>
            </a:extLst>
          </p:cNvPr>
          <p:cNvGrpSpPr/>
          <p:nvPr/>
        </p:nvGrpSpPr>
        <p:grpSpPr>
          <a:xfrm>
            <a:off x="8058592" y="1961898"/>
            <a:ext cx="722480" cy="286301"/>
            <a:chOff x="6958281" y="1681194"/>
            <a:chExt cx="722480" cy="286301"/>
          </a:xfrm>
        </p:grpSpPr>
        <p:cxnSp>
          <p:nvCxnSpPr>
            <p:cNvPr id="36" name="Прямая соединительная линия 35">
              <a:extLst>
                <a:ext uri="{FF2B5EF4-FFF2-40B4-BE49-F238E27FC236}">
                  <a16:creationId xmlns:a16="http://schemas.microsoft.com/office/drawing/2014/main" id="{707A49F7-611F-4C29-BF30-6B7525C0AD8F}"/>
                </a:ext>
              </a:extLst>
            </p:cNvPr>
            <p:cNvCxnSpPr/>
            <p:nvPr/>
          </p:nvCxnSpPr>
          <p:spPr>
            <a:xfrm flipH="1" flipV="1">
              <a:off x="7408456" y="1715277"/>
              <a:ext cx="272305" cy="252218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>
              <a:extLst>
                <a:ext uri="{FF2B5EF4-FFF2-40B4-BE49-F238E27FC236}">
                  <a16:creationId xmlns:a16="http://schemas.microsoft.com/office/drawing/2014/main" id="{6CB84B58-2250-4071-BD29-576698789A4C}"/>
                </a:ext>
              </a:extLst>
            </p:cNvPr>
            <p:cNvCxnSpPr/>
            <p:nvPr/>
          </p:nvCxnSpPr>
          <p:spPr>
            <a:xfrm flipH="1">
              <a:off x="6984753" y="1715276"/>
              <a:ext cx="423703" cy="5182"/>
            </a:xfrm>
            <a:prstGeom prst="line">
              <a:avLst/>
            </a:prstGeom>
            <a:ln w="1905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Овал 37">
              <a:extLst>
                <a:ext uri="{FF2B5EF4-FFF2-40B4-BE49-F238E27FC236}">
                  <a16:creationId xmlns:a16="http://schemas.microsoft.com/office/drawing/2014/main" id="{438FA23F-D4DC-4EE3-A398-E934C770A8B3}"/>
                </a:ext>
              </a:extLst>
            </p:cNvPr>
            <p:cNvSpPr/>
            <p:nvPr/>
          </p:nvSpPr>
          <p:spPr>
            <a:xfrm>
              <a:off x="6958281" y="1681194"/>
              <a:ext cx="98772" cy="7852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9" name="Скругленный прямоугольник 51">
            <a:extLst>
              <a:ext uri="{FF2B5EF4-FFF2-40B4-BE49-F238E27FC236}">
                <a16:creationId xmlns:a16="http://schemas.microsoft.com/office/drawing/2014/main" id="{858E9D43-B407-4FCA-A6EF-A968658F8796}"/>
              </a:ext>
            </a:extLst>
          </p:cNvPr>
          <p:cNvSpPr/>
          <p:nvPr/>
        </p:nvSpPr>
        <p:spPr>
          <a:xfrm>
            <a:off x="7734185" y="1648447"/>
            <a:ext cx="1139546" cy="2832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47,8%</a:t>
            </a:r>
          </a:p>
        </p:txBody>
      </p:sp>
      <p:sp>
        <p:nvSpPr>
          <p:cNvPr id="40" name="Скругленный прямоугольник 57">
            <a:extLst>
              <a:ext uri="{FF2B5EF4-FFF2-40B4-BE49-F238E27FC236}">
                <a16:creationId xmlns:a16="http://schemas.microsoft.com/office/drawing/2014/main" id="{5F64D1D0-46B0-4801-8E74-D9010DD1E698}"/>
              </a:ext>
            </a:extLst>
          </p:cNvPr>
          <p:cNvSpPr/>
          <p:nvPr/>
        </p:nvSpPr>
        <p:spPr>
          <a:xfrm>
            <a:off x="10928496" y="1803887"/>
            <a:ext cx="1083288" cy="2832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52,2%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827E6DAB-6F14-4870-AEBF-B548FF503BF1}"/>
              </a:ext>
            </a:extLst>
          </p:cNvPr>
          <p:cNvSpPr/>
          <p:nvPr/>
        </p:nvSpPr>
        <p:spPr>
          <a:xfrm>
            <a:off x="3897815" y="4989330"/>
            <a:ext cx="1922287" cy="9387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800" b="1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3,4</a:t>
            </a:r>
            <a:endParaRPr lang="ru-RU" sz="3800" b="1" cap="none" spc="5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b="1" cap="none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2" name="Прямоугольник 41">
            <a:extLst>
              <a:ext uri="{FF2B5EF4-FFF2-40B4-BE49-F238E27FC236}">
                <a16:creationId xmlns:a16="http://schemas.microsoft.com/office/drawing/2014/main" id="{058ADFF5-7076-4F16-A878-24B2404D4F39}"/>
              </a:ext>
            </a:extLst>
          </p:cNvPr>
          <p:cNvSpPr/>
          <p:nvPr/>
        </p:nvSpPr>
        <p:spPr>
          <a:xfrm>
            <a:off x="7734185" y="5009969"/>
            <a:ext cx="1922287" cy="9387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800" b="1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2,9</a:t>
            </a:r>
            <a:endParaRPr lang="ru-RU" sz="3800" b="1" cap="none" spc="5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b="1" cap="none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A4E1B829-9EF0-494B-9C95-9A5320722FDC}"/>
              </a:ext>
            </a:extLst>
          </p:cNvPr>
          <p:cNvSpPr/>
          <p:nvPr/>
        </p:nvSpPr>
        <p:spPr>
          <a:xfrm>
            <a:off x="1080576" y="122237"/>
            <a:ext cx="4571999" cy="5487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967" tIns="41984" rIns="83967" bIns="41984" rtlCol="0" anchor="ctr"/>
          <a:lstStyle/>
          <a:p>
            <a:pPr algn="ctr"/>
            <a:r>
              <a:rPr lang="ru-RU"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Демографическая ситуация</a:t>
            </a:r>
          </a:p>
          <a:p>
            <a:pPr algn="ctr"/>
            <a:endParaRPr lang="ru-RU" sz="2400" b="1">
              <a:solidFill>
                <a:srgbClr val="1B6F5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7B701460-0E2D-4458-A9DB-445FF1AD52E7}"/>
              </a:ext>
            </a:extLst>
          </p:cNvPr>
          <p:cNvSpPr/>
          <p:nvPr/>
        </p:nvSpPr>
        <p:spPr>
          <a:xfrm>
            <a:off x="-375107" y="5024676"/>
            <a:ext cx="1922287" cy="9387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800" b="1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8,1</a:t>
            </a:r>
            <a:endParaRPr lang="ru-RU" sz="3800" b="1" cap="none" spc="5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b="1" cap="none" spc="5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46057656"/>
      </p:ext>
    </p:extLst>
  </p:cSld>
  <p:clrMapOvr>
    <a:masterClrMapping/>
  </p:clrMapOvr>
  <p:transition/>
  <p:timing/>
</p:sld>
</file>

<file path=ppt/slides/slide7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5040D1C-57BF-4621-9DAF-8BE099E90796}"/>
              </a:ext>
            </a:extLst>
          </p:cNvPr>
          <p:cNvSpPr/>
          <p:nvPr/>
        </p:nvSpPr>
        <p:spPr>
          <a:xfrm>
            <a:off x="1317412" y="-30163"/>
            <a:ext cx="4561894" cy="496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r>
              <a:rPr lang="ru-RU"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Промышленное производство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05D75A5-99A6-4877-9AD9-001552B18A7D}"/>
              </a:ext>
            </a:extLst>
          </p:cNvPr>
          <p:cNvSpPr/>
          <p:nvPr/>
        </p:nvSpPr>
        <p:spPr>
          <a:xfrm>
            <a:off x="2757473" y="526219"/>
            <a:ext cx="6636950" cy="430865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ru-RU" sz="22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промышленного производства</a:t>
            </a:r>
          </a:p>
        </p:txBody>
      </p:sp>
      <p:sp>
        <p:nvSpPr>
          <p:cNvPr id="17" name="Надпись 47">
            <a:extLst>
              <a:ext uri="{FF2B5EF4-FFF2-40B4-BE49-F238E27FC236}">
                <a16:creationId xmlns:a16="http://schemas.microsoft.com/office/drawing/2014/main" id="{3CB6689A-F4DC-4B2D-9001-F43AAC4CC351}"/>
              </a:ext>
            </a:extLst>
          </p:cNvPr>
          <p:cNvSpPr txBox="1"/>
          <p:nvPr/>
        </p:nvSpPr>
        <p:spPr>
          <a:xfrm>
            <a:off x="8297282" y="1275698"/>
            <a:ext cx="2743200" cy="80329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С</a:t>
            </a: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Обрабатывающие производства</a:t>
            </a:r>
          </a:p>
          <a:p>
            <a:pPr defTabSz="121917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" name="Надпись 47">
            <a:extLst>
              <a:ext uri="{FF2B5EF4-FFF2-40B4-BE49-F238E27FC236}">
                <a16:creationId xmlns:a16="http://schemas.microsoft.com/office/drawing/2014/main" id="{C266C9E3-9E6D-4047-90B1-379A90831788}"/>
              </a:ext>
            </a:extLst>
          </p:cNvPr>
          <p:cNvSpPr txBox="1"/>
          <p:nvPr/>
        </p:nvSpPr>
        <p:spPr>
          <a:xfrm>
            <a:off x="8235362" y="2580478"/>
            <a:ext cx="3933316" cy="747897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E: Обеспечение электрической энергией, газом и паром; кондиционирование воздуха</a:t>
            </a:r>
          </a:p>
        </p:txBody>
      </p:sp>
      <p:sp>
        <p:nvSpPr>
          <p:cNvPr id="20" name="Надпись 47">
            <a:extLst>
              <a:ext uri="{FF2B5EF4-FFF2-40B4-BE49-F238E27FC236}">
                <a16:creationId xmlns:a16="http://schemas.microsoft.com/office/drawing/2014/main" id="{23BD99A3-6173-46F4-87A9-4780BFD3032C}"/>
              </a:ext>
            </a:extLst>
          </p:cNvPr>
          <p:cNvSpPr txBox="1"/>
          <p:nvPr/>
        </p:nvSpPr>
        <p:spPr>
          <a:xfrm flipH="1">
            <a:off x="727414" y="1226857"/>
            <a:ext cx="2286832" cy="714042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B:</a:t>
            </a: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Добыча полезных ископаемых</a:t>
            </a:r>
          </a:p>
          <a:p>
            <a:pPr algn="r"/>
            <a:r>
              <a:rPr lang="ru-RU" sz="1400">
                <a:solidFill>
                  <a:srgbClr val="15614F"/>
                </a:solidFill>
                <a:latin typeface="Arial"/>
              </a:rPr>
              <a:t> </a:t>
            </a:r>
          </a:p>
        </p:txBody>
      </p:sp>
      <p:sp>
        <p:nvSpPr>
          <p:cNvPr id="21" name="Надпись 47">
            <a:extLst>
              <a:ext uri="{FF2B5EF4-FFF2-40B4-BE49-F238E27FC236}">
                <a16:creationId xmlns:a16="http://schemas.microsoft.com/office/drawing/2014/main" id="{F2AE1951-04CB-415A-A43F-AA930112A869}"/>
              </a:ext>
            </a:extLst>
          </p:cNvPr>
          <p:cNvSpPr txBox="1"/>
          <p:nvPr/>
        </p:nvSpPr>
        <p:spPr>
          <a:xfrm flipH="1">
            <a:off x="139864" y="2464703"/>
            <a:ext cx="2910615" cy="1212640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en-US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D:</a:t>
            </a:r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Обеспечение электрической энергией, газом и паром; кондиционирование воздуха</a:t>
            </a:r>
          </a:p>
          <a:p>
            <a:pPr algn="r"/>
            <a:r>
              <a:rPr lang="ru-RU" sz="1400">
                <a:solidFill>
                  <a:srgbClr val="15614F"/>
                </a:solidFill>
                <a:latin typeface="Arial"/>
              </a:rPr>
              <a:t> </a:t>
            </a:r>
          </a:p>
        </p:txBody>
      </p:sp>
      <p:graphicFrame>
        <p:nvGraphicFramePr>
          <p:cNvPr id="22" name="Диаграмма 9" descr="Это диаграмма.">
            <a:extLst>
              <a:ext uri="{FF2B5EF4-FFF2-40B4-BE49-F238E27FC236}">
                <a16:creationId xmlns:a16="http://schemas.microsoft.com/office/drawing/2014/main" id="{F2DD9F12-AE69-4174-A9E1-732221E907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2232514"/>
              </p:ext>
            </p:extLst>
          </p:nvPr>
        </p:nvGraphicFramePr>
        <p:xfrm>
          <a:off x="3050479" y="985451"/>
          <a:ext cx="5125366" cy="3297246"/>
        </p:xfrm>
        <a:graphic>
          <a:graphicData uri="http://schemas.openxmlformats.org/drawingml/2006/chart">
            <c:chart xmlns:c="http://schemas.openxmlformats.org/drawingml/2006/chart" r:id="rId4"/>
          </a:graphicData>
        </a:graphic>
      </p:graphicFrame>
      <p:graphicFrame>
        <p:nvGraphicFramePr>
          <p:cNvPr id="23" name="Таблица 22">
            <a:extLst>
              <a:ext uri="{FF2B5EF4-FFF2-40B4-BE49-F238E27FC236}">
                <a16:creationId xmlns:a16="http://schemas.microsoft.com/office/drawing/2014/main" id="{51C2C18E-40C2-4A92-80BB-1E74A0D7BB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397218"/>
              </p:ext>
            </p:extLst>
          </p:nvPr>
        </p:nvGraphicFramePr>
        <p:xfrm>
          <a:off x="262558" y="4396538"/>
          <a:ext cx="8547630" cy="240379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{72833802-FEF1-4C79-8D5D-14CF1EAF98D9}</a:tableStyleId>
              </a:tblPr>
              <a:tblGrid>
                <a:gridCol w="53106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31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7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5864"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400" u="none" strike="noStrike" kern="1200" cap="none" spc="0" normalizeH="0" baseline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kumimoji="0" lang="ru-RU" sz="1400" b="1" i="0" u="none" strike="noStrike" kern="1200" cap="none" spc="0" normalizeH="0" baseline="0">
                        <a:ln>
                          <a:noFill/>
                        </a:ln>
                        <a:solidFill>
                          <a:srgbClr val="1F497D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400" u="none" strike="noStrike" kern="1200" cap="none" spc="0" normalizeH="0" baseline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  <a:endParaRPr kumimoji="0" lang="ru-RU" sz="1400" b="1" i="0" u="none" strike="noStrike" kern="1200" cap="none" spc="0" normalizeH="0" baseline="0">
                        <a:ln>
                          <a:noFill/>
                        </a:ln>
                        <a:solidFill>
                          <a:srgbClr val="1F497D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400" u="none" strike="noStrike" kern="1200" cap="none" spc="0" normalizeH="0" baseline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 </a:t>
                      </a:r>
                      <a:endParaRPr kumimoji="0" lang="ru-RU" sz="1400" b="1" i="0" u="none" strike="noStrike" kern="1200" cap="none" spc="0" normalizeH="0" baseline="0">
                        <a:ln>
                          <a:noFill/>
                        </a:ln>
                        <a:solidFill>
                          <a:srgbClr val="1F497D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40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2022 года к 2021году, %</a:t>
                      </a:r>
                      <a:endParaRPr lang="ru-RU" sz="1400" b="1" i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48"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l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Добыча полезных ископаемых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387 797,0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431 186,5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111,2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339"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l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Обрабатывающие производства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11 111,0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10 176,1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91,6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9195"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l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Обеспечение электрической энергией, газом и паром; кондиционирование воздуха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5 687,8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4 956,8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87,1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6454"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l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Водоснабжение; водоотведение, организация сбора и утилизации отходов, деятельность по ликвидации загрязнений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166,1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179,1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 vert="horz" wrap="square"/>
                    <a:lstStyle>
                      <a:lvl1pPr marL="0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1pPr>
                      <a:lvl2pPr marL="545668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2pPr>
                      <a:lvl3pPr marL="109133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3pPr>
                      <a:lvl4pPr marL="1637005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4pPr>
                      <a:lvl5pPr marL="2182673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5pPr>
                      <a:lvl6pPr marL="2728341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6pPr>
                      <a:lvl7pPr marL="3274009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7pPr>
                      <a:lvl8pPr marL="3819677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8pPr>
                      <a:lvl9pPr marL="4365346" algn="l" defTabSz="1091336" rtl="0" eaLnBrk="1" latinLnBrk="0" hangingPunct="1">
                        <a:defRPr sz="2100" b="1" kern="1200">
                          <a:solidFill>
                            <a:schemeClr val="tx1"/>
                          </a:solidFill>
                          <a:latin typeface="Arial"/>
                          <a:ea typeface="Arial Unicode MS"/>
                        </a:defRPr>
                      </a:lvl9pPr>
                    </a:lstStyle>
                    <a:p>
                      <a:pPr marL="0" marR="0" lvl="0" indent="0" algn="ctr" defTabSz="1091336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500" b="1" kern="12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107,8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45C8C342-D73E-4DDF-ACCC-CA48597F49C9}"/>
              </a:ext>
            </a:extLst>
          </p:cNvPr>
          <p:cNvSpPr/>
          <p:nvPr/>
        </p:nvSpPr>
        <p:spPr>
          <a:xfrm>
            <a:off x="-71270" y="3631321"/>
            <a:ext cx="97881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39149"/>
            <a:r>
              <a:rPr lang="ru-RU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Объем отгруженных товаров собственного производства, выполненных работ и услуг собственными силами, млн. рублей</a:t>
            </a:r>
          </a:p>
        </p:txBody>
      </p: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5E19A7EF-C0AA-4079-B796-C01E09DCA188}"/>
              </a:ext>
            </a:extLst>
          </p:cNvPr>
          <p:cNvGrpSpPr/>
          <p:nvPr/>
        </p:nvGrpSpPr>
        <p:grpSpPr>
          <a:xfrm>
            <a:off x="9190731" y="3733830"/>
            <a:ext cx="2860679" cy="2926301"/>
            <a:chOff x="-10986" y="3905165"/>
            <a:chExt cx="3026744" cy="3167640"/>
          </a:xfrm>
        </p:grpSpPr>
        <p:sp>
          <p:nvSpPr>
            <p:cNvPr id="27" name="object 220">
              <a:extLst>
                <a:ext uri="{FF2B5EF4-FFF2-40B4-BE49-F238E27FC236}">
                  <a16:creationId xmlns:a16="http://schemas.microsoft.com/office/drawing/2014/main" id="{CC2EFE78-1662-4A29-B281-54DC3E9A1E76}"/>
                </a:ext>
              </a:extLst>
            </p:cNvPr>
            <p:cNvSpPr txBox="1"/>
            <p:nvPr/>
          </p:nvSpPr>
          <p:spPr>
            <a:xfrm>
              <a:off x="-10986" y="5860243"/>
              <a:ext cx="3026744" cy="1212562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algn="ctr">
                <a:lnSpc>
                  <a:spcPct val="100000"/>
                </a:lnSpc>
                <a:spcBef>
                  <a:spcPts val="95"/>
                </a:spcBef>
              </a:pPr>
              <a:r>
                <a:rPr lang="ru-RU" sz="18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Доля промышленного производства от общего объема отгруженной продукции, работ, услуг, %</a:t>
              </a:r>
              <a:endParaRPr sz="1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8" name="Группа 27">
              <a:extLst>
                <a:ext uri="{FF2B5EF4-FFF2-40B4-BE49-F238E27FC236}">
                  <a16:creationId xmlns:a16="http://schemas.microsoft.com/office/drawing/2014/main" id="{F25BF675-03E0-436F-9C1F-3C752248486A}"/>
                </a:ext>
              </a:extLst>
            </p:cNvPr>
            <p:cNvGrpSpPr/>
            <p:nvPr/>
          </p:nvGrpSpPr>
          <p:grpSpPr>
            <a:xfrm rot="4319970">
              <a:off x="401166" y="3853945"/>
              <a:ext cx="1942577" cy="2045018"/>
              <a:chOff x="86430" y="4896664"/>
              <a:chExt cx="1766994" cy="1893926"/>
            </a:xfrm>
          </p:grpSpPr>
          <p:sp>
            <p:nvSpPr>
              <p:cNvPr id="30" name="object 207">
                <a:extLst>
                  <a:ext uri="{FF2B5EF4-FFF2-40B4-BE49-F238E27FC236}">
                    <a16:creationId xmlns:a16="http://schemas.microsoft.com/office/drawing/2014/main" id="{9EEA1972-CDE6-4049-9334-BF942DEA0EAB}"/>
                  </a:ext>
                </a:extLst>
              </p:cNvPr>
              <p:cNvSpPr/>
              <p:nvPr/>
            </p:nvSpPr>
            <p:spPr>
              <a:xfrm>
                <a:off x="86430" y="5012106"/>
                <a:ext cx="1766994" cy="1778484"/>
              </a:xfrm>
              <a:custGeom>
                <a:rect l="l" t="t" r="r" b="b"/>
                <a:pathLst>
                  <a:path w="1125220" h="1125855">
                    <a:moveTo>
                      <a:pt x="231674" y="107442"/>
                    </a:moveTo>
                    <a:lnTo>
                      <a:pt x="193602" y="137665"/>
                    </a:lnTo>
                    <a:lnTo>
                      <a:pt x="158821" y="170466"/>
                    </a:lnTo>
                    <a:lnTo>
                      <a:pt x="127367" y="205608"/>
                    </a:lnTo>
                    <a:lnTo>
                      <a:pt x="99277" y="242856"/>
                    </a:lnTo>
                    <a:lnTo>
                      <a:pt x="74590" y="281973"/>
                    </a:lnTo>
                    <a:lnTo>
                      <a:pt x="53342" y="322724"/>
                    </a:lnTo>
                    <a:lnTo>
                      <a:pt x="35571" y="364872"/>
                    </a:lnTo>
                    <a:lnTo>
                      <a:pt x="21314" y="408181"/>
                    </a:lnTo>
                    <a:lnTo>
                      <a:pt x="10608" y="452415"/>
                    </a:lnTo>
                    <a:lnTo>
                      <a:pt x="3491" y="497338"/>
                    </a:lnTo>
                    <a:lnTo>
                      <a:pt x="0" y="542714"/>
                    </a:lnTo>
                    <a:lnTo>
                      <a:pt x="172" y="588307"/>
                    </a:lnTo>
                    <a:lnTo>
                      <a:pt x="4045" y="633880"/>
                    </a:lnTo>
                    <a:lnTo>
                      <a:pt x="11656" y="679199"/>
                    </a:lnTo>
                    <a:lnTo>
                      <a:pt x="23042" y="724026"/>
                    </a:lnTo>
                    <a:lnTo>
                      <a:pt x="38241" y="768125"/>
                    </a:lnTo>
                    <a:lnTo>
                      <a:pt x="57290" y="811261"/>
                    </a:lnTo>
                    <a:lnTo>
                      <a:pt x="80226" y="853198"/>
                    </a:lnTo>
                    <a:lnTo>
                      <a:pt x="107087" y="893699"/>
                    </a:lnTo>
                    <a:lnTo>
                      <a:pt x="137310" y="931770"/>
                    </a:lnTo>
                    <a:lnTo>
                      <a:pt x="170111" y="966552"/>
                    </a:lnTo>
                    <a:lnTo>
                      <a:pt x="205254" y="998005"/>
                    </a:lnTo>
                    <a:lnTo>
                      <a:pt x="242501" y="1026094"/>
                    </a:lnTo>
                    <a:lnTo>
                      <a:pt x="281619" y="1050780"/>
                    </a:lnTo>
                    <a:lnTo>
                      <a:pt x="322369" y="1072026"/>
                    </a:lnTo>
                    <a:lnTo>
                      <a:pt x="364517" y="1089795"/>
                    </a:lnTo>
                    <a:lnTo>
                      <a:pt x="407826" y="1104049"/>
                    </a:lnTo>
                    <a:lnTo>
                      <a:pt x="452060" y="1114751"/>
                    </a:lnTo>
                    <a:lnTo>
                      <a:pt x="496983" y="1121863"/>
                    </a:lnTo>
                    <a:lnTo>
                      <a:pt x="542359" y="1125348"/>
                    </a:lnTo>
                    <a:lnTo>
                      <a:pt x="587952" y="1125169"/>
                    </a:lnTo>
                    <a:lnTo>
                      <a:pt x="633526" y="1121287"/>
                    </a:lnTo>
                    <a:lnTo>
                      <a:pt x="678844" y="1113666"/>
                    </a:lnTo>
                    <a:lnTo>
                      <a:pt x="723671" y="1102268"/>
                    </a:lnTo>
                    <a:lnTo>
                      <a:pt x="767771" y="1087056"/>
                    </a:lnTo>
                    <a:lnTo>
                      <a:pt x="810907" y="1067992"/>
                    </a:lnTo>
                    <a:lnTo>
                      <a:pt x="852843" y="1045038"/>
                    </a:lnTo>
                    <a:lnTo>
                      <a:pt x="893344" y="1018159"/>
                    </a:lnTo>
                    <a:lnTo>
                      <a:pt x="931416" y="987954"/>
                    </a:lnTo>
                    <a:lnTo>
                      <a:pt x="966197" y="955170"/>
                    </a:lnTo>
                    <a:lnTo>
                      <a:pt x="997651" y="920043"/>
                    </a:lnTo>
                    <a:lnTo>
                      <a:pt x="1025740" y="882809"/>
                    </a:lnTo>
                    <a:lnTo>
                      <a:pt x="1050052" y="844296"/>
                    </a:lnTo>
                    <a:lnTo>
                      <a:pt x="562509" y="844296"/>
                    </a:lnTo>
                    <a:lnTo>
                      <a:pt x="516855" y="840613"/>
                    </a:lnTo>
                    <a:lnTo>
                      <a:pt x="473548" y="829950"/>
                    </a:lnTo>
                    <a:lnTo>
                      <a:pt x="433167" y="812886"/>
                    </a:lnTo>
                    <a:lnTo>
                      <a:pt x="396291" y="790000"/>
                    </a:lnTo>
                    <a:lnTo>
                      <a:pt x="363500" y="761872"/>
                    </a:lnTo>
                    <a:lnTo>
                      <a:pt x="335372" y="729081"/>
                    </a:lnTo>
                    <a:lnTo>
                      <a:pt x="312487" y="692205"/>
                    </a:lnTo>
                    <a:lnTo>
                      <a:pt x="295423" y="651824"/>
                    </a:lnTo>
                    <a:lnTo>
                      <a:pt x="284760" y="608517"/>
                    </a:lnTo>
                    <a:lnTo>
                      <a:pt x="281077" y="562864"/>
                    </a:lnTo>
                    <a:lnTo>
                      <a:pt x="286150" y="509689"/>
                    </a:lnTo>
                    <a:lnTo>
                      <a:pt x="300934" y="459063"/>
                    </a:lnTo>
                    <a:lnTo>
                      <a:pt x="324776" y="412253"/>
                    </a:lnTo>
                    <a:lnTo>
                      <a:pt x="357025" y="370527"/>
                    </a:lnTo>
                    <a:lnTo>
                      <a:pt x="397028" y="335153"/>
                    </a:lnTo>
                    <a:lnTo>
                      <a:pt x="231674" y="107442"/>
                    </a:lnTo>
                    <a:close/>
                  </a:path>
                  <a:path w="1125220" h="1125855">
                    <a:moveTo>
                      <a:pt x="562509" y="0"/>
                    </a:moveTo>
                    <a:lnTo>
                      <a:pt x="562509" y="281432"/>
                    </a:lnTo>
                    <a:lnTo>
                      <a:pt x="608163" y="285115"/>
                    </a:lnTo>
                    <a:lnTo>
                      <a:pt x="651470" y="295777"/>
                    </a:lnTo>
                    <a:lnTo>
                      <a:pt x="691851" y="312841"/>
                    </a:lnTo>
                    <a:lnTo>
                      <a:pt x="728727" y="335727"/>
                    </a:lnTo>
                    <a:lnTo>
                      <a:pt x="761518" y="363855"/>
                    </a:lnTo>
                    <a:lnTo>
                      <a:pt x="789646" y="396646"/>
                    </a:lnTo>
                    <a:lnTo>
                      <a:pt x="812531" y="433522"/>
                    </a:lnTo>
                    <a:lnTo>
                      <a:pt x="829595" y="473903"/>
                    </a:lnTo>
                    <a:lnTo>
                      <a:pt x="840258" y="517210"/>
                    </a:lnTo>
                    <a:lnTo>
                      <a:pt x="843941" y="562864"/>
                    </a:lnTo>
                    <a:lnTo>
                      <a:pt x="840258" y="608517"/>
                    </a:lnTo>
                    <a:lnTo>
                      <a:pt x="829595" y="651824"/>
                    </a:lnTo>
                    <a:lnTo>
                      <a:pt x="812531" y="692205"/>
                    </a:lnTo>
                    <a:lnTo>
                      <a:pt x="789646" y="729081"/>
                    </a:lnTo>
                    <a:lnTo>
                      <a:pt x="761518" y="761872"/>
                    </a:lnTo>
                    <a:lnTo>
                      <a:pt x="728727" y="790000"/>
                    </a:lnTo>
                    <a:lnTo>
                      <a:pt x="691851" y="812886"/>
                    </a:lnTo>
                    <a:lnTo>
                      <a:pt x="651470" y="829950"/>
                    </a:lnTo>
                    <a:lnTo>
                      <a:pt x="608163" y="840613"/>
                    </a:lnTo>
                    <a:lnTo>
                      <a:pt x="562509" y="844296"/>
                    </a:lnTo>
                    <a:lnTo>
                      <a:pt x="1050052" y="844296"/>
                    </a:lnTo>
                    <a:lnTo>
                      <a:pt x="1071672" y="802963"/>
                    </a:lnTo>
                    <a:lnTo>
                      <a:pt x="1089441" y="760823"/>
                    </a:lnTo>
                    <a:lnTo>
                      <a:pt x="1103695" y="717522"/>
                    </a:lnTo>
                    <a:lnTo>
                      <a:pt x="1114397" y="673294"/>
                    </a:lnTo>
                    <a:lnTo>
                      <a:pt x="1121509" y="628376"/>
                    </a:lnTo>
                    <a:lnTo>
                      <a:pt x="1124994" y="583004"/>
                    </a:lnTo>
                    <a:lnTo>
                      <a:pt x="1124814" y="537414"/>
                    </a:lnTo>
                    <a:lnTo>
                      <a:pt x="1120933" y="491843"/>
                    </a:lnTo>
                    <a:lnTo>
                      <a:pt x="1113312" y="446526"/>
                    </a:lnTo>
                    <a:lnTo>
                      <a:pt x="1101914" y="401700"/>
                    </a:lnTo>
                    <a:lnTo>
                      <a:pt x="1086701" y="357601"/>
                    </a:lnTo>
                    <a:lnTo>
                      <a:pt x="1067637" y="314466"/>
                    </a:lnTo>
                    <a:lnTo>
                      <a:pt x="1044684" y="272529"/>
                    </a:lnTo>
                    <a:lnTo>
                      <a:pt x="1017804" y="232029"/>
                    </a:lnTo>
                    <a:lnTo>
                      <a:pt x="987417" y="193763"/>
                    </a:lnTo>
                    <a:lnTo>
                      <a:pt x="954118" y="158571"/>
                    </a:lnTo>
                    <a:lnTo>
                      <a:pt x="918145" y="126573"/>
                    </a:lnTo>
                    <a:lnTo>
                      <a:pt x="879734" y="97889"/>
                    </a:lnTo>
                    <a:lnTo>
                      <a:pt x="839122" y="72640"/>
                    </a:lnTo>
                    <a:lnTo>
                      <a:pt x="796546" y="50945"/>
                    </a:lnTo>
                    <a:lnTo>
                      <a:pt x="752244" y="32925"/>
                    </a:lnTo>
                    <a:lnTo>
                      <a:pt x="706452" y="18701"/>
                    </a:lnTo>
                    <a:lnTo>
                      <a:pt x="659408" y="8391"/>
                    </a:lnTo>
                    <a:lnTo>
                      <a:pt x="611348" y="2117"/>
                    </a:lnTo>
                    <a:lnTo>
                      <a:pt x="562509" y="0"/>
                    </a:lnTo>
                    <a:close/>
                  </a:path>
                </a:pathLst>
              </a:custGeom>
              <a:solidFill>
                <a:srgbClr val="FDA23D">
                  <a:alpha val="74000"/>
                </a:srgb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wrap="square" lIns="0" tIns="0" rIns="0" bIns="0" rtlCol="0"/>
              <a:lstStyle/>
              <a:p>
                <a:endParaRPr b="1"/>
              </a:p>
            </p:txBody>
          </p:sp>
          <p:sp>
            <p:nvSpPr>
              <p:cNvPr id="31" name="object 208">
                <a:extLst>
                  <a:ext uri="{FF2B5EF4-FFF2-40B4-BE49-F238E27FC236}">
                    <a16:creationId xmlns:a16="http://schemas.microsoft.com/office/drawing/2014/main" id="{0D45261E-DF38-4160-B964-74B679451C86}"/>
                  </a:ext>
                </a:extLst>
              </p:cNvPr>
              <p:cNvSpPr/>
              <p:nvPr/>
            </p:nvSpPr>
            <p:spPr>
              <a:xfrm>
                <a:off x="426060" y="4896664"/>
                <a:ext cx="488849" cy="474295"/>
              </a:xfrm>
              <a:custGeom>
                <a:rect l="l" t="t" r="r" b="b"/>
                <a:pathLst>
                  <a:path w="330834" h="335280">
                    <a:moveTo>
                      <a:pt x="330834" y="0"/>
                    </a:moveTo>
                    <a:lnTo>
                      <a:pt x="280124" y="2286"/>
                    </a:lnTo>
                    <a:lnTo>
                      <a:pt x="230079" y="9081"/>
                    </a:lnTo>
                    <a:lnTo>
                      <a:pt x="180988" y="20294"/>
                    </a:lnTo>
                    <a:lnTo>
                      <a:pt x="133144" y="35829"/>
                    </a:lnTo>
                    <a:lnTo>
                      <a:pt x="86837" y="55594"/>
                    </a:lnTo>
                    <a:lnTo>
                      <a:pt x="42359" y="79496"/>
                    </a:lnTo>
                    <a:lnTo>
                      <a:pt x="0" y="107442"/>
                    </a:lnTo>
                    <a:lnTo>
                      <a:pt x="165353" y="335153"/>
                    </a:lnTo>
                    <a:lnTo>
                      <a:pt x="203158" y="312025"/>
                    </a:lnTo>
                    <a:lnTo>
                      <a:pt x="243855" y="295195"/>
                    </a:lnTo>
                    <a:lnTo>
                      <a:pt x="286672" y="284914"/>
                    </a:lnTo>
                    <a:lnTo>
                      <a:pt x="330834" y="281432"/>
                    </a:lnTo>
                    <a:lnTo>
                      <a:pt x="330834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wrap="square" lIns="0" tIns="0" rIns="0" bIns="0" rtlCol="0"/>
              <a:lstStyle/>
              <a:p>
                <a:endParaRPr b="1"/>
              </a:p>
            </p:txBody>
          </p:sp>
          <p:sp>
            <p:nvSpPr>
              <p:cNvPr id="32" name="object 209">
                <a:extLst>
                  <a:ext uri="{FF2B5EF4-FFF2-40B4-BE49-F238E27FC236}">
                    <a16:creationId xmlns:a16="http://schemas.microsoft.com/office/drawing/2014/main" id="{E818F576-0E0D-42BE-A997-E0658529F764}"/>
                  </a:ext>
                </a:extLst>
              </p:cNvPr>
              <p:cNvSpPr/>
              <p:nvPr/>
            </p:nvSpPr>
            <p:spPr>
              <a:xfrm>
                <a:off x="271497" y="5199234"/>
                <a:ext cx="1396859" cy="1404228"/>
              </a:xfrm>
              <a:custGeom>
                <a:rect l="l" t="t" r="r" b="b"/>
                <a:pathLst>
                  <a:path w="735329" h="735330">
                    <a:moveTo>
                      <a:pt x="367665" y="0"/>
                    </a:moveTo>
                    <a:lnTo>
                      <a:pt x="321542" y="2864"/>
                    </a:lnTo>
                    <a:lnTo>
                      <a:pt x="277130" y="11227"/>
                    </a:lnTo>
                    <a:lnTo>
                      <a:pt x="234773" y="24744"/>
                    </a:lnTo>
                    <a:lnTo>
                      <a:pt x="194816" y="43070"/>
                    </a:lnTo>
                    <a:lnTo>
                      <a:pt x="157602" y="65861"/>
                    </a:lnTo>
                    <a:lnTo>
                      <a:pt x="123477" y="92771"/>
                    </a:lnTo>
                    <a:lnTo>
                      <a:pt x="92784" y="123457"/>
                    </a:lnTo>
                    <a:lnTo>
                      <a:pt x="65868" y="157572"/>
                    </a:lnTo>
                    <a:lnTo>
                      <a:pt x="43074" y="194774"/>
                    </a:lnTo>
                    <a:lnTo>
                      <a:pt x="24745" y="234715"/>
                    </a:lnTo>
                    <a:lnTo>
                      <a:pt x="11227" y="277053"/>
                    </a:lnTo>
                    <a:lnTo>
                      <a:pt x="2864" y="321442"/>
                    </a:lnTo>
                    <a:lnTo>
                      <a:pt x="0" y="367538"/>
                    </a:lnTo>
                    <a:lnTo>
                      <a:pt x="2864" y="413658"/>
                    </a:lnTo>
                    <a:lnTo>
                      <a:pt x="11227" y="458064"/>
                    </a:lnTo>
                    <a:lnTo>
                      <a:pt x="24745" y="500412"/>
                    </a:lnTo>
                    <a:lnTo>
                      <a:pt x="43074" y="540358"/>
                    </a:lnTo>
                    <a:lnTo>
                      <a:pt x="65868" y="577558"/>
                    </a:lnTo>
                    <a:lnTo>
                      <a:pt x="92784" y="611669"/>
                    </a:lnTo>
                    <a:lnTo>
                      <a:pt x="123477" y="642347"/>
                    </a:lnTo>
                    <a:lnTo>
                      <a:pt x="157602" y="669249"/>
                    </a:lnTo>
                    <a:lnTo>
                      <a:pt x="194816" y="692030"/>
                    </a:lnTo>
                    <a:lnTo>
                      <a:pt x="234773" y="710347"/>
                    </a:lnTo>
                    <a:lnTo>
                      <a:pt x="277130" y="723856"/>
                    </a:lnTo>
                    <a:lnTo>
                      <a:pt x="321542" y="732213"/>
                    </a:lnTo>
                    <a:lnTo>
                      <a:pt x="367665" y="735076"/>
                    </a:lnTo>
                    <a:lnTo>
                      <a:pt x="413760" y="732213"/>
                    </a:lnTo>
                    <a:lnTo>
                      <a:pt x="458149" y="723856"/>
                    </a:lnTo>
                    <a:lnTo>
                      <a:pt x="500487" y="710347"/>
                    </a:lnTo>
                    <a:lnTo>
                      <a:pt x="540428" y="692030"/>
                    </a:lnTo>
                    <a:lnTo>
                      <a:pt x="577630" y="669249"/>
                    </a:lnTo>
                    <a:lnTo>
                      <a:pt x="611745" y="642347"/>
                    </a:lnTo>
                    <a:lnTo>
                      <a:pt x="642431" y="611669"/>
                    </a:lnTo>
                    <a:lnTo>
                      <a:pt x="669341" y="577558"/>
                    </a:lnTo>
                    <a:lnTo>
                      <a:pt x="692132" y="540358"/>
                    </a:lnTo>
                    <a:lnTo>
                      <a:pt x="710458" y="500412"/>
                    </a:lnTo>
                    <a:lnTo>
                      <a:pt x="723975" y="458064"/>
                    </a:lnTo>
                    <a:lnTo>
                      <a:pt x="732338" y="413658"/>
                    </a:lnTo>
                    <a:lnTo>
                      <a:pt x="735202" y="367538"/>
                    </a:lnTo>
                    <a:lnTo>
                      <a:pt x="732338" y="321442"/>
                    </a:lnTo>
                    <a:lnTo>
                      <a:pt x="723975" y="277053"/>
                    </a:lnTo>
                    <a:lnTo>
                      <a:pt x="710458" y="234715"/>
                    </a:lnTo>
                    <a:lnTo>
                      <a:pt x="692132" y="194774"/>
                    </a:lnTo>
                    <a:lnTo>
                      <a:pt x="669341" y="157572"/>
                    </a:lnTo>
                    <a:lnTo>
                      <a:pt x="642431" y="123457"/>
                    </a:lnTo>
                    <a:lnTo>
                      <a:pt x="611745" y="92771"/>
                    </a:lnTo>
                    <a:lnTo>
                      <a:pt x="577630" y="65861"/>
                    </a:lnTo>
                    <a:lnTo>
                      <a:pt x="540428" y="43070"/>
                    </a:lnTo>
                    <a:lnTo>
                      <a:pt x="500487" y="24744"/>
                    </a:lnTo>
                    <a:lnTo>
                      <a:pt x="458149" y="11227"/>
                    </a:lnTo>
                    <a:lnTo>
                      <a:pt x="413760" y="2864"/>
                    </a:lnTo>
                    <a:lnTo>
                      <a:pt x="367665" y="0"/>
                    </a:lnTo>
                    <a:close/>
                  </a:path>
                </a:pathLst>
              </a:custGeom>
              <a:solidFill>
                <a:srgbClr val="FFFFFF">
                  <a:alpha val="30195"/>
                </a:srgbClr>
              </a:solidFill>
            </p:spPr>
            <p:txBody>
              <a:bodyPr wrap="square" lIns="0" tIns="0" rIns="0" bIns="0" rtlCol="0"/>
              <a:lstStyle/>
              <a:p>
                <a:endParaRPr b="1"/>
              </a:p>
            </p:txBody>
          </p:sp>
        </p:grpSp>
        <p:sp>
          <p:nvSpPr>
            <p:cNvPr id="29" name="object 210">
              <a:extLst>
                <a:ext uri="{FF2B5EF4-FFF2-40B4-BE49-F238E27FC236}">
                  <a16:creationId xmlns:a16="http://schemas.microsoft.com/office/drawing/2014/main" id="{257BAB26-F479-4656-AF33-47AF8F528904}"/>
                </a:ext>
              </a:extLst>
            </p:cNvPr>
            <p:cNvSpPr txBox="1"/>
            <p:nvPr/>
          </p:nvSpPr>
          <p:spPr>
            <a:xfrm>
              <a:off x="648542" y="4528365"/>
              <a:ext cx="1308580" cy="7559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7" tIns="45709" rIns="91417" bIns="45709" rtlCol="0" anchor="ctr"/>
            <a:lstStyle>
              <a:defPPr>
                <a:defRPr lang="ru-RU"/>
              </a:defPPr>
              <a:lvl1pPr algn="ctr">
                <a:defRPr b="1">
                  <a:solidFill>
                    <a:schemeClr val="accent1">
                      <a:lumMod val="50000"/>
                    </a:schemeClr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ru-RU" sz="2300">
                  <a:solidFill>
                    <a:srgbClr val="C00000"/>
                  </a:solidFill>
                </a:rPr>
                <a:t> </a:t>
              </a:r>
              <a:r>
                <a:rPr lang="ru-RU" sz="2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93,6</a:t>
              </a:r>
              <a:r>
                <a:rPr sz="2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</a:p>
          </p:txBody>
        </p:sp>
      </p:grpSp>
      <p:graphicFrame>
        <p:nvGraphicFramePr>
          <p:cNvPr id="33" name="Диаграмма 9" descr="Это диаграмма.">
            <a:extLst>
              <a:ext uri="{FF2B5EF4-FFF2-40B4-BE49-F238E27FC236}">
                <a16:creationId xmlns:a16="http://schemas.microsoft.com/office/drawing/2014/main" id="{142BA0B4-D0DD-41F8-BE83-E567D26E88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1221400"/>
              </p:ext>
            </p:extLst>
          </p:nvPr>
        </p:nvGraphicFramePr>
        <p:xfrm>
          <a:off x="3132354" y="910964"/>
          <a:ext cx="5207740" cy="2896188"/>
        </p:xfrm>
        <a:graphic>
          <a:graphicData uri="http://schemas.openxmlformats.org/drawingml/2006/chart">
            <c:chart xmlns:c="http://schemas.openxmlformats.org/drawingml/2006/chart" r:id="rId5"/>
          </a:graphicData>
        </a:graphic>
      </p:graphicFrame>
    </p:spTree>
    <p:extLst>
      <p:ext uri="{BB962C8B-B14F-4D97-AF65-F5344CB8AC3E}">
        <p14:creationId xmlns:p14="http://schemas.microsoft.com/office/powerpoint/2010/main" val="378448862"/>
      </p:ext>
    </p:extLst>
  </p:cSld>
  <p:clrMapOvr>
    <a:masterClrMapping/>
  </p:clrMapOvr>
  <p:transition/>
  <p:timing/>
</p:sld>
</file>

<file path=ppt/slides/slide7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FCB9390-FF99-445E-88A8-49C0528CCC9E}"/>
              </a:ext>
            </a:extLst>
          </p:cNvPr>
          <p:cNvSpPr/>
          <p:nvPr/>
        </p:nvSpPr>
        <p:spPr>
          <a:xfrm>
            <a:off x="1383507" y="46037"/>
            <a:ext cx="4110399" cy="3361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r>
              <a:rPr lang="ru-RU"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Агропромышленный комплекс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CE10586-C7FB-4414-9C8C-0C38289E4008}"/>
              </a:ext>
            </a:extLst>
          </p:cNvPr>
          <p:cNvSpPr/>
          <p:nvPr/>
        </p:nvSpPr>
        <p:spPr>
          <a:xfrm>
            <a:off x="566163" y="598906"/>
            <a:ext cx="11059675" cy="3514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важнейших видов </a:t>
            </a:r>
            <a:r>
              <a:rPr lang="ru-RU" sz="20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сельскохозяйственной</a:t>
            </a:r>
            <a:r>
              <a:rPr lang="ru-RU" sz="22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продукции в 2022 году</a:t>
            </a: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D8E6A87A-927B-4B7B-8E8A-322F9EE64A9D}"/>
              </a:ext>
            </a:extLst>
          </p:cNvPr>
          <p:cNvGrpSpPr/>
          <p:nvPr/>
        </p:nvGrpSpPr>
        <p:grpSpPr>
          <a:xfrm>
            <a:off x="18088" y="950355"/>
            <a:ext cx="7913541" cy="2207513"/>
            <a:chOff x="99648" y="2687151"/>
            <a:chExt cx="7913541" cy="2207513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74871CA4-CCC1-42C7-9474-FA72CE96ADE4}"/>
                </a:ext>
              </a:extLst>
            </p:cNvPr>
            <p:cNvSpPr/>
            <p:nvPr/>
          </p:nvSpPr>
          <p:spPr>
            <a:xfrm>
              <a:off x="3277196" y="2687151"/>
              <a:ext cx="200853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2000">
                  <a:solidFill>
                    <a:srgbClr val="AC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Скот и птица</a:t>
              </a:r>
            </a:p>
          </p:txBody>
        </p:sp>
        <p:sp>
          <p:nvSpPr>
            <p:cNvPr id="18" name="Rounded Rectangle 106">
              <a:extLst>
                <a:ext uri="{FF2B5EF4-FFF2-40B4-BE49-F238E27FC236}">
                  <a16:creationId xmlns:a16="http://schemas.microsoft.com/office/drawing/2014/main" id="{0CAE9E38-5F0D-4A4E-9958-7E9A4B573B87}"/>
                </a:ext>
              </a:extLst>
            </p:cNvPr>
            <p:cNvSpPr/>
            <p:nvPr/>
          </p:nvSpPr>
          <p:spPr>
            <a:xfrm>
              <a:off x="3538294" y="4491170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ounded Rectangle 107">
              <a:extLst>
                <a:ext uri="{FF2B5EF4-FFF2-40B4-BE49-F238E27FC236}">
                  <a16:creationId xmlns:a16="http://schemas.microsoft.com/office/drawing/2014/main" id="{1F996459-BBB9-494D-890F-3DB0120BEF1E}"/>
                </a:ext>
              </a:extLst>
            </p:cNvPr>
            <p:cNvSpPr/>
            <p:nvPr/>
          </p:nvSpPr>
          <p:spPr>
            <a:xfrm>
              <a:off x="3538295" y="4294669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21" name="Rounded Rectangle 108">
              <a:extLst>
                <a:ext uri="{FF2B5EF4-FFF2-40B4-BE49-F238E27FC236}">
                  <a16:creationId xmlns:a16="http://schemas.microsoft.com/office/drawing/2014/main" id="{00617B60-0565-4404-8F3D-49165055981C}"/>
                </a:ext>
              </a:extLst>
            </p:cNvPr>
            <p:cNvSpPr/>
            <p:nvPr/>
          </p:nvSpPr>
          <p:spPr>
            <a:xfrm>
              <a:off x="3538296" y="4080849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22" name="Rounded Rectangle 109">
              <a:extLst>
                <a:ext uri="{FF2B5EF4-FFF2-40B4-BE49-F238E27FC236}">
                  <a16:creationId xmlns:a16="http://schemas.microsoft.com/office/drawing/2014/main" id="{9B20E217-7CFE-480B-B954-93989885D01E}"/>
                </a:ext>
              </a:extLst>
            </p:cNvPr>
            <p:cNvSpPr/>
            <p:nvPr/>
          </p:nvSpPr>
          <p:spPr>
            <a:xfrm>
              <a:off x="3538298" y="3871636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23" name="Rounded Rectangle 106">
              <a:extLst>
                <a:ext uri="{FF2B5EF4-FFF2-40B4-BE49-F238E27FC236}">
                  <a16:creationId xmlns:a16="http://schemas.microsoft.com/office/drawing/2014/main" id="{6A160B7C-EC2F-4EE3-ACD3-734CC90CCA41}"/>
                </a:ext>
              </a:extLst>
            </p:cNvPr>
            <p:cNvSpPr/>
            <p:nvPr/>
          </p:nvSpPr>
          <p:spPr>
            <a:xfrm>
              <a:off x="4423497" y="4498839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Rounded Rectangle 107">
              <a:extLst>
                <a:ext uri="{FF2B5EF4-FFF2-40B4-BE49-F238E27FC236}">
                  <a16:creationId xmlns:a16="http://schemas.microsoft.com/office/drawing/2014/main" id="{1D4D6FED-5F55-4EC1-8ABA-31462E681AE4}"/>
                </a:ext>
              </a:extLst>
            </p:cNvPr>
            <p:cNvSpPr/>
            <p:nvPr/>
          </p:nvSpPr>
          <p:spPr>
            <a:xfrm>
              <a:off x="4423498" y="4302338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25" name="Rounded Rectangle 108">
              <a:extLst>
                <a:ext uri="{FF2B5EF4-FFF2-40B4-BE49-F238E27FC236}">
                  <a16:creationId xmlns:a16="http://schemas.microsoft.com/office/drawing/2014/main" id="{C729CEAC-1714-4281-8B03-035F912B4F7D}"/>
                </a:ext>
              </a:extLst>
            </p:cNvPr>
            <p:cNvSpPr/>
            <p:nvPr/>
          </p:nvSpPr>
          <p:spPr>
            <a:xfrm>
              <a:off x="4423499" y="4088518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26" name="Rounded Rectangle 109">
              <a:extLst>
                <a:ext uri="{FF2B5EF4-FFF2-40B4-BE49-F238E27FC236}">
                  <a16:creationId xmlns:a16="http://schemas.microsoft.com/office/drawing/2014/main" id="{590F431D-2D25-4860-810D-E30207D545E2}"/>
                </a:ext>
              </a:extLst>
            </p:cNvPr>
            <p:cNvSpPr/>
            <p:nvPr/>
          </p:nvSpPr>
          <p:spPr>
            <a:xfrm>
              <a:off x="4423501" y="3879305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27" name="Rounded Rectangle 110">
              <a:extLst>
                <a:ext uri="{FF2B5EF4-FFF2-40B4-BE49-F238E27FC236}">
                  <a16:creationId xmlns:a16="http://schemas.microsoft.com/office/drawing/2014/main" id="{CAE9007D-BE51-456A-8195-ED544A01BFF5}"/>
                </a:ext>
              </a:extLst>
            </p:cNvPr>
            <p:cNvSpPr/>
            <p:nvPr/>
          </p:nvSpPr>
          <p:spPr>
            <a:xfrm>
              <a:off x="4423501" y="3680882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28" name="object 206">
              <a:extLst>
                <a:ext uri="{FF2B5EF4-FFF2-40B4-BE49-F238E27FC236}">
                  <a16:creationId xmlns:a16="http://schemas.microsoft.com/office/drawing/2014/main" id="{4CAD6EF0-3869-4E41-A641-1969BBE30F12}"/>
                </a:ext>
              </a:extLst>
            </p:cNvPr>
            <p:cNvSpPr txBox="1"/>
            <p:nvPr/>
          </p:nvSpPr>
          <p:spPr>
            <a:xfrm>
              <a:off x="3378394" y="4638814"/>
              <a:ext cx="656536" cy="227626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1661" defTabSz="839668">
                <a:spcBef>
                  <a:spcPts val="87"/>
                </a:spcBef>
                <a:defRPr/>
              </a:pPr>
              <a:r>
                <a:rPr sz="14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r>
                <a:rPr lang="ru-RU" sz="14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 год</a:t>
              </a:r>
              <a:endParaRPr sz="1400">
                <a:solidFill>
                  <a:srgbClr val="6B6B6B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object 206">
              <a:extLst>
                <a:ext uri="{FF2B5EF4-FFF2-40B4-BE49-F238E27FC236}">
                  <a16:creationId xmlns:a16="http://schemas.microsoft.com/office/drawing/2014/main" id="{E29DC589-7028-4BA5-8FF7-AD2997BC45E5}"/>
                </a:ext>
              </a:extLst>
            </p:cNvPr>
            <p:cNvSpPr txBox="1"/>
            <p:nvPr/>
          </p:nvSpPr>
          <p:spPr>
            <a:xfrm>
              <a:off x="4271694" y="4651649"/>
              <a:ext cx="903013" cy="243015"/>
            </a:xfrm>
            <a:prstGeom prst="rect">
              <a:avLst/>
            </a:prstGeom>
            <a:noFill/>
          </p:spPr>
          <p:txBody>
            <a:bodyPr vert="horz" wrap="square" lIns="0" tIns="12065" rIns="0" bIns="0" rtlCol="0">
              <a:spAutoFit/>
            </a:bodyPr>
            <a:lstStyle/>
            <a:p>
              <a:pPr algn="ctr" defTabSz="839668">
                <a:defRPr/>
              </a:pPr>
              <a:r>
                <a:rPr lang="ru-RU" sz="1500" b="1" kern="0" spc="37">
                  <a:solidFill>
                    <a:srgbClr val="C00000"/>
                  </a:solidFill>
                  <a:latin typeface="+mj-lt"/>
                  <a:cs typeface="Times New Roman" panose="02020603050405020304" pitchFamily="18" charset="0"/>
                </a:rPr>
                <a:t> </a:t>
              </a:r>
              <a:r>
                <a:rPr lang="ru-RU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  <a:endParaRPr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218BE146-3F50-46B7-AFF9-2F930AE595A7}"/>
                </a:ext>
              </a:extLst>
            </p:cNvPr>
            <p:cNvSpPr/>
            <p:nvPr/>
          </p:nvSpPr>
          <p:spPr>
            <a:xfrm>
              <a:off x="99648" y="2708281"/>
              <a:ext cx="27489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2000">
                  <a:solidFill>
                    <a:srgbClr val="AC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Валовый надой молока</a:t>
              </a:r>
            </a:p>
          </p:txBody>
        </p:sp>
        <p:sp>
          <p:nvSpPr>
            <p:cNvPr id="31" name="Rounded Rectangle 106">
              <a:extLst>
                <a:ext uri="{FF2B5EF4-FFF2-40B4-BE49-F238E27FC236}">
                  <a16:creationId xmlns:a16="http://schemas.microsoft.com/office/drawing/2014/main" id="{680E08AE-45A6-4875-86DB-F4098B18F261}"/>
                </a:ext>
              </a:extLst>
            </p:cNvPr>
            <p:cNvSpPr/>
            <p:nvPr/>
          </p:nvSpPr>
          <p:spPr>
            <a:xfrm>
              <a:off x="811144" y="4442748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Rounded Rectangle 107">
              <a:extLst>
                <a:ext uri="{FF2B5EF4-FFF2-40B4-BE49-F238E27FC236}">
                  <a16:creationId xmlns:a16="http://schemas.microsoft.com/office/drawing/2014/main" id="{D0B57BDE-611E-4E15-B06C-2AA54DFCDBC8}"/>
                </a:ext>
              </a:extLst>
            </p:cNvPr>
            <p:cNvSpPr/>
            <p:nvPr/>
          </p:nvSpPr>
          <p:spPr>
            <a:xfrm>
              <a:off x="811145" y="4246247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33" name="Rounded Rectangle 108">
              <a:extLst>
                <a:ext uri="{FF2B5EF4-FFF2-40B4-BE49-F238E27FC236}">
                  <a16:creationId xmlns:a16="http://schemas.microsoft.com/office/drawing/2014/main" id="{80CFB865-8C88-4EDE-8262-83BAF091FE7D}"/>
                </a:ext>
              </a:extLst>
            </p:cNvPr>
            <p:cNvSpPr/>
            <p:nvPr/>
          </p:nvSpPr>
          <p:spPr>
            <a:xfrm>
              <a:off x="811146" y="4032427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34" name="Rounded Rectangle 106">
              <a:extLst>
                <a:ext uri="{FF2B5EF4-FFF2-40B4-BE49-F238E27FC236}">
                  <a16:creationId xmlns:a16="http://schemas.microsoft.com/office/drawing/2014/main" id="{2F16D36B-1D68-40B7-BC24-01F5A598CB76}"/>
                </a:ext>
              </a:extLst>
            </p:cNvPr>
            <p:cNvSpPr/>
            <p:nvPr/>
          </p:nvSpPr>
          <p:spPr>
            <a:xfrm>
              <a:off x="1715378" y="4437583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Rounded Rectangle 107">
              <a:extLst>
                <a:ext uri="{FF2B5EF4-FFF2-40B4-BE49-F238E27FC236}">
                  <a16:creationId xmlns:a16="http://schemas.microsoft.com/office/drawing/2014/main" id="{08D2E55E-D1F4-4EB7-BC0C-BC4D50037813}"/>
                </a:ext>
              </a:extLst>
            </p:cNvPr>
            <p:cNvSpPr/>
            <p:nvPr/>
          </p:nvSpPr>
          <p:spPr>
            <a:xfrm>
              <a:off x="1715379" y="4241082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36" name="Rounded Rectangle 108">
              <a:extLst>
                <a:ext uri="{FF2B5EF4-FFF2-40B4-BE49-F238E27FC236}">
                  <a16:creationId xmlns:a16="http://schemas.microsoft.com/office/drawing/2014/main" id="{530C9F36-A4C9-4AC4-A5E6-6AF79253F0EE}"/>
                </a:ext>
              </a:extLst>
            </p:cNvPr>
            <p:cNvSpPr/>
            <p:nvPr/>
          </p:nvSpPr>
          <p:spPr>
            <a:xfrm>
              <a:off x="1715380" y="4027262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37" name="Rounded Rectangle 109">
              <a:extLst>
                <a:ext uri="{FF2B5EF4-FFF2-40B4-BE49-F238E27FC236}">
                  <a16:creationId xmlns:a16="http://schemas.microsoft.com/office/drawing/2014/main" id="{4F7F9992-F147-4E05-9A57-AB5CC064D694}"/>
                </a:ext>
              </a:extLst>
            </p:cNvPr>
            <p:cNvSpPr/>
            <p:nvPr/>
          </p:nvSpPr>
          <p:spPr>
            <a:xfrm>
              <a:off x="1715378" y="3830761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38" name="Rounded Rectangle 110">
              <a:extLst>
                <a:ext uri="{FF2B5EF4-FFF2-40B4-BE49-F238E27FC236}">
                  <a16:creationId xmlns:a16="http://schemas.microsoft.com/office/drawing/2014/main" id="{32A67E74-7F3E-4035-9AF5-E0441BFF1273}"/>
                </a:ext>
              </a:extLst>
            </p:cNvPr>
            <p:cNvSpPr/>
            <p:nvPr/>
          </p:nvSpPr>
          <p:spPr>
            <a:xfrm>
              <a:off x="1715382" y="3619626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39" name="object 206">
              <a:extLst>
                <a:ext uri="{FF2B5EF4-FFF2-40B4-BE49-F238E27FC236}">
                  <a16:creationId xmlns:a16="http://schemas.microsoft.com/office/drawing/2014/main" id="{F6680AEF-70B8-4148-AF87-C7C4C5DC6DB6}"/>
                </a:ext>
              </a:extLst>
            </p:cNvPr>
            <p:cNvSpPr txBox="1"/>
            <p:nvPr/>
          </p:nvSpPr>
          <p:spPr>
            <a:xfrm>
              <a:off x="651244" y="4590392"/>
              <a:ext cx="656536" cy="227626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1661" defTabSz="839668">
                <a:spcBef>
                  <a:spcPts val="87"/>
                </a:spcBef>
                <a:defRPr/>
              </a:pPr>
              <a:r>
                <a:rPr sz="14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r>
                <a:rPr lang="ru-RU" sz="14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 год</a:t>
              </a:r>
              <a:endParaRPr sz="1400">
                <a:solidFill>
                  <a:srgbClr val="6B6B6B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object 206">
              <a:extLst>
                <a:ext uri="{FF2B5EF4-FFF2-40B4-BE49-F238E27FC236}">
                  <a16:creationId xmlns:a16="http://schemas.microsoft.com/office/drawing/2014/main" id="{1B805E0C-9800-41F4-A3CD-D4EA4E718F38}"/>
                </a:ext>
              </a:extLst>
            </p:cNvPr>
            <p:cNvSpPr txBox="1"/>
            <p:nvPr/>
          </p:nvSpPr>
          <p:spPr>
            <a:xfrm>
              <a:off x="1563575" y="4590393"/>
              <a:ext cx="903013" cy="243015"/>
            </a:xfrm>
            <a:prstGeom prst="rect">
              <a:avLst/>
            </a:prstGeom>
            <a:noFill/>
          </p:spPr>
          <p:txBody>
            <a:bodyPr vert="horz" wrap="square" lIns="0" tIns="12065" rIns="0" bIns="0" rtlCol="0">
              <a:spAutoFit/>
            </a:bodyPr>
            <a:lstStyle/>
            <a:p>
              <a:pPr algn="ctr" defTabSz="839668">
                <a:defRPr/>
              </a:pPr>
              <a:r>
                <a:rPr lang="ru-RU" sz="1500" b="1" kern="0" spc="37">
                  <a:solidFill>
                    <a:srgbClr val="C00000"/>
                  </a:solidFill>
                  <a:latin typeface="+mj-lt"/>
                  <a:cs typeface="Times New Roman" panose="02020603050405020304" pitchFamily="18" charset="0"/>
                </a:rPr>
                <a:t> </a:t>
              </a:r>
              <a:r>
                <a:rPr lang="ru-RU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  <a:endParaRPr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id="{4B4375DB-5584-4AC3-813E-C3A38679B65C}"/>
                </a:ext>
              </a:extLst>
            </p:cNvPr>
            <p:cNvSpPr/>
            <p:nvPr/>
          </p:nvSpPr>
          <p:spPr>
            <a:xfrm>
              <a:off x="1289300" y="3130840"/>
              <a:ext cx="1061509" cy="4247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1100" b="1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</a:t>
              </a:r>
              <a:r>
                <a:rPr lang="ru-RU" sz="1000" b="1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2400" b="1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1,9</a:t>
              </a:r>
              <a:r>
                <a:rPr lang="pt-BR" sz="2400" b="1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</a:p>
          </p:txBody>
        </p:sp>
        <p:sp>
          <p:nvSpPr>
            <p:cNvPr id="42" name="CaixaDeTexto 68">
              <a:extLst>
                <a:ext uri="{FF2B5EF4-FFF2-40B4-BE49-F238E27FC236}">
                  <a16:creationId xmlns:a16="http://schemas.microsoft.com/office/drawing/2014/main" id="{432741CC-C314-47D4-BD98-6A9A013EF8AA}"/>
                </a:ext>
              </a:extLst>
            </p:cNvPr>
            <p:cNvSpPr txBox="1"/>
            <p:nvPr/>
          </p:nvSpPr>
          <p:spPr>
            <a:xfrm>
              <a:off x="4015126" y="3171760"/>
              <a:ext cx="1218603" cy="4247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ru-RU"/>
              </a:defPPr>
              <a:lvl1pPr algn="ctr">
                <a:lnSpc>
                  <a:spcPct val="90000"/>
                </a:lnSpc>
                <a:defRPr sz="11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>
                  <a:solidFill>
                    <a:srgbClr val="006666"/>
                  </a:solidFill>
                </a:rPr>
                <a:t>на </a:t>
              </a:r>
              <a:r>
                <a:rPr lang="ru-RU" sz="2400">
                  <a:solidFill>
                    <a:srgbClr val="006666"/>
                  </a:solidFill>
                </a:rPr>
                <a:t>17,3</a:t>
              </a:r>
              <a:r>
                <a:rPr lang="pt-BR" sz="2400">
                  <a:solidFill>
                    <a:srgbClr val="006666"/>
                  </a:solidFill>
                </a:rPr>
                <a:t>%</a:t>
              </a:r>
            </a:p>
          </p:txBody>
        </p:sp>
        <p:sp>
          <p:nvSpPr>
            <p:cNvPr id="43" name="Стрелка вправо 221">
              <a:extLst>
                <a:ext uri="{FF2B5EF4-FFF2-40B4-BE49-F238E27FC236}">
                  <a16:creationId xmlns:a16="http://schemas.microsoft.com/office/drawing/2014/main" id="{2B0AECD7-DC4E-4D19-AED4-5B57E6E0F2B1}"/>
                </a:ext>
              </a:extLst>
            </p:cNvPr>
            <p:cNvSpPr/>
            <p:nvPr/>
          </p:nvSpPr>
          <p:spPr>
            <a:xfrm rot="5400000" flipH="1">
              <a:off x="996187" y="3254850"/>
              <a:ext cx="283134" cy="653213"/>
            </a:xfrm>
            <a:prstGeom prst="rightArrow">
              <a:avLst/>
            </a:prstGeom>
            <a:gradFill flip="none" rotWithShape="0">
              <a:gsLst>
                <a:gs pos="0">
                  <a:srgbClr val="C00000"/>
                </a:gs>
                <a:gs pos="51000">
                  <a:srgbClr val="EF4A4A">
                    <a:lumMod val="75000"/>
                  </a:srgbClr>
                </a:gs>
                <a:gs pos="93000">
                  <a:srgbClr val="EF4A4A">
                    <a:tint val="23500"/>
                    <a:satMod val="16000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44" name="Стрелка вправо 222">
              <a:extLst>
                <a:ext uri="{FF2B5EF4-FFF2-40B4-BE49-F238E27FC236}">
                  <a16:creationId xmlns:a16="http://schemas.microsoft.com/office/drawing/2014/main" id="{19EE3C39-6702-4472-9636-691ED1FC7BE7}"/>
                </a:ext>
              </a:extLst>
            </p:cNvPr>
            <p:cNvSpPr/>
            <p:nvPr/>
          </p:nvSpPr>
          <p:spPr>
            <a:xfrm rot="5400000" flipH="1">
              <a:off x="3731307" y="3294612"/>
              <a:ext cx="304801" cy="653213"/>
            </a:xfrm>
            <a:prstGeom prst="rightArrow">
              <a:avLst/>
            </a:prstGeom>
            <a:gradFill flip="none" rotWithShape="0">
              <a:gsLst>
                <a:gs pos="0">
                  <a:srgbClr val="C00000"/>
                </a:gs>
                <a:gs pos="51000">
                  <a:srgbClr val="EF4A4A">
                    <a:lumMod val="75000"/>
                  </a:srgbClr>
                </a:gs>
                <a:gs pos="93000">
                  <a:srgbClr val="EF4A4A">
                    <a:tint val="23500"/>
                    <a:satMod val="16000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45" name="Прямоугольник 44">
              <a:extLst>
                <a:ext uri="{FF2B5EF4-FFF2-40B4-BE49-F238E27FC236}">
                  <a16:creationId xmlns:a16="http://schemas.microsoft.com/office/drawing/2014/main" id="{0D5852D0-8F9E-46C2-970B-053D644925E5}"/>
                </a:ext>
              </a:extLst>
            </p:cNvPr>
            <p:cNvSpPr/>
            <p:nvPr/>
          </p:nvSpPr>
          <p:spPr>
            <a:xfrm>
              <a:off x="6004655" y="2687151"/>
              <a:ext cx="200853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2000">
                  <a:solidFill>
                    <a:srgbClr val="AC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Вылов рыбы</a:t>
              </a:r>
            </a:p>
          </p:txBody>
        </p:sp>
        <p:sp>
          <p:nvSpPr>
            <p:cNvPr id="46" name="Rounded Rectangle 106">
              <a:extLst>
                <a:ext uri="{FF2B5EF4-FFF2-40B4-BE49-F238E27FC236}">
                  <a16:creationId xmlns:a16="http://schemas.microsoft.com/office/drawing/2014/main" id="{0DEA1D96-DF96-45AD-AD3E-B61C73AC9F79}"/>
                </a:ext>
              </a:extLst>
            </p:cNvPr>
            <p:cNvSpPr/>
            <p:nvPr/>
          </p:nvSpPr>
          <p:spPr>
            <a:xfrm>
              <a:off x="6207775" y="4478036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Rounded Rectangle 107">
              <a:extLst>
                <a:ext uri="{FF2B5EF4-FFF2-40B4-BE49-F238E27FC236}">
                  <a16:creationId xmlns:a16="http://schemas.microsoft.com/office/drawing/2014/main" id="{08832248-523B-4D0C-B646-3E44A612B35D}"/>
                </a:ext>
              </a:extLst>
            </p:cNvPr>
            <p:cNvSpPr/>
            <p:nvPr/>
          </p:nvSpPr>
          <p:spPr>
            <a:xfrm>
              <a:off x="6207776" y="4281535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48" name="Rounded Rectangle 108">
              <a:extLst>
                <a:ext uri="{FF2B5EF4-FFF2-40B4-BE49-F238E27FC236}">
                  <a16:creationId xmlns:a16="http://schemas.microsoft.com/office/drawing/2014/main" id="{A3757F18-990B-4FEF-A2E5-768926944390}"/>
                </a:ext>
              </a:extLst>
            </p:cNvPr>
            <p:cNvSpPr/>
            <p:nvPr/>
          </p:nvSpPr>
          <p:spPr>
            <a:xfrm>
              <a:off x="6207777" y="4067715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49" name="Rounded Rectangle 109">
              <a:extLst>
                <a:ext uri="{FF2B5EF4-FFF2-40B4-BE49-F238E27FC236}">
                  <a16:creationId xmlns:a16="http://schemas.microsoft.com/office/drawing/2014/main" id="{0C2B2BE2-976F-4953-8720-20E0DAD1EAD7}"/>
                </a:ext>
              </a:extLst>
            </p:cNvPr>
            <p:cNvSpPr/>
            <p:nvPr/>
          </p:nvSpPr>
          <p:spPr>
            <a:xfrm>
              <a:off x="6207779" y="3858502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50" name="Rounded Rectangle 106">
              <a:extLst>
                <a:ext uri="{FF2B5EF4-FFF2-40B4-BE49-F238E27FC236}">
                  <a16:creationId xmlns:a16="http://schemas.microsoft.com/office/drawing/2014/main" id="{B10CC0A2-A4D2-4FA6-9DDA-F4808EB47C72}"/>
                </a:ext>
              </a:extLst>
            </p:cNvPr>
            <p:cNvSpPr/>
            <p:nvPr/>
          </p:nvSpPr>
          <p:spPr>
            <a:xfrm>
              <a:off x="7112009" y="4472871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Rounded Rectangle 107">
              <a:extLst>
                <a:ext uri="{FF2B5EF4-FFF2-40B4-BE49-F238E27FC236}">
                  <a16:creationId xmlns:a16="http://schemas.microsoft.com/office/drawing/2014/main" id="{851BFA86-F6C9-4B47-A660-E719F769DECD}"/>
                </a:ext>
              </a:extLst>
            </p:cNvPr>
            <p:cNvSpPr/>
            <p:nvPr/>
          </p:nvSpPr>
          <p:spPr>
            <a:xfrm>
              <a:off x="7112010" y="4276370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52" name="Rounded Rectangle 108">
              <a:extLst>
                <a:ext uri="{FF2B5EF4-FFF2-40B4-BE49-F238E27FC236}">
                  <a16:creationId xmlns:a16="http://schemas.microsoft.com/office/drawing/2014/main" id="{DDE06EA1-F9BD-4DEC-9494-E3911C4F7E02}"/>
                </a:ext>
              </a:extLst>
            </p:cNvPr>
            <p:cNvSpPr/>
            <p:nvPr/>
          </p:nvSpPr>
          <p:spPr>
            <a:xfrm>
              <a:off x="7112011" y="4062550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53" name="Rounded Rectangle 109">
              <a:extLst>
                <a:ext uri="{FF2B5EF4-FFF2-40B4-BE49-F238E27FC236}">
                  <a16:creationId xmlns:a16="http://schemas.microsoft.com/office/drawing/2014/main" id="{A2A8DD6A-5227-4699-8C43-798355DFBB00}"/>
                </a:ext>
              </a:extLst>
            </p:cNvPr>
            <p:cNvSpPr/>
            <p:nvPr/>
          </p:nvSpPr>
          <p:spPr>
            <a:xfrm>
              <a:off x="7112013" y="3853337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54" name="Rounded Rectangle 110">
              <a:extLst>
                <a:ext uri="{FF2B5EF4-FFF2-40B4-BE49-F238E27FC236}">
                  <a16:creationId xmlns:a16="http://schemas.microsoft.com/office/drawing/2014/main" id="{4A0FA1DE-FB71-4DBD-B1BD-737C1487E478}"/>
                </a:ext>
              </a:extLst>
            </p:cNvPr>
            <p:cNvSpPr/>
            <p:nvPr/>
          </p:nvSpPr>
          <p:spPr>
            <a:xfrm>
              <a:off x="7112013" y="3654914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55" name="object 206">
              <a:extLst>
                <a:ext uri="{FF2B5EF4-FFF2-40B4-BE49-F238E27FC236}">
                  <a16:creationId xmlns:a16="http://schemas.microsoft.com/office/drawing/2014/main" id="{B1124A4C-9097-4554-8B3D-921935ED0CD8}"/>
                </a:ext>
              </a:extLst>
            </p:cNvPr>
            <p:cNvSpPr txBox="1"/>
            <p:nvPr/>
          </p:nvSpPr>
          <p:spPr>
            <a:xfrm>
              <a:off x="6047875" y="4625680"/>
              <a:ext cx="656536" cy="227626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1661" defTabSz="839668">
                <a:spcBef>
                  <a:spcPts val="87"/>
                </a:spcBef>
                <a:defRPr/>
              </a:pPr>
              <a:r>
                <a:rPr sz="14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r>
                <a:rPr lang="ru-RU" sz="14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 год</a:t>
              </a:r>
              <a:endParaRPr sz="1400">
                <a:solidFill>
                  <a:srgbClr val="6B6B6B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object 206">
              <a:extLst>
                <a:ext uri="{FF2B5EF4-FFF2-40B4-BE49-F238E27FC236}">
                  <a16:creationId xmlns:a16="http://schemas.microsoft.com/office/drawing/2014/main" id="{369044E0-567B-4E6D-A31E-8AEEED1AC323}"/>
                </a:ext>
              </a:extLst>
            </p:cNvPr>
            <p:cNvSpPr txBox="1"/>
            <p:nvPr/>
          </p:nvSpPr>
          <p:spPr>
            <a:xfrm>
              <a:off x="6960206" y="4625681"/>
              <a:ext cx="903013" cy="227626"/>
            </a:xfrm>
            <a:prstGeom prst="rect">
              <a:avLst/>
            </a:prstGeom>
            <a:noFill/>
          </p:spPr>
          <p:txBody>
            <a:bodyPr vert="horz" wrap="square" lIns="0" tIns="12065" rIns="0" bIns="0" rtlCol="0">
              <a:spAutoFit/>
            </a:bodyPr>
            <a:lstStyle/>
            <a:p>
              <a:pPr algn="ctr" defTabSz="839668">
                <a:defRPr/>
              </a:pPr>
              <a:r>
                <a:rPr lang="ru-RU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  <a:endParaRPr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3502D256-20D6-41B6-95EC-C208A70AC52A}"/>
                </a:ext>
              </a:extLst>
            </p:cNvPr>
            <p:cNvSpPr/>
            <p:nvPr/>
          </p:nvSpPr>
          <p:spPr>
            <a:xfrm>
              <a:off x="6685931" y="3166128"/>
              <a:ext cx="1061509" cy="4247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1100" b="1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</a:t>
              </a:r>
              <a:r>
                <a:rPr lang="ru-RU" sz="1000" b="1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2400" b="1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2,1</a:t>
              </a:r>
              <a:r>
                <a:rPr lang="pt-BR" sz="2400" b="1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</a:p>
          </p:txBody>
        </p:sp>
        <p:sp>
          <p:nvSpPr>
            <p:cNvPr id="58" name="Стрелка вправо 138">
              <a:extLst>
                <a:ext uri="{FF2B5EF4-FFF2-40B4-BE49-F238E27FC236}">
                  <a16:creationId xmlns:a16="http://schemas.microsoft.com/office/drawing/2014/main" id="{32BBB982-6AAA-49AD-8D94-024C2FC8A1E3}"/>
                </a:ext>
              </a:extLst>
            </p:cNvPr>
            <p:cNvSpPr/>
            <p:nvPr/>
          </p:nvSpPr>
          <p:spPr>
            <a:xfrm rot="5400000" flipH="1">
              <a:off x="6392818" y="3290138"/>
              <a:ext cx="283134" cy="653213"/>
            </a:xfrm>
            <a:prstGeom prst="rightArrow">
              <a:avLst/>
            </a:prstGeom>
            <a:gradFill flip="none" rotWithShape="0">
              <a:gsLst>
                <a:gs pos="0">
                  <a:srgbClr val="C00000"/>
                </a:gs>
                <a:gs pos="51000">
                  <a:srgbClr val="EF4A4A">
                    <a:lumMod val="75000"/>
                  </a:srgbClr>
                </a:gs>
                <a:gs pos="93000">
                  <a:srgbClr val="EF4A4A">
                    <a:tint val="23500"/>
                    <a:satMod val="16000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59" name="Rounded Rectangle 110">
              <a:extLst>
                <a:ext uri="{FF2B5EF4-FFF2-40B4-BE49-F238E27FC236}">
                  <a16:creationId xmlns:a16="http://schemas.microsoft.com/office/drawing/2014/main" id="{C3F554EC-F577-4B6C-ACA1-147259FB5B14}"/>
                </a:ext>
              </a:extLst>
            </p:cNvPr>
            <p:cNvSpPr/>
            <p:nvPr/>
          </p:nvSpPr>
          <p:spPr>
            <a:xfrm>
              <a:off x="4394269" y="3688699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60" name="Rounded Rectangle 106">
              <a:extLst>
                <a:ext uri="{FF2B5EF4-FFF2-40B4-BE49-F238E27FC236}">
                  <a16:creationId xmlns:a16="http://schemas.microsoft.com/office/drawing/2014/main" id="{33F42C67-2A94-4DF3-8698-4BC0A282E9B7}"/>
                </a:ext>
              </a:extLst>
            </p:cNvPr>
            <p:cNvSpPr/>
            <p:nvPr/>
          </p:nvSpPr>
          <p:spPr>
            <a:xfrm>
              <a:off x="1686146" y="4445400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Rounded Rectangle 107">
              <a:extLst>
                <a:ext uri="{FF2B5EF4-FFF2-40B4-BE49-F238E27FC236}">
                  <a16:creationId xmlns:a16="http://schemas.microsoft.com/office/drawing/2014/main" id="{70169B51-D9D3-4075-8BE8-A948453BD8EC}"/>
                </a:ext>
              </a:extLst>
            </p:cNvPr>
            <p:cNvSpPr/>
            <p:nvPr/>
          </p:nvSpPr>
          <p:spPr>
            <a:xfrm>
              <a:off x="1686147" y="4248899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62" name="Rounded Rectangle 108">
              <a:extLst>
                <a:ext uri="{FF2B5EF4-FFF2-40B4-BE49-F238E27FC236}">
                  <a16:creationId xmlns:a16="http://schemas.microsoft.com/office/drawing/2014/main" id="{986C4CFF-0AAF-407F-A067-113B312B174D}"/>
                </a:ext>
              </a:extLst>
            </p:cNvPr>
            <p:cNvSpPr/>
            <p:nvPr/>
          </p:nvSpPr>
          <p:spPr>
            <a:xfrm>
              <a:off x="1686148" y="4035079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63" name="Rounded Rectangle 109">
              <a:extLst>
                <a:ext uri="{FF2B5EF4-FFF2-40B4-BE49-F238E27FC236}">
                  <a16:creationId xmlns:a16="http://schemas.microsoft.com/office/drawing/2014/main" id="{8637113C-CA4F-45F8-9D4A-BFBAA26D45FC}"/>
                </a:ext>
              </a:extLst>
            </p:cNvPr>
            <p:cNvSpPr/>
            <p:nvPr/>
          </p:nvSpPr>
          <p:spPr>
            <a:xfrm>
              <a:off x="1686146" y="3838578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64" name="Rounded Rectangle 110">
              <a:extLst>
                <a:ext uri="{FF2B5EF4-FFF2-40B4-BE49-F238E27FC236}">
                  <a16:creationId xmlns:a16="http://schemas.microsoft.com/office/drawing/2014/main" id="{9558B647-9C78-408B-8F81-6248B0107D37}"/>
                </a:ext>
              </a:extLst>
            </p:cNvPr>
            <p:cNvSpPr/>
            <p:nvPr/>
          </p:nvSpPr>
          <p:spPr>
            <a:xfrm>
              <a:off x="1686150" y="3627443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</p:grpSp>
      <p:grpSp>
        <p:nvGrpSpPr>
          <p:cNvPr id="65" name="Группа 64">
            <a:extLst>
              <a:ext uri="{FF2B5EF4-FFF2-40B4-BE49-F238E27FC236}">
                <a16:creationId xmlns:a16="http://schemas.microsoft.com/office/drawing/2014/main" id="{E1E6CFA0-EED8-4CDF-A3E1-B7260AC4F792}"/>
              </a:ext>
            </a:extLst>
          </p:cNvPr>
          <p:cNvGrpSpPr/>
          <p:nvPr/>
        </p:nvGrpSpPr>
        <p:grpSpPr>
          <a:xfrm>
            <a:off x="8032680" y="1065364"/>
            <a:ext cx="4148824" cy="2618820"/>
            <a:chOff x="8011950" y="1006861"/>
            <a:chExt cx="4148824" cy="2618820"/>
          </a:xfrm>
        </p:grpSpPr>
        <p:pic>
          <p:nvPicPr>
            <p:cNvPr id="66" name="Picture 4">
              <a:extLst>
                <a:ext uri="{FF2B5EF4-FFF2-40B4-BE49-F238E27FC236}">
                  <a16:creationId xmlns:a16="http://schemas.microsoft.com/office/drawing/2014/main" id="{01F10499-AA1D-4A4A-899B-EE082EEBCA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10800000">
              <a:off x="10682822" y="1813986"/>
              <a:ext cx="1477952" cy="971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1EBE73AB-47AC-4BBB-BF9F-EAAC9AE8F6E7}"/>
                </a:ext>
              </a:extLst>
            </p:cNvPr>
            <p:cNvSpPr/>
            <p:nvPr/>
          </p:nvSpPr>
          <p:spPr>
            <a:xfrm>
              <a:off x="8315562" y="3287127"/>
              <a:ext cx="356856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1600">
                  <a:solidFill>
                    <a:srgbClr val="A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Продукция растениеводства</a:t>
              </a:r>
            </a:p>
          </p:txBody>
        </p:sp>
        <p:sp>
          <p:nvSpPr>
            <p:cNvPr id="68" name="Прямоугольник 67">
              <a:extLst>
                <a:ext uri="{FF2B5EF4-FFF2-40B4-BE49-F238E27FC236}">
                  <a16:creationId xmlns:a16="http://schemas.microsoft.com/office/drawing/2014/main" id="{09575B10-90B2-4110-9CD1-8F0D54EE7733}"/>
                </a:ext>
              </a:extLst>
            </p:cNvPr>
            <p:cNvSpPr/>
            <p:nvPr/>
          </p:nvSpPr>
          <p:spPr>
            <a:xfrm>
              <a:off x="8186123" y="2968198"/>
              <a:ext cx="375885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1600">
                  <a:solidFill>
                    <a:srgbClr val="A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Продукция животноводства</a:t>
              </a:r>
            </a:p>
          </p:txBody>
        </p:sp>
        <p:sp>
          <p:nvSpPr>
            <p:cNvPr id="69" name="Прямоугольник 68">
              <a:extLst>
                <a:ext uri="{FF2B5EF4-FFF2-40B4-BE49-F238E27FC236}">
                  <a16:creationId xmlns:a16="http://schemas.microsoft.com/office/drawing/2014/main" id="{485BDFE2-2B00-40A8-9A6E-A3AB56CA003E}"/>
                </a:ext>
              </a:extLst>
            </p:cNvPr>
            <p:cNvSpPr/>
            <p:nvPr/>
          </p:nvSpPr>
          <p:spPr>
            <a:xfrm>
              <a:off x="8508423" y="3061879"/>
              <a:ext cx="224425" cy="139031"/>
            </a:xfrm>
            <a:prstGeom prst="rect">
              <a:avLst/>
            </a:prstGeom>
            <a:solidFill>
              <a:srgbClr val="006666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id="{A87EF220-0C1A-4B95-9D87-B0EF5D96D779}"/>
                </a:ext>
              </a:extLst>
            </p:cNvPr>
            <p:cNvSpPr/>
            <p:nvPr/>
          </p:nvSpPr>
          <p:spPr>
            <a:xfrm>
              <a:off x="8503136" y="3377302"/>
              <a:ext cx="224425" cy="13903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Прямоугольник 70">
              <a:extLst>
                <a:ext uri="{FF2B5EF4-FFF2-40B4-BE49-F238E27FC236}">
                  <a16:creationId xmlns:a16="http://schemas.microsoft.com/office/drawing/2014/main" id="{4E00ED88-3C80-4FDB-9FBA-98651EF5AB2D}"/>
                </a:ext>
              </a:extLst>
            </p:cNvPr>
            <p:cNvSpPr/>
            <p:nvPr/>
          </p:nvSpPr>
          <p:spPr>
            <a:xfrm>
              <a:off x="8011950" y="2508323"/>
              <a:ext cx="1044818" cy="3664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7" tIns="45709" rIns="91417" bIns="45709" rtlCol="0" anchor="ctr"/>
            <a:lstStyle/>
            <a:p>
              <a:pPr algn="ctr"/>
              <a:r>
                <a:rPr lang="ru-RU" sz="1700" b="1">
                  <a:solidFill>
                    <a:srgbClr val="A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97,8%</a:t>
              </a:r>
            </a:p>
          </p:txBody>
        </p:sp>
        <p:sp>
          <p:nvSpPr>
            <p:cNvPr id="72" name="Прямоугольник 71">
              <a:extLst>
                <a:ext uri="{FF2B5EF4-FFF2-40B4-BE49-F238E27FC236}">
                  <a16:creationId xmlns:a16="http://schemas.microsoft.com/office/drawing/2014/main" id="{71A3E1C0-C811-4D2E-A7E6-2D25940FCC11}"/>
                </a:ext>
              </a:extLst>
            </p:cNvPr>
            <p:cNvSpPr/>
            <p:nvPr/>
          </p:nvSpPr>
          <p:spPr>
            <a:xfrm>
              <a:off x="10594154" y="1006861"/>
              <a:ext cx="1078709" cy="39449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7" tIns="45709" rIns="91417" bIns="45709" rtlCol="0" anchor="ctr"/>
            <a:lstStyle/>
            <a:p>
              <a:pPr algn="ctr"/>
              <a:r>
                <a:rPr lang="ru-RU" sz="1700" b="1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2,2%</a:t>
              </a:r>
            </a:p>
          </p:txBody>
        </p:sp>
        <p:cxnSp>
          <p:nvCxnSpPr>
            <p:cNvPr id="73" name="Прямая соединительная линия 72">
              <a:extLst>
                <a:ext uri="{FF2B5EF4-FFF2-40B4-BE49-F238E27FC236}">
                  <a16:creationId xmlns:a16="http://schemas.microsoft.com/office/drawing/2014/main" id="{2C667A48-1ACF-4761-BF7C-10D866498892}"/>
                </a:ext>
              </a:extLst>
            </p:cNvPr>
            <p:cNvCxnSpPr/>
            <p:nvPr/>
          </p:nvCxnSpPr>
          <p:spPr>
            <a:xfrm flipH="1">
              <a:off x="10896816" y="1321787"/>
              <a:ext cx="192722" cy="112573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>
              <a:extLst>
                <a:ext uri="{FF2B5EF4-FFF2-40B4-BE49-F238E27FC236}">
                  <a16:creationId xmlns:a16="http://schemas.microsoft.com/office/drawing/2014/main" id="{9E5539B1-9377-4744-8D9A-11B21C6ECFE9}"/>
                </a:ext>
              </a:extLst>
            </p:cNvPr>
            <p:cNvCxnSpPr/>
            <p:nvPr/>
          </p:nvCxnSpPr>
          <p:spPr>
            <a:xfrm flipH="1">
              <a:off x="8849029" y="2634119"/>
              <a:ext cx="381313" cy="86388"/>
            </a:xfrm>
            <a:prstGeom prst="line">
              <a:avLst/>
            </a:prstGeom>
            <a:ln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12">
            <a:extLst>
              <a:ext uri="{FF2B5EF4-FFF2-40B4-BE49-F238E27FC236}">
                <a16:creationId xmlns:a16="http://schemas.microsoft.com/office/drawing/2014/main" id="{95C6C918-95FA-4F63-82C4-855C083A1A6F}"/>
              </a:ext>
            </a:extLst>
          </p:cNvPr>
          <p:cNvSpPr txBox="1"/>
          <p:nvPr/>
        </p:nvSpPr>
        <p:spPr>
          <a:xfrm>
            <a:off x="100611" y="4152519"/>
            <a:ext cx="5491322" cy="83099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0" tIns="0" rIns="0" bIns="0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altLang="ko-KR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программа                   </a:t>
            </a:r>
          </a:p>
          <a:p>
            <a:pPr algn="ctr"/>
            <a:r>
              <a:rPr lang="ru-RU" altLang="ko-KR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Ханты-Мансийского автономного округа – Югры «Развитие агропромышленного комплекса»</a:t>
            </a: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99F3CF7C-ED1A-45D2-B588-B5AE8001A55F}"/>
              </a:ext>
            </a:extLst>
          </p:cNvPr>
          <p:cNvSpPr/>
          <p:nvPr/>
        </p:nvSpPr>
        <p:spPr>
          <a:xfrm>
            <a:off x="25157" y="3220569"/>
            <a:ext cx="5516092" cy="64218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83967" tIns="41984" rIns="83967" bIns="41984" rtlCol="0" anchor="ctr"/>
          <a:lstStyle/>
          <a:p>
            <a:pPr algn="ctr" defTabSz="839668"/>
            <a:r>
              <a:rPr lang="ru-RU" sz="20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поддержка оказывается в рамках программ:</a:t>
            </a:r>
          </a:p>
        </p:txBody>
      </p:sp>
      <p:pic>
        <p:nvPicPr>
          <p:cNvPr id="77" name="Picture 8">
            <a:extLst>
              <a:ext uri="{FF2B5EF4-FFF2-40B4-BE49-F238E27FC236}">
                <a16:creationId xmlns:a16="http://schemas.microsoft.com/office/drawing/2014/main" id="{F0D7C838-061E-4F97-AACE-5F4ED89A4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26262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2663625" y="3696101"/>
            <a:ext cx="206852" cy="675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8" name="Picture 8">
            <a:extLst>
              <a:ext uri="{FF2B5EF4-FFF2-40B4-BE49-F238E27FC236}">
                <a16:creationId xmlns:a16="http://schemas.microsoft.com/office/drawing/2014/main" id="{DC77CE03-B768-4685-B022-9736222E0C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262626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2641461" y="4885853"/>
            <a:ext cx="251180" cy="675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9" name="Группа 78">
            <a:extLst>
              <a:ext uri="{FF2B5EF4-FFF2-40B4-BE49-F238E27FC236}">
                <a16:creationId xmlns:a16="http://schemas.microsoft.com/office/drawing/2014/main" id="{3E863DD5-6CF4-4B80-9875-5960F66AA055}"/>
              </a:ext>
            </a:extLst>
          </p:cNvPr>
          <p:cNvGrpSpPr/>
          <p:nvPr/>
        </p:nvGrpSpPr>
        <p:grpSpPr>
          <a:xfrm>
            <a:off x="6538670" y="4005542"/>
            <a:ext cx="5366187" cy="1477328"/>
            <a:chOff x="6527256" y="5199160"/>
            <a:chExt cx="5366187" cy="1477328"/>
          </a:xfrm>
        </p:grpSpPr>
        <p:pic>
          <p:nvPicPr>
            <p:cNvPr id="80" name="Рисунок 79">
              <a:extLst>
                <a:ext uri="{FF2B5EF4-FFF2-40B4-BE49-F238E27FC236}">
                  <a16:creationId xmlns:a16="http://schemas.microsoft.com/office/drawing/2014/main" id="{B9CF0FFF-64C3-43F4-8602-5B42C7142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27256" y="5314142"/>
              <a:ext cx="1178797" cy="1178797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81" name="Прямоугольник 80">
              <a:extLst>
                <a:ext uri="{FF2B5EF4-FFF2-40B4-BE49-F238E27FC236}">
                  <a16:creationId xmlns:a16="http://schemas.microsoft.com/office/drawing/2014/main" id="{3823A0BE-4D61-41C6-AE4B-15E2E3C89173}"/>
                </a:ext>
              </a:extLst>
            </p:cNvPr>
            <p:cNvSpPr/>
            <p:nvPr/>
          </p:nvSpPr>
          <p:spPr>
            <a:xfrm>
              <a:off x="7760664" y="5199160"/>
              <a:ext cx="4132779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Золотая медаль Международной агропромышленной выставки «АГРОРУСЬ» в номинации «За производство высококачественной продовольственной продукции»</a:t>
              </a:r>
            </a:p>
          </p:txBody>
        </p:sp>
      </p:grpSp>
      <p:grpSp>
        <p:nvGrpSpPr>
          <p:cNvPr id="82" name="Группа 81">
            <a:extLst>
              <a:ext uri="{FF2B5EF4-FFF2-40B4-BE49-F238E27FC236}">
                <a16:creationId xmlns:a16="http://schemas.microsoft.com/office/drawing/2014/main" id="{7E5DA8A0-B68F-4BC4-9F34-CFDAE337FF29}"/>
              </a:ext>
            </a:extLst>
          </p:cNvPr>
          <p:cNvGrpSpPr/>
          <p:nvPr/>
        </p:nvGrpSpPr>
        <p:grpSpPr>
          <a:xfrm>
            <a:off x="6559138" y="5579859"/>
            <a:ext cx="7517399" cy="1200329"/>
            <a:chOff x="6476677" y="3817116"/>
            <a:chExt cx="7517399" cy="1200329"/>
          </a:xfrm>
        </p:grpSpPr>
        <p:pic>
          <p:nvPicPr>
            <p:cNvPr id="83" name="Рисунок 82">
              <a:extLst>
                <a:ext uri="{FF2B5EF4-FFF2-40B4-BE49-F238E27FC236}">
                  <a16:creationId xmlns:a16="http://schemas.microsoft.com/office/drawing/2014/main" id="{6F6A8A7F-5F39-44B8-BC30-340A8DA1C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76677" y="3867984"/>
              <a:ext cx="1129752" cy="1129752"/>
            </a:xfrm>
            <a:prstGeom prst="ellipse">
              <a:avLst/>
            </a:prstGeom>
            <a:ln w="63500" cap="rnd">
              <a:noFill/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84" name="Прямоугольник 83">
              <a:extLst>
                <a:ext uri="{FF2B5EF4-FFF2-40B4-BE49-F238E27FC236}">
                  <a16:creationId xmlns:a16="http://schemas.microsoft.com/office/drawing/2014/main" id="{F883C44A-D13D-4196-8064-3B31D3743B18}"/>
                </a:ext>
              </a:extLst>
            </p:cNvPr>
            <p:cNvSpPr/>
            <p:nvPr/>
          </p:nvSpPr>
          <p:spPr>
            <a:xfrm>
              <a:off x="7745680" y="3817116"/>
              <a:ext cx="624839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Создание приюта</a:t>
              </a:r>
            </a:p>
            <a:p>
              <a:pPr>
                <a:lnSpc>
                  <a:spcPct val="90000"/>
                </a:lnSpc>
              </a:pP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 300 голов животных </a:t>
              </a:r>
            </a:p>
            <a:p>
              <a:pPr>
                <a:lnSpc>
                  <a:spcPct val="90000"/>
                </a:lnSpc>
              </a:pP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без владельцев на территории </a:t>
              </a:r>
            </a:p>
            <a:p>
              <a:pPr>
                <a:lnSpc>
                  <a:spcPct val="90000"/>
                </a:lnSpc>
              </a:pP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сельского поселения Сингапай</a:t>
              </a:r>
              <a:endParaRPr lang="ru-RU" sz="20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5" name="object 207">
            <a:extLst>
              <a:ext uri="{FF2B5EF4-FFF2-40B4-BE49-F238E27FC236}">
                <a16:creationId xmlns:a16="http://schemas.microsoft.com/office/drawing/2014/main" id="{36BDEEB8-1B1D-4CFC-A6CF-AF82230F9EB8}"/>
              </a:ext>
            </a:extLst>
          </p:cNvPr>
          <p:cNvSpPr/>
          <p:nvPr/>
        </p:nvSpPr>
        <p:spPr>
          <a:xfrm rot="4319970">
            <a:off x="9151669" y="1227650"/>
            <a:ext cx="1794574" cy="1815004"/>
          </a:xfrm>
          <a:custGeom>
            <a:rect l="l" t="t" r="r" b="b"/>
            <a:pathLst>
              <a:path w="1125220" h="1125855">
                <a:moveTo>
                  <a:pt x="231674" y="107442"/>
                </a:moveTo>
                <a:lnTo>
                  <a:pt x="193602" y="137665"/>
                </a:lnTo>
                <a:lnTo>
                  <a:pt x="158821" y="170466"/>
                </a:lnTo>
                <a:lnTo>
                  <a:pt x="127367" y="205608"/>
                </a:lnTo>
                <a:lnTo>
                  <a:pt x="99277" y="242856"/>
                </a:lnTo>
                <a:lnTo>
                  <a:pt x="74590" y="281973"/>
                </a:lnTo>
                <a:lnTo>
                  <a:pt x="53342" y="322724"/>
                </a:lnTo>
                <a:lnTo>
                  <a:pt x="35571" y="364872"/>
                </a:lnTo>
                <a:lnTo>
                  <a:pt x="21314" y="408181"/>
                </a:lnTo>
                <a:lnTo>
                  <a:pt x="10608" y="452415"/>
                </a:lnTo>
                <a:lnTo>
                  <a:pt x="3491" y="497338"/>
                </a:lnTo>
                <a:lnTo>
                  <a:pt x="0" y="542714"/>
                </a:lnTo>
                <a:lnTo>
                  <a:pt x="172" y="588307"/>
                </a:lnTo>
                <a:lnTo>
                  <a:pt x="4045" y="633880"/>
                </a:lnTo>
                <a:lnTo>
                  <a:pt x="11656" y="679199"/>
                </a:lnTo>
                <a:lnTo>
                  <a:pt x="23042" y="724026"/>
                </a:lnTo>
                <a:lnTo>
                  <a:pt x="38241" y="768125"/>
                </a:lnTo>
                <a:lnTo>
                  <a:pt x="57290" y="811261"/>
                </a:lnTo>
                <a:lnTo>
                  <a:pt x="80226" y="853198"/>
                </a:lnTo>
                <a:lnTo>
                  <a:pt x="107087" y="893699"/>
                </a:lnTo>
                <a:lnTo>
                  <a:pt x="137310" y="931770"/>
                </a:lnTo>
                <a:lnTo>
                  <a:pt x="170111" y="966552"/>
                </a:lnTo>
                <a:lnTo>
                  <a:pt x="205254" y="998005"/>
                </a:lnTo>
                <a:lnTo>
                  <a:pt x="242501" y="1026094"/>
                </a:lnTo>
                <a:lnTo>
                  <a:pt x="281619" y="1050780"/>
                </a:lnTo>
                <a:lnTo>
                  <a:pt x="322369" y="1072026"/>
                </a:lnTo>
                <a:lnTo>
                  <a:pt x="364517" y="1089795"/>
                </a:lnTo>
                <a:lnTo>
                  <a:pt x="407826" y="1104049"/>
                </a:lnTo>
                <a:lnTo>
                  <a:pt x="452060" y="1114751"/>
                </a:lnTo>
                <a:lnTo>
                  <a:pt x="496983" y="1121863"/>
                </a:lnTo>
                <a:lnTo>
                  <a:pt x="542359" y="1125348"/>
                </a:lnTo>
                <a:lnTo>
                  <a:pt x="587952" y="1125169"/>
                </a:lnTo>
                <a:lnTo>
                  <a:pt x="633526" y="1121287"/>
                </a:lnTo>
                <a:lnTo>
                  <a:pt x="678844" y="1113666"/>
                </a:lnTo>
                <a:lnTo>
                  <a:pt x="723671" y="1102268"/>
                </a:lnTo>
                <a:lnTo>
                  <a:pt x="767771" y="1087056"/>
                </a:lnTo>
                <a:lnTo>
                  <a:pt x="810907" y="1067992"/>
                </a:lnTo>
                <a:lnTo>
                  <a:pt x="852843" y="1045038"/>
                </a:lnTo>
                <a:lnTo>
                  <a:pt x="893344" y="1018159"/>
                </a:lnTo>
                <a:lnTo>
                  <a:pt x="931416" y="987954"/>
                </a:lnTo>
                <a:lnTo>
                  <a:pt x="966197" y="955170"/>
                </a:lnTo>
                <a:lnTo>
                  <a:pt x="997651" y="920043"/>
                </a:lnTo>
                <a:lnTo>
                  <a:pt x="1025740" y="882809"/>
                </a:lnTo>
                <a:lnTo>
                  <a:pt x="1050052" y="844296"/>
                </a:lnTo>
                <a:lnTo>
                  <a:pt x="562509" y="844296"/>
                </a:lnTo>
                <a:lnTo>
                  <a:pt x="516855" y="840613"/>
                </a:lnTo>
                <a:lnTo>
                  <a:pt x="473548" y="829950"/>
                </a:lnTo>
                <a:lnTo>
                  <a:pt x="433167" y="812886"/>
                </a:lnTo>
                <a:lnTo>
                  <a:pt x="396291" y="790000"/>
                </a:lnTo>
                <a:lnTo>
                  <a:pt x="363500" y="761872"/>
                </a:lnTo>
                <a:lnTo>
                  <a:pt x="335372" y="729081"/>
                </a:lnTo>
                <a:lnTo>
                  <a:pt x="312487" y="692205"/>
                </a:lnTo>
                <a:lnTo>
                  <a:pt x="295423" y="651824"/>
                </a:lnTo>
                <a:lnTo>
                  <a:pt x="284760" y="608517"/>
                </a:lnTo>
                <a:lnTo>
                  <a:pt x="281077" y="562864"/>
                </a:lnTo>
                <a:lnTo>
                  <a:pt x="286150" y="509689"/>
                </a:lnTo>
                <a:lnTo>
                  <a:pt x="300934" y="459063"/>
                </a:lnTo>
                <a:lnTo>
                  <a:pt x="324776" y="412253"/>
                </a:lnTo>
                <a:lnTo>
                  <a:pt x="357025" y="370527"/>
                </a:lnTo>
                <a:lnTo>
                  <a:pt x="397028" y="335153"/>
                </a:lnTo>
                <a:lnTo>
                  <a:pt x="231674" y="107442"/>
                </a:lnTo>
                <a:close/>
              </a:path>
              <a:path w="1125220" h="1125855">
                <a:moveTo>
                  <a:pt x="562509" y="0"/>
                </a:moveTo>
                <a:lnTo>
                  <a:pt x="562509" y="281432"/>
                </a:lnTo>
                <a:lnTo>
                  <a:pt x="608163" y="285115"/>
                </a:lnTo>
                <a:lnTo>
                  <a:pt x="651470" y="295777"/>
                </a:lnTo>
                <a:lnTo>
                  <a:pt x="691851" y="312841"/>
                </a:lnTo>
                <a:lnTo>
                  <a:pt x="728727" y="335727"/>
                </a:lnTo>
                <a:lnTo>
                  <a:pt x="761518" y="363855"/>
                </a:lnTo>
                <a:lnTo>
                  <a:pt x="789646" y="396646"/>
                </a:lnTo>
                <a:lnTo>
                  <a:pt x="812531" y="433522"/>
                </a:lnTo>
                <a:lnTo>
                  <a:pt x="829595" y="473903"/>
                </a:lnTo>
                <a:lnTo>
                  <a:pt x="840258" y="517210"/>
                </a:lnTo>
                <a:lnTo>
                  <a:pt x="843941" y="562864"/>
                </a:lnTo>
                <a:lnTo>
                  <a:pt x="840258" y="608517"/>
                </a:lnTo>
                <a:lnTo>
                  <a:pt x="829595" y="651824"/>
                </a:lnTo>
                <a:lnTo>
                  <a:pt x="812531" y="692205"/>
                </a:lnTo>
                <a:lnTo>
                  <a:pt x="789646" y="729081"/>
                </a:lnTo>
                <a:lnTo>
                  <a:pt x="761518" y="761872"/>
                </a:lnTo>
                <a:lnTo>
                  <a:pt x="728727" y="790000"/>
                </a:lnTo>
                <a:lnTo>
                  <a:pt x="691851" y="812886"/>
                </a:lnTo>
                <a:lnTo>
                  <a:pt x="651470" y="829950"/>
                </a:lnTo>
                <a:lnTo>
                  <a:pt x="608163" y="840613"/>
                </a:lnTo>
                <a:lnTo>
                  <a:pt x="562509" y="844296"/>
                </a:lnTo>
                <a:lnTo>
                  <a:pt x="1050052" y="844296"/>
                </a:lnTo>
                <a:lnTo>
                  <a:pt x="1071672" y="802963"/>
                </a:lnTo>
                <a:lnTo>
                  <a:pt x="1089441" y="760823"/>
                </a:lnTo>
                <a:lnTo>
                  <a:pt x="1103695" y="717522"/>
                </a:lnTo>
                <a:lnTo>
                  <a:pt x="1114397" y="673294"/>
                </a:lnTo>
                <a:lnTo>
                  <a:pt x="1121509" y="628376"/>
                </a:lnTo>
                <a:lnTo>
                  <a:pt x="1124994" y="583004"/>
                </a:lnTo>
                <a:lnTo>
                  <a:pt x="1124814" y="537414"/>
                </a:lnTo>
                <a:lnTo>
                  <a:pt x="1120933" y="491843"/>
                </a:lnTo>
                <a:lnTo>
                  <a:pt x="1113312" y="446526"/>
                </a:lnTo>
                <a:lnTo>
                  <a:pt x="1101914" y="401700"/>
                </a:lnTo>
                <a:lnTo>
                  <a:pt x="1086701" y="357601"/>
                </a:lnTo>
                <a:lnTo>
                  <a:pt x="1067637" y="314466"/>
                </a:lnTo>
                <a:lnTo>
                  <a:pt x="1044684" y="272529"/>
                </a:lnTo>
                <a:lnTo>
                  <a:pt x="1017804" y="232029"/>
                </a:lnTo>
                <a:lnTo>
                  <a:pt x="987417" y="193763"/>
                </a:lnTo>
                <a:lnTo>
                  <a:pt x="954118" y="158571"/>
                </a:lnTo>
                <a:lnTo>
                  <a:pt x="918145" y="126573"/>
                </a:lnTo>
                <a:lnTo>
                  <a:pt x="879734" y="97889"/>
                </a:lnTo>
                <a:lnTo>
                  <a:pt x="839122" y="72640"/>
                </a:lnTo>
                <a:lnTo>
                  <a:pt x="796546" y="50945"/>
                </a:lnTo>
                <a:lnTo>
                  <a:pt x="752244" y="32925"/>
                </a:lnTo>
                <a:lnTo>
                  <a:pt x="706452" y="18701"/>
                </a:lnTo>
                <a:lnTo>
                  <a:pt x="659408" y="8391"/>
                </a:lnTo>
                <a:lnTo>
                  <a:pt x="611348" y="2117"/>
                </a:lnTo>
                <a:lnTo>
                  <a:pt x="562509" y="0"/>
                </a:lnTo>
                <a:close/>
              </a:path>
            </a:pathLst>
          </a:custGeom>
          <a:solidFill>
            <a:srgbClr val="006666">
              <a:alpha val="93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86" name="object 208">
            <a:extLst>
              <a:ext uri="{FF2B5EF4-FFF2-40B4-BE49-F238E27FC236}">
                <a16:creationId xmlns:a16="http://schemas.microsoft.com/office/drawing/2014/main" id="{5DCBA2A4-03CA-43DF-91A2-E7770A9EA7B8}"/>
              </a:ext>
            </a:extLst>
          </p:cNvPr>
          <p:cNvSpPr/>
          <p:nvPr/>
        </p:nvSpPr>
        <p:spPr>
          <a:xfrm rot="4319970">
            <a:off x="10451695" y="1361845"/>
            <a:ext cx="496479" cy="484034"/>
          </a:xfrm>
          <a:custGeom>
            <a:rect l="l" t="t" r="r" b="b"/>
            <a:pathLst>
              <a:path w="330834" h="335280">
                <a:moveTo>
                  <a:pt x="330834" y="0"/>
                </a:moveTo>
                <a:lnTo>
                  <a:pt x="280124" y="2286"/>
                </a:lnTo>
                <a:lnTo>
                  <a:pt x="230079" y="9081"/>
                </a:lnTo>
                <a:lnTo>
                  <a:pt x="180988" y="20294"/>
                </a:lnTo>
                <a:lnTo>
                  <a:pt x="133144" y="35829"/>
                </a:lnTo>
                <a:lnTo>
                  <a:pt x="86837" y="55594"/>
                </a:lnTo>
                <a:lnTo>
                  <a:pt x="42359" y="79496"/>
                </a:lnTo>
                <a:lnTo>
                  <a:pt x="0" y="107442"/>
                </a:lnTo>
                <a:lnTo>
                  <a:pt x="165353" y="335153"/>
                </a:lnTo>
                <a:lnTo>
                  <a:pt x="203158" y="312025"/>
                </a:lnTo>
                <a:lnTo>
                  <a:pt x="243855" y="295195"/>
                </a:lnTo>
                <a:lnTo>
                  <a:pt x="286672" y="284914"/>
                </a:lnTo>
                <a:lnTo>
                  <a:pt x="330834" y="281432"/>
                </a:lnTo>
                <a:lnTo>
                  <a:pt x="33083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87" name="object 209">
            <a:extLst>
              <a:ext uri="{FF2B5EF4-FFF2-40B4-BE49-F238E27FC236}">
                <a16:creationId xmlns:a16="http://schemas.microsoft.com/office/drawing/2014/main" id="{8FBD195E-6FBD-4649-AFB5-B725DE7714F6}"/>
              </a:ext>
            </a:extLst>
          </p:cNvPr>
          <p:cNvSpPr/>
          <p:nvPr/>
        </p:nvSpPr>
        <p:spPr>
          <a:xfrm rot="4319970">
            <a:off x="9339625" y="1418620"/>
            <a:ext cx="1418662" cy="1433063"/>
          </a:xfrm>
          <a:custGeom>
            <a:rect l="l" t="t" r="r" b="b"/>
            <a:pathLst>
              <a:path w="735329" h="735330">
                <a:moveTo>
                  <a:pt x="367665" y="0"/>
                </a:moveTo>
                <a:lnTo>
                  <a:pt x="321542" y="2864"/>
                </a:lnTo>
                <a:lnTo>
                  <a:pt x="277130" y="11227"/>
                </a:lnTo>
                <a:lnTo>
                  <a:pt x="234773" y="24744"/>
                </a:lnTo>
                <a:lnTo>
                  <a:pt x="194816" y="43070"/>
                </a:lnTo>
                <a:lnTo>
                  <a:pt x="157602" y="65861"/>
                </a:lnTo>
                <a:lnTo>
                  <a:pt x="123477" y="92771"/>
                </a:lnTo>
                <a:lnTo>
                  <a:pt x="92784" y="123457"/>
                </a:lnTo>
                <a:lnTo>
                  <a:pt x="65868" y="157572"/>
                </a:lnTo>
                <a:lnTo>
                  <a:pt x="43074" y="194774"/>
                </a:lnTo>
                <a:lnTo>
                  <a:pt x="24745" y="234715"/>
                </a:lnTo>
                <a:lnTo>
                  <a:pt x="11227" y="277053"/>
                </a:lnTo>
                <a:lnTo>
                  <a:pt x="2864" y="321442"/>
                </a:lnTo>
                <a:lnTo>
                  <a:pt x="0" y="367538"/>
                </a:lnTo>
                <a:lnTo>
                  <a:pt x="2864" y="413658"/>
                </a:lnTo>
                <a:lnTo>
                  <a:pt x="11227" y="458064"/>
                </a:lnTo>
                <a:lnTo>
                  <a:pt x="24745" y="500412"/>
                </a:lnTo>
                <a:lnTo>
                  <a:pt x="43074" y="540358"/>
                </a:lnTo>
                <a:lnTo>
                  <a:pt x="65868" y="577558"/>
                </a:lnTo>
                <a:lnTo>
                  <a:pt x="92784" y="611669"/>
                </a:lnTo>
                <a:lnTo>
                  <a:pt x="123477" y="642347"/>
                </a:lnTo>
                <a:lnTo>
                  <a:pt x="157602" y="669249"/>
                </a:lnTo>
                <a:lnTo>
                  <a:pt x="194816" y="692030"/>
                </a:lnTo>
                <a:lnTo>
                  <a:pt x="234773" y="710347"/>
                </a:lnTo>
                <a:lnTo>
                  <a:pt x="277130" y="723856"/>
                </a:lnTo>
                <a:lnTo>
                  <a:pt x="321542" y="732213"/>
                </a:lnTo>
                <a:lnTo>
                  <a:pt x="367665" y="735076"/>
                </a:lnTo>
                <a:lnTo>
                  <a:pt x="413760" y="732213"/>
                </a:lnTo>
                <a:lnTo>
                  <a:pt x="458149" y="723856"/>
                </a:lnTo>
                <a:lnTo>
                  <a:pt x="500487" y="710347"/>
                </a:lnTo>
                <a:lnTo>
                  <a:pt x="540428" y="692030"/>
                </a:lnTo>
                <a:lnTo>
                  <a:pt x="577630" y="669249"/>
                </a:lnTo>
                <a:lnTo>
                  <a:pt x="611745" y="642347"/>
                </a:lnTo>
                <a:lnTo>
                  <a:pt x="642431" y="611669"/>
                </a:lnTo>
                <a:lnTo>
                  <a:pt x="669341" y="577558"/>
                </a:lnTo>
                <a:lnTo>
                  <a:pt x="692132" y="540358"/>
                </a:lnTo>
                <a:lnTo>
                  <a:pt x="710458" y="500412"/>
                </a:lnTo>
                <a:lnTo>
                  <a:pt x="723975" y="458064"/>
                </a:lnTo>
                <a:lnTo>
                  <a:pt x="732338" y="413658"/>
                </a:lnTo>
                <a:lnTo>
                  <a:pt x="735202" y="367538"/>
                </a:lnTo>
                <a:lnTo>
                  <a:pt x="732338" y="321442"/>
                </a:lnTo>
                <a:lnTo>
                  <a:pt x="723975" y="277053"/>
                </a:lnTo>
                <a:lnTo>
                  <a:pt x="710458" y="234715"/>
                </a:lnTo>
                <a:lnTo>
                  <a:pt x="692132" y="194774"/>
                </a:lnTo>
                <a:lnTo>
                  <a:pt x="669341" y="157572"/>
                </a:lnTo>
                <a:lnTo>
                  <a:pt x="642431" y="123457"/>
                </a:lnTo>
                <a:lnTo>
                  <a:pt x="611745" y="92771"/>
                </a:lnTo>
                <a:lnTo>
                  <a:pt x="577630" y="65861"/>
                </a:lnTo>
                <a:lnTo>
                  <a:pt x="540428" y="43070"/>
                </a:lnTo>
                <a:lnTo>
                  <a:pt x="500487" y="24744"/>
                </a:lnTo>
                <a:lnTo>
                  <a:pt x="458149" y="11227"/>
                </a:lnTo>
                <a:lnTo>
                  <a:pt x="413760" y="2864"/>
                </a:lnTo>
                <a:lnTo>
                  <a:pt x="367665" y="0"/>
                </a:lnTo>
                <a:close/>
              </a:path>
            </a:pathLst>
          </a:custGeom>
          <a:solidFill>
            <a:srgbClr val="FFFFFF">
              <a:alpha val="30195"/>
            </a:srgbClr>
          </a:solidFill>
        </p:spPr>
        <p:txBody>
          <a:bodyPr wrap="square" lIns="0" tIns="0" rIns="0" bIns="0" rtlCol="0"/>
          <a:lstStyle/>
          <a:p>
            <a:endParaRPr b="1"/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A9C58638-44D6-4DFC-BE35-DB3AC718627C}"/>
              </a:ext>
            </a:extLst>
          </p:cNvPr>
          <p:cNvSpPr/>
          <p:nvPr/>
        </p:nvSpPr>
        <p:spPr>
          <a:xfrm>
            <a:off x="9583725" y="1738381"/>
            <a:ext cx="945079" cy="7760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7" tIns="45709" rIns="91417" bIns="45709" rtlCol="0" anchor="ctr"/>
          <a:lstStyle/>
          <a:p>
            <a:pPr algn="ctr"/>
            <a:r>
              <a:rPr lang="ru-RU" sz="22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420,0</a:t>
            </a:r>
          </a:p>
          <a:p>
            <a:pPr algn="ctr"/>
            <a:r>
              <a:rPr lang="ru-RU" sz="1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</a:t>
            </a:r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F3737851-6D2F-4495-A9A3-806C13FCAA24}"/>
              </a:ext>
            </a:extLst>
          </p:cNvPr>
          <p:cNvSpPr/>
          <p:nvPr/>
        </p:nvSpPr>
        <p:spPr>
          <a:xfrm>
            <a:off x="-145513" y="5349213"/>
            <a:ext cx="6308609" cy="193899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 lIns="0" tIns="0" rIns="0" bIns="0" rtlCol="0" anchor="b">
            <a:spAutoFit/>
          </a:bodyPr>
          <a:lstStyle/>
          <a:p>
            <a:pPr algn="ctr" defTabSz="914400"/>
            <a:r>
              <a:rPr lang="ru-RU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Муниципальная программа </a:t>
            </a:r>
          </a:p>
          <a:p>
            <a:pPr algn="ctr" defTabSz="914400"/>
            <a:r>
              <a:rPr lang="ru-RU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агропромышленного комплекса и рынков сельскохозяйственной продукции, сырья и продовольствия в Нефтеюганском районе </a:t>
            </a:r>
          </a:p>
          <a:p>
            <a:pPr algn="ctr" defTabSz="914400"/>
            <a:r>
              <a:rPr lang="ru-RU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2019-2024 годах и на период до 2030 года»</a:t>
            </a:r>
          </a:p>
          <a:p>
            <a:pPr algn="ctr" defTabSz="914400"/>
            <a:endParaRPr lang="ru-RU">
              <a:solidFill>
                <a:srgbClr val="A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00"/>
            <a:endParaRPr lang="ru-RU">
              <a:solidFill>
                <a:srgbClr val="A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84323"/>
      </p:ext>
    </p:extLst>
  </p:cSld>
  <p:clrMapOvr>
    <a:masterClrMapping/>
  </p:clrMapOvr>
  <p:transition/>
  <p:timing/>
</p:sld>
</file>

<file path=ppt/slides/slide7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B323968-C552-4422-BABE-8E1C9845C303}"/>
              </a:ext>
            </a:extLst>
          </p:cNvPr>
          <p:cNvSpPr/>
          <p:nvPr/>
        </p:nvSpPr>
        <p:spPr>
          <a:xfrm>
            <a:off x="1154907" y="31363"/>
            <a:ext cx="2371774" cy="496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r>
              <a:rPr lang="ru-RU"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Строительство</a:t>
            </a:r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A376F2AE-E841-4282-873E-6DBDA3C60886}"/>
              </a:ext>
            </a:extLst>
          </p:cNvPr>
          <p:cNvGrpSpPr/>
          <p:nvPr/>
        </p:nvGrpSpPr>
        <p:grpSpPr>
          <a:xfrm>
            <a:off x="-64169" y="3309209"/>
            <a:ext cx="12308202" cy="1759127"/>
            <a:chOff x="-2132334" y="-222301"/>
            <a:chExt cx="12308202" cy="1759127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73C46175-4B45-4A3C-9593-AA3C9BBE5DDC}"/>
                </a:ext>
              </a:extLst>
            </p:cNvPr>
            <p:cNvSpPr/>
            <p:nvPr/>
          </p:nvSpPr>
          <p:spPr>
            <a:xfrm>
              <a:off x="-1512847" y="828940"/>
              <a:ext cx="11017224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2000">
                  <a:solidFill>
                    <a:srgbClr val="AC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Создание условий, способствующих развитию жилищного строительства и улучшению жилищных условий жителей Нефтеюганского района</a:t>
              </a:r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EF1452D2-F989-4FC4-BEEC-51B469654793}"/>
                </a:ext>
              </a:extLst>
            </p:cNvPr>
            <p:cNvSpPr/>
            <p:nvPr/>
          </p:nvSpPr>
          <p:spPr>
            <a:xfrm>
              <a:off x="-2132334" y="-222301"/>
              <a:ext cx="12308202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>
                  <a:solidFill>
                    <a:srgbClr val="1B6F53"/>
                  </a:solidFill>
                </a:rPr>
                <a:t>   </a:t>
              </a: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Муниципальная программа Нефтеюганского района «Обеспечение доступным и комфортным жильем </a:t>
              </a:r>
            </a:p>
            <a:p>
              <a:pPr algn="ctr"/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жителей Нефтеюганского района в 2019 - 2024 годах и на период до 2030 года»</a:t>
              </a:r>
            </a:p>
            <a:p>
              <a:pPr algn="ctr"/>
              <a:endParaRPr lang="ru-RU" sz="20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sz="20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Стрелка вправо 106">
              <a:extLst>
                <a:ext uri="{FF2B5EF4-FFF2-40B4-BE49-F238E27FC236}">
                  <a16:creationId xmlns:a16="http://schemas.microsoft.com/office/drawing/2014/main" id="{BD628AE4-91C9-4366-BC68-8944E9B68291}"/>
                </a:ext>
              </a:extLst>
            </p:cNvPr>
            <p:cNvSpPr/>
            <p:nvPr/>
          </p:nvSpPr>
          <p:spPr>
            <a:xfrm rot="16200000" flipH="1">
              <a:off x="3574886" y="453089"/>
              <a:ext cx="283134" cy="653213"/>
            </a:xfrm>
            <a:prstGeom prst="rightArrow">
              <a:avLst/>
            </a:prstGeom>
            <a:gradFill flip="none" rotWithShape="0">
              <a:gsLst>
                <a:gs pos="0">
                  <a:srgbClr val="C00000"/>
                </a:gs>
                <a:gs pos="51000">
                  <a:srgbClr val="EF4A4A">
                    <a:lumMod val="75000"/>
                  </a:srgbClr>
                </a:gs>
                <a:gs pos="93000">
                  <a:srgbClr val="EF4A4A">
                    <a:tint val="23500"/>
                    <a:satMod val="16000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</p:grp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id="{1387A4CA-6613-4180-84B8-8401D42F16A0}"/>
              </a:ext>
            </a:extLst>
          </p:cNvPr>
          <p:cNvGrpSpPr/>
          <p:nvPr/>
        </p:nvGrpSpPr>
        <p:grpSpPr>
          <a:xfrm>
            <a:off x="3430214" y="518178"/>
            <a:ext cx="5661115" cy="2516659"/>
            <a:chOff x="5308709" y="30266"/>
            <a:chExt cx="5661115" cy="2516659"/>
          </a:xfrm>
        </p:grpSpPr>
        <p:grpSp>
          <p:nvGrpSpPr>
            <p:cNvPr id="21" name="Группа 20">
              <a:extLst>
                <a:ext uri="{FF2B5EF4-FFF2-40B4-BE49-F238E27FC236}">
                  <a16:creationId xmlns:a16="http://schemas.microsoft.com/office/drawing/2014/main" id="{CE2A2202-0433-4F9D-9A93-81D5DA488EAA}"/>
                </a:ext>
              </a:extLst>
            </p:cNvPr>
            <p:cNvGrpSpPr/>
            <p:nvPr/>
          </p:nvGrpSpPr>
          <p:grpSpPr>
            <a:xfrm>
              <a:off x="5816709" y="758891"/>
              <a:ext cx="5153115" cy="1788034"/>
              <a:chOff x="5816709" y="758891"/>
              <a:chExt cx="5153115" cy="1788034"/>
            </a:xfrm>
          </p:grpSpPr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B098DD97-6CBB-468F-8F8C-0423EF32820B}"/>
                  </a:ext>
                </a:extLst>
              </p:cNvPr>
              <p:cNvSpPr/>
              <p:nvPr/>
            </p:nvSpPr>
            <p:spPr>
              <a:xfrm>
                <a:off x="7336506" y="1597970"/>
                <a:ext cx="3633318" cy="73866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ru-RU" b="1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16,1 тыс. кв. м </a:t>
                </a:r>
              </a:p>
              <a:p>
                <a:pPr algn="ctr"/>
                <a:r>
                  <a:rPr lang="ru-RU" b="1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индивидуального жилья </a:t>
                </a:r>
              </a:p>
            </p:txBody>
          </p:sp>
          <p:grpSp>
            <p:nvGrpSpPr>
              <p:cNvPr id="24" name="Группа 23">
                <a:extLst>
                  <a:ext uri="{FF2B5EF4-FFF2-40B4-BE49-F238E27FC236}">
                    <a16:creationId xmlns:a16="http://schemas.microsoft.com/office/drawing/2014/main" id="{B71725CD-8D9E-43F6-95A0-18ECFD51B76E}"/>
                  </a:ext>
                </a:extLst>
              </p:cNvPr>
              <p:cNvGrpSpPr/>
              <p:nvPr/>
            </p:nvGrpSpPr>
            <p:grpSpPr>
              <a:xfrm>
                <a:off x="6037417" y="758891"/>
                <a:ext cx="4720906" cy="1788034"/>
                <a:chOff x="1940045" y="3482166"/>
                <a:chExt cx="4626465" cy="1788034"/>
              </a:xfrm>
            </p:grpSpPr>
            <p:cxnSp>
              <p:nvCxnSpPr>
                <p:cNvPr id="26" name="Straight Connector 13">
                  <a:extLst>
                    <a:ext uri="{FF2B5EF4-FFF2-40B4-BE49-F238E27FC236}">
                      <a16:creationId xmlns:a16="http://schemas.microsoft.com/office/drawing/2014/main" id="{54682066-9A31-423B-901B-A138C18948D7}"/>
                    </a:ext>
                  </a:extLst>
                </p:cNvPr>
                <p:cNvCxnSpPr/>
                <p:nvPr/>
              </p:nvCxnSpPr>
              <p:spPr>
                <a:xfrm>
                  <a:off x="3246497" y="5254042"/>
                  <a:ext cx="3320013" cy="0"/>
                </a:xfrm>
                <a:prstGeom prst="line">
                  <a:avLst/>
                </a:prstGeom>
                <a:ln w="3810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7" name="그룹 94">
                  <a:extLst>
                    <a:ext uri="{FF2B5EF4-FFF2-40B4-BE49-F238E27FC236}">
                      <a16:creationId xmlns:a16="http://schemas.microsoft.com/office/drawing/2014/main" id="{70F6C9B0-37C6-4F28-8544-4D5F7B26D12E}"/>
                    </a:ext>
                  </a:extLst>
                </p:cNvPr>
                <p:cNvGrpSpPr/>
                <p:nvPr/>
              </p:nvGrpSpPr>
              <p:grpSpPr>
                <a:xfrm>
                  <a:off x="1940045" y="3482166"/>
                  <a:ext cx="1496279" cy="1788034"/>
                  <a:chOff x="4428445" y="1837388"/>
                  <a:chExt cx="3415483" cy="3666754"/>
                </a:xfrm>
              </p:grpSpPr>
              <p:cxnSp>
                <p:nvCxnSpPr>
                  <p:cNvPr id="28" name="Straight Connector 12">
                    <a:extLst>
                      <a:ext uri="{FF2B5EF4-FFF2-40B4-BE49-F238E27FC236}">
                        <a16:creationId xmlns:a16="http://schemas.microsoft.com/office/drawing/2014/main" id="{B868432B-DA4E-4361-A93B-DDE2815A99BB}"/>
                      </a:ext>
                    </a:extLst>
                  </p:cNvPr>
                  <p:cNvCxnSpPr/>
                  <p:nvPr/>
                </p:nvCxnSpPr>
                <p:spPr>
                  <a:xfrm>
                    <a:off x="4428445" y="3083840"/>
                    <a:ext cx="441906" cy="0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14">
                    <a:extLst>
                      <a:ext uri="{FF2B5EF4-FFF2-40B4-BE49-F238E27FC236}">
                        <a16:creationId xmlns:a16="http://schemas.microsoft.com/office/drawing/2014/main" id="{C2E7DC1C-67B8-48FB-8869-201598491E4B}"/>
                      </a:ext>
                    </a:extLst>
                  </p:cNvPr>
                  <p:cNvCxnSpPr/>
                  <p:nvPr/>
                </p:nvCxnSpPr>
                <p:spPr>
                  <a:xfrm>
                    <a:off x="4872386" y="3051450"/>
                    <a:ext cx="2963" cy="2452692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12">
                    <a:extLst>
                      <a:ext uri="{FF2B5EF4-FFF2-40B4-BE49-F238E27FC236}">
                        <a16:creationId xmlns:a16="http://schemas.microsoft.com/office/drawing/2014/main" id="{6E4791EB-73A2-4E3D-8208-BF6D32982076}"/>
                      </a:ext>
                    </a:extLst>
                  </p:cNvPr>
                  <p:cNvCxnSpPr/>
                  <p:nvPr/>
                </p:nvCxnSpPr>
                <p:spPr>
                  <a:xfrm>
                    <a:off x="7402022" y="3087232"/>
                    <a:ext cx="441906" cy="0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14">
                    <a:extLst>
                      <a:ext uri="{FF2B5EF4-FFF2-40B4-BE49-F238E27FC236}">
                        <a16:creationId xmlns:a16="http://schemas.microsoft.com/office/drawing/2014/main" id="{4A2292B6-8819-4AC5-851D-D293F27A4451}"/>
                      </a:ext>
                    </a:extLst>
                  </p:cNvPr>
                  <p:cNvCxnSpPr/>
                  <p:nvPr/>
                </p:nvCxnSpPr>
                <p:spPr>
                  <a:xfrm>
                    <a:off x="7410619" y="3036279"/>
                    <a:ext cx="21781" cy="2467863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11">
                    <a:extLst>
                      <a:ext uri="{FF2B5EF4-FFF2-40B4-BE49-F238E27FC236}">
                        <a16:creationId xmlns:a16="http://schemas.microsoft.com/office/drawing/2014/main" id="{011EE346-FA62-481F-B79B-B4D3F3D27915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4428445" y="1837388"/>
                    <a:ext cx="1729391" cy="1246453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11">
                    <a:extLst>
                      <a:ext uri="{FF2B5EF4-FFF2-40B4-BE49-F238E27FC236}">
                        <a16:creationId xmlns:a16="http://schemas.microsoft.com/office/drawing/2014/main" id="{7FED8834-6A18-49AE-9ABA-F3D21D510B6B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6151671" y="1837388"/>
                    <a:ext cx="1692257" cy="1214062"/>
                  </a:xfrm>
                  <a:prstGeom prst="line">
                    <a:avLst/>
                  </a:prstGeom>
                  <a:ln w="38100">
                    <a:solidFill>
                      <a:srgbClr val="C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7F8EE2B2-5118-4021-A304-5D014279358D}"/>
                  </a:ext>
                </a:extLst>
              </p:cNvPr>
              <p:cNvSpPr/>
              <p:nvPr/>
            </p:nvSpPr>
            <p:spPr>
              <a:xfrm>
                <a:off x="5816709" y="1143149"/>
                <a:ext cx="1922287" cy="116955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ru-RU" sz="3600" b="1" cap="none" spc="50">
                    <a:ln w="11430"/>
                    <a:solidFill>
                      <a:srgbClr val="00666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40,1</a:t>
                </a:r>
              </a:p>
              <a:p>
                <a:pPr algn="ctr"/>
                <a:r>
                  <a:rPr lang="ru-RU" sz="1700" b="1" cap="none" spc="50">
                    <a:ln w="11430"/>
                    <a:solidFill>
                      <a:srgbClr val="00666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тыс. кв.м. жилья</a:t>
                </a:r>
                <a:endParaRPr lang="ru-RU" sz="1700" b="1" spc="50">
                  <a:ln w="11430"/>
                  <a:solidFill>
                    <a:srgbClr val="006666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2" name="Прямоугольник 21">
              <a:extLst>
                <a:ext uri="{FF2B5EF4-FFF2-40B4-BE49-F238E27FC236}">
                  <a16:creationId xmlns:a16="http://schemas.microsoft.com/office/drawing/2014/main" id="{F6DF753E-1D8C-4AF8-AE7B-144FBB82BD1C}"/>
                </a:ext>
              </a:extLst>
            </p:cNvPr>
            <p:cNvSpPr/>
            <p:nvPr/>
          </p:nvSpPr>
          <p:spPr>
            <a:xfrm>
              <a:off x="5308709" y="30266"/>
              <a:ext cx="5510759" cy="11079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В 2022 году осуществлен ввод в эксплуатацию </a:t>
              </a:r>
            </a:p>
          </p:txBody>
        </p:sp>
      </p:grp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34694DEF-9E6C-444B-BC68-D66C6B586C58}"/>
              </a:ext>
            </a:extLst>
          </p:cNvPr>
          <p:cNvGrpSpPr/>
          <p:nvPr/>
        </p:nvGrpSpPr>
        <p:grpSpPr>
          <a:xfrm>
            <a:off x="-123077" y="652548"/>
            <a:ext cx="4107554" cy="2607505"/>
            <a:chOff x="8411625" y="2654113"/>
            <a:chExt cx="4107554" cy="2607505"/>
          </a:xfrm>
        </p:grpSpPr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CE60E2ED-4B22-40F8-8874-6E50CE68C452}"/>
                </a:ext>
              </a:extLst>
            </p:cNvPr>
            <p:cNvSpPr/>
            <p:nvPr/>
          </p:nvSpPr>
          <p:spPr>
            <a:xfrm>
              <a:off x="8411625" y="2654113"/>
              <a:ext cx="4107554" cy="701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2200">
                  <a:solidFill>
                    <a:srgbClr val="AC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Объем строительно-монтажных работ, млн. рублей</a:t>
              </a:r>
            </a:p>
          </p:txBody>
        </p:sp>
        <p:sp>
          <p:nvSpPr>
            <p:cNvPr id="36" name="Rounded Rectangle 106">
              <a:extLst>
                <a:ext uri="{FF2B5EF4-FFF2-40B4-BE49-F238E27FC236}">
                  <a16:creationId xmlns:a16="http://schemas.microsoft.com/office/drawing/2014/main" id="{8F91479B-8607-4F5D-9A44-B2503E0F62BB}"/>
                </a:ext>
              </a:extLst>
            </p:cNvPr>
            <p:cNvSpPr/>
            <p:nvPr/>
          </p:nvSpPr>
          <p:spPr>
            <a:xfrm>
              <a:off x="9324386" y="4870958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Rounded Rectangle 107">
              <a:extLst>
                <a:ext uri="{FF2B5EF4-FFF2-40B4-BE49-F238E27FC236}">
                  <a16:creationId xmlns:a16="http://schemas.microsoft.com/office/drawing/2014/main" id="{A6786220-F86E-4A0F-A74C-181489AC5048}"/>
                </a:ext>
              </a:extLst>
            </p:cNvPr>
            <p:cNvSpPr/>
            <p:nvPr/>
          </p:nvSpPr>
          <p:spPr>
            <a:xfrm>
              <a:off x="9324387" y="4674457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38" name="Rounded Rectangle 108">
              <a:extLst>
                <a:ext uri="{FF2B5EF4-FFF2-40B4-BE49-F238E27FC236}">
                  <a16:creationId xmlns:a16="http://schemas.microsoft.com/office/drawing/2014/main" id="{C453C7EF-5940-4289-9080-B2E83418A4D5}"/>
                </a:ext>
              </a:extLst>
            </p:cNvPr>
            <p:cNvSpPr/>
            <p:nvPr/>
          </p:nvSpPr>
          <p:spPr>
            <a:xfrm>
              <a:off x="9324388" y="4460637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39" name="object 206">
              <a:extLst>
                <a:ext uri="{FF2B5EF4-FFF2-40B4-BE49-F238E27FC236}">
                  <a16:creationId xmlns:a16="http://schemas.microsoft.com/office/drawing/2014/main" id="{DE20385D-DC12-425C-87C4-8CC82AE4F004}"/>
                </a:ext>
              </a:extLst>
            </p:cNvPr>
            <p:cNvSpPr txBox="1"/>
            <p:nvPr/>
          </p:nvSpPr>
          <p:spPr>
            <a:xfrm>
              <a:off x="9164486" y="5018602"/>
              <a:ext cx="656536" cy="227626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1661" defTabSz="839668">
                <a:spcBef>
                  <a:spcPts val="87"/>
                </a:spcBef>
                <a:defRPr/>
              </a:pPr>
              <a:r>
                <a:rPr sz="14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r>
                <a:rPr lang="ru-RU" sz="14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 год</a:t>
              </a:r>
              <a:endParaRPr sz="1400">
                <a:solidFill>
                  <a:srgbClr val="6B6B6B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object 206">
              <a:extLst>
                <a:ext uri="{FF2B5EF4-FFF2-40B4-BE49-F238E27FC236}">
                  <a16:creationId xmlns:a16="http://schemas.microsoft.com/office/drawing/2014/main" id="{6CA8B4AD-AD3C-465A-93E8-F1E1A1F34018}"/>
                </a:ext>
              </a:extLst>
            </p:cNvPr>
            <p:cNvSpPr txBox="1"/>
            <p:nvPr/>
          </p:nvSpPr>
          <p:spPr>
            <a:xfrm>
              <a:off x="10076817" y="5018603"/>
              <a:ext cx="903013" cy="243015"/>
            </a:xfrm>
            <a:prstGeom prst="rect">
              <a:avLst/>
            </a:prstGeom>
            <a:noFill/>
          </p:spPr>
          <p:txBody>
            <a:bodyPr vert="horz" wrap="square" lIns="0" tIns="12065" rIns="0" bIns="0" rtlCol="0">
              <a:spAutoFit/>
            </a:bodyPr>
            <a:lstStyle/>
            <a:p>
              <a:pPr algn="ctr" defTabSz="839668">
                <a:defRPr/>
              </a:pPr>
              <a:r>
                <a:rPr lang="ru-RU" sz="1500" b="1" kern="0" spc="37">
                  <a:solidFill>
                    <a:srgbClr val="C00000"/>
                  </a:solidFill>
                  <a:latin typeface="+mj-lt"/>
                  <a:cs typeface="Times New Roman" panose="02020603050405020304" pitchFamily="18" charset="0"/>
                </a:rPr>
                <a:t> </a:t>
              </a:r>
              <a:r>
                <a:rPr lang="ru-RU" sz="14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  <a:endParaRPr sz="1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Стрелка вправо 221">
              <a:extLst>
                <a:ext uri="{FF2B5EF4-FFF2-40B4-BE49-F238E27FC236}">
                  <a16:creationId xmlns:a16="http://schemas.microsoft.com/office/drawing/2014/main" id="{17E1AE3D-CBA3-44D7-90BF-FFCB525ECC73}"/>
                </a:ext>
              </a:extLst>
            </p:cNvPr>
            <p:cNvSpPr/>
            <p:nvPr/>
          </p:nvSpPr>
          <p:spPr>
            <a:xfrm rot="5400000" flipH="1">
              <a:off x="9678795" y="3445261"/>
              <a:ext cx="283134" cy="653213"/>
            </a:xfrm>
            <a:prstGeom prst="rightArrow">
              <a:avLst/>
            </a:prstGeom>
            <a:gradFill flip="none" rotWithShape="0">
              <a:gsLst>
                <a:gs pos="0">
                  <a:srgbClr val="C00000"/>
                </a:gs>
                <a:gs pos="51000">
                  <a:srgbClr val="EF4A4A">
                    <a:lumMod val="75000"/>
                  </a:srgbClr>
                </a:gs>
                <a:gs pos="93000">
                  <a:srgbClr val="EF4A4A">
                    <a:tint val="23500"/>
                    <a:satMod val="16000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42" name="Rounded Rectangle 106">
              <a:extLst>
                <a:ext uri="{FF2B5EF4-FFF2-40B4-BE49-F238E27FC236}">
                  <a16:creationId xmlns:a16="http://schemas.microsoft.com/office/drawing/2014/main" id="{068DC858-6E87-488A-BDCE-725DB2C81693}"/>
                </a:ext>
              </a:extLst>
            </p:cNvPr>
            <p:cNvSpPr/>
            <p:nvPr/>
          </p:nvSpPr>
          <p:spPr>
            <a:xfrm>
              <a:off x="10199388" y="4873610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Rounded Rectangle 107">
              <a:extLst>
                <a:ext uri="{FF2B5EF4-FFF2-40B4-BE49-F238E27FC236}">
                  <a16:creationId xmlns:a16="http://schemas.microsoft.com/office/drawing/2014/main" id="{31144836-5B12-498D-B785-D7B21FED02ED}"/>
                </a:ext>
              </a:extLst>
            </p:cNvPr>
            <p:cNvSpPr/>
            <p:nvPr/>
          </p:nvSpPr>
          <p:spPr>
            <a:xfrm>
              <a:off x="10199389" y="4677109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44" name="Rounded Rectangle 108">
              <a:extLst>
                <a:ext uri="{FF2B5EF4-FFF2-40B4-BE49-F238E27FC236}">
                  <a16:creationId xmlns:a16="http://schemas.microsoft.com/office/drawing/2014/main" id="{4B1C2CA8-06ED-4D0A-93DE-F3132523F63B}"/>
                </a:ext>
              </a:extLst>
            </p:cNvPr>
            <p:cNvSpPr/>
            <p:nvPr/>
          </p:nvSpPr>
          <p:spPr>
            <a:xfrm>
              <a:off x="10199390" y="4463289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45" name="Rounded Rectangle 109">
              <a:extLst>
                <a:ext uri="{FF2B5EF4-FFF2-40B4-BE49-F238E27FC236}">
                  <a16:creationId xmlns:a16="http://schemas.microsoft.com/office/drawing/2014/main" id="{1E41753C-D03E-48CE-8C29-14BE41AFD0A1}"/>
                </a:ext>
              </a:extLst>
            </p:cNvPr>
            <p:cNvSpPr/>
            <p:nvPr/>
          </p:nvSpPr>
          <p:spPr>
            <a:xfrm>
              <a:off x="10199388" y="4266788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46" name="Rounded Rectangle 110">
              <a:extLst>
                <a:ext uri="{FF2B5EF4-FFF2-40B4-BE49-F238E27FC236}">
                  <a16:creationId xmlns:a16="http://schemas.microsoft.com/office/drawing/2014/main" id="{9769CA73-FF76-4EF5-894B-1B6AD2F1DEEF}"/>
                </a:ext>
              </a:extLst>
            </p:cNvPr>
            <p:cNvSpPr/>
            <p:nvPr/>
          </p:nvSpPr>
          <p:spPr>
            <a:xfrm>
              <a:off x="10199392" y="4055653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47" name="Прямоугольник 46">
              <a:extLst>
                <a:ext uri="{FF2B5EF4-FFF2-40B4-BE49-F238E27FC236}">
                  <a16:creationId xmlns:a16="http://schemas.microsoft.com/office/drawing/2014/main" id="{33B41EF7-2B1A-4807-A9F6-3DD4634516EE}"/>
                </a:ext>
              </a:extLst>
            </p:cNvPr>
            <p:cNvSpPr/>
            <p:nvPr/>
          </p:nvSpPr>
          <p:spPr>
            <a:xfrm>
              <a:off x="9102071" y="3305135"/>
              <a:ext cx="3227199" cy="3057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3967" tIns="41984" rIns="83967" bIns="41984" rtlCol="0" anchor="ctr"/>
            <a:lstStyle/>
            <a:p>
              <a:pPr algn="ctr"/>
              <a:r>
                <a:rPr lang="ru-RU" sz="1500" b="1">
                  <a:solidFill>
                    <a:srgbClr val="1B6F5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 82,2% </a:t>
              </a:r>
              <a:r>
                <a:rPr lang="ru-RU" sz="1300">
                  <a:solidFill>
                    <a:srgbClr val="1B6F5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сопоставимых ценах</a:t>
              </a:r>
            </a:p>
          </p:txBody>
        </p:sp>
      </p:grp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E209ADF6-42AC-4318-BC9F-0BEB0EABF2B0}"/>
              </a:ext>
            </a:extLst>
          </p:cNvPr>
          <p:cNvSpPr/>
          <p:nvPr/>
        </p:nvSpPr>
        <p:spPr>
          <a:xfrm>
            <a:off x="8805378" y="738213"/>
            <a:ext cx="34210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Обеспеченность населения объектами жилья</a:t>
            </a:r>
          </a:p>
        </p:txBody>
      </p:sp>
      <p:grpSp>
        <p:nvGrpSpPr>
          <p:cNvPr id="49" name="Group 129">
            <a:extLst>
              <a:ext uri="{FF2B5EF4-FFF2-40B4-BE49-F238E27FC236}">
                <a16:creationId xmlns:a16="http://schemas.microsoft.com/office/drawing/2014/main" id="{841ADFDE-8A6F-485B-808C-8538071A7B81}"/>
              </a:ext>
            </a:extLst>
          </p:cNvPr>
          <p:cNvGrpSpPr/>
          <p:nvPr/>
        </p:nvGrpSpPr>
        <p:grpSpPr>
          <a:xfrm>
            <a:off x="10007990" y="1708933"/>
            <a:ext cx="1344326" cy="1346424"/>
            <a:chOff x="2779490" y="2517211"/>
            <a:chExt cx="648499" cy="649042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50" name="Oval 52">
              <a:extLst>
                <a:ext uri="{FF2B5EF4-FFF2-40B4-BE49-F238E27FC236}">
                  <a16:creationId xmlns:a16="http://schemas.microsoft.com/office/drawing/2014/main" id="{E93E7D42-9970-46D2-B75B-C9826A9632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79490" y="2517211"/>
              <a:ext cx="648499" cy="649042"/>
            </a:xfrm>
            <a:prstGeom prst="ellipse">
              <a:avLst/>
            </a:prstGeom>
            <a:solidFill>
              <a:srgbClr val="006666">
                <a:alpha val="3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33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sp>
          <p:nvSpPr>
            <p:cNvPr id="51" name="Oval 53">
              <a:extLst>
                <a:ext uri="{FF2B5EF4-FFF2-40B4-BE49-F238E27FC236}">
                  <a16:creationId xmlns:a16="http://schemas.microsoft.com/office/drawing/2014/main" id="{40450EA4-450E-484B-8890-C4B6765C9D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54317" y="2592102"/>
              <a:ext cx="498845" cy="499263"/>
            </a:xfrm>
            <a:prstGeom prst="ellipse">
              <a:avLst/>
            </a:prstGeom>
            <a:solidFill>
              <a:srgbClr val="006666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</p:grp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0035A4D1-7475-471B-825B-70374F31FF38}"/>
              </a:ext>
            </a:extLst>
          </p:cNvPr>
          <p:cNvSpPr/>
          <p:nvPr/>
        </p:nvSpPr>
        <p:spPr>
          <a:xfrm>
            <a:off x="9736308" y="2133022"/>
            <a:ext cx="192228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cap="none" spc="50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16,7%</a:t>
            </a:r>
          </a:p>
          <a:p>
            <a:pPr algn="ctr"/>
            <a:r>
              <a:rPr lang="ru-RU" sz="2400" cap="none" spc="50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3" name="Retângulo 61">
            <a:extLst>
              <a:ext uri="{FF2B5EF4-FFF2-40B4-BE49-F238E27FC236}">
                <a16:creationId xmlns:a16="http://schemas.microsoft.com/office/drawing/2014/main" id="{07C60D8A-8B87-4B97-9196-93D91941812C}"/>
              </a:ext>
            </a:extLst>
          </p:cNvPr>
          <p:cNvSpPr/>
          <p:nvPr/>
        </p:nvSpPr>
        <p:spPr>
          <a:xfrm>
            <a:off x="168249" y="5834226"/>
            <a:ext cx="3654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жилых помещений приобретено в муниципальную собственность</a:t>
            </a: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D293AFB6-2AD6-47E5-AC97-04E575491702}"/>
              </a:ext>
            </a:extLst>
          </p:cNvPr>
          <p:cNvSpPr/>
          <p:nvPr/>
        </p:nvSpPr>
        <p:spPr>
          <a:xfrm>
            <a:off x="967502" y="5140939"/>
            <a:ext cx="1922287" cy="9079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ru-RU" sz="3600" b="1" cap="none" spc="50">
              <a:ln w="11430"/>
              <a:solidFill>
                <a:srgbClr val="0066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id="{9EA5B48C-4AB2-4F58-9274-C169E94FCDD7}"/>
              </a:ext>
            </a:extLst>
          </p:cNvPr>
          <p:cNvGrpSpPr/>
          <p:nvPr/>
        </p:nvGrpSpPr>
        <p:grpSpPr>
          <a:xfrm>
            <a:off x="8580625" y="5140939"/>
            <a:ext cx="3344866" cy="2052542"/>
            <a:chOff x="4213467" y="5149098"/>
            <a:chExt cx="3344866" cy="2052542"/>
          </a:xfrm>
        </p:grpSpPr>
        <p:sp>
          <p:nvSpPr>
            <p:cNvPr id="56" name="Retângulo 66">
              <a:extLst>
                <a:ext uri="{FF2B5EF4-FFF2-40B4-BE49-F238E27FC236}">
                  <a16:creationId xmlns:a16="http://schemas.microsoft.com/office/drawing/2014/main" id="{670B2902-2981-4D30-8ACD-DDC3DE38A7B9}"/>
                </a:ext>
              </a:extLst>
            </p:cNvPr>
            <p:cNvSpPr/>
            <p:nvPr/>
          </p:nvSpPr>
          <p:spPr>
            <a:xfrm>
              <a:off x="4213467" y="5835112"/>
              <a:ext cx="3344866" cy="13665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ликвидированных </a:t>
              </a:r>
            </a:p>
            <a:p>
              <a:pPr algn="ctr">
                <a:lnSpc>
                  <a:spcPct val="90000"/>
                </a:lnSpc>
              </a:pP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МКД непригодных для проживания</a:t>
              </a:r>
            </a:p>
            <a:p>
              <a:pPr algn="ctr">
                <a:lnSpc>
                  <a:spcPct val="90000"/>
                </a:lnSpc>
              </a:pPr>
              <a:endParaRPr lang="pt-BR" sz="320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C2EB006F-2922-4348-ABC3-D94BD5EEC1B7}"/>
                </a:ext>
              </a:extLst>
            </p:cNvPr>
            <p:cNvSpPr/>
            <p:nvPr/>
          </p:nvSpPr>
          <p:spPr>
            <a:xfrm>
              <a:off x="5027977" y="5149098"/>
              <a:ext cx="1922287" cy="9079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>
                  <a:ln w="11430"/>
                  <a:solidFill>
                    <a:srgbClr val="006666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14</a:t>
              </a:r>
            </a:p>
            <a:p>
              <a:pPr algn="ctr"/>
              <a:r>
                <a:rPr lang="ru-RU" sz="1700" b="1" cap="none" spc="50">
                  <a:ln w="11430"/>
                  <a:solidFill>
                    <a:srgbClr val="006666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11136B93-528B-4A69-84DE-FBD132F6FB25}"/>
              </a:ext>
            </a:extLst>
          </p:cNvPr>
          <p:cNvGrpSpPr/>
          <p:nvPr/>
        </p:nvGrpSpPr>
        <p:grpSpPr>
          <a:xfrm>
            <a:off x="3957121" y="5108318"/>
            <a:ext cx="4313931" cy="1381254"/>
            <a:chOff x="3758018" y="5172660"/>
            <a:chExt cx="4313931" cy="1381254"/>
          </a:xfrm>
        </p:grpSpPr>
        <p:sp>
          <p:nvSpPr>
            <p:cNvPr id="59" name="Retângulo 70">
              <a:extLst>
                <a:ext uri="{FF2B5EF4-FFF2-40B4-BE49-F238E27FC236}">
                  <a16:creationId xmlns:a16="http://schemas.microsoft.com/office/drawing/2014/main" id="{CC67DC18-1561-4C38-96B5-9E80FFC3A8B0}"/>
                </a:ext>
              </a:extLst>
            </p:cNvPr>
            <p:cNvSpPr/>
            <p:nvPr/>
          </p:nvSpPr>
          <p:spPr>
            <a:xfrm>
              <a:off x="3758018" y="5907583"/>
              <a:ext cx="431393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семей получили субсидии </a:t>
              </a:r>
            </a:p>
            <a:p>
              <a:pPr algn="ctr">
                <a:lnSpc>
                  <a:spcPct val="90000"/>
                </a:lnSpc>
              </a:pP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на сумму 273 944,9 млн. рублей</a:t>
              </a:r>
              <a:endParaRPr lang="pt-BR" sz="20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1AC8205C-A0EB-4D66-83FE-1AA5133891E1}"/>
                </a:ext>
              </a:extLst>
            </p:cNvPr>
            <p:cNvSpPr/>
            <p:nvPr/>
          </p:nvSpPr>
          <p:spPr>
            <a:xfrm>
              <a:off x="5000959" y="5172660"/>
              <a:ext cx="1922287" cy="90794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600" b="1" cap="none" spc="50">
                  <a:ln w="11430"/>
                  <a:solidFill>
                    <a:srgbClr val="006666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108</a:t>
              </a:r>
            </a:p>
            <a:p>
              <a:pPr algn="ctr"/>
              <a:r>
                <a:rPr lang="ru-RU" sz="1700" b="1" cap="none" spc="50">
                  <a:ln w="11430"/>
                  <a:solidFill>
                    <a:srgbClr val="006666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cxnSp>
        <p:nvCxnSpPr>
          <p:cNvPr id="61" name="Прямая соединительная линия 60">
            <a:extLst>
              <a:ext uri="{FF2B5EF4-FFF2-40B4-BE49-F238E27FC236}">
                <a16:creationId xmlns:a16="http://schemas.microsoft.com/office/drawing/2014/main" id="{FC196360-1528-4F8F-A38A-5DDB400D45E8}"/>
              </a:ext>
            </a:extLst>
          </p:cNvPr>
          <p:cNvCxnSpPr/>
          <p:nvPr/>
        </p:nvCxnSpPr>
        <p:spPr>
          <a:xfrm>
            <a:off x="8580625" y="5806184"/>
            <a:ext cx="3344866" cy="20769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79FEDF65-02E0-4EAB-8553-9A46144F4F87}"/>
              </a:ext>
            </a:extLst>
          </p:cNvPr>
          <p:cNvCxnSpPr/>
          <p:nvPr/>
        </p:nvCxnSpPr>
        <p:spPr>
          <a:xfrm>
            <a:off x="4356467" y="5780604"/>
            <a:ext cx="3466931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>
            <a:extLst>
              <a:ext uri="{FF2B5EF4-FFF2-40B4-BE49-F238E27FC236}">
                <a16:creationId xmlns:a16="http://schemas.microsoft.com/office/drawing/2014/main" id="{0B88DF10-17FB-4264-BD80-BBF5CCC0ED7D}"/>
              </a:ext>
            </a:extLst>
          </p:cNvPr>
          <p:cNvCxnSpPr/>
          <p:nvPr/>
        </p:nvCxnSpPr>
        <p:spPr>
          <a:xfrm>
            <a:off x="284783" y="5793351"/>
            <a:ext cx="3434159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bject 206">
            <a:extLst>
              <a:ext uri="{FF2B5EF4-FFF2-40B4-BE49-F238E27FC236}">
                <a16:creationId xmlns:a16="http://schemas.microsoft.com/office/drawing/2014/main" id="{9C731C9B-E94E-4AA8-8C49-D03CABB7826C}"/>
              </a:ext>
            </a:extLst>
          </p:cNvPr>
          <p:cNvSpPr txBox="1"/>
          <p:nvPr/>
        </p:nvSpPr>
        <p:spPr>
          <a:xfrm>
            <a:off x="684971" y="2147057"/>
            <a:ext cx="1042770" cy="2737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696" defTabSz="914173">
              <a:spcBef>
                <a:spcPts val="95"/>
              </a:spcBef>
              <a:defRPr/>
            </a:pPr>
            <a:r>
              <a:rPr lang="ru-RU" sz="1700" b="1" kern="0" spc="40"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9 777,2</a:t>
            </a:r>
            <a:endParaRPr sz="1700" b="1" kern="0">
              <a:solidFill>
                <a:srgbClr val="A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object 206">
            <a:extLst>
              <a:ext uri="{FF2B5EF4-FFF2-40B4-BE49-F238E27FC236}">
                <a16:creationId xmlns:a16="http://schemas.microsoft.com/office/drawing/2014/main" id="{9EC4A548-223B-4E81-B594-B73606902A4A}"/>
              </a:ext>
            </a:extLst>
          </p:cNvPr>
          <p:cNvSpPr txBox="1"/>
          <p:nvPr/>
        </p:nvSpPr>
        <p:spPr>
          <a:xfrm>
            <a:off x="1583537" y="1752781"/>
            <a:ext cx="1042770" cy="2737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696" defTabSz="914173">
              <a:spcBef>
                <a:spcPts val="95"/>
              </a:spcBef>
              <a:defRPr/>
            </a:pPr>
            <a:r>
              <a:rPr lang="ru-RU" sz="1700" b="1" kern="0" spc="40"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19 841,6</a:t>
            </a:r>
            <a:endParaRPr sz="1700" b="1" kern="0">
              <a:solidFill>
                <a:srgbClr val="A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047789"/>
      </p:ext>
    </p:extLst>
  </p:cSld>
  <p:clrMapOvr>
    <a:masterClrMapping/>
  </p:clrMapOvr>
  <p:transition/>
  <p:timing/>
</p:sld>
</file>

<file path=ppt/slides/slide7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A91C369-5792-4393-B5CA-CE82BEDE127E}"/>
              </a:ext>
            </a:extLst>
          </p:cNvPr>
          <p:cNvSpPr/>
          <p:nvPr/>
        </p:nvSpPr>
        <p:spPr>
          <a:xfrm>
            <a:off x="1231106" y="46037"/>
            <a:ext cx="2133600" cy="3361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r>
              <a:rPr lang="ru-RU"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Инвестиции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27B7FA12-4BCA-48DF-B70C-FE194B855178}"/>
              </a:ext>
            </a:extLst>
          </p:cNvPr>
          <p:cNvSpPr/>
          <p:nvPr/>
        </p:nvSpPr>
        <p:spPr>
          <a:xfrm>
            <a:off x="-52461" y="3956426"/>
            <a:ext cx="4569523" cy="701708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2200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Объем инвестиций в основной капитал, млрд. рублей</a:t>
            </a:r>
          </a:p>
        </p:txBody>
      </p:sp>
      <p:sp>
        <p:nvSpPr>
          <p:cNvPr id="16" name="object 236">
            <a:extLst>
              <a:ext uri="{FF2B5EF4-FFF2-40B4-BE49-F238E27FC236}">
                <a16:creationId xmlns:a16="http://schemas.microsoft.com/office/drawing/2014/main" id="{A1C1458E-A922-49D8-8279-94D5C42EA3EB}"/>
              </a:ext>
            </a:extLst>
          </p:cNvPr>
          <p:cNvSpPr/>
          <p:nvPr/>
        </p:nvSpPr>
        <p:spPr>
          <a:xfrm>
            <a:off x="1078241" y="1090804"/>
            <a:ext cx="2127428" cy="2127739"/>
          </a:xfrm>
          <a:custGeom>
            <a:rect l="l" t="t" r="r" b="b"/>
            <a:pathLst>
              <a:path w="1282700" h="1282700">
                <a:moveTo>
                  <a:pt x="45109" y="405130"/>
                </a:moveTo>
                <a:lnTo>
                  <a:pt x="29137" y="450261"/>
                </a:lnTo>
                <a:lnTo>
                  <a:pt x="16709" y="495769"/>
                </a:lnTo>
                <a:lnTo>
                  <a:pt x="7757" y="541494"/>
                </a:lnTo>
                <a:lnTo>
                  <a:pt x="2210" y="587274"/>
                </a:lnTo>
                <a:lnTo>
                  <a:pt x="0" y="632949"/>
                </a:lnTo>
                <a:lnTo>
                  <a:pt x="1055" y="678357"/>
                </a:lnTo>
                <a:lnTo>
                  <a:pt x="5307" y="723338"/>
                </a:lnTo>
                <a:lnTo>
                  <a:pt x="12686" y="767729"/>
                </a:lnTo>
                <a:lnTo>
                  <a:pt x="23123" y="811371"/>
                </a:lnTo>
                <a:lnTo>
                  <a:pt x="36546" y="854103"/>
                </a:lnTo>
                <a:lnTo>
                  <a:pt x="52888" y="895762"/>
                </a:lnTo>
                <a:lnTo>
                  <a:pt x="72077" y="936189"/>
                </a:lnTo>
                <a:lnTo>
                  <a:pt x="94045" y="975222"/>
                </a:lnTo>
                <a:lnTo>
                  <a:pt x="118722" y="1012701"/>
                </a:lnTo>
                <a:lnTo>
                  <a:pt x="146037" y="1048463"/>
                </a:lnTo>
                <a:lnTo>
                  <a:pt x="175922" y="1082349"/>
                </a:lnTo>
                <a:lnTo>
                  <a:pt x="208306" y="1114197"/>
                </a:lnTo>
                <a:lnTo>
                  <a:pt x="243120" y="1143846"/>
                </a:lnTo>
                <a:lnTo>
                  <a:pt x="280295" y="1171135"/>
                </a:lnTo>
                <a:lnTo>
                  <a:pt x="319759" y="1195903"/>
                </a:lnTo>
                <a:lnTo>
                  <a:pt x="361445" y="1217990"/>
                </a:lnTo>
                <a:lnTo>
                  <a:pt x="405281" y="1237233"/>
                </a:lnTo>
                <a:lnTo>
                  <a:pt x="450412" y="1253213"/>
                </a:lnTo>
                <a:lnTo>
                  <a:pt x="495921" y="1265648"/>
                </a:lnTo>
                <a:lnTo>
                  <a:pt x="541646" y="1274607"/>
                </a:lnTo>
                <a:lnTo>
                  <a:pt x="587426" y="1280161"/>
                </a:lnTo>
                <a:lnTo>
                  <a:pt x="633101" y="1282379"/>
                </a:lnTo>
                <a:lnTo>
                  <a:pt x="678509" y="1281331"/>
                </a:lnTo>
                <a:lnTo>
                  <a:pt x="723489" y="1277086"/>
                </a:lnTo>
                <a:lnTo>
                  <a:pt x="767881" y="1269714"/>
                </a:lnTo>
                <a:lnTo>
                  <a:pt x="811523" y="1259284"/>
                </a:lnTo>
                <a:lnTo>
                  <a:pt x="854254" y="1245867"/>
                </a:lnTo>
                <a:lnTo>
                  <a:pt x="895914" y="1229533"/>
                </a:lnTo>
                <a:lnTo>
                  <a:pt x="936341" y="1210349"/>
                </a:lnTo>
                <a:lnTo>
                  <a:pt x="975374" y="1188388"/>
                </a:lnTo>
                <a:lnTo>
                  <a:pt x="1012852" y="1163717"/>
                </a:lnTo>
                <a:lnTo>
                  <a:pt x="1048615" y="1136407"/>
                </a:lnTo>
                <a:lnTo>
                  <a:pt x="1082501" y="1106527"/>
                </a:lnTo>
                <a:lnTo>
                  <a:pt x="1114348" y="1074148"/>
                </a:lnTo>
                <a:lnTo>
                  <a:pt x="1143998" y="1039338"/>
                </a:lnTo>
                <a:lnTo>
                  <a:pt x="1171287" y="1002167"/>
                </a:lnTo>
                <a:lnTo>
                  <a:pt x="1196055" y="962706"/>
                </a:lnTo>
                <a:lnTo>
                  <a:pt x="1196618" y="961644"/>
                </a:lnTo>
                <a:lnTo>
                  <a:pt x="641247" y="961644"/>
                </a:lnTo>
                <a:lnTo>
                  <a:pt x="593878" y="958168"/>
                </a:lnTo>
                <a:lnTo>
                  <a:pt x="548667" y="948072"/>
                </a:lnTo>
                <a:lnTo>
                  <a:pt x="506110" y="931852"/>
                </a:lnTo>
                <a:lnTo>
                  <a:pt x="466704" y="910002"/>
                </a:lnTo>
                <a:lnTo>
                  <a:pt x="430942" y="883020"/>
                </a:lnTo>
                <a:lnTo>
                  <a:pt x="399323" y="851400"/>
                </a:lnTo>
                <a:lnTo>
                  <a:pt x="372340" y="815639"/>
                </a:lnTo>
                <a:lnTo>
                  <a:pt x="350491" y="776232"/>
                </a:lnTo>
                <a:lnTo>
                  <a:pt x="334271" y="733676"/>
                </a:lnTo>
                <a:lnTo>
                  <a:pt x="324175" y="688465"/>
                </a:lnTo>
                <a:lnTo>
                  <a:pt x="320699" y="641095"/>
                </a:lnTo>
                <a:lnTo>
                  <a:pt x="322122" y="610909"/>
                </a:lnTo>
                <a:lnTo>
                  <a:pt x="326367" y="581056"/>
                </a:lnTo>
                <a:lnTo>
                  <a:pt x="333397" y="551727"/>
                </a:lnTo>
                <a:lnTo>
                  <a:pt x="343178" y="523113"/>
                </a:lnTo>
                <a:lnTo>
                  <a:pt x="45109" y="405130"/>
                </a:lnTo>
                <a:close/>
              </a:path>
              <a:path w="1282700" h="1282700">
                <a:moveTo>
                  <a:pt x="641247" y="0"/>
                </a:moveTo>
                <a:lnTo>
                  <a:pt x="641247" y="320547"/>
                </a:lnTo>
                <a:lnTo>
                  <a:pt x="688616" y="324023"/>
                </a:lnTo>
                <a:lnTo>
                  <a:pt x="733827" y="334119"/>
                </a:lnTo>
                <a:lnTo>
                  <a:pt x="776384" y="350339"/>
                </a:lnTo>
                <a:lnTo>
                  <a:pt x="815791" y="372189"/>
                </a:lnTo>
                <a:lnTo>
                  <a:pt x="851552" y="399171"/>
                </a:lnTo>
                <a:lnTo>
                  <a:pt x="883172" y="430791"/>
                </a:lnTo>
                <a:lnTo>
                  <a:pt x="910154" y="466552"/>
                </a:lnTo>
                <a:lnTo>
                  <a:pt x="932003" y="505959"/>
                </a:lnTo>
                <a:lnTo>
                  <a:pt x="948224" y="548515"/>
                </a:lnTo>
                <a:lnTo>
                  <a:pt x="958320" y="593726"/>
                </a:lnTo>
                <a:lnTo>
                  <a:pt x="961795" y="641095"/>
                </a:lnTo>
                <a:lnTo>
                  <a:pt x="958320" y="688465"/>
                </a:lnTo>
                <a:lnTo>
                  <a:pt x="948224" y="733676"/>
                </a:lnTo>
                <a:lnTo>
                  <a:pt x="932003" y="776232"/>
                </a:lnTo>
                <a:lnTo>
                  <a:pt x="910154" y="815639"/>
                </a:lnTo>
                <a:lnTo>
                  <a:pt x="883172" y="851400"/>
                </a:lnTo>
                <a:lnTo>
                  <a:pt x="851552" y="883020"/>
                </a:lnTo>
                <a:lnTo>
                  <a:pt x="815791" y="910002"/>
                </a:lnTo>
                <a:lnTo>
                  <a:pt x="776384" y="931852"/>
                </a:lnTo>
                <a:lnTo>
                  <a:pt x="733827" y="948072"/>
                </a:lnTo>
                <a:lnTo>
                  <a:pt x="688616" y="958168"/>
                </a:lnTo>
                <a:lnTo>
                  <a:pt x="641247" y="961644"/>
                </a:lnTo>
                <a:lnTo>
                  <a:pt x="1196618" y="961644"/>
                </a:lnTo>
                <a:lnTo>
                  <a:pt x="1218142" y="921023"/>
                </a:lnTo>
                <a:lnTo>
                  <a:pt x="1237385" y="877188"/>
                </a:lnTo>
                <a:lnTo>
                  <a:pt x="1253359" y="832042"/>
                </a:lnTo>
                <a:lnTo>
                  <a:pt x="1265788" y="786520"/>
                </a:lnTo>
                <a:lnTo>
                  <a:pt x="1274744" y="740785"/>
                </a:lnTo>
                <a:lnTo>
                  <a:pt x="1280295" y="694997"/>
                </a:lnTo>
                <a:lnTo>
                  <a:pt x="1282512" y="649317"/>
                </a:lnTo>
                <a:lnTo>
                  <a:pt x="1281462" y="603906"/>
                </a:lnTo>
                <a:lnTo>
                  <a:pt x="1277217" y="558924"/>
                </a:lnTo>
                <a:lnTo>
                  <a:pt x="1269846" y="514533"/>
                </a:lnTo>
                <a:lnTo>
                  <a:pt x="1259418" y="470892"/>
                </a:lnTo>
                <a:lnTo>
                  <a:pt x="1246003" y="428164"/>
                </a:lnTo>
                <a:lnTo>
                  <a:pt x="1229670" y="386508"/>
                </a:lnTo>
                <a:lnTo>
                  <a:pt x="1210489" y="346086"/>
                </a:lnTo>
                <a:lnTo>
                  <a:pt x="1188530" y="307058"/>
                </a:lnTo>
                <a:lnTo>
                  <a:pt x="1163861" y="269585"/>
                </a:lnTo>
                <a:lnTo>
                  <a:pt x="1136554" y="233829"/>
                </a:lnTo>
                <a:lnTo>
                  <a:pt x="1106676" y="199949"/>
                </a:lnTo>
                <a:lnTo>
                  <a:pt x="1074298" y="168106"/>
                </a:lnTo>
                <a:lnTo>
                  <a:pt x="1039490" y="138462"/>
                </a:lnTo>
                <a:lnTo>
                  <a:pt x="1002320" y="111177"/>
                </a:lnTo>
                <a:lnTo>
                  <a:pt x="962859" y="86412"/>
                </a:lnTo>
                <a:lnTo>
                  <a:pt x="921176" y="64327"/>
                </a:lnTo>
                <a:lnTo>
                  <a:pt x="877340" y="45084"/>
                </a:lnTo>
                <a:lnTo>
                  <a:pt x="831670" y="28935"/>
                </a:lnTo>
                <a:lnTo>
                  <a:pt x="785018" y="16322"/>
                </a:lnTo>
                <a:lnTo>
                  <a:pt x="737592" y="7274"/>
                </a:lnTo>
                <a:lnTo>
                  <a:pt x="689600" y="1823"/>
                </a:lnTo>
                <a:lnTo>
                  <a:pt x="641247" y="0"/>
                </a:lnTo>
                <a:close/>
              </a:path>
            </a:pathLst>
          </a:custGeom>
          <a:solidFill>
            <a:srgbClr val="1F6F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bject 237">
            <a:extLst>
              <a:ext uri="{FF2B5EF4-FFF2-40B4-BE49-F238E27FC236}">
                <a16:creationId xmlns:a16="http://schemas.microsoft.com/office/drawing/2014/main" id="{D549E9C5-4032-45D1-BE47-43E5346F985D}"/>
              </a:ext>
            </a:extLst>
          </p:cNvPr>
          <p:cNvSpPr/>
          <p:nvPr/>
        </p:nvSpPr>
        <p:spPr>
          <a:xfrm>
            <a:off x="1096453" y="1031706"/>
            <a:ext cx="1000273" cy="851097"/>
          </a:xfrm>
          <a:custGeom>
            <a:rect l="l" t="t" r="r" b="b"/>
            <a:pathLst>
              <a:path w="596265" h="523239">
                <a:moveTo>
                  <a:pt x="596137" y="0"/>
                </a:moveTo>
                <a:lnTo>
                  <a:pt x="547163" y="1863"/>
                </a:lnTo>
                <a:lnTo>
                  <a:pt x="498982" y="7380"/>
                </a:lnTo>
                <a:lnTo>
                  <a:pt x="451758" y="16437"/>
                </a:lnTo>
                <a:lnTo>
                  <a:pt x="405657" y="28922"/>
                </a:lnTo>
                <a:lnTo>
                  <a:pt x="360844" y="44722"/>
                </a:lnTo>
                <a:lnTo>
                  <a:pt x="317482" y="63724"/>
                </a:lnTo>
                <a:lnTo>
                  <a:pt x="275738" y="85816"/>
                </a:lnTo>
                <a:lnTo>
                  <a:pt x="235775" y="110886"/>
                </a:lnTo>
                <a:lnTo>
                  <a:pt x="197759" y="138821"/>
                </a:lnTo>
                <a:lnTo>
                  <a:pt x="161855" y="169509"/>
                </a:lnTo>
                <a:lnTo>
                  <a:pt x="128226" y="202836"/>
                </a:lnTo>
                <a:lnTo>
                  <a:pt x="97039" y="238690"/>
                </a:lnTo>
                <a:lnTo>
                  <a:pt x="68458" y="276959"/>
                </a:lnTo>
                <a:lnTo>
                  <a:pt x="42648" y="317531"/>
                </a:lnTo>
                <a:lnTo>
                  <a:pt x="19774" y="360291"/>
                </a:lnTo>
                <a:lnTo>
                  <a:pt x="0" y="405130"/>
                </a:lnTo>
                <a:lnTo>
                  <a:pt x="298069" y="523113"/>
                </a:lnTo>
                <a:lnTo>
                  <a:pt x="319377" y="479331"/>
                </a:lnTo>
                <a:lnTo>
                  <a:pt x="346571" y="439920"/>
                </a:lnTo>
                <a:lnTo>
                  <a:pt x="378985" y="405330"/>
                </a:lnTo>
                <a:lnTo>
                  <a:pt x="415956" y="376015"/>
                </a:lnTo>
                <a:lnTo>
                  <a:pt x="456821" y="352426"/>
                </a:lnTo>
                <a:lnTo>
                  <a:pt x="500915" y="335018"/>
                </a:lnTo>
                <a:lnTo>
                  <a:pt x="547575" y="324240"/>
                </a:lnTo>
                <a:lnTo>
                  <a:pt x="596137" y="320547"/>
                </a:lnTo>
                <a:lnTo>
                  <a:pt x="596137" y="0"/>
                </a:lnTo>
                <a:close/>
              </a:path>
            </a:pathLst>
          </a:custGeom>
          <a:solidFill>
            <a:srgbClr val="E6AF00"/>
          </a:solidFill>
          <a:scene3d>
            <a:camera prst="orthographicFront"/>
            <a:lightRig rig="threePt" dir="t"/>
          </a:scene3d>
          <a:sp3d>
            <a:bevelT w="165100" prst="coolSlant"/>
            <a:bevelB/>
          </a:sp3d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680E3C8-AF8C-4243-BF7D-FE3576621706}"/>
              </a:ext>
            </a:extLst>
          </p:cNvPr>
          <p:cNvSpPr/>
          <p:nvPr/>
        </p:nvSpPr>
        <p:spPr>
          <a:xfrm>
            <a:off x="-73171" y="584643"/>
            <a:ext cx="5255016" cy="3970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2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Объем инвестиций в основной капитал, %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E1BE1154-6831-4BC7-B6B0-5D7ECD5A63C3}"/>
              </a:ext>
            </a:extLst>
          </p:cNvPr>
          <p:cNvCxnSpPr/>
          <p:nvPr/>
        </p:nvCxnSpPr>
        <p:spPr>
          <a:xfrm flipV="1">
            <a:off x="3082221" y="1457255"/>
            <a:ext cx="329234" cy="116688"/>
          </a:xfrm>
          <a:prstGeom prst="line">
            <a:avLst/>
          </a:prstGeom>
          <a:noFill/>
          <a:ln w="12700" cap="flat" cmpd="sng" algn="ctr">
            <a:solidFill>
              <a:srgbClr val="006600"/>
            </a:solidFill>
            <a:prstDash val="solid"/>
          </a:ln>
          <a:effectLst/>
        </p:spPr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26DF67C0-4A85-456C-921E-173BF30DCCCA}"/>
              </a:ext>
            </a:extLst>
          </p:cNvPr>
          <p:cNvCxnSpPr/>
          <p:nvPr/>
        </p:nvCxnSpPr>
        <p:spPr>
          <a:xfrm>
            <a:off x="855624" y="1314443"/>
            <a:ext cx="222617" cy="199810"/>
          </a:xfrm>
          <a:prstGeom prst="line">
            <a:avLst/>
          </a:prstGeom>
          <a:noFill/>
          <a:ln w="12700" cap="flat" cmpd="sng" algn="ctr">
            <a:solidFill>
              <a:srgbClr val="1F497D">
                <a:lumMod val="75000"/>
              </a:srgbClr>
            </a:solidFill>
            <a:prstDash val="solid"/>
          </a:ln>
          <a:effectLst/>
        </p:spPr>
      </p:cxn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3EE2E3CA-E25E-469F-A20C-75AA3D6E7C09}"/>
              </a:ext>
            </a:extLst>
          </p:cNvPr>
          <p:cNvSpPr/>
          <p:nvPr/>
        </p:nvSpPr>
        <p:spPr>
          <a:xfrm>
            <a:off x="3429433" y="1204586"/>
            <a:ext cx="868909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spcBef>
                <a:spcPts val="95"/>
              </a:spcBef>
            </a:pPr>
            <a:r>
              <a:rPr lang="ru-RU" sz="18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77,6%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5B568609-C885-4F9E-ACA1-67C2F982025A}"/>
              </a:ext>
            </a:extLst>
          </p:cNvPr>
          <p:cNvSpPr/>
          <p:nvPr/>
        </p:nvSpPr>
        <p:spPr>
          <a:xfrm>
            <a:off x="130111" y="1081578"/>
            <a:ext cx="868909" cy="28918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spcBef>
                <a:spcPts val="95"/>
              </a:spcBef>
            </a:pPr>
            <a:r>
              <a:rPr lang="ru-RU" sz="18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22,4%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F55F9C55-456C-4B83-A794-178527FFF687}"/>
              </a:ext>
            </a:extLst>
          </p:cNvPr>
          <p:cNvSpPr/>
          <p:nvPr/>
        </p:nvSpPr>
        <p:spPr>
          <a:xfrm>
            <a:off x="414587" y="3496588"/>
            <a:ext cx="30228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16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Привлеченные средства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C1738F5D-03FF-4636-B90E-5BAA93F7DEFC}"/>
              </a:ext>
            </a:extLst>
          </p:cNvPr>
          <p:cNvSpPr/>
          <p:nvPr/>
        </p:nvSpPr>
        <p:spPr>
          <a:xfrm>
            <a:off x="406574" y="3185508"/>
            <a:ext cx="41104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средства предприятий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B7B1301E-6421-46CD-99F9-0325241A417E}"/>
              </a:ext>
            </a:extLst>
          </p:cNvPr>
          <p:cNvSpPr/>
          <p:nvPr/>
        </p:nvSpPr>
        <p:spPr>
          <a:xfrm>
            <a:off x="232494" y="3308700"/>
            <a:ext cx="190106" cy="139031"/>
          </a:xfrm>
          <a:prstGeom prst="rect">
            <a:avLst/>
          </a:prstGeom>
          <a:solidFill>
            <a:srgbClr val="1F6F66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Arial Unicode MS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B5396B98-330D-4083-9E19-7DCE4A788153}"/>
              </a:ext>
            </a:extLst>
          </p:cNvPr>
          <p:cNvSpPr/>
          <p:nvPr/>
        </p:nvSpPr>
        <p:spPr>
          <a:xfrm>
            <a:off x="224481" y="3597042"/>
            <a:ext cx="190106" cy="139031"/>
          </a:xfrm>
          <a:prstGeom prst="rect">
            <a:avLst/>
          </a:prstGeom>
          <a:solidFill>
            <a:srgbClr val="E6AF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 pitchFamily="18" charset="0"/>
              <a:ea typeface="Arial Unicode MS"/>
              <a:cs typeface="Times New Roman" panose="02020603050405020304" pitchFamily="18" charset="0"/>
            </a:endParaRPr>
          </a:p>
        </p:txBody>
      </p: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id="{ED3D9A70-3F26-4119-A5E0-88B2A8B3AD3C}"/>
              </a:ext>
            </a:extLst>
          </p:cNvPr>
          <p:cNvGrpSpPr/>
          <p:nvPr/>
        </p:nvGrpSpPr>
        <p:grpSpPr>
          <a:xfrm>
            <a:off x="1034785" y="4863576"/>
            <a:ext cx="2537477" cy="1801270"/>
            <a:chOff x="9069684" y="3460348"/>
            <a:chExt cx="2537477" cy="1801270"/>
          </a:xfrm>
        </p:grpSpPr>
        <p:sp>
          <p:nvSpPr>
            <p:cNvPr id="29" name="Rounded Rectangle 106">
              <a:extLst>
                <a:ext uri="{FF2B5EF4-FFF2-40B4-BE49-F238E27FC236}">
                  <a16:creationId xmlns:a16="http://schemas.microsoft.com/office/drawing/2014/main" id="{59451150-42DA-4ED1-8389-EB8E665C7424}"/>
                </a:ext>
              </a:extLst>
            </p:cNvPr>
            <p:cNvSpPr/>
            <p:nvPr/>
          </p:nvSpPr>
          <p:spPr>
            <a:xfrm>
              <a:off x="9324386" y="4870958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Rounded Rectangle 107">
              <a:extLst>
                <a:ext uri="{FF2B5EF4-FFF2-40B4-BE49-F238E27FC236}">
                  <a16:creationId xmlns:a16="http://schemas.microsoft.com/office/drawing/2014/main" id="{CF2AD711-CA2A-4C9A-9157-27D8B2AADC10}"/>
                </a:ext>
              </a:extLst>
            </p:cNvPr>
            <p:cNvSpPr/>
            <p:nvPr/>
          </p:nvSpPr>
          <p:spPr>
            <a:xfrm>
              <a:off x="9324387" y="4674457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31" name="Rounded Rectangle 108">
              <a:extLst>
                <a:ext uri="{FF2B5EF4-FFF2-40B4-BE49-F238E27FC236}">
                  <a16:creationId xmlns:a16="http://schemas.microsoft.com/office/drawing/2014/main" id="{8F4E16C7-F881-4BB9-B5E7-E303B614EF75}"/>
                </a:ext>
              </a:extLst>
            </p:cNvPr>
            <p:cNvSpPr/>
            <p:nvPr/>
          </p:nvSpPr>
          <p:spPr>
            <a:xfrm>
              <a:off x="9324388" y="4460637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32" name="object 206">
              <a:extLst>
                <a:ext uri="{FF2B5EF4-FFF2-40B4-BE49-F238E27FC236}">
                  <a16:creationId xmlns:a16="http://schemas.microsoft.com/office/drawing/2014/main" id="{80EF6C24-646E-4115-B81C-75362FBBBA03}"/>
                </a:ext>
              </a:extLst>
            </p:cNvPr>
            <p:cNvSpPr txBox="1"/>
            <p:nvPr/>
          </p:nvSpPr>
          <p:spPr>
            <a:xfrm>
              <a:off x="9164486" y="5018602"/>
              <a:ext cx="656536" cy="227626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1661" defTabSz="839668">
                <a:spcBef>
                  <a:spcPts val="87"/>
                </a:spcBef>
                <a:defRPr/>
              </a:pPr>
              <a:r>
                <a:rPr sz="14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r>
                <a:rPr lang="ru-RU" sz="14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 год</a:t>
              </a:r>
              <a:endParaRPr sz="1400">
                <a:solidFill>
                  <a:srgbClr val="6B6B6B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object 206">
              <a:extLst>
                <a:ext uri="{FF2B5EF4-FFF2-40B4-BE49-F238E27FC236}">
                  <a16:creationId xmlns:a16="http://schemas.microsoft.com/office/drawing/2014/main" id="{F45B757B-941A-462B-87AD-80538D060119}"/>
                </a:ext>
              </a:extLst>
            </p:cNvPr>
            <p:cNvSpPr txBox="1"/>
            <p:nvPr/>
          </p:nvSpPr>
          <p:spPr>
            <a:xfrm>
              <a:off x="10076817" y="5018603"/>
              <a:ext cx="903013" cy="243015"/>
            </a:xfrm>
            <a:prstGeom prst="rect">
              <a:avLst/>
            </a:prstGeom>
            <a:noFill/>
          </p:spPr>
          <p:txBody>
            <a:bodyPr vert="horz" wrap="square" lIns="0" tIns="12065" rIns="0" bIns="0" rtlCol="0">
              <a:spAutoFit/>
            </a:bodyPr>
            <a:lstStyle/>
            <a:p>
              <a:pPr algn="ctr" defTabSz="839668">
                <a:defRPr/>
              </a:pPr>
              <a:r>
                <a:rPr lang="ru-RU" sz="1500" b="1" kern="0" spc="37">
                  <a:solidFill>
                    <a:srgbClr val="006666"/>
                  </a:solidFill>
                  <a:latin typeface="+mj-lt"/>
                  <a:cs typeface="Times New Roman" panose="02020603050405020304" pitchFamily="18" charset="0"/>
                </a:rPr>
                <a:t> </a:t>
              </a:r>
              <a:r>
                <a:rPr lang="ru-RU" sz="1400" b="1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  <a:endParaRPr sz="1400" b="1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Стрелка вправо 221">
              <a:extLst>
                <a:ext uri="{FF2B5EF4-FFF2-40B4-BE49-F238E27FC236}">
                  <a16:creationId xmlns:a16="http://schemas.microsoft.com/office/drawing/2014/main" id="{ED0B2CE7-C6A6-4373-9788-D6191104F017}"/>
                </a:ext>
              </a:extLst>
            </p:cNvPr>
            <p:cNvSpPr/>
            <p:nvPr/>
          </p:nvSpPr>
          <p:spPr>
            <a:xfrm rot="5400000" flipH="1">
              <a:off x="9744523" y="3611927"/>
              <a:ext cx="250682" cy="496632"/>
            </a:xfrm>
            <a:prstGeom prst="rightArrow">
              <a:avLst/>
            </a:prstGeom>
            <a:gradFill flip="none" rotWithShape="0">
              <a:gsLst>
                <a:gs pos="0">
                  <a:srgbClr val="C00000"/>
                </a:gs>
                <a:gs pos="51000">
                  <a:srgbClr val="EF4A4A">
                    <a:lumMod val="75000"/>
                  </a:srgbClr>
                </a:gs>
                <a:gs pos="93000">
                  <a:srgbClr val="EF4A4A">
                    <a:tint val="23500"/>
                    <a:satMod val="16000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35" name="Rounded Rectangle 106">
              <a:extLst>
                <a:ext uri="{FF2B5EF4-FFF2-40B4-BE49-F238E27FC236}">
                  <a16:creationId xmlns:a16="http://schemas.microsoft.com/office/drawing/2014/main" id="{AB011B5E-1FAF-49AF-8F05-85660451DEEE}"/>
                </a:ext>
              </a:extLst>
            </p:cNvPr>
            <p:cNvSpPr/>
            <p:nvPr/>
          </p:nvSpPr>
          <p:spPr>
            <a:xfrm>
              <a:off x="10199388" y="4873610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ounded Rectangle 107">
              <a:extLst>
                <a:ext uri="{FF2B5EF4-FFF2-40B4-BE49-F238E27FC236}">
                  <a16:creationId xmlns:a16="http://schemas.microsoft.com/office/drawing/2014/main" id="{FA5D8E96-A8F7-4FF3-9CFA-60FA9F90CD25}"/>
                </a:ext>
              </a:extLst>
            </p:cNvPr>
            <p:cNvSpPr/>
            <p:nvPr/>
          </p:nvSpPr>
          <p:spPr>
            <a:xfrm>
              <a:off x="10199389" y="4677109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37" name="Rounded Rectangle 108">
              <a:extLst>
                <a:ext uri="{FF2B5EF4-FFF2-40B4-BE49-F238E27FC236}">
                  <a16:creationId xmlns:a16="http://schemas.microsoft.com/office/drawing/2014/main" id="{59189E8B-0CFD-4102-9188-143224537F5B}"/>
                </a:ext>
              </a:extLst>
            </p:cNvPr>
            <p:cNvSpPr/>
            <p:nvPr/>
          </p:nvSpPr>
          <p:spPr>
            <a:xfrm>
              <a:off x="10199390" y="4463289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38" name="Rounded Rectangle 109">
              <a:extLst>
                <a:ext uri="{FF2B5EF4-FFF2-40B4-BE49-F238E27FC236}">
                  <a16:creationId xmlns:a16="http://schemas.microsoft.com/office/drawing/2014/main" id="{C07E0965-429F-471B-9E86-42056C009D53}"/>
                </a:ext>
              </a:extLst>
            </p:cNvPr>
            <p:cNvSpPr/>
            <p:nvPr/>
          </p:nvSpPr>
          <p:spPr>
            <a:xfrm>
              <a:off x="10199388" y="4266788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39" name="Rounded Rectangle 110">
              <a:extLst>
                <a:ext uri="{FF2B5EF4-FFF2-40B4-BE49-F238E27FC236}">
                  <a16:creationId xmlns:a16="http://schemas.microsoft.com/office/drawing/2014/main" id="{30C0E0A1-465A-404A-94A2-38641BFBFC0F}"/>
                </a:ext>
              </a:extLst>
            </p:cNvPr>
            <p:cNvSpPr/>
            <p:nvPr/>
          </p:nvSpPr>
          <p:spPr>
            <a:xfrm>
              <a:off x="10199392" y="4055653"/>
              <a:ext cx="496637" cy="147644"/>
            </a:xfrm>
            <a:prstGeom prst="roundRect">
              <a:avLst/>
            </a:pr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4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40" name="Прямоугольник 39">
              <a:extLst>
                <a:ext uri="{FF2B5EF4-FFF2-40B4-BE49-F238E27FC236}">
                  <a16:creationId xmlns:a16="http://schemas.microsoft.com/office/drawing/2014/main" id="{3D6A77BB-7CB7-4914-BF3C-9F383B445086}"/>
                </a:ext>
              </a:extLst>
            </p:cNvPr>
            <p:cNvSpPr/>
            <p:nvPr/>
          </p:nvSpPr>
          <p:spPr>
            <a:xfrm>
              <a:off x="9069684" y="3460348"/>
              <a:ext cx="2537477" cy="3057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3967" tIns="41984" rIns="83967" bIns="41984" rtlCol="0" anchor="ctr"/>
            <a:lstStyle/>
            <a:p>
              <a:pPr algn="r"/>
              <a:r>
                <a:rPr lang="ru-RU" sz="1500" b="1">
                  <a:solidFill>
                    <a:srgbClr val="1B6F5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 1,5% </a:t>
              </a:r>
              <a:r>
                <a:rPr lang="ru-RU" sz="1500">
                  <a:solidFill>
                    <a:srgbClr val="1B6F5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сопоставимых ценах</a:t>
              </a:r>
              <a:endParaRPr lang="ru-RU" sz="1300">
                <a:solidFill>
                  <a:srgbClr val="1B6F53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1" name="object 206">
            <a:extLst>
              <a:ext uri="{FF2B5EF4-FFF2-40B4-BE49-F238E27FC236}">
                <a16:creationId xmlns:a16="http://schemas.microsoft.com/office/drawing/2014/main" id="{AE6DEB17-9906-452D-9E04-E7D1AC98AEFA}"/>
              </a:ext>
            </a:extLst>
          </p:cNvPr>
          <p:cNvSpPr txBox="1"/>
          <p:nvPr/>
        </p:nvSpPr>
        <p:spPr>
          <a:xfrm>
            <a:off x="1256928" y="5568907"/>
            <a:ext cx="799337" cy="2737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696" defTabSz="914173">
              <a:spcBef>
                <a:spcPts val="95"/>
              </a:spcBef>
              <a:defRPr/>
            </a:pPr>
            <a:r>
              <a:rPr lang="ru-RU" sz="1700" b="1" kern="0" spc="40"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156,2</a:t>
            </a:r>
            <a:endParaRPr sz="1700" b="1" kern="0">
              <a:solidFill>
                <a:srgbClr val="A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object 206">
            <a:extLst>
              <a:ext uri="{FF2B5EF4-FFF2-40B4-BE49-F238E27FC236}">
                <a16:creationId xmlns:a16="http://schemas.microsoft.com/office/drawing/2014/main" id="{56EF4447-5D92-40F6-AB71-2D4B712E0BC7}"/>
              </a:ext>
            </a:extLst>
          </p:cNvPr>
          <p:cNvSpPr txBox="1"/>
          <p:nvPr/>
        </p:nvSpPr>
        <p:spPr>
          <a:xfrm>
            <a:off x="2154669" y="5149295"/>
            <a:ext cx="799337" cy="27379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696" defTabSz="914173">
              <a:spcBef>
                <a:spcPts val="95"/>
              </a:spcBef>
              <a:defRPr/>
            </a:pPr>
            <a:r>
              <a:rPr lang="ru-RU" sz="1700" b="1" kern="0" spc="40"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176,5</a:t>
            </a:r>
            <a:endParaRPr sz="1700" b="1" kern="0">
              <a:solidFill>
                <a:srgbClr val="A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E618B76C-5287-4371-8885-093B9B496F5D}"/>
              </a:ext>
            </a:extLst>
          </p:cNvPr>
          <p:cNvSpPr/>
          <p:nvPr/>
        </p:nvSpPr>
        <p:spPr>
          <a:xfrm>
            <a:off x="6382502" y="547012"/>
            <a:ext cx="3733075" cy="397010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2200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Инвестиционные проекты</a:t>
            </a: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id="{F2065A4C-46D5-4810-BAD8-BE07A3EB19E6}"/>
              </a:ext>
            </a:extLst>
          </p:cNvPr>
          <p:cNvSpPr/>
          <p:nvPr/>
        </p:nvSpPr>
        <p:spPr>
          <a:xfrm>
            <a:off x="5391675" y="952783"/>
            <a:ext cx="69593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птичника на 7500 голов и кормоцеха в сп.Сингапай</a:t>
            </a:r>
            <a:endParaRPr lang="ru-RU" sz="180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8E2C4791-6D94-487C-BDEF-5A8298B0AFFB}"/>
              </a:ext>
            </a:extLst>
          </p:cNvPr>
          <p:cNvSpPr/>
          <p:nvPr/>
        </p:nvSpPr>
        <p:spPr>
          <a:xfrm>
            <a:off x="5375478" y="1355817"/>
            <a:ext cx="679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18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мини-завода по производству бутилированной питьевой воды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576B6F7C-31EF-4097-AB27-E4CD8A3FA93B}"/>
              </a:ext>
            </a:extLst>
          </p:cNvPr>
          <p:cNvSpPr/>
          <p:nvPr/>
        </p:nvSpPr>
        <p:spPr>
          <a:xfrm>
            <a:off x="5358801" y="1991675"/>
            <a:ext cx="68149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Модернизация цеха переработки изношенных автомобильных шин в резиновую крошку для изготовления травмобезопасного покрытия и фигур для детских площадок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FE31AF78-CC3B-48E8-9FE2-585BC708684E}"/>
              </a:ext>
            </a:extLst>
          </p:cNvPr>
          <p:cNvSpPr/>
          <p:nvPr/>
        </p:nvSpPr>
        <p:spPr>
          <a:xfrm>
            <a:off x="5314608" y="2938223"/>
            <a:ext cx="6848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18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бройлерной птицефабрики с полным технологическим циклом производства мяса бройлеров и продуктов его глубокой переработки 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8B4CAD76-860D-44B6-83C3-F727F01CEDF5}"/>
              </a:ext>
            </a:extLst>
          </p:cNvPr>
          <p:cNvSpPr/>
          <p:nvPr/>
        </p:nvSpPr>
        <p:spPr>
          <a:xfrm>
            <a:off x="5314608" y="3852182"/>
            <a:ext cx="6814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дорожного сервиса: в составе сервисного центра и придорожного сервиса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2296BCFA-7D67-454B-A2E7-ADF1C67DDFD6}"/>
              </a:ext>
            </a:extLst>
          </p:cNvPr>
          <p:cNvSpPr/>
          <p:nvPr/>
        </p:nvSpPr>
        <p:spPr>
          <a:xfrm>
            <a:off x="5305108" y="4494429"/>
            <a:ext cx="68149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defRPr/>
            </a:pPr>
            <a:r>
              <a:rPr lang="ru-RU" sz="18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 в сп.Сингапай Нефтеюганского муниципального района</a:t>
            </a: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488BFD58-1977-4C47-9E0C-F37FF2588FA8}"/>
              </a:ext>
            </a:extLst>
          </p:cNvPr>
          <p:cNvSpPr/>
          <p:nvPr/>
        </p:nvSpPr>
        <p:spPr>
          <a:xfrm>
            <a:off x="5305108" y="5143682"/>
            <a:ext cx="68717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8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бытовых услуг в сп.Салым</a:t>
            </a:r>
            <a:endParaRPr lang="ru-RU" sz="180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E0C60A97-64A4-4DA6-A686-B962D5AB86E7}"/>
              </a:ext>
            </a:extLst>
          </p:cNvPr>
          <p:cNvSpPr/>
          <p:nvPr/>
        </p:nvSpPr>
        <p:spPr>
          <a:xfrm>
            <a:off x="4935522" y="5627017"/>
            <a:ext cx="7281122" cy="1338806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342900" marR="0" lvl="0" indent="-342900" algn="just" fontAlgn="auto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ru-RU" sz="1800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Завершено строительство проекта «Комплексный межмуниципальный полигон для размещения, обезвреживания и обработки твердых коммунальных отходов для городов Нефтеюганска и Пыть-Яха, поселений Нефтеюганского района Ханты-Мансийского автономного округа – Югры»» </a:t>
            </a:r>
          </a:p>
        </p:txBody>
      </p:sp>
      <p:sp>
        <p:nvSpPr>
          <p:cNvPr id="52" name="Oval 87">
            <a:extLst>
              <a:ext uri="{FF2B5EF4-FFF2-40B4-BE49-F238E27FC236}">
                <a16:creationId xmlns:a16="http://schemas.microsoft.com/office/drawing/2014/main" id="{E3AB8BDC-313B-4914-9783-57CE4E3C02D5}"/>
              </a:ext>
            </a:extLst>
          </p:cNvPr>
          <p:cNvSpPr>
            <a:spLocks noChangeAspect="1"/>
          </p:cNvSpPr>
          <p:nvPr/>
        </p:nvSpPr>
        <p:spPr>
          <a:xfrm>
            <a:off x="5048594" y="991758"/>
            <a:ext cx="288064" cy="288064"/>
          </a:xfrm>
          <a:prstGeom prst="ellipse">
            <a:avLst/>
          </a:prstGeom>
          <a:solidFill>
            <a:srgbClr val="C00000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3" name="Oval 87">
            <a:extLst>
              <a:ext uri="{FF2B5EF4-FFF2-40B4-BE49-F238E27FC236}">
                <a16:creationId xmlns:a16="http://schemas.microsoft.com/office/drawing/2014/main" id="{8CC75BF1-BF27-4F75-B57E-ACAA62ADB5FF}"/>
              </a:ext>
            </a:extLst>
          </p:cNvPr>
          <p:cNvSpPr>
            <a:spLocks noChangeAspect="1"/>
          </p:cNvSpPr>
          <p:nvPr/>
        </p:nvSpPr>
        <p:spPr>
          <a:xfrm>
            <a:off x="5051078" y="1421835"/>
            <a:ext cx="288064" cy="288064"/>
          </a:xfrm>
          <a:prstGeom prst="ellipse">
            <a:avLst/>
          </a:prstGeom>
          <a:solidFill>
            <a:srgbClr val="006666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Oval 87">
            <a:extLst>
              <a:ext uri="{FF2B5EF4-FFF2-40B4-BE49-F238E27FC236}">
                <a16:creationId xmlns:a16="http://schemas.microsoft.com/office/drawing/2014/main" id="{E15140E1-6755-44C2-97C4-60239AC06997}"/>
              </a:ext>
            </a:extLst>
          </p:cNvPr>
          <p:cNvSpPr>
            <a:spLocks noChangeAspect="1"/>
          </p:cNvSpPr>
          <p:nvPr/>
        </p:nvSpPr>
        <p:spPr>
          <a:xfrm>
            <a:off x="5051078" y="2992028"/>
            <a:ext cx="288064" cy="288064"/>
          </a:xfrm>
          <a:prstGeom prst="ellipse">
            <a:avLst/>
          </a:prstGeom>
          <a:solidFill>
            <a:srgbClr val="006666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Oval 87">
            <a:extLst>
              <a:ext uri="{FF2B5EF4-FFF2-40B4-BE49-F238E27FC236}">
                <a16:creationId xmlns:a16="http://schemas.microsoft.com/office/drawing/2014/main" id="{FF4AABA4-F5AB-4049-8E7C-32344466F308}"/>
              </a:ext>
            </a:extLst>
          </p:cNvPr>
          <p:cNvSpPr>
            <a:spLocks noChangeAspect="1"/>
          </p:cNvSpPr>
          <p:nvPr/>
        </p:nvSpPr>
        <p:spPr>
          <a:xfrm>
            <a:off x="5049604" y="4560281"/>
            <a:ext cx="288064" cy="288064"/>
          </a:xfrm>
          <a:prstGeom prst="ellipse">
            <a:avLst/>
          </a:prstGeom>
          <a:solidFill>
            <a:srgbClr val="006666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Oval 87">
            <a:extLst>
              <a:ext uri="{FF2B5EF4-FFF2-40B4-BE49-F238E27FC236}">
                <a16:creationId xmlns:a16="http://schemas.microsoft.com/office/drawing/2014/main" id="{36F05DCA-08FE-46D4-BFD4-E9281898A3BB}"/>
              </a:ext>
            </a:extLst>
          </p:cNvPr>
          <p:cNvSpPr>
            <a:spLocks noChangeAspect="1"/>
          </p:cNvSpPr>
          <p:nvPr/>
        </p:nvSpPr>
        <p:spPr>
          <a:xfrm>
            <a:off x="5059533" y="2035647"/>
            <a:ext cx="288064" cy="288064"/>
          </a:xfrm>
          <a:prstGeom prst="ellipse">
            <a:avLst/>
          </a:prstGeom>
          <a:solidFill>
            <a:srgbClr val="C00000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Oval 87">
            <a:extLst>
              <a:ext uri="{FF2B5EF4-FFF2-40B4-BE49-F238E27FC236}">
                <a16:creationId xmlns:a16="http://schemas.microsoft.com/office/drawing/2014/main" id="{6C4FE96A-FB9F-4771-B06A-A6D1F9CFEE1B}"/>
              </a:ext>
            </a:extLst>
          </p:cNvPr>
          <p:cNvSpPr>
            <a:spLocks noChangeAspect="1"/>
          </p:cNvSpPr>
          <p:nvPr/>
        </p:nvSpPr>
        <p:spPr>
          <a:xfrm>
            <a:off x="5059533" y="3905987"/>
            <a:ext cx="288064" cy="288064"/>
          </a:xfrm>
          <a:prstGeom prst="ellipse">
            <a:avLst/>
          </a:prstGeom>
          <a:solidFill>
            <a:srgbClr val="C00000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Oval 87">
            <a:extLst>
              <a:ext uri="{FF2B5EF4-FFF2-40B4-BE49-F238E27FC236}">
                <a16:creationId xmlns:a16="http://schemas.microsoft.com/office/drawing/2014/main" id="{87CCF5AA-3573-409C-9023-DC175AC43377}"/>
              </a:ext>
            </a:extLst>
          </p:cNvPr>
          <p:cNvSpPr>
            <a:spLocks noChangeAspect="1"/>
          </p:cNvSpPr>
          <p:nvPr/>
        </p:nvSpPr>
        <p:spPr>
          <a:xfrm>
            <a:off x="5048206" y="5177181"/>
            <a:ext cx="288064" cy="288064"/>
          </a:xfrm>
          <a:prstGeom prst="ellipse">
            <a:avLst/>
          </a:prstGeom>
          <a:solidFill>
            <a:srgbClr val="C00000"/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3807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1"/>
      <p:bldP spid="54" grpId="2"/>
      <p:bldP spid="55" grpId="3"/>
      <p:bldP spid="56" grpId="4"/>
      <p:bldP spid="57" grpId="5"/>
      <p:bldP spid="58" grpId="6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AB74D4F-8A37-4C77-AD9A-F7A27DB523AE}"/>
              </a:ext>
            </a:extLst>
          </p:cNvPr>
          <p:cNvSpPr/>
          <p:nvPr/>
        </p:nvSpPr>
        <p:spPr>
          <a:xfrm>
            <a:off x="1326119" y="-30163"/>
            <a:ext cx="5315187" cy="400085"/>
          </a:xfrm>
          <a:prstGeom prst="rect">
            <a:avLst/>
          </a:prstGeom>
        </p:spPr>
        <p:txBody>
          <a:bodyPr wrap="none" lIns="91415" tIns="45708" rIns="91415" bIns="45708">
            <a:spAutoFit/>
          </a:bodyPr>
          <a:lstStyle/>
          <a:p>
            <a:pPr lvl="0" algn="ctr"/>
            <a:r>
              <a:rPr lang="ru-RU" sz="2000" b="1">
                <a:latin typeface="Arial" pitchFamily="34" charset="0"/>
                <a:cs typeface="Arial" pitchFamily="34" charset="0"/>
              </a:rPr>
              <a:t>Малое и среднее предпринимательство</a:t>
            </a:r>
          </a:p>
        </p:txBody>
      </p:sp>
      <p:sp>
        <p:nvSpPr>
          <p:cNvPr id="85" name="Text Placeholder 3">
            <a:extLst>
              <a:ext uri="{FF2B5EF4-FFF2-40B4-BE49-F238E27FC236}">
                <a16:creationId xmlns:a16="http://schemas.microsoft.com/office/drawing/2014/main" id="{99BF5E6B-8DC0-4D21-8589-7D601C293239}"/>
              </a:ext>
            </a:extLst>
          </p:cNvPr>
          <p:cNvSpPr txBox="1"/>
          <p:nvPr/>
        </p:nvSpPr>
        <p:spPr>
          <a:xfrm>
            <a:off x="-16626" y="557370"/>
            <a:ext cx="12375188" cy="795945"/>
          </a:xfrm>
          <a:prstGeom prst="rect">
            <a:avLst/>
          </a:prstGeom>
        </p:spPr>
        <p:txBody>
          <a:bodyPr/>
          <a:lstStyle>
            <a:lvl1pPr marL="437852" indent="-437852" algn="l" defTabSz="1167606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4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48680" indent="-364877" algn="l" defTabSz="1167606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9507" indent="-291902" algn="l" defTabSz="1167606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43312" indent="-291902" algn="l" defTabSz="1167606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27117" indent="-291902" algn="l" defTabSz="1167606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10920" indent="-291902" algn="l" defTabSz="1167606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94723" indent="-291902" algn="l" defTabSz="1167606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78525" indent="-291902" algn="l" defTabSz="1167606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962329" indent="-291902" algn="l" defTabSz="1167606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 latinLnBrk="0">
              <a:spcBef>
                <a:spcPct val="0"/>
              </a:spcBef>
              <a:buNone/>
            </a:pPr>
            <a:r>
              <a:rPr lang="ru-RU" sz="20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Оказана финансовая поддержка</a:t>
            </a:r>
            <a:r>
              <a:rPr lang="ru-RU" sz="20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ru-RU" sz="20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субъектам малого и среднего  предпринимательства </a:t>
            </a:r>
            <a:endParaRPr lang="en-US" sz="200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6" name="Группа 85">
            <a:extLst>
              <a:ext uri="{FF2B5EF4-FFF2-40B4-BE49-F238E27FC236}">
                <a16:creationId xmlns:a16="http://schemas.microsoft.com/office/drawing/2014/main" id="{B2381F94-9004-4CD6-98D2-F198AE79914A}"/>
              </a:ext>
            </a:extLst>
          </p:cNvPr>
          <p:cNvGrpSpPr/>
          <p:nvPr/>
        </p:nvGrpSpPr>
        <p:grpSpPr>
          <a:xfrm>
            <a:off x="5242097" y="2294667"/>
            <a:ext cx="1817041" cy="1527931"/>
            <a:chOff x="3492999" y="1501888"/>
            <a:chExt cx="5248504" cy="4579205"/>
          </a:xfrm>
        </p:grpSpPr>
        <p:sp>
          <p:nvSpPr>
            <p:cNvPr id="87" name="Graphic 11">
              <a:extLst>
                <a:ext uri="{FF2B5EF4-FFF2-40B4-BE49-F238E27FC236}">
                  <a16:creationId xmlns:a16="http://schemas.microsoft.com/office/drawing/2014/main" id="{2FD686C6-478E-4461-92E1-2CCFE496D3A9}"/>
                </a:ext>
              </a:extLst>
            </p:cNvPr>
            <p:cNvSpPr/>
            <p:nvPr/>
          </p:nvSpPr>
          <p:spPr>
            <a:xfrm>
              <a:off x="4877241" y="3155545"/>
              <a:ext cx="1097032" cy="2829504"/>
            </a:xfrm>
            <a:custGeom>
              <a:gdLst>
                <a:gd name="connsiteX0" fmla="*/ 1732970 w 1743075"/>
                <a:gd name="connsiteY0" fmla="*/ 1329937 h 4495800"/>
                <a:gd name="connsiteX1" fmla="*/ 1726302 w 1743075"/>
                <a:gd name="connsiteY1" fmla="*/ 1291837 h 4495800"/>
                <a:gd name="connsiteX2" fmla="*/ 1698680 w 1743075"/>
                <a:gd name="connsiteY2" fmla="*/ 1230877 h 4495800"/>
                <a:gd name="connsiteX3" fmla="*/ 1666295 w 1743075"/>
                <a:gd name="connsiteY3" fmla="*/ 1177537 h 4495800"/>
                <a:gd name="connsiteX4" fmla="*/ 1643435 w 1743075"/>
                <a:gd name="connsiteY4" fmla="*/ 1128959 h 4495800"/>
                <a:gd name="connsiteX5" fmla="*/ 1636767 w 1743075"/>
                <a:gd name="connsiteY5" fmla="*/ 1117529 h 4495800"/>
                <a:gd name="connsiteX6" fmla="*/ 1595810 w 1743075"/>
                <a:gd name="connsiteY6" fmla="*/ 1023232 h 4495800"/>
                <a:gd name="connsiteX7" fmla="*/ 1586285 w 1743075"/>
                <a:gd name="connsiteY7" fmla="*/ 1007039 h 4495800"/>
                <a:gd name="connsiteX8" fmla="*/ 1573902 w 1743075"/>
                <a:gd name="connsiteY8" fmla="*/ 972749 h 4495800"/>
                <a:gd name="connsiteX9" fmla="*/ 1560567 w 1743075"/>
                <a:gd name="connsiteY9" fmla="*/ 923219 h 4495800"/>
                <a:gd name="connsiteX10" fmla="*/ 1550090 w 1743075"/>
                <a:gd name="connsiteY10" fmla="*/ 880357 h 4495800"/>
                <a:gd name="connsiteX11" fmla="*/ 1547232 w 1743075"/>
                <a:gd name="connsiteY11" fmla="*/ 863212 h 4495800"/>
                <a:gd name="connsiteX12" fmla="*/ 1508180 w 1743075"/>
                <a:gd name="connsiteY12" fmla="*/ 747959 h 4495800"/>
                <a:gd name="connsiteX13" fmla="*/ 1468175 w 1743075"/>
                <a:gd name="connsiteY13" fmla="*/ 705097 h 4495800"/>
                <a:gd name="connsiteX14" fmla="*/ 1428170 w 1743075"/>
                <a:gd name="connsiteY14" fmla="*/ 685094 h 4495800"/>
                <a:gd name="connsiteX15" fmla="*/ 1380545 w 1743075"/>
                <a:gd name="connsiteY15" fmla="*/ 669854 h 4495800"/>
                <a:gd name="connsiteX16" fmla="*/ 1303392 w 1743075"/>
                <a:gd name="connsiteY16" fmla="*/ 650804 h 4495800"/>
                <a:gd name="connsiteX17" fmla="*/ 1301487 w 1743075"/>
                <a:gd name="connsiteY17" fmla="*/ 649852 h 4495800"/>
                <a:gd name="connsiteX18" fmla="*/ 1223382 w 1743075"/>
                <a:gd name="connsiteY18" fmla="*/ 629849 h 4495800"/>
                <a:gd name="connsiteX19" fmla="*/ 1160517 w 1743075"/>
                <a:gd name="connsiteY19" fmla="*/ 610799 h 4495800"/>
                <a:gd name="connsiteX20" fmla="*/ 1101462 w 1743075"/>
                <a:gd name="connsiteY20" fmla="*/ 511739 h 4495800"/>
                <a:gd name="connsiteX21" fmla="*/ 1106225 w 1743075"/>
                <a:gd name="connsiteY21" fmla="*/ 422204 h 4495800"/>
                <a:gd name="connsiteX22" fmla="*/ 1119560 w 1743075"/>
                <a:gd name="connsiteY22" fmla="*/ 398392 h 4495800"/>
                <a:gd name="connsiteX23" fmla="*/ 1150040 w 1743075"/>
                <a:gd name="connsiteY23" fmla="*/ 352672 h 4495800"/>
                <a:gd name="connsiteX24" fmla="*/ 1155755 w 1743075"/>
                <a:gd name="connsiteY24" fmla="*/ 326002 h 4495800"/>
                <a:gd name="connsiteX25" fmla="*/ 1153850 w 1743075"/>
                <a:gd name="connsiteY25" fmla="*/ 263137 h 4495800"/>
                <a:gd name="connsiteX26" fmla="*/ 1135752 w 1743075"/>
                <a:gd name="connsiteY26" fmla="*/ 252659 h 4495800"/>
                <a:gd name="connsiteX27" fmla="*/ 1124322 w 1743075"/>
                <a:gd name="connsiteY27" fmla="*/ 241229 h 4495800"/>
                <a:gd name="connsiteX28" fmla="*/ 1125275 w 1743075"/>
                <a:gd name="connsiteY28" fmla="*/ 203129 h 4495800"/>
                <a:gd name="connsiteX29" fmla="*/ 1124322 w 1743075"/>
                <a:gd name="connsiteY29" fmla="*/ 182174 h 4495800"/>
                <a:gd name="connsiteX30" fmla="*/ 1074792 w 1743075"/>
                <a:gd name="connsiteY30" fmla="*/ 56444 h 4495800"/>
                <a:gd name="connsiteX31" fmla="*/ 1048122 w 1743075"/>
                <a:gd name="connsiteY31" fmla="*/ 37394 h 4495800"/>
                <a:gd name="connsiteX32" fmla="*/ 1005260 w 1743075"/>
                <a:gd name="connsiteY32" fmla="*/ 20249 h 4495800"/>
                <a:gd name="connsiteX33" fmla="*/ 873815 w 1743075"/>
                <a:gd name="connsiteY33" fmla="*/ 24059 h 4495800"/>
                <a:gd name="connsiteX34" fmla="*/ 782375 w 1743075"/>
                <a:gd name="connsiteY34" fmla="*/ 104069 h 4495800"/>
                <a:gd name="connsiteX35" fmla="*/ 775707 w 1743075"/>
                <a:gd name="connsiteY35" fmla="*/ 117404 h 4495800"/>
                <a:gd name="connsiteX36" fmla="*/ 769040 w 1743075"/>
                <a:gd name="connsiteY36" fmla="*/ 159314 h 4495800"/>
                <a:gd name="connsiteX37" fmla="*/ 759515 w 1743075"/>
                <a:gd name="connsiteY37" fmla="*/ 293617 h 4495800"/>
                <a:gd name="connsiteX38" fmla="*/ 759515 w 1743075"/>
                <a:gd name="connsiteY38" fmla="*/ 297427 h 4495800"/>
                <a:gd name="connsiteX39" fmla="*/ 762372 w 1743075"/>
                <a:gd name="connsiteY39" fmla="*/ 370769 h 4495800"/>
                <a:gd name="connsiteX40" fmla="*/ 786185 w 1743075"/>
                <a:gd name="connsiteY40" fmla="*/ 424109 h 4495800"/>
                <a:gd name="connsiteX41" fmla="*/ 799520 w 1743075"/>
                <a:gd name="connsiteY41" fmla="*/ 446969 h 4495800"/>
                <a:gd name="connsiteX42" fmla="*/ 811902 w 1743075"/>
                <a:gd name="connsiteY42" fmla="*/ 517454 h 4495800"/>
                <a:gd name="connsiteX43" fmla="*/ 806187 w 1743075"/>
                <a:gd name="connsiteY43" fmla="*/ 540314 h 4495800"/>
                <a:gd name="connsiteX44" fmla="*/ 729035 w 1743075"/>
                <a:gd name="connsiteY44" fmla="*/ 576509 h 4495800"/>
                <a:gd name="connsiteX45" fmla="*/ 717605 w 1743075"/>
                <a:gd name="connsiteY45" fmla="*/ 579367 h 4495800"/>
                <a:gd name="connsiteX46" fmla="*/ 546155 w 1743075"/>
                <a:gd name="connsiteY46" fmla="*/ 617467 h 4495800"/>
                <a:gd name="connsiteX47" fmla="*/ 469955 w 1743075"/>
                <a:gd name="connsiteY47" fmla="*/ 627944 h 4495800"/>
                <a:gd name="connsiteX48" fmla="*/ 396612 w 1743075"/>
                <a:gd name="connsiteY48" fmla="*/ 646994 h 4495800"/>
                <a:gd name="connsiteX49" fmla="*/ 348035 w 1743075"/>
                <a:gd name="connsiteY49" fmla="*/ 688904 h 4495800"/>
                <a:gd name="connsiteX50" fmla="*/ 311840 w 1743075"/>
                <a:gd name="connsiteY50" fmla="*/ 807014 h 4495800"/>
                <a:gd name="connsiteX51" fmla="*/ 287075 w 1743075"/>
                <a:gd name="connsiteY51" fmla="*/ 848924 h 4495800"/>
                <a:gd name="connsiteX52" fmla="*/ 246117 w 1743075"/>
                <a:gd name="connsiteY52" fmla="*/ 896549 h 4495800"/>
                <a:gd name="connsiteX53" fmla="*/ 233735 w 1743075"/>
                <a:gd name="connsiteY53" fmla="*/ 922267 h 4495800"/>
                <a:gd name="connsiteX54" fmla="*/ 164202 w 1743075"/>
                <a:gd name="connsiteY54" fmla="*/ 1008944 h 4495800"/>
                <a:gd name="connsiteX55" fmla="*/ 152772 w 1743075"/>
                <a:gd name="connsiteY55" fmla="*/ 1024184 h 4495800"/>
                <a:gd name="connsiteX56" fmla="*/ 81335 w 1743075"/>
                <a:gd name="connsiteY56" fmla="*/ 1130864 h 4495800"/>
                <a:gd name="connsiteX57" fmla="*/ 10850 w 1743075"/>
                <a:gd name="connsiteY57" fmla="*/ 1280407 h 4495800"/>
                <a:gd name="connsiteX58" fmla="*/ 27042 w 1743075"/>
                <a:gd name="connsiteY58" fmla="*/ 1395659 h 4495800"/>
                <a:gd name="connsiteX59" fmla="*/ 61332 w 1743075"/>
                <a:gd name="connsiteY59" fmla="*/ 1453762 h 4495800"/>
                <a:gd name="connsiteX60" fmla="*/ 74667 w 1743075"/>
                <a:gd name="connsiteY60" fmla="*/ 1474717 h 4495800"/>
                <a:gd name="connsiteX61" fmla="*/ 97527 w 1743075"/>
                <a:gd name="connsiteY61" fmla="*/ 1509007 h 4495800"/>
                <a:gd name="connsiteX62" fmla="*/ 108005 w 1743075"/>
                <a:gd name="connsiteY62" fmla="*/ 1522342 h 4495800"/>
                <a:gd name="connsiteX63" fmla="*/ 162297 w 1743075"/>
                <a:gd name="connsiteY63" fmla="*/ 1602352 h 4495800"/>
                <a:gd name="connsiteX64" fmla="*/ 201350 w 1743075"/>
                <a:gd name="connsiteY64" fmla="*/ 1654739 h 4495800"/>
                <a:gd name="connsiteX65" fmla="*/ 288980 w 1743075"/>
                <a:gd name="connsiteY65" fmla="*/ 1768087 h 4495800"/>
                <a:gd name="connsiteX66" fmla="*/ 300410 w 1743075"/>
                <a:gd name="connsiteY66" fmla="*/ 1810949 h 4495800"/>
                <a:gd name="connsiteX67" fmla="*/ 288027 w 1743075"/>
                <a:gd name="connsiteY67" fmla="*/ 1909057 h 4495800"/>
                <a:gd name="connsiteX68" fmla="*/ 279455 w 1743075"/>
                <a:gd name="connsiteY68" fmla="*/ 2064314 h 4495800"/>
                <a:gd name="connsiteX69" fmla="*/ 277550 w 1743075"/>
                <a:gd name="connsiteY69" fmla="*/ 2079554 h 4495800"/>
                <a:gd name="connsiteX70" fmla="*/ 266120 w 1743075"/>
                <a:gd name="connsiteY70" fmla="*/ 2192902 h 4495800"/>
                <a:gd name="connsiteX71" fmla="*/ 265167 w 1743075"/>
                <a:gd name="connsiteY71" fmla="*/ 2338634 h 4495800"/>
                <a:gd name="connsiteX72" fmla="*/ 251832 w 1743075"/>
                <a:gd name="connsiteY72" fmla="*/ 2463412 h 4495800"/>
                <a:gd name="connsiteX73" fmla="*/ 268025 w 1743075"/>
                <a:gd name="connsiteY73" fmla="*/ 2496749 h 4495800"/>
                <a:gd name="connsiteX74" fmla="*/ 358512 w 1743075"/>
                <a:gd name="connsiteY74" fmla="*/ 2521514 h 4495800"/>
                <a:gd name="connsiteX75" fmla="*/ 377562 w 1743075"/>
                <a:gd name="connsiteY75" fmla="*/ 2525324 h 4495800"/>
                <a:gd name="connsiteX76" fmla="*/ 467097 w 1743075"/>
                <a:gd name="connsiteY76" fmla="*/ 2499607 h 4495800"/>
                <a:gd name="connsiteX77" fmla="*/ 496625 w 1743075"/>
                <a:gd name="connsiteY77" fmla="*/ 2472937 h 4495800"/>
                <a:gd name="connsiteX78" fmla="*/ 498530 w 1743075"/>
                <a:gd name="connsiteY78" fmla="*/ 2500559 h 4495800"/>
                <a:gd name="connsiteX79" fmla="*/ 497577 w 1743075"/>
                <a:gd name="connsiteY79" fmla="*/ 2653912 h 4495800"/>
                <a:gd name="connsiteX80" fmla="*/ 491862 w 1743075"/>
                <a:gd name="connsiteY80" fmla="*/ 2752972 h 4495800"/>
                <a:gd name="connsiteX81" fmla="*/ 489957 w 1743075"/>
                <a:gd name="connsiteY81" fmla="*/ 2915849 h 4495800"/>
                <a:gd name="connsiteX82" fmla="*/ 483290 w 1743075"/>
                <a:gd name="connsiteY82" fmla="*/ 3303517 h 4495800"/>
                <a:gd name="connsiteX83" fmla="*/ 483290 w 1743075"/>
                <a:gd name="connsiteY83" fmla="*/ 3423532 h 4495800"/>
                <a:gd name="connsiteX84" fmla="*/ 489005 w 1743075"/>
                <a:gd name="connsiteY84" fmla="*/ 3666419 h 4495800"/>
                <a:gd name="connsiteX85" fmla="*/ 497577 w 1743075"/>
                <a:gd name="connsiteY85" fmla="*/ 3953122 h 4495800"/>
                <a:gd name="connsiteX86" fmla="*/ 498530 w 1743075"/>
                <a:gd name="connsiteY86" fmla="*/ 3964552 h 4495800"/>
                <a:gd name="connsiteX87" fmla="*/ 505197 w 1743075"/>
                <a:gd name="connsiteY87" fmla="*/ 4019797 h 4495800"/>
                <a:gd name="connsiteX88" fmla="*/ 507102 w 1743075"/>
                <a:gd name="connsiteY88" fmla="*/ 4083614 h 4495800"/>
                <a:gd name="connsiteX89" fmla="*/ 513770 w 1743075"/>
                <a:gd name="connsiteY89" fmla="*/ 4111237 h 4495800"/>
                <a:gd name="connsiteX90" fmla="*/ 539487 w 1743075"/>
                <a:gd name="connsiteY90" fmla="*/ 4176959 h 4495800"/>
                <a:gd name="connsiteX91" fmla="*/ 562347 w 1743075"/>
                <a:gd name="connsiteY91" fmla="*/ 4278877 h 4495800"/>
                <a:gd name="connsiteX92" fmla="*/ 561395 w 1743075"/>
                <a:gd name="connsiteY92" fmla="*/ 4299832 h 4495800"/>
                <a:gd name="connsiteX93" fmla="*/ 551870 w 1743075"/>
                <a:gd name="connsiteY93" fmla="*/ 4354124 h 4495800"/>
                <a:gd name="connsiteX94" fmla="*/ 583302 w 1743075"/>
                <a:gd name="connsiteY94" fmla="*/ 4404607 h 4495800"/>
                <a:gd name="connsiteX95" fmla="*/ 600447 w 1743075"/>
                <a:gd name="connsiteY95" fmla="*/ 4423657 h 4495800"/>
                <a:gd name="connsiteX96" fmla="*/ 628070 w 1743075"/>
                <a:gd name="connsiteY96" fmla="*/ 4459852 h 4495800"/>
                <a:gd name="connsiteX97" fmla="*/ 690935 w 1743075"/>
                <a:gd name="connsiteY97" fmla="*/ 4483664 h 4495800"/>
                <a:gd name="connsiteX98" fmla="*/ 762372 w 1743075"/>
                <a:gd name="connsiteY98" fmla="*/ 4492237 h 4495800"/>
                <a:gd name="connsiteX99" fmla="*/ 898580 w 1743075"/>
                <a:gd name="connsiteY99" fmla="*/ 4493189 h 4495800"/>
                <a:gd name="connsiteX100" fmla="*/ 913820 w 1743075"/>
                <a:gd name="connsiteY100" fmla="*/ 4464614 h 4495800"/>
                <a:gd name="connsiteX101" fmla="*/ 901437 w 1743075"/>
                <a:gd name="connsiteY101" fmla="*/ 4434134 h 4495800"/>
                <a:gd name="connsiteX102" fmla="*/ 869052 w 1743075"/>
                <a:gd name="connsiteY102" fmla="*/ 4351267 h 4495800"/>
                <a:gd name="connsiteX103" fmla="*/ 859527 w 1743075"/>
                <a:gd name="connsiteY103" fmla="*/ 4338884 h 4495800"/>
                <a:gd name="connsiteX104" fmla="*/ 811902 w 1743075"/>
                <a:gd name="connsiteY104" fmla="*/ 4263637 h 4495800"/>
                <a:gd name="connsiteX105" fmla="*/ 812855 w 1743075"/>
                <a:gd name="connsiteY105" fmla="*/ 4206487 h 4495800"/>
                <a:gd name="connsiteX106" fmla="*/ 823332 w 1743075"/>
                <a:gd name="connsiteY106" fmla="*/ 4165529 h 4495800"/>
                <a:gd name="connsiteX107" fmla="*/ 841430 w 1743075"/>
                <a:gd name="connsiteY107" fmla="*/ 4050277 h 4495800"/>
                <a:gd name="connsiteX108" fmla="*/ 849050 w 1743075"/>
                <a:gd name="connsiteY108" fmla="*/ 3982649 h 4495800"/>
                <a:gd name="connsiteX109" fmla="*/ 837620 w 1743075"/>
                <a:gd name="connsiteY109" fmla="*/ 3734999 h 4495800"/>
                <a:gd name="connsiteX110" fmla="*/ 826190 w 1743075"/>
                <a:gd name="connsiteY110" fmla="*/ 3662609 h 4495800"/>
                <a:gd name="connsiteX111" fmla="*/ 807140 w 1743075"/>
                <a:gd name="connsiteY111" fmla="*/ 3601649 h 4495800"/>
                <a:gd name="connsiteX112" fmla="*/ 789995 w 1743075"/>
                <a:gd name="connsiteY112" fmla="*/ 3537832 h 4495800"/>
                <a:gd name="connsiteX113" fmla="*/ 786185 w 1743075"/>
                <a:gd name="connsiteY113" fmla="*/ 3494017 h 4495800"/>
                <a:gd name="connsiteX114" fmla="*/ 790947 w 1743075"/>
                <a:gd name="connsiteY114" fmla="*/ 3454012 h 4495800"/>
                <a:gd name="connsiteX115" fmla="*/ 798567 w 1743075"/>
                <a:gd name="connsiteY115" fmla="*/ 3393052 h 4495800"/>
                <a:gd name="connsiteX116" fmla="*/ 799520 w 1743075"/>
                <a:gd name="connsiteY116" fmla="*/ 3274942 h 4495800"/>
                <a:gd name="connsiteX117" fmla="*/ 803330 w 1743075"/>
                <a:gd name="connsiteY117" fmla="*/ 3260654 h 4495800"/>
                <a:gd name="connsiteX118" fmla="*/ 819522 w 1743075"/>
                <a:gd name="connsiteY118" fmla="*/ 3223507 h 4495800"/>
                <a:gd name="connsiteX119" fmla="*/ 825237 w 1743075"/>
                <a:gd name="connsiteY119" fmla="*/ 3178739 h 4495800"/>
                <a:gd name="connsiteX120" fmla="*/ 903342 w 1743075"/>
                <a:gd name="connsiteY120" fmla="*/ 2818694 h 4495800"/>
                <a:gd name="connsiteX121" fmla="*/ 921440 w 1743075"/>
                <a:gd name="connsiteY121" fmla="*/ 2752019 h 4495800"/>
                <a:gd name="connsiteX122" fmla="*/ 927155 w 1743075"/>
                <a:gd name="connsiteY122" fmla="*/ 2753924 h 4495800"/>
                <a:gd name="connsiteX123" fmla="*/ 917630 w 1743075"/>
                <a:gd name="connsiteY123" fmla="*/ 2838697 h 4495800"/>
                <a:gd name="connsiteX124" fmla="*/ 899532 w 1743075"/>
                <a:gd name="connsiteY124" fmla="*/ 3093967 h 4495800"/>
                <a:gd name="connsiteX125" fmla="*/ 902390 w 1743075"/>
                <a:gd name="connsiteY125" fmla="*/ 3124447 h 4495800"/>
                <a:gd name="connsiteX126" fmla="*/ 893817 w 1743075"/>
                <a:gd name="connsiteY126" fmla="*/ 3190169 h 4495800"/>
                <a:gd name="connsiteX127" fmla="*/ 894770 w 1743075"/>
                <a:gd name="connsiteY127" fmla="*/ 3224459 h 4495800"/>
                <a:gd name="connsiteX128" fmla="*/ 905247 w 1743075"/>
                <a:gd name="connsiteY128" fmla="*/ 3328282 h 4495800"/>
                <a:gd name="connsiteX129" fmla="*/ 905247 w 1743075"/>
                <a:gd name="connsiteY129" fmla="*/ 3412102 h 4495800"/>
                <a:gd name="connsiteX130" fmla="*/ 913820 w 1743075"/>
                <a:gd name="connsiteY130" fmla="*/ 3633082 h 4495800"/>
                <a:gd name="connsiteX131" fmla="*/ 919535 w 1743075"/>
                <a:gd name="connsiteY131" fmla="*/ 3730237 h 4495800"/>
                <a:gd name="connsiteX132" fmla="*/ 916677 w 1743075"/>
                <a:gd name="connsiteY132" fmla="*/ 3760717 h 4495800"/>
                <a:gd name="connsiteX133" fmla="*/ 896675 w 1743075"/>
                <a:gd name="connsiteY133" fmla="*/ 3862634 h 4495800"/>
                <a:gd name="connsiteX134" fmla="*/ 883340 w 1743075"/>
                <a:gd name="connsiteY134" fmla="*/ 4033132 h 4495800"/>
                <a:gd name="connsiteX135" fmla="*/ 855717 w 1743075"/>
                <a:gd name="connsiteY135" fmla="*/ 4201724 h 4495800"/>
                <a:gd name="connsiteX136" fmla="*/ 880482 w 1743075"/>
                <a:gd name="connsiteY136" fmla="*/ 4262684 h 4495800"/>
                <a:gd name="connsiteX137" fmla="*/ 936680 w 1743075"/>
                <a:gd name="connsiteY137" fmla="*/ 4289354 h 4495800"/>
                <a:gd name="connsiteX138" fmla="*/ 979542 w 1743075"/>
                <a:gd name="connsiteY138" fmla="*/ 4295069 h 4495800"/>
                <a:gd name="connsiteX139" fmla="*/ 1015737 w 1743075"/>
                <a:gd name="connsiteY139" fmla="*/ 4306499 h 4495800"/>
                <a:gd name="connsiteX140" fmla="*/ 1038597 w 1743075"/>
                <a:gd name="connsiteY140" fmla="*/ 4339837 h 4495800"/>
                <a:gd name="connsiteX141" fmla="*/ 1059552 w 1743075"/>
                <a:gd name="connsiteY141" fmla="*/ 4361744 h 4495800"/>
                <a:gd name="connsiteX142" fmla="*/ 1170995 w 1743075"/>
                <a:gd name="connsiteY142" fmla="*/ 4391272 h 4495800"/>
                <a:gd name="connsiteX143" fmla="*/ 1283390 w 1743075"/>
                <a:gd name="connsiteY143" fmla="*/ 4390319 h 4495800"/>
                <a:gd name="connsiteX144" fmla="*/ 1321490 w 1743075"/>
                <a:gd name="connsiteY144" fmla="*/ 4385557 h 4495800"/>
                <a:gd name="connsiteX145" fmla="*/ 1333872 w 1743075"/>
                <a:gd name="connsiteY145" fmla="*/ 4358887 h 4495800"/>
                <a:gd name="connsiteX146" fmla="*/ 1317680 w 1743075"/>
                <a:gd name="connsiteY146" fmla="*/ 4324597 h 4495800"/>
                <a:gd name="connsiteX147" fmla="*/ 1297677 w 1743075"/>
                <a:gd name="connsiteY147" fmla="*/ 4296974 h 4495800"/>
                <a:gd name="connsiteX148" fmla="*/ 1258625 w 1743075"/>
                <a:gd name="connsiteY148" fmla="*/ 4268399 h 4495800"/>
                <a:gd name="connsiteX149" fmla="*/ 1196712 w 1743075"/>
                <a:gd name="connsiteY149" fmla="*/ 4203629 h 4495800"/>
                <a:gd name="connsiteX150" fmla="*/ 1195760 w 1743075"/>
                <a:gd name="connsiteY150" fmla="*/ 4201724 h 4495800"/>
                <a:gd name="connsiteX151" fmla="*/ 1173852 w 1743075"/>
                <a:gd name="connsiteY151" fmla="*/ 4137907 h 4495800"/>
                <a:gd name="connsiteX152" fmla="*/ 1159565 w 1743075"/>
                <a:gd name="connsiteY152" fmla="*/ 4061707 h 4495800"/>
                <a:gd name="connsiteX153" fmla="*/ 1165280 w 1743075"/>
                <a:gd name="connsiteY153" fmla="*/ 4002652 h 4495800"/>
                <a:gd name="connsiteX154" fmla="*/ 1172900 w 1743075"/>
                <a:gd name="connsiteY154" fmla="*/ 3971219 h 4495800"/>
                <a:gd name="connsiteX155" fmla="*/ 1185282 w 1743075"/>
                <a:gd name="connsiteY155" fmla="*/ 3875017 h 4495800"/>
                <a:gd name="connsiteX156" fmla="*/ 1194807 w 1743075"/>
                <a:gd name="connsiteY156" fmla="*/ 3808342 h 4495800"/>
                <a:gd name="connsiteX157" fmla="*/ 1204332 w 1743075"/>
                <a:gd name="connsiteY157" fmla="*/ 3674992 h 4495800"/>
                <a:gd name="connsiteX158" fmla="*/ 1206237 w 1743075"/>
                <a:gd name="connsiteY158" fmla="*/ 3661657 h 4495800"/>
                <a:gd name="connsiteX159" fmla="*/ 1226240 w 1743075"/>
                <a:gd name="connsiteY159" fmla="*/ 3498779 h 4495800"/>
                <a:gd name="connsiteX160" fmla="*/ 1231002 w 1743075"/>
                <a:gd name="connsiteY160" fmla="*/ 3436867 h 4495800"/>
                <a:gd name="connsiteX161" fmla="*/ 1230050 w 1743075"/>
                <a:gd name="connsiteY161" fmla="*/ 3412102 h 4495800"/>
                <a:gd name="connsiteX162" fmla="*/ 1225287 w 1743075"/>
                <a:gd name="connsiteY162" fmla="*/ 3374002 h 4495800"/>
                <a:gd name="connsiteX163" fmla="*/ 1225287 w 1743075"/>
                <a:gd name="connsiteY163" fmla="*/ 3293992 h 4495800"/>
                <a:gd name="connsiteX164" fmla="*/ 1231955 w 1743075"/>
                <a:gd name="connsiteY164" fmla="*/ 3253987 h 4495800"/>
                <a:gd name="connsiteX165" fmla="*/ 1239575 w 1743075"/>
                <a:gd name="connsiteY165" fmla="*/ 3222554 h 4495800"/>
                <a:gd name="connsiteX166" fmla="*/ 1248147 w 1743075"/>
                <a:gd name="connsiteY166" fmla="*/ 3120637 h 4495800"/>
                <a:gd name="connsiteX167" fmla="*/ 1250052 w 1743075"/>
                <a:gd name="connsiteY167" fmla="*/ 3109207 h 4495800"/>
                <a:gd name="connsiteX168" fmla="*/ 1263387 w 1743075"/>
                <a:gd name="connsiteY168" fmla="*/ 3019672 h 4495800"/>
                <a:gd name="connsiteX169" fmla="*/ 1274817 w 1743075"/>
                <a:gd name="connsiteY169" fmla="*/ 2951092 h 4495800"/>
                <a:gd name="connsiteX170" fmla="*/ 1287200 w 1743075"/>
                <a:gd name="connsiteY170" fmla="*/ 2882512 h 4495800"/>
                <a:gd name="connsiteX171" fmla="*/ 1289105 w 1743075"/>
                <a:gd name="connsiteY171" fmla="*/ 2861557 h 4495800"/>
                <a:gd name="connsiteX172" fmla="*/ 1302440 w 1743075"/>
                <a:gd name="connsiteY172" fmla="*/ 2764402 h 4495800"/>
                <a:gd name="connsiteX173" fmla="*/ 1308155 w 1743075"/>
                <a:gd name="connsiteY173" fmla="*/ 2728207 h 4495800"/>
                <a:gd name="connsiteX174" fmla="*/ 1317680 w 1743075"/>
                <a:gd name="connsiteY174" fmla="*/ 2672962 h 4495800"/>
                <a:gd name="connsiteX175" fmla="*/ 1328157 w 1743075"/>
                <a:gd name="connsiteY175" fmla="*/ 2557709 h 4495800"/>
                <a:gd name="connsiteX176" fmla="*/ 1329110 w 1743075"/>
                <a:gd name="connsiteY176" fmla="*/ 2553899 h 4495800"/>
                <a:gd name="connsiteX177" fmla="*/ 1348160 w 1743075"/>
                <a:gd name="connsiteY177" fmla="*/ 2535802 h 4495800"/>
                <a:gd name="connsiteX178" fmla="*/ 1445315 w 1743075"/>
                <a:gd name="connsiteY178" fmla="*/ 2494844 h 4495800"/>
                <a:gd name="connsiteX179" fmla="*/ 1474842 w 1743075"/>
                <a:gd name="connsiteY179" fmla="*/ 2438647 h 4495800"/>
                <a:gd name="connsiteX180" fmla="*/ 1470080 w 1743075"/>
                <a:gd name="connsiteY180" fmla="*/ 2388164 h 4495800"/>
                <a:gd name="connsiteX181" fmla="*/ 1468175 w 1743075"/>
                <a:gd name="connsiteY181" fmla="*/ 2351017 h 4495800"/>
                <a:gd name="connsiteX182" fmla="*/ 1460555 w 1743075"/>
                <a:gd name="connsiteY182" fmla="*/ 1997639 h 4495800"/>
                <a:gd name="connsiteX183" fmla="*/ 1460555 w 1743075"/>
                <a:gd name="connsiteY183" fmla="*/ 1976684 h 4495800"/>
                <a:gd name="connsiteX184" fmla="*/ 1471985 w 1743075"/>
                <a:gd name="connsiteY184" fmla="*/ 1951919 h 4495800"/>
                <a:gd name="connsiteX185" fmla="*/ 1495797 w 1743075"/>
                <a:gd name="connsiteY185" fmla="*/ 1918582 h 4495800"/>
                <a:gd name="connsiteX186" fmla="*/ 1513895 w 1743075"/>
                <a:gd name="connsiteY186" fmla="*/ 1884292 h 4495800"/>
                <a:gd name="connsiteX187" fmla="*/ 1573902 w 1743075"/>
                <a:gd name="connsiteY187" fmla="*/ 1793804 h 4495800"/>
                <a:gd name="connsiteX188" fmla="*/ 1599620 w 1743075"/>
                <a:gd name="connsiteY188" fmla="*/ 1739512 h 4495800"/>
                <a:gd name="connsiteX189" fmla="*/ 1692965 w 1743075"/>
                <a:gd name="connsiteY189" fmla="*/ 1561394 h 4495800"/>
                <a:gd name="connsiteX190" fmla="*/ 1714872 w 1743075"/>
                <a:gd name="connsiteY190" fmla="*/ 1491862 h 4495800"/>
                <a:gd name="connsiteX191" fmla="*/ 1729160 w 1743075"/>
                <a:gd name="connsiteY191" fmla="*/ 1408042 h 4495800"/>
                <a:gd name="connsiteX192" fmla="*/ 1732970 w 1743075"/>
                <a:gd name="connsiteY192" fmla="*/ 1329937 h 4495800"/>
                <a:gd name="connsiteX193" fmla="*/ 373752 w 1743075"/>
                <a:gd name="connsiteY193" fmla="*/ 1452809 h 4495800"/>
                <a:gd name="connsiteX194" fmla="*/ 367085 w 1743075"/>
                <a:gd name="connsiteY194" fmla="*/ 1460429 h 4495800"/>
                <a:gd name="connsiteX195" fmla="*/ 361370 w 1743075"/>
                <a:gd name="connsiteY195" fmla="*/ 1453762 h 4495800"/>
                <a:gd name="connsiteX196" fmla="*/ 319460 w 1743075"/>
                <a:gd name="connsiteY196" fmla="*/ 1365179 h 4495800"/>
                <a:gd name="connsiteX197" fmla="*/ 310887 w 1743075"/>
                <a:gd name="connsiteY197" fmla="*/ 1351844 h 4495800"/>
                <a:gd name="connsiteX198" fmla="*/ 311840 w 1743075"/>
                <a:gd name="connsiteY198" fmla="*/ 1334699 h 4495800"/>
                <a:gd name="connsiteX199" fmla="*/ 343272 w 1743075"/>
                <a:gd name="connsiteY199" fmla="*/ 1297552 h 4495800"/>
                <a:gd name="connsiteX200" fmla="*/ 367085 w 1743075"/>
                <a:gd name="connsiteY200" fmla="*/ 1301362 h 4495800"/>
                <a:gd name="connsiteX201" fmla="*/ 377562 w 1743075"/>
                <a:gd name="connsiteY201" fmla="*/ 1348034 h 4495800"/>
                <a:gd name="connsiteX202" fmla="*/ 377562 w 1743075"/>
                <a:gd name="connsiteY202" fmla="*/ 1381372 h 4495800"/>
                <a:gd name="connsiteX203" fmla="*/ 381372 w 1743075"/>
                <a:gd name="connsiteY203" fmla="*/ 1381372 h 4495800"/>
                <a:gd name="connsiteX204" fmla="*/ 373752 w 1743075"/>
                <a:gd name="connsiteY204" fmla="*/ 1452809 h 4495800"/>
                <a:gd name="connsiteX205" fmla="*/ 575682 w 1743075"/>
                <a:gd name="connsiteY205" fmla="*/ 1686172 h 4495800"/>
                <a:gd name="connsiteX206" fmla="*/ 559490 w 1743075"/>
                <a:gd name="connsiteY206" fmla="*/ 1708079 h 4495800"/>
                <a:gd name="connsiteX207" fmla="*/ 480432 w 1743075"/>
                <a:gd name="connsiteY207" fmla="*/ 1817617 h 4495800"/>
                <a:gd name="connsiteX208" fmla="*/ 476622 w 1743075"/>
                <a:gd name="connsiteY208" fmla="*/ 1834762 h 4495800"/>
                <a:gd name="connsiteX209" fmla="*/ 437570 w 1743075"/>
                <a:gd name="connsiteY209" fmla="*/ 1828094 h 4495800"/>
                <a:gd name="connsiteX210" fmla="*/ 466145 w 1743075"/>
                <a:gd name="connsiteY210" fmla="*/ 1792852 h 4495800"/>
                <a:gd name="connsiteX211" fmla="*/ 557585 w 1743075"/>
                <a:gd name="connsiteY211" fmla="*/ 1688077 h 4495800"/>
                <a:gd name="connsiteX212" fmla="*/ 567110 w 1743075"/>
                <a:gd name="connsiteY212" fmla="*/ 1678552 h 4495800"/>
                <a:gd name="connsiteX213" fmla="*/ 573777 w 1743075"/>
                <a:gd name="connsiteY213" fmla="*/ 1678552 h 4495800"/>
                <a:gd name="connsiteX214" fmla="*/ 575682 w 1743075"/>
                <a:gd name="connsiteY214" fmla="*/ 1686172 h 4495800"/>
                <a:gd name="connsiteX215" fmla="*/ 889055 w 1743075"/>
                <a:gd name="connsiteY215" fmla="*/ 1877624 h 4495800"/>
                <a:gd name="connsiteX216" fmla="*/ 890007 w 1743075"/>
                <a:gd name="connsiteY216" fmla="*/ 1871909 h 4495800"/>
                <a:gd name="connsiteX217" fmla="*/ 887150 w 1743075"/>
                <a:gd name="connsiteY217" fmla="*/ 1834762 h 4495800"/>
                <a:gd name="connsiteX218" fmla="*/ 789995 w 1743075"/>
                <a:gd name="connsiteY218" fmla="*/ 1769992 h 4495800"/>
                <a:gd name="connsiteX219" fmla="*/ 689030 w 1743075"/>
                <a:gd name="connsiteY219" fmla="*/ 1727129 h 4495800"/>
                <a:gd name="connsiteX220" fmla="*/ 655692 w 1743075"/>
                <a:gd name="connsiteY220" fmla="*/ 1712842 h 4495800"/>
                <a:gd name="connsiteX221" fmla="*/ 604257 w 1743075"/>
                <a:gd name="connsiteY221" fmla="*/ 1685219 h 4495800"/>
                <a:gd name="connsiteX222" fmla="*/ 602352 w 1743075"/>
                <a:gd name="connsiteY222" fmla="*/ 1636642 h 4495800"/>
                <a:gd name="connsiteX223" fmla="*/ 618545 w 1743075"/>
                <a:gd name="connsiteY223" fmla="*/ 1626164 h 4495800"/>
                <a:gd name="connsiteX224" fmla="*/ 628070 w 1743075"/>
                <a:gd name="connsiteY224" fmla="*/ 1608067 h 4495800"/>
                <a:gd name="connsiteX225" fmla="*/ 637595 w 1743075"/>
                <a:gd name="connsiteY225" fmla="*/ 1581397 h 4495800"/>
                <a:gd name="connsiteX226" fmla="*/ 711890 w 1743075"/>
                <a:gd name="connsiteY226" fmla="*/ 1492814 h 4495800"/>
                <a:gd name="connsiteX227" fmla="*/ 788090 w 1743075"/>
                <a:gd name="connsiteY227" fmla="*/ 1357559 h 4495800"/>
                <a:gd name="connsiteX228" fmla="*/ 821427 w 1743075"/>
                <a:gd name="connsiteY228" fmla="*/ 1114672 h 4495800"/>
                <a:gd name="connsiteX229" fmla="*/ 819522 w 1743075"/>
                <a:gd name="connsiteY229" fmla="*/ 889882 h 4495800"/>
                <a:gd name="connsiteX230" fmla="*/ 813807 w 1743075"/>
                <a:gd name="connsiteY230" fmla="*/ 738434 h 4495800"/>
                <a:gd name="connsiteX231" fmla="*/ 813807 w 1743075"/>
                <a:gd name="connsiteY231" fmla="*/ 720337 h 4495800"/>
                <a:gd name="connsiteX232" fmla="*/ 818570 w 1743075"/>
                <a:gd name="connsiteY232" fmla="*/ 718432 h 4495800"/>
                <a:gd name="connsiteX233" fmla="*/ 863337 w 1743075"/>
                <a:gd name="connsiteY233" fmla="*/ 815587 h 4495800"/>
                <a:gd name="connsiteX234" fmla="*/ 866195 w 1743075"/>
                <a:gd name="connsiteY234" fmla="*/ 814634 h 4495800"/>
                <a:gd name="connsiteX235" fmla="*/ 848097 w 1743075"/>
                <a:gd name="connsiteY235" fmla="*/ 771772 h 4495800"/>
                <a:gd name="connsiteX236" fmla="*/ 828095 w 1743075"/>
                <a:gd name="connsiteY236" fmla="*/ 727004 h 4495800"/>
                <a:gd name="connsiteX237" fmla="*/ 810950 w 1743075"/>
                <a:gd name="connsiteY237" fmla="*/ 617467 h 4495800"/>
                <a:gd name="connsiteX238" fmla="*/ 812855 w 1743075"/>
                <a:gd name="connsiteY238" fmla="*/ 580319 h 4495800"/>
                <a:gd name="connsiteX239" fmla="*/ 816665 w 1743075"/>
                <a:gd name="connsiteY239" fmla="*/ 556507 h 4495800"/>
                <a:gd name="connsiteX240" fmla="*/ 821427 w 1743075"/>
                <a:gd name="connsiteY240" fmla="*/ 554602 h 4495800"/>
                <a:gd name="connsiteX241" fmla="*/ 856670 w 1743075"/>
                <a:gd name="connsiteY241" fmla="*/ 594607 h 4495800"/>
                <a:gd name="connsiteX242" fmla="*/ 913820 w 1743075"/>
                <a:gd name="connsiteY242" fmla="*/ 638422 h 4495800"/>
                <a:gd name="connsiteX243" fmla="*/ 974780 w 1743075"/>
                <a:gd name="connsiteY243" fmla="*/ 679379 h 4495800"/>
                <a:gd name="connsiteX244" fmla="*/ 973827 w 1743075"/>
                <a:gd name="connsiteY244" fmla="*/ 696524 h 4495800"/>
                <a:gd name="connsiteX245" fmla="*/ 950015 w 1743075"/>
                <a:gd name="connsiteY245" fmla="*/ 721289 h 4495800"/>
                <a:gd name="connsiteX246" fmla="*/ 899532 w 1743075"/>
                <a:gd name="connsiteY246" fmla="*/ 797489 h 4495800"/>
                <a:gd name="connsiteX247" fmla="*/ 930012 w 1743075"/>
                <a:gd name="connsiteY247" fmla="*/ 759389 h 4495800"/>
                <a:gd name="connsiteX248" fmla="*/ 945252 w 1743075"/>
                <a:gd name="connsiteY248" fmla="*/ 759389 h 4495800"/>
                <a:gd name="connsiteX249" fmla="*/ 954777 w 1743075"/>
                <a:gd name="connsiteY249" fmla="*/ 800347 h 4495800"/>
                <a:gd name="connsiteX250" fmla="*/ 910962 w 1743075"/>
                <a:gd name="connsiteY250" fmla="*/ 1142294 h 4495800"/>
                <a:gd name="connsiteX251" fmla="*/ 917630 w 1743075"/>
                <a:gd name="connsiteY251" fmla="*/ 1495672 h 4495800"/>
                <a:gd name="connsiteX252" fmla="*/ 929060 w 1743075"/>
                <a:gd name="connsiteY252" fmla="*/ 1776659 h 4495800"/>
                <a:gd name="connsiteX253" fmla="*/ 938585 w 1743075"/>
                <a:gd name="connsiteY253" fmla="*/ 1802377 h 4495800"/>
                <a:gd name="connsiteX254" fmla="*/ 1026215 w 1743075"/>
                <a:gd name="connsiteY254" fmla="*/ 1895722 h 4495800"/>
                <a:gd name="connsiteX255" fmla="*/ 1036692 w 1743075"/>
                <a:gd name="connsiteY255" fmla="*/ 1909057 h 4495800"/>
                <a:gd name="connsiteX256" fmla="*/ 889055 w 1743075"/>
                <a:gd name="connsiteY256" fmla="*/ 1877624 h 4495800"/>
                <a:gd name="connsiteX257" fmla="*/ 1279580 w 1743075"/>
                <a:gd name="connsiteY257" fmla="*/ 1673789 h 4495800"/>
                <a:gd name="connsiteX258" fmla="*/ 1275770 w 1743075"/>
                <a:gd name="connsiteY258" fmla="*/ 1747132 h 4495800"/>
                <a:gd name="connsiteX259" fmla="*/ 1250052 w 1743075"/>
                <a:gd name="connsiteY259" fmla="*/ 1809044 h 4495800"/>
                <a:gd name="connsiteX260" fmla="*/ 1188140 w 1743075"/>
                <a:gd name="connsiteY260" fmla="*/ 1870004 h 4495800"/>
                <a:gd name="connsiteX261" fmla="*/ 1170042 w 1743075"/>
                <a:gd name="connsiteY261" fmla="*/ 1907152 h 4495800"/>
                <a:gd name="connsiteX262" fmla="*/ 1160517 w 1743075"/>
                <a:gd name="connsiteY262" fmla="*/ 1919534 h 4495800"/>
                <a:gd name="connsiteX263" fmla="*/ 1142420 w 1743075"/>
                <a:gd name="connsiteY263" fmla="*/ 1924297 h 4495800"/>
                <a:gd name="connsiteX264" fmla="*/ 1045265 w 1743075"/>
                <a:gd name="connsiteY264" fmla="*/ 1916677 h 4495800"/>
                <a:gd name="connsiteX265" fmla="*/ 1053837 w 1743075"/>
                <a:gd name="connsiteY265" fmla="*/ 1901437 h 4495800"/>
                <a:gd name="connsiteX266" fmla="*/ 1132895 w 1743075"/>
                <a:gd name="connsiteY266" fmla="*/ 1803329 h 4495800"/>
                <a:gd name="connsiteX267" fmla="*/ 1143372 w 1743075"/>
                <a:gd name="connsiteY267" fmla="*/ 1770944 h 4495800"/>
                <a:gd name="connsiteX268" fmla="*/ 1137657 w 1743075"/>
                <a:gd name="connsiteY268" fmla="*/ 1666169 h 4495800"/>
                <a:gd name="connsiteX269" fmla="*/ 1130037 w 1743075"/>
                <a:gd name="connsiteY269" fmla="*/ 1505197 h 4495800"/>
                <a:gd name="connsiteX270" fmla="*/ 1115750 w 1743075"/>
                <a:gd name="connsiteY270" fmla="*/ 1296599 h 4495800"/>
                <a:gd name="connsiteX271" fmla="*/ 1094795 w 1743075"/>
                <a:gd name="connsiteY271" fmla="*/ 1091812 h 4495800"/>
                <a:gd name="connsiteX272" fmla="*/ 1037645 w 1743075"/>
                <a:gd name="connsiteY272" fmla="*/ 839399 h 4495800"/>
                <a:gd name="connsiteX273" fmla="*/ 1019547 w 1743075"/>
                <a:gd name="connsiteY273" fmla="*/ 780344 h 4495800"/>
                <a:gd name="connsiteX274" fmla="*/ 1024310 w 1743075"/>
                <a:gd name="connsiteY274" fmla="*/ 761294 h 4495800"/>
                <a:gd name="connsiteX275" fmla="*/ 1042407 w 1743075"/>
                <a:gd name="connsiteY275" fmla="*/ 744149 h 4495800"/>
                <a:gd name="connsiteX276" fmla="*/ 1069077 w 1743075"/>
                <a:gd name="connsiteY276" fmla="*/ 806062 h 4495800"/>
                <a:gd name="connsiteX277" fmla="*/ 1014785 w 1743075"/>
                <a:gd name="connsiteY277" fmla="*/ 699382 h 4495800"/>
                <a:gd name="connsiteX278" fmla="*/ 1015737 w 1743075"/>
                <a:gd name="connsiteY278" fmla="*/ 677474 h 4495800"/>
                <a:gd name="connsiteX279" fmla="*/ 1068125 w 1743075"/>
                <a:gd name="connsiteY279" fmla="*/ 631754 h 4495800"/>
                <a:gd name="connsiteX280" fmla="*/ 1096700 w 1743075"/>
                <a:gd name="connsiteY280" fmla="*/ 571747 h 4495800"/>
                <a:gd name="connsiteX281" fmla="*/ 1102415 w 1743075"/>
                <a:gd name="connsiteY281" fmla="*/ 552697 h 4495800"/>
                <a:gd name="connsiteX282" fmla="*/ 1120512 w 1743075"/>
                <a:gd name="connsiteY282" fmla="*/ 606989 h 4495800"/>
                <a:gd name="connsiteX283" fmla="*/ 1107177 w 1743075"/>
                <a:gd name="connsiteY283" fmla="*/ 742244 h 4495800"/>
                <a:gd name="connsiteX284" fmla="*/ 1108130 w 1743075"/>
                <a:gd name="connsiteY284" fmla="*/ 761294 h 4495800"/>
                <a:gd name="connsiteX285" fmla="*/ 1127180 w 1743075"/>
                <a:gd name="connsiteY285" fmla="*/ 621277 h 4495800"/>
                <a:gd name="connsiteX286" fmla="*/ 1187187 w 1743075"/>
                <a:gd name="connsiteY286" fmla="*/ 829874 h 4495800"/>
                <a:gd name="connsiteX287" fmla="*/ 1228145 w 1743075"/>
                <a:gd name="connsiteY287" fmla="*/ 993704 h 4495800"/>
                <a:gd name="connsiteX288" fmla="*/ 1246242 w 1743075"/>
                <a:gd name="connsiteY288" fmla="*/ 1128007 h 4495800"/>
                <a:gd name="connsiteX289" fmla="*/ 1270055 w 1743075"/>
                <a:gd name="connsiteY289" fmla="*/ 1363274 h 4495800"/>
                <a:gd name="connsiteX290" fmla="*/ 1276722 w 1743075"/>
                <a:gd name="connsiteY290" fmla="*/ 1427092 h 4495800"/>
                <a:gd name="connsiteX291" fmla="*/ 1284342 w 1743075"/>
                <a:gd name="connsiteY291" fmla="*/ 1534724 h 4495800"/>
                <a:gd name="connsiteX292" fmla="*/ 1279580 w 1743075"/>
                <a:gd name="connsiteY292" fmla="*/ 1673789 h 4495800"/>
                <a:gd name="connsiteX293" fmla="*/ 1437695 w 1743075"/>
                <a:gd name="connsiteY293" fmla="*/ 1289932 h 4495800"/>
                <a:gd name="connsiteX294" fmla="*/ 1442457 w 1743075"/>
                <a:gd name="connsiteY294" fmla="*/ 1288979 h 4495800"/>
                <a:gd name="connsiteX295" fmla="*/ 1447220 w 1743075"/>
                <a:gd name="connsiteY295" fmla="*/ 1300409 h 4495800"/>
                <a:gd name="connsiteX296" fmla="*/ 1448172 w 1743075"/>
                <a:gd name="connsiteY296" fmla="*/ 1327079 h 4495800"/>
                <a:gd name="connsiteX297" fmla="*/ 1470080 w 1743075"/>
                <a:gd name="connsiteY297" fmla="*/ 1394707 h 4495800"/>
                <a:gd name="connsiteX298" fmla="*/ 1476747 w 1743075"/>
                <a:gd name="connsiteY298" fmla="*/ 1433759 h 4495800"/>
                <a:gd name="connsiteX299" fmla="*/ 1439600 w 1743075"/>
                <a:gd name="connsiteY299" fmla="*/ 1497577 h 4495800"/>
                <a:gd name="connsiteX300" fmla="*/ 1437695 w 1743075"/>
                <a:gd name="connsiteY300" fmla="*/ 1289932 h 4495800"/>
                <a:gd name="connsiteX301" fmla="*/ 1475795 w 1743075"/>
                <a:gd name="connsiteY301" fmla="*/ 1882387 h 4495800"/>
                <a:gd name="connsiteX302" fmla="*/ 1462460 w 1743075"/>
                <a:gd name="connsiteY302" fmla="*/ 1874767 h 4495800"/>
                <a:gd name="connsiteX303" fmla="*/ 1371972 w 1743075"/>
                <a:gd name="connsiteY303" fmla="*/ 1769992 h 4495800"/>
                <a:gd name="connsiteX304" fmla="*/ 1336730 w 1743075"/>
                <a:gd name="connsiteY304" fmla="*/ 1750942 h 4495800"/>
                <a:gd name="connsiteX305" fmla="*/ 1319585 w 1743075"/>
                <a:gd name="connsiteY305" fmla="*/ 1744274 h 4495800"/>
                <a:gd name="connsiteX306" fmla="*/ 1320537 w 1743075"/>
                <a:gd name="connsiteY306" fmla="*/ 1738559 h 4495800"/>
                <a:gd name="connsiteX307" fmla="*/ 1337682 w 1743075"/>
                <a:gd name="connsiteY307" fmla="*/ 1740464 h 4495800"/>
                <a:gd name="connsiteX308" fmla="*/ 1416740 w 1743075"/>
                <a:gd name="connsiteY308" fmla="*/ 1788089 h 4495800"/>
                <a:gd name="connsiteX309" fmla="*/ 1473890 w 1743075"/>
                <a:gd name="connsiteY309" fmla="*/ 1853812 h 4495800"/>
                <a:gd name="connsiteX310" fmla="*/ 1480557 w 1743075"/>
                <a:gd name="connsiteY310" fmla="*/ 1865242 h 4495800"/>
                <a:gd name="connsiteX311" fmla="*/ 1475795 w 1743075"/>
                <a:gd name="connsiteY311" fmla="*/ 1882387 h 449580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</a:cxnLst>
              <a:rect l="l" t="t" r="r" b="b"/>
              <a:pathLst>
                <a:path w="1743075" h="4495800">
                  <a:moveTo>
                    <a:pt x="1732970" y="1329937"/>
                  </a:moveTo>
                  <a:cubicBezTo>
                    <a:pt x="1728207" y="1318507"/>
                    <a:pt x="1726302" y="1304219"/>
                    <a:pt x="1726302" y="1291837"/>
                  </a:cubicBezTo>
                  <a:cubicBezTo>
                    <a:pt x="1728207" y="1266119"/>
                    <a:pt x="1718682" y="1246117"/>
                    <a:pt x="1698680" y="1230877"/>
                  </a:cubicBezTo>
                  <a:cubicBezTo>
                    <a:pt x="1680582" y="1216589"/>
                    <a:pt x="1672962" y="1197539"/>
                    <a:pt x="1666295" y="1177537"/>
                  </a:cubicBezTo>
                  <a:cubicBezTo>
                    <a:pt x="1660580" y="1160392"/>
                    <a:pt x="1651055" y="1145152"/>
                    <a:pt x="1643435" y="1128959"/>
                  </a:cubicBezTo>
                  <a:cubicBezTo>
                    <a:pt x="1641530" y="1125149"/>
                    <a:pt x="1638672" y="1121339"/>
                    <a:pt x="1636767" y="1117529"/>
                  </a:cubicBezTo>
                  <a:cubicBezTo>
                    <a:pt x="1623432" y="1086097"/>
                    <a:pt x="1610097" y="1054664"/>
                    <a:pt x="1595810" y="1023232"/>
                  </a:cubicBezTo>
                  <a:cubicBezTo>
                    <a:pt x="1592952" y="1017517"/>
                    <a:pt x="1588190" y="1012754"/>
                    <a:pt x="1586285" y="1007039"/>
                  </a:cubicBezTo>
                  <a:cubicBezTo>
                    <a:pt x="1581522" y="995609"/>
                    <a:pt x="1574855" y="984179"/>
                    <a:pt x="1573902" y="972749"/>
                  </a:cubicBezTo>
                  <a:cubicBezTo>
                    <a:pt x="1571997" y="955604"/>
                    <a:pt x="1569140" y="939412"/>
                    <a:pt x="1560567" y="923219"/>
                  </a:cubicBezTo>
                  <a:cubicBezTo>
                    <a:pt x="1553900" y="910837"/>
                    <a:pt x="1552947" y="894644"/>
                    <a:pt x="1550090" y="880357"/>
                  </a:cubicBezTo>
                  <a:cubicBezTo>
                    <a:pt x="1549137" y="874642"/>
                    <a:pt x="1549137" y="868927"/>
                    <a:pt x="1547232" y="863212"/>
                  </a:cubicBezTo>
                  <a:cubicBezTo>
                    <a:pt x="1534850" y="824159"/>
                    <a:pt x="1521515" y="786059"/>
                    <a:pt x="1508180" y="747959"/>
                  </a:cubicBezTo>
                  <a:cubicBezTo>
                    <a:pt x="1501512" y="727957"/>
                    <a:pt x="1488177" y="713669"/>
                    <a:pt x="1468175" y="705097"/>
                  </a:cubicBezTo>
                  <a:cubicBezTo>
                    <a:pt x="1454840" y="699382"/>
                    <a:pt x="1442457" y="690809"/>
                    <a:pt x="1428170" y="685094"/>
                  </a:cubicBezTo>
                  <a:cubicBezTo>
                    <a:pt x="1412930" y="678427"/>
                    <a:pt x="1396737" y="673664"/>
                    <a:pt x="1380545" y="669854"/>
                  </a:cubicBezTo>
                  <a:cubicBezTo>
                    <a:pt x="1354827" y="663187"/>
                    <a:pt x="1329110" y="657472"/>
                    <a:pt x="1303392" y="650804"/>
                  </a:cubicBezTo>
                  <a:cubicBezTo>
                    <a:pt x="1302440" y="650804"/>
                    <a:pt x="1302440" y="649852"/>
                    <a:pt x="1301487" y="649852"/>
                  </a:cubicBezTo>
                  <a:cubicBezTo>
                    <a:pt x="1275770" y="643184"/>
                    <a:pt x="1249100" y="636517"/>
                    <a:pt x="1223382" y="629849"/>
                  </a:cubicBezTo>
                  <a:cubicBezTo>
                    <a:pt x="1202427" y="624134"/>
                    <a:pt x="1180520" y="619372"/>
                    <a:pt x="1160517" y="610799"/>
                  </a:cubicBezTo>
                  <a:cubicBezTo>
                    <a:pt x="1118607" y="591749"/>
                    <a:pt x="1104320" y="552697"/>
                    <a:pt x="1101462" y="511739"/>
                  </a:cubicBezTo>
                  <a:cubicBezTo>
                    <a:pt x="1098605" y="482212"/>
                    <a:pt x="1104320" y="452684"/>
                    <a:pt x="1106225" y="422204"/>
                  </a:cubicBezTo>
                  <a:cubicBezTo>
                    <a:pt x="1107177" y="411727"/>
                    <a:pt x="1110987" y="404107"/>
                    <a:pt x="1119560" y="398392"/>
                  </a:cubicBezTo>
                  <a:cubicBezTo>
                    <a:pt x="1136705" y="387914"/>
                    <a:pt x="1146230" y="371722"/>
                    <a:pt x="1150040" y="352672"/>
                  </a:cubicBezTo>
                  <a:cubicBezTo>
                    <a:pt x="1151945" y="344099"/>
                    <a:pt x="1155755" y="335527"/>
                    <a:pt x="1155755" y="326002"/>
                  </a:cubicBezTo>
                  <a:cubicBezTo>
                    <a:pt x="1155755" y="305047"/>
                    <a:pt x="1155755" y="284092"/>
                    <a:pt x="1153850" y="263137"/>
                  </a:cubicBezTo>
                  <a:cubicBezTo>
                    <a:pt x="1152897" y="254564"/>
                    <a:pt x="1148135" y="247897"/>
                    <a:pt x="1135752" y="252659"/>
                  </a:cubicBezTo>
                  <a:cubicBezTo>
                    <a:pt x="1125275" y="256469"/>
                    <a:pt x="1123370" y="252659"/>
                    <a:pt x="1124322" y="241229"/>
                  </a:cubicBezTo>
                  <a:cubicBezTo>
                    <a:pt x="1125275" y="228847"/>
                    <a:pt x="1125275" y="215512"/>
                    <a:pt x="1125275" y="203129"/>
                  </a:cubicBezTo>
                  <a:cubicBezTo>
                    <a:pt x="1125275" y="196462"/>
                    <a:pt x="1123370" y="188842"/>
                    <a:pt x="1124322" y="182174"/>
                  </a:cubicBezTo>
                  <a:cubicBezTo>
                    <a:pt x="1125275" y="133597"/>
                    <a:pt x="1102415" y="93592"/>
                    <a:pt x="1074792" y="56444"/>
                  </a:cubicBezTo>
                  <a:cubicBezTo>
                    <a:pt x="1069077" y="47872"/>
                    <a:pt x="1057647" y="42157"/>
                    <a:pt x="1048122" y="37394"/>
                  </a:cubicBezTo>
                  <a:cubicBezTo>
                    <a:pt x="1033835" y="30727"/>
                    <a:pt x="1019547" y="24059"/>
                    <a:pt x="1005260" y="20249"/>
                  </a:cubicBezTo>
                  <a:cubicBezTo>
                    <a:pt x="959540" y="5009"/>
                    <a:pt x="914772" y="-706"/>
                    <a:pt x="873815" y="24059"/>
                  </a:cubicBezTo>
                  <a:cubicBezTo>
                    <a:pt x="839525" y="45967"/>
                    <a:pt x="808092" y="71684"/>
                    <a:pt x="782375" y="104069"/>
                  </a:cubicBezTo>
                  <a:cubicBezTo>
                    <a:pt x="779517" y="107879"/>
                    <a:pt x="776660" y="112642"/>
                    <a:pt x="775707" y="117404"/>
                  </a:cubicBezTo>
                  <a:cubicBezTo>
                    <a:pt x="772850" y="131692"/>
                    <a:pt x="770945" y="145027"/>
                    <a:pt x="769040" y="159314"/>
                  </a:cubicBezTo>
                  <a:cubicBezTo>
                    <a:pt x="765230" y="204082"/>
                    <a:pt x="777612" y="249802"/>
                    <a:pt x="759515" y="293617"/>
                  </a:cubicBezTo>
                  <a:cubicBezTo>
                    <a:pt x="759515" y="294569"/>
                    <a:pt x="759515" y="296474"/>
                    <a:pt x="759515" y="297427"/>
                  </a:cubicBezTo>
                  <a:cubicBezTo>
                    <a:pt x="760467" y="322192"/>
                    <a:pt x="760467" y="346957"/>
                    <a:pt x="762372" y="370769"/>
                  </a:cubicBezTo>
                  <a:cubicBezTo>
                    <a:pt x="763325" y="390772"/>
                    <a:pt x="769040" y="409822"/>
                    <a:pt x="786185" y="424109"/>
                  </a:cubicBezTo>
                  <a:cubicBezTo>
                    <a:pt x="792852" y="429824"/>
                    <a:pt x="797615" y="438397"/>
                    <a:pt x="799520" y="446969"/>
                  </a:cubicBezTo>
                  <a:cubicBezTo>
                    <a:pt x="805235" y="469829"/>
                    <a:pt x="809045" y="493642"/>
                    <a:pt x="811902" y="517454"/>
                  </a:cubicBezTo>
                  <a:cubicBezTo>
                    <a:pt x="812855" y="525074"/>
                    <a:pt x="810950" y="536504"/>
                    <a:pt x="806187" y="540314"/>
                  </a:cubicBezTo>
                  <a:cubicBezTo>
                    <a:pt x="783327" y="557459"/>
                    <a:pt x="761420" y="578414"/>
                    <a:pt x="729035" y="576509"/>
                  </a:cubicBezTo>
                  <a:cubicBezTo>
                    <a:pt x="725225" y="576509"/>
                    <a:pt x="721415" y="578414"/>
                    <a:pt x="717605" y="579367"/>
                  </a:cubicBezTo>
                  <a:cubicBezTo>
                    <a:pt x="660455" y="592702"/>
                    <a:pt x="603305" y="606037"/>
                    <a:pt x="546155" y="617467"/>
                  </a:cubicBezTo>
                  <a:cubicBezTo>
                    <a:pt x="521390" y="622229"/>
                    <a:pt x="494720" y="623182"/>
                    <a:pt x="469955" y="627944"/>
                  </a:cubicBezTo>
                  <a:cubicBezTo>
                    <a:pt x="445190" y="632707"/>
                    <a:pt x="421377" y="639374"/>
                    <a:pt x="396612" y="646994"/>
                  </a:cubicBezTo>
                  <a:cubicBezTo>
                    <a:pt x="374705" y="653662"/>
                    <a:pt x="357560" y="668902"/>
                    <a:pt x="348035" y="688904"/>
                  </a:cubicBezTo>
                  <a:cubicBezTo>
                    <a:pt x="329937" y="727004"/>
                    <a:pt x="321365" y="767009"/>
                    <a:pt x="311840" y="807014"/>
                  </a:cubicBezTo>
                  <a:cubicBezTo>
                    <a:pt x="308030" y="824159"/>
                    <a:pt x="302315" y="838447"/>
                    <a:pt x="287075" y="848924"/>
                  </a:cubicBezTo>
                  <a:cubicBezTo>
                    <a:pt x="269930" y="861307"/>
                    <a:pt x="253737" y="875594"/>
                    <a:pt x="246117" y="896549"/>
                  </a:cubicBezTo>
                  <a:cubicBezTo>
                    <a:pt x="243260" y="905122"/>
                    <a:pt x="239450" y="914647"/>
                    <a:pt x="233735" y="922267"/>
                  </a:cubicBezTo>
                  <a:cubicBezTo>
                    <a:pt x="209922" y="950842"/>
                    <a:pt x="195635" y="987037"/>
                    <a:pt x="164202" y="1008944"/>
                  </a:cubicBezTo>
                  <a:cubicBezTo>
                    <a:pt x="159440" y="1012754"/>
                    <a:pt x="155630" y="1018469"/>
                    <a:pt x="152772" y="1024184"/>
                  </a:cubicBezTo>
                  <a:cubicBezTo>
                    <a:pt x="128960" y="1059427"/>
                    <a:pt x="105147" y="1094669"/>
                    <a:pt x="81335" y="1130864"/>
                  </a:cubicBezTo>
                  <a:cubicBezTo>
                    <a:pt x="50855" y="1177537"/>
                    <a:pt x="22280" y="1225162"/>
                    <a:pt x="10850" y="1280407"/>
                  </a:cubicBezTo>
                  <a:cubicBezTo>
                    <a:pt x="2277" y="1320412"/>
                    <a:pt x="8945" y="1359464"/>
                    <a:pt x="27042" y="1395659"/>
                  </a:cubicBezTo>
                  <a:cubicBezTo>
                    <a:pt x="36567" y="1415662"/>
                    <a:pt x="49902" y="1434712"/>
                    <a:pt x="61332" y="1453762"/>
                  </a:cubicBezTo>
                  <a:cubicBezTo>
                    <a:pt x="66095" y="1460429"/>
                    <a:pt x="71810" y="1467097"/>
                    <a:pt x="74667" y="1474717"/>
                  </a:cubicBezTo>
                  <a:cubicBezTo>
                    <a:pt x="78477" y="1489004"/>
                    <a:pt x="83240" y="1501387"/>
                    <a:pt x="97527" y="1509007"/>
                  </a:cubicBezTo>
                  <a:cubicBezTo>
                    <a:pt x="102290" y="1510912"/>
                    <a:pt x="104195" y="1517579"/>
                    <a:pt x="108005" y="1522342"/>
                  </a:cubicBezTo>
                  <a:cubicBezTo>
                    <a:pt x="126102" y="1549012"/>
                    <a:pt x="143247" y="1575682"/>
                    <a:pt x="162297" y="1602352"/>
                  </a:cubicBezTo>
                  <a:cubicBezTo>
                    <a:pt x="174680" y="1620449"/>
                    <a:pt x="189920" y="1636642"/>
                    <a:pt x="201350" y="1654739"/>
                  </a:cubicBezTo>
                  <a:cubicBezTo>
                    <a:pt x="228020" y="1694744"/>
                    <a:pt x="257547" y="1731892"/>
                    <a:pt x="288980" y="1768087"/>
                  </a:cubicBezTo>
                  <a:cubicBezTo>
                    <a:pt x="300410" y="1781422"/>
                    <a:pt x="303267" y="1794757"/>
                    <a:pt x="300410" y="1810949"/>
                  </a:cubicBezTo>
                  <a:cubicBezTo>
                    <a:pt x="295647" y="1843334"/>
                    <a:pt x="290885" y="1875719"/>
                    <a:pt x="288027" y="1909057"/>
                  </a:cubicBezTo>
                  <a:cubicBezTo>
                    <a:pt x="284217" y="1960492"/>
                    <a:pt x="282312" y="2012879"/>
                    <a:pt x="279455" y="2064314"/>
                  </a:cubicBezTo>
                  <a:cubicBezTo>
                    <a:pt x="279455" y="2069077"/>
                    <a:pt x="278502" y="2074792"/>
                    <a:pt x="277550" y="2079554"/>
                  </a:cubicBezTo>
                  <a:cubicBezTo>
                    <a:pt x="273740" y="2117654"/>
                    <a:pt x="268025" y="2154802"/>
                    <a:pt x="266120" y="2192902"/>
                  </a:cubicBezTo>
                  <a:cubicBezTo>
                    <a:pt x="264215" y="2241479"/>
                    <a:pt x="263262" y="2290057"/>
                    <a:pt x="265167" y="2338634"/>
                  </a:cubicBezTo>
                  <a:cubicBezTo>
                    <a:pt x="266120" y="2381497"/>
                    <a:pt x="259452" y="2422454"/>
                    <a:pt x="251832" y="2463412"/>
                  </a:cubicBezTo>
                  <a:cubicBezTo>
                    <a:pt x="248975" y="2479604"/>
                    <a:pt x="253737" y="2490082"/>
                    <a:pt x="268025" y="2496749"/>
                  </a:cubicBezTo>
                  <a:cubicBezTo>
                    <a:pt x="297552" y="2508179"/>
                    <a:pt x="326127" y="2523419"/>
                    <a:pt x="358512" y="2521514"/>
                  </a:cubicBezTo>
                  <a:cubicBezTo>
                    <a:pt x="365180" y="2521514"/>
                    <a:pt x="370895" y="2523419"/>
                    <a:pt x="377562" y="2525324"/>
                  </a:cubicBezTo>
                  <a:cubicBezTo>
                    <a:pt x="411852" y="2531039"/>
                    <a:pt x="443285" y="2530087"/>
                    <a:pt x="467097" y="2499607"/>
                  </a:cubicBezTo>
                  <a:cubicBezTo>
                    <a:pt x="474717" y="2490082"/>
                    <a:pt x="485195" y="2483414"/>
                    <a:pt x="496625" y="2472937"/>
                  </a:cubicBezTo>
                  <a:cubicBezTo>
                    <a:pt x="497577" y="2485319"/>
                    <a:pt x="498530" y="2492939"/>
                    <a:pt x="498530" y="2500559"/>
                  </a:cubicBezTo>
                  <a:cubicBezTo>
                    <a:pt x="498530" y="2551994"/>
                    <a:pt x="498530" y="2602477"/>
                    <a:pt x="497577" y="2653912"/>
                  </a:cubicBezTo>
                  <a:cubicBezTo>
                    <a:pt x="496625" y="2687249"/>
                    <a:pt x="492815" y="2719634"/>
                    <a:pt x="491862" y="2752972"/>
                  </a:cubicBezTo>
                  <a:cubicBezTo>
                    <a:pt x="490910" y="2807264"/>
                    <a:pt x="491862" y="2861557"/>
                    <a:pt x="489957" y="2915849"/>
                  </a:cubicBezTo>
                  <a:cubicBezTo>
                    <a:pt x="486147" y="3045389"/>
                    <a:pt x="496625" y="3174929"/>
                    <a:pt x="483290" y="3303517"/>
                  </a:cubicBezTo>
                  <a:cubicBezTo>
                    <a:pt x="479480" y="3343522"/>
                    <a:pt x="482337" y="3383527"/>
                    <a:pt x="483290" y="3423532"/>
                  </a:cubicBezTo>
                  <a:cubicBezTo>
                    <a:pt x="484242" y="3504494"/>
                    <a:pt x="483290" y="3585457"/>
                    <a:pt x="489005" y="3666419"/>
                  </a:cubicBezTo>
                  <a:cubicBezTo>
                    <a:pt x="495672" y="3761669"/>
                    <a:pt x="495672" y="3857872"/>
                    <a:pt x="497577" y="3953122"/>
                  </a:cubicBezTo>
                  <a:cubicBezTo>
                    <a:pt x="497577" y="3956932"/>
                    <a:pt x="498530" y="3960742"/>
                    <a:pt x="498530" y="3964552"/>
                  </a:cubicBezTo>
                  <a:cubicBezTo>
                    <a:pt x="500435" y="3982649"/>
                    <a:pt x="503292" y="4001699"/>
                    <a:pt x="505197" y="4019797"/>
                  </a:cubicBezTo>
                  <a:cubicBezTo>
                    <a:pt x="506150" y="4040752"/>
                    <a:pt x="506150" y="4062659"/>
                    <a:pt x="507102" y="4083614"/>
                  </a:cubicBezTo>
                  <a:cubicBezTo>
                    <a:pt x="508055" y="4093139"/>
                    <a:pt x="509007" y="4104569"/>
                    <a:pt x="513770" y="4111237"/>
                  </a:cubicBezTo>
                  <a:cubicBezTo>
                    <a:pt x="528057" y="4131239"/>
                    <a:pt x="534725" y="4153147"/>
                    <a:pt x="539487" y="4176959"/>
                  </a:cubicBezTo>
                  <a:cubicBezTo>
                    <a:pt x="546155" y="4211249"/>
                    <a:pt x="554727" y="4244587"/>
                    <a:pt x="562347" y="4278877"/>
                  </a:cubicBezTo>
                  <a:cubicBezTo>
                    <a:pt x="563300" y="4285544"/>
                    <a:pt x="565205" y="4295069"/>
                    <a:pt x="561395" y="4299832"/>
                  </a:cubicBezTo>
                  <a:cubicBezTo>
                    <a:pt x="549965" y="4316977"/>
                    <a:pt x="553775" y="4336027"/>
                    <a:pt x="551870" y="4354124"/>
                  </a:cubicBezTo>
                  <a:cubicBezTo>
                    <a:pt x="549965" y="4379842"/>
                    <a:pt x="563300" y="4395082"/>
                    <a:pt x="583302" y="4404607"/>
                  </a:cubicBezTo>
                  <a:cubicBezTo>
                    <a:pt x="591875" y="4409369"/>
                    <a:pt x="597590" y="4414132"/>
                    <a:pt x="600447" y="4423657"/>
                  </a:cubicBezTo>
                  <a:cubicBezTo>
                    <a:pt x="605210" y="4438897"/>
                    <a:pt x="614735" y="4452232"/>
                    <a:pt x="628070" y="4459852"/>
                  </a:cubicBezTo>
                  <a:cubicBezTo>
                    <a:pt x="648072" y="4469377"/>
                    <a:pt x="669027" y="4478902"/>
                    <a:pt x="690935" y="4483664"/>
                  </a:cubicBezTo>
                  <a:cubicBezTo>
                    <a:pt x="713795" y="4489379"/>
                    <a:pt x="738560" y="4491284"/>
                    <a:pt x="762372" y="4492237"/>
                  </a:cubicBezTo>
                  <a:cubicBezTo>
                    <a:pt x="808092" y="4493189"/>
                    <a:pt x="852860" y="4493189"/>
                    <a:pt x="898580" y="4493189"/>
                  </a:cubicBezTo>
                  <a:cubicBezTo>
                    <a:pt x="917630" y="4493189"/>
                    <a:pt x="922392" y="4482712"/>
                    <a:pt x="913820" y="4464614"/>
                  </a:cubicBezTo>
                  <a:cubicBezTo>
                    <a:pt x="909057" y="4455089"/>
                    <a:pt x="906200" y="4444612"/>
                    <a:pt x="901437" y="4434134"/>
                  </a:cubicBezTo>
                  <a:cubicBezTo>
                    <a:pt x="890960" y="4406512"/>
                    <a:pt x="880482" y="4378889"/>
                    <a:pt x="869052" y="4351267"/>
                  </a:cubicBezTo>
                  <a:cubicBezTo>
                    <a:pt x="867147" y="4346504"/>
                    <a:pt x="863337" y="4342694"/>
                    <a:pt x="859527" y="4338884"/>
                  </a:cubicBezTo>
                  <a:cubicBezTo>
                    <a:pt x="837620" y="4317929"/>
                    <a:pt x="818570" y="4295069"/>
                    <a:pt x="811902" y="4263637"/>
                  </a:cubicBezTo>
                  <a:cubicBezTo>
                    <a:pt x="808092" y="4244587"/>
                    <a:pt x="806187" y="4225537"/>
                    <a:pt x="812855" y="4206487"/>
                  </a:cubicBezTo>
                  <a:cubicBezTo>
                    <a:pt x="817617" y="4193152"/>
                    <a:pt x="820475" y="4178864"/>
                    <a:pt x="823332" y="4165529"/>
                  </a:cubicBezTo>
                  <a:cubicBezTo>
                    <a:pt x="830000" y="4127429"/>
                    <a:pt x="835715" y="4089329"/>
                    <a:pt x="841430" y="4050277"/>
                  </a:cubicBezTo>
                  <a:cubicBezTo>
                    <a:pt x="845240" y="4028369"/>
                    <a:pt x="850955" y="4005509"/>
                    <a:pt x="849050" y="3982649"/>
                  </a:cubicBezTo>
                  <a:cubicBezTo>
                    <a:pt x="843335" y="3899782"/>
                    <a:pt x="839525" y="3817867"/>
                    <a:pt x="837620" y="3734999"/>
                  </a:cubicBezTo>
                  <a:cubicBezTo>
                    <a:pt x="836667" y="3711187"/>
                    <a:pt x="831905" y="3686422"/>
                    <a:pt x="826190" y="3662609"/>
                  </a:cubicBezTo>
                  <a:cubicBezTo>
                    <a:pt x="821427" y="3641654"/>
                    <a:pt x="813807" y="3622604"/>
                    <a:pt x="807140" y="3601649"/>
                  </a:cubicBezTo>
                  <a:cubicBezTo>
                    <a:pt x="801425" y="3580694"/>
                    <a:pt x="794757" y="3559739"/>
                    <a:pt x="789995" y="3537832"/>
                  </a:cubicBezTo>
                  <a:cubicBezTo>
                    <a:pt x="787137" y="3523544"/>
                    <a:pt x="785232" y="3508304"/>
                    <a:pt x="786185" y="3494017"/>
                  </a:cubicBezTo>
                  <a:cubicBezTo>
                    <a:pt x="786185" y="3480682"/>
                    <a:pt x="789995" y="3467347"/>
                    <a:pt x="790947" y="3454012"/>
                  </a:cubicBezTo>
                  <a:cubicBezTo>
                    <a:pt x="793805" y="3434009"/>
                    <a:pt x="797615" y="3413054"/>
                    <a:pt x="798567" y="3393052"/>
                  </a:cubicBezTo>
                  <a:cubicBezTo>
                    <a:pt x="799520" y="3353999"/>
                    <a:pt x="799520" y="3313994"/>
                    <a:pt x="799520" y="3274942"/>
                  </a:cubicBezTo>
                  <a:cubicBezTo>
                    <a:pt x="799520" y="3270179"/>
                    <a:pt x="800472" y="3262559"/>
                    <a:pt x="803330" y="3260654"/>
                  </a:cubicBezTo>
                  <a:cubicBezTo>
                    <a:pt x="818570" y="3252082"/>
                    <a:pt x="817617" y="3237794"/>
                    <a:pt x="819522" y="3223507"/>
                  </a:cubicBezTo>
                  <a:cubicBezTo>
                    <a:pt x="820475" y="3208267"/>
                    <a:pt x="822380" y="3193979"/>
                    <a:pt x="825237" y="3178739"/>
                  </a:cubicBezTo>
                  <a:cubicBezTo>
                    <a:pt x="847145" y="3057772"/>
                    <a:pt x="868100" y="2936804"/>
                    <a:pt x="903342" y="2818694"/>
                  </a:cubicBezTo>
                  <a:cubicBezTo>
                    <a:pt x="910010" y="2796787"/>
                    <a:pt x="915725" y="2773927"/>
                    <a:pt x="921440" y="2752019"/>
                  </a:cubicBezTo>
                  <a:cubicBezTo>
                    <a:pt x="923345" y="2752972"/>
                    <a:pt x="925250" y="2752972"/>
                    <a:pt x="927155" y="2753924"/>
                  </a:cubicBezTo>
                  <a:cubicBezTo>
                    <a:pt x="924297" y="2782499"/>
                    <a:pt x="921440" y="2810122"/>
                    <a:pt x="917630" y="2838697"/>
                  </a:cubicBezTo>
                  <a:cubicBezTo>
                    <a:pt x="906200" y="2923469"/>
                    <a:pt x="895722" y="3008242"/>
                    <a:pt x="899532" y="3093967"/>
                  </a:cubicBezTo>
                  <a:cubicBezTo>
                    <a:pt x="900485" y="3104444"/>
                    <a:pt x="903342" y="3113969"/>
                    <a:pt x="902390" y="3124447"/>
                  </a:cubicBezTo>
                  <a:cubicBezTo>
                    <a:pt x="900485" y="3146354"/>
                    <a:pt x="895722" y="3168262"/>
                    <a:pt x="893817" y="3190169"/>
                  </a:cubicBezTo>
                  <a:cubicBezTo>
                    <a:pt x="892865" y="3201599"/>
                    <a:pt x="893817" y="3213029"/>
                    <a:pt x="894770" y="3224459"/>
                  </a:cubicBezTo>
                  <a:cubicBezTo>
                    <a:pt x="898580" y="3258749"/>
                    <a:pt x="903342" y="3293039"/>
                    <a:pt x="905247" y="3328282"/>
                  </a:cubicBezTo>
                  <a:cubicBezTo>
                    <a:pt x="907152" y="3355904"/>
                    <a:pt x="904295" y="3383527"/>
                    <a:pt x="905247" y="3412102"/>
                  </a:cubicBezTo>
                  <a:cubicBezTo>
                    <a:pt x="908105" y="3485444"/>
                    <a:pt x="910962" y="3559739"/>
                    <a:pt x="913820" y="3633082"/>
                  </a:cubicBezTo>
                  <a:cubicBezTo>
                    <a:pt x="914772" y="3665467"/>
                    <a:pt x="917630" y="3697852"/>
                    <a:pt x="919535" y="3730237"/>
                  </a:cubicBezTo>
                  <a:cubicBezTo>
                    <a:pt x="919535" y="3740714"/>
                    <a:pt x="919535" y="3751192"/>
                    <a:pt x="916677" y="3760717"/>
                  </a:cubicBezTo>
                  <a:cubicBezTo>
                    <a:pt x="907152" y="3794054"/>
                    <a:pt x="897627" y="3827392"/>
                    <a:pt x="896675" y="3862634"/>
                  </a:cubicBezTo>
                  <a:cubicBezTo>
                    <a:pt x="894770" y="3919784"/>
                    <a:pt x="887150" y="3975982"/>
                    <a:pt x="883340" y="4033132"/>
                  </a:cubicBezTo>
                  <a:cubicBezTo>
                    <a:pt x="879530" y="4090282"/>
                    <a:pt x="874767" y="4147432"/>
                    <a:pt x="855717" y="4201724"/>
                  </a:cubicBezTo>
                  <a:cubicBezTo>
                    <a:pt x="845240" y="4233157"/>
                    <a:pt x="850955" y="4246492"/>
                    <a:pt x="880482" y="4262684"/>
                  </a:cubicBezTo>
                  <a:cubicBezTo>
                    <a:pt x="898580" y="4272209"/>
                    <a:pt x="917630" y="4279829"/>
                    <a:pt x="936680" y="4289354"/>
                  </a:cubicBezTo>
                  <a:cubicBezTo>
                    <a:pt x="950015" y="4296022"/>
                    <a:pt x="964302" y="4299832"/>
                    <a:pt x="979542" y="4295069"/>
                  </a:cubicBezTo>
                  <a:cubicBezTo>
                    <a:pt x="993830" y="4290307"/>
                    <a:pt x="1007165" y="4294117"/>
                    <a:pt x="1015737" y="4306499"/>
                  </a:cubicBezTo>
                  <a:cubicBezTo>
                    <a:pt x="1023357" y="4316977"/>
                    <a:pt x="1030977" y="4329359"/>
                    <a:pt x="1038597" y="4339837"/>
                  </a:cubicBezTo>
                  <a:cubicBezTo>
                    <a:pt x="1044312" y="4347457"/>
                    <a:pt x="1050980" y="4357934"/>
                    <a:pt x="1059552" y="4361744"/>
                  </a:cubicBezTo>
                  <a:cubicBezTo>
                    <a:pt x="1093842" y="4379842"/>
                    <a:pt x="1131942" y="4389367"/>
                    <a:pt x="1170995" y="4391272"/>
                  </a:cubicBezTo>
                  <a:cubicBezTo>
                    <a:pt x="1208142" y="4393177"/>
                    <a:pt x="1246242" y="4391272"/>
                    <a:pt x="1283390" y="4390319"/>
                  </a:cubicBezTo>
                  <a:cubicBezTo>
                    <a:pt x="1295772" y="4390319"/>
                    <a:pt x="1309107" y="4387462"/>
                    <a:pt x="1321490" y="4385557"/>
                  </a:cubicBezTo>
                  <a:cubicBezTo>
                    <a:pt x="1336730" y="4382699"/>
                    <a:pt x="1342445" y="4370317"/>
                    <a:pt x="1333872" y="4358887"/>
                  </a:cubicBezTo>
                  <a:cubicBezTo>
                    <a:pt x="1325300" y="4348409"/>
                    <a:pt x="1323395" y="4336027"/>
                    <a:pt x="1317680" y="4324597"/>
                  </a:cubicBezTo>
                  <a:cubicBezTo>
                    <a:pt x="1312917" y="4314119"/>
                    <a:pt x="1306250" y="4304594"/>
                    <a:pt x="1297677" y="4296974"/>
                  </a:cubicBezTo>
                  <a:cubicBezTo>
                    <a:pt x="1286247" y="4286497"/>
                    <a:pt x="1273865" y="4274114"/>
                    <a:pt x="1258625" y="4268399"/>
                  </a:cubicBezTo>
                  <a:cubicBezTo>
                    <a:pt x="1228145" y="4256017"/>
                    <a:pt x="1207190" y="4235062"/>
                    <a:pt x="1196712" y="4203629"/>
                  </a:cubicBezTo>
                  <a:cubicBezTo>
                    <a:pt x="1196712" y="4202677"/>
                    <a:pt x="1195760" y="4202677"/>
                    <a:pt x="1195760" y="4201724"/>
                  </a:cubicBezTo>
                  <a:cubicBezTo>
                    <a:pt x="1188140" y="4180769"/>
                    <a:pt x="1179567" y="4159814"/>
                    <a:pt x="1173852" y="4137907"/>
                  </a:cubicBezTo>
                  <a:cubicBezTo>
                    <a:pt x="1167185" y="4113142"/>
                    <a:pt x="1165280" y="4087424"/>
                    <a:pt x="1159565" y="4061707"/>
                  </a:cubicBezTo>
                  <a:cubicBezTo>
                    <a:pt x="1154802" y="4041704"/>
                    <a:pt x="1151945" y="4021702"/>
                    <a:pt x="1165280" y="4002652"/>
                  </a:cubicBezTo>
                  <a:cubicBezTo>
                    <a:pt x="1170995" y="3994079"/>
                    <a:pt x="1170995" y="3981697"/>
                    <a:pt x="1172900" y="3971219"/>
                  </a:cubicBezTo>
                  <a:cubicBezTo>
                    <a:pt x="1177662" y="3938834"/>
                    <a:pt x="1181472" y="3907402"/>
                    <a:pt x="1185282" y="3875017"/>
                  </a:cubicBezTo>
                  <a:cubicBezTo>
                    <a:pt x="1188140" y="3853109"/>
                    <a:pt x="1192902" y="3830249"/>
                    <a:pt x="1194807" y="3808342"/>
                  </a:cubicBezTo>
                  <a:cubicBezTo>
                    <a:pt x="1198617" y="3763574"/>
                    <a:pt x="1201475" y="3719759"/>
                    <a:pt x="1204332" y="3674992"/>
                  </a:cubicBezTo>
                  <a:cubicBezTo>
                    <a:pt x="1204332" y="3670229"/>
                    <a:pt x="1205285" y="3666419"/>
                    <a:pt x="1206237" y="3661657"/>
                  </a:cubicBezTo>
                  <a:cubicBezTo>
                    <a:pt x="1216715" y="3607364"/>
                    <a:pt x="1222430" y="3553072"/>
                    <a:pt x="1226240" y="3498779"/>
                  </a:cubicBezTo>
                  <a:cubicBezTo>
                    <a:pt x="1227192" y="3477824"/>
                    <a:pt x="1230050" y="3457822"/>
                    <a:pt x="1231002" y="3436867"/>
                  </a:cubicBezTo>
                  <a:cubicBezTo>
                    <a:pt x="1231955" y="3428294"/>
                    <a:pt x="1231002" y="3419722"/>
                    <a:pt x="1230050" y="3412102"/>
                  </a:cubicBezTo>
                  <a:cubicBezTo>
                    <a:pt x="1229097" y="3399719"/>
                    <a:pt x="1225287" y="3386384"/>
                    <a:pt x="1225287" y="3374002"/>
                  </a:cubicBezTo>
                  <a:cubicBezTo>
                    <a:pt x="1224335" y="3347332"/>
                    <a:pt x="1224335" y="3320662"/>
                    <a:pt x="1225287" y="3293992"/>
                  </a:cubicBezTo>
                  <a:cubicBezTo>
                    <a:pt x="1226240" y="3280657"/>
                    <a:pt x="1229097" y="3267322"/>
                    <a:pt x="1231955" y="3253987"/>
                  </a:cubicBezTo>
                  <a:cubicBezTo>
                    <a:pt x="1233860" y="3243509"/>
                    <a:pt x="1238622" y="3233032"/>
                    <a:pt x="1239575" y="3222554"/>
                  </a:cubicBezTo>
                  <a:cubicBezTo>
                    <a:pt x="1243385" y="3188264"/>
                    <a:pt x="1245290" y="3154927"/>
                    <a:pt x="1248147" y="3120637"/>
                  </a:cubicBezTo>
                  <a:cubicBezTo>
                    <a:pt x="1248147" y="3116827"/>
                    <a:pt x="1249100" y="3113017"/>
                    <a:pt x="1250052" y="3109207"/>
                  </a:cubicBezTo>
                  <a:cubicBezTo>
                    <a:pt x="1254815" y="3079679"/>
                    <a:pt x="1258625" y="3049199"/>
                    <a:pt x="1263387" y="3019672"/>
                  </a:cubicBezTo>
                  <a:cubicBezTo>
                    <a:pt x="1267197" y="2996812"/>
                    <a:pt x="1270055" y="2973952"/>
                    <a:pt x="1274817" y="2951092"/>
                  </a:cubicBezTo>
                  <a:cubicBezTo>
                    <a:pt x="1279580" y="2928232"/>
                    <a:pt x="1288152" y="2906324"/>
                    <a:pt x="1287200" y="2882512"/>
                  </a:cubicBezTo>
                  <a:cubicBezTo>
                    <a:pt x="1287200" y="2875844"/>
                    <a:pt x="1288152" y="2868224"/>
                    <a:pt x="1289105" y="2861557"/>
                  </a:cubicBezTo>
                  <a:cubicBezTo>
                    <a:pt x="1293867" y="2829172"/>
                    <a:pt x="1297677" y="2796787"/>
                    <a:pt x="1302440" y="2764402"/>
                  </a:cubicBezTo>
                  <a:cubicBezTo>
                    <a:pt x="1304345" y="2752019"/>
                    <a:pt x="1306250" y="2740589"/>
                    <a:pt x="1308155" y="2728207"/>
                  </a:cubicBezTo>
                  <a:cubicBezTo>
                    <a:pt x="1311012" y="2710109"/>
                    <a:pt x="1315775" y="2692012"/>
                    <a:pt x="1317680" y="2672962"/>
                  </a:cubicBezTo>
                  <a:cubicBezTo>
                    <a:pt x="1322442" y="2634862"/>
                    <a:pt x="1332920" y="2596762"/>
                    <a:pt x="1328157" y="2557709"/>
                  </a:cubicBezTo>
                  <a:cubicBezTo>
                    <a:pt x="1328157" y="2556757"/>
                    <a:pt x="1328157" y="2554852"/>
                    <a:pt x="1329110" y="2553899"/>
                  </a:cubicBezTo>
                  <a:cubicBezTo>
                    <a:pt x="1330062" y="2542469"/>
                    <a:pt x="1336730" y="2536754"/>
                    <a:pt x="1348160" y="2535802"/>
                  </a:cubicBezTo>
                  <a:cubicBezTo>
                    <a:pt x="1384355" y="2531992"/>
                    <a:pt x="1416740" y="2517704"/>
                    <a:pt x="1445315" y="2494844"/>
                  </a:cubicBezTo>
                  <a:cubicBezTo>
                    <a:pt x="1463412" y="2480557"/>
                    <a:pt x="1479605" y="2465317"/>
                    <a:pt x="1474842" y="2438647"/>
                  </a:cubicBezTo>
                  <a:cubicBezTo>
                    <a:pt x="1471985" y="2422454"/>
                    <a:pt x="1471985" y="2405309"/>
                    <a:pt x="1470080" y="2388164"/>
                  </a:cubicBezTo>
                  <a:cubicBezTo>
                    <a:pt x="1469127" y="2375782"/>
                    <a:pt x="1468175" y="2363399"/>
                    <a:pt x="1468175" y="2351017"/>
                  </a:cubicBezTo>
                  <a:cubicBezTo>
                    <a:pt x="1465317" y="2232907"/>
                    <a:pt x="1472937" y="2115749"/>
                    <a:pt x="1460555" y="1997639"/>
                  </a:cubicBezTo>
                  <a:cubicBezTo>
                    <a:pt x="1459602" y="1990972"/>
                    <a:pt x="1460555" y="1983352"/>
                    <a:pt x="1460555" y="1976684"/>
                  </a:cubicBezTo>
                  <a:cubicBezTo>
                    <a:pt x="1460555" y="1966207"/>
                    <a:pt x="1463412" y="1957634"/>
                    <a:pt x="1471985" y="1951919"/>
                  </a:cubicBezTo>
                  <a:cubicBezTo>
                    <a:pt x="1483415" y="1943347"/>
                    <a:pt x="1491987" y="1932869"/>
                    <a:pt x="1495797" y="1918582"/>
                  </a:cubicBezTo>
                  <a:cubicBezTo>
                    <a:pt x="1499607" y="1906199"/>
                    <a:pt x="1507227" y="1895722"/>
                    <a:pt x="1513895" y="1884292"/>
                  </a:cubicBezTo>
                  <a:cubicBezTo>
                    <a:pt x="1533897" y="1853812"/>
                    <a:pt x="1554852" y="1825237"/>
                    <a:pt x="1573902" y="1793804"/>
                  </a:cubicBezTo>
                  <a:cubicBezTo>
                    <a:pt x="1584380" y="1776659"/>
                    <a:pt x="1590095" y="1757609"/>
                    <a:pt x="1599620" y="1739512"/>
                  </a:cubicBezTo>
                  <a:cubicBezTo>
                    <a:pt x="1631052" y="1679504"/>
                    <a:pt x="1663437" y="1621402"/>
                    <a:pt x="1692965" y="1561394"/>
                  </a:cubicBezTo>
                  <a:cubicBezTo>
                    <a:pt x="1703442" y="1539487"/>
                    <a:pt x="1712967" y="1515674"/>
                    <a:pt x="1714872" y="1491862"/>
                  </a:cubicBezTo>
                  <a:cubicBezTo>
                    <a:pt x="1716777" y="1463287"/>
                    <a:pt x="1723445" y="1435664"/>
                    <a:pt x="1729160" y="1408042"/>
                  </a:cubicBezTo>
                  <a:cubicBezTo>
                    <a:pt x="1737732" y="1383277"/>
                    <a:pt x="1743447" y="1357559"/>
                    <a:pt x="1732970" y="1329937"/>
                  </a:cubicBezTo>
                  <a:close/>
                  <a:moveTo>
                    <a:pt x="373752" y="1452809"/>
                  </a:moveTo>
                  <a:cubicBezTo>
                    <a:pt x="373752" y="1455667"/>
                    <a:pt x="368990" y="1457572"/>
                    <a:pt x="367085" y="1460429"/>
                  </a:cubicBezTo>
                  <a:cubicBezTo>
                    <a:pt x="365180" y="1458524"/>
                    <a:pt x="361370" y="1455667"/>
                    <a:pt x="361370" y="1453762"/>
                  </a:cubicBezTo>
                  <a:cubicBezTo>
                    <a:pt x="358512" y="1418519"/>
                    <a:pt x="334700" y="1394707"/>
                    <a:pt x="319460" y="1365179"/>
                  </a:cubicBezTo>
                  <a:cubicBezTo>
                    <a:pt x="317555" y="1360417"/>
                    <a:pt x="313745" y="1356607"/>
                    <a:pt x="310887" y="1351844"/>
                  </a:cubicBezTo>
                  <a:cubicBezTo>
                    <a:pt x="307077" y="1346129"/>
                    <a:pt x="307077" y="1340414"/>
                    <a:pt x="311840" y="1334699"/>
                  </a:cubicBezTo>
                  <a:cubicBezTo>
                    <a:pt x="322317" y="1322317"/>
                    <a:pt x="331842" y="1309934"/>
                    <a:pt x="343272" y="1297552"/>
                  </a:cubicBezTo>
                  <a:cubicBezTo>
                    <a:pt x="354702" y="1285169"/>
                    <a:pt x="360417" y="1285169"/>
                    <a:pt x="367085" y="1301362"/>
                  </a:cubicBezTo>
                  <a:cubicBezTo>
                    <a:pt x="372800" y="1315649"/>
                    <a:pt x="375657" y="1331842"/>
                    <a:pt x="377562" y="1348034"/>
                  </a:cubicBezTo>
                  <a:cubicBezTo>
                    <a:pt x="379467" y="1358512"/>
                    <a:pt x="377562" y="1369942"/>
                    <a:pt x="377562" y="1381372"/>
                  </a:cubicBezTo>
                  <a:cubicBezTo>
                    <a:pt x="378515" y="1381372"/>
                    <a:pt x="379467" y="1381372"/>
                    <a:pt x="381372" y="1381372"/>
                  </a:cubicBezTo>
                  <a:cubicBezTo>
                    <a:pt x="378515" y="1404232"/>
                    <a:pt x="376610" y="1428044"/>
                    <a:pt x="373752" y="1452809"/>
                  </a:cubicBezTo>
                  <a:close/>
                  <a:moveTo>
                    <a:pt x="575682" y="1686172"/>
                  </a:moveTo>
                  <a:cubicBezTo>
                    <a:pt x="570920" y="1693792"/>
                    <a:pt x="565205" y="1700459"/>
                    <a:pt x="559490" y="1708079"/>
                  </a:cubicBezTo>
                  <a:cubicBezTo>
                    <a:pt x="532820" y="1744274"/>
                    <a:pt x="506150" y="1781422"/>
                    <a:pt x="480432" y="1817617"/>
                  </a:cubicBezTo>
                  <a:cubicBezTo>
                    <a:pt x="477575" y="1821427"/>
                    <a:pt x="477575" y="1828094"/>
                    <a:pt x="476622" y="1834762"/>
                  </a:cubicBezTo>
                  <a:cubicBezTo>
                    <a:pt x="465192" y="1832857"/>
                    <a:pt x="453762" y="1830952"/>
                    <a:pt x="437570" y="1828094"/>
                  </a:cubicBezTo>
                  <a:cubicBezTo>
                    <a:pt x="449000" y="1814759"/>
                    <a:pt x="457572" y="1803329"/>
                    <a:pt x="466145" y="1792852"/>
                  </a:cubicBezTo>
                  <a:cubicBezTo>
                    <a:pt x="496625" y="1757609"/>
                    <a:pt x="527105" y="1723319"/>
                    <a:pt x="557585" y="1688077"/>
                  </a:cubicBezTo>
                  <a:cubicBezTo>
                    <a:pt x="560442" y="1684267"/>
                    <a:pt x="564252" y="1681409"/>
                    <a:pt x="567110" y="1678552"/>
                  </a:cubicBezTo>
                  <a:cubicBezTo>
                    <a:pt x="569015" y="1677599"/>
                    <a:pt x="572825" y="1677599"/>
                    <a:pt x="573777" y="1678552"/>
                  </a:cubicBezTo>
                  <a:cubicBezTo>
                    <a:pt x="575682" y="1680457"/>
                    <a:pt x="576635" y="1685219"/>
                    <a:pt x="575682" y="1686172"/>
                  </a:cubicBezTo>
                  <a:close/>
                  <a:moveTo>
                    <a:pt x="889055" y="1877624"/>
                  </a:moveTo>
                  <a:cubicBezTo>
                    <a:pt x="889055" y="1874767"/>
                    <a:pt x="889055" y="1872862"/>
                    <a:pt x="890007" y="1871909"/>
                  </a:cubicBezTo>
                  <a:cubicBezTo>
                    <a:pt x="907152" y="1852859"/>
                    <a:pt x="907152" y="1849049"/>
                    <a:pt x="887150" y="1834762"/>
                  </a:cubicBezTo>
                  <a:cubicBezTo>
                    <a:pt x="854765" y="1812854"/>
                    <a:pt x="824285" y="1789042"/>
                    <a:pt x="789995" y="1769992"/>
                  </a:cubicBezTo>
                  <a:cubicBezTo>
                    <a:pt x="757610" y="1752847"/>
                    <a:pt x="722367" y="1741417"/>
                    <a:pt x="689030" y="1727129"/>
                  </a:cubicBezTo>
                  <a:cubicBezTo>
                    <a:pt x="677600" y="1722367"/>
                    <a:pt x="666170" y="1718557"/>
                    <a:pt x="655692" y="1712842"/>
                  </a:cubicBezTo>
                  <a:cubicBezTo>
                    <a:pt x="638547" y="1704269"/>
                    <a:pt x="621402" y="1693792"/>
                    <a:pt x="604257" y="1685219"/>
                  </a:cubicBezTo>
                  <a:cubicBezTo>
                    <a:pt x="586160" y="1675694"/>
                    <a:pt x="585207" y="1648072"/>
                    <a:pt x="602352" y="1636642"/>
                  </a:cubicBezTo>
                  <a:cubicBezTo>
                    <a:pt x="608067" y="1632832"/>
                    <a:pt x="614735" y="1630927"/>
                    <a:pt x="618545" y="1626164"/>
                  </a:cubicBezTo>
                  <a:cubicBezTo>
                    <a:pt x="623307" y="1621402"/>
                    <a:pt x="625212" y="1614734"/>
                    <a:pt x="628070" y="1608067"/>
                  </a:cubicBezTo>
                  <a:cubicBezTo>
                    <a:pt x="631880" y="1599494"/>
                    <a:pt x="632832" y="1589017"/>
                    <a:pt x="637595" y="1581397"/>
                  </a:cubicBezTo>
                  <a:cubicBezTo>
                    <a:pt x="658550" y="1549012"/>
                    <a:pt x="683315" y="1519484"/>
                    <a:pt x="711890" y="1492814"/>
                  </a:cubicBezTo>
                  <a:cubicBezTo>
                    <a:pt x="749990" y="1455667"/>
                    <a:pt x="771897" y="1408042"/>
                    <a:pt x="788090" y="1357559"/>
                  </a:cubicBezTo>
                  <a:cubicBezTo>
                    <a:pt x="812855" y="1278502"/>
                    <a:pt x="823332" y="1197539"/>
                    <a:pt x="821427" y="1114672"/>
                  </a:cubicBezTo>
                  <a:cubicBezTo>
                    <a:pt x="819522" y="1039424"/>
                    <a:pt x="820475" y="964177"/>
                    <a:pt x="819522" y="889882"/>
                  </a:cubicBezTo>
                  <a:cubicBezTo>
                    <a:pt x="818570" y="839399"/>
                    <a:pt x="815712" y="788917"/>
                    <a:pt x="813807" y="738434"/>
                  </a:cubicBezTo>
                  <a:cubicBezTo>
                    <a:pt x="813807" y="732719"/>
                    <a:pt x="813807" y="726052"/>
                    <a:pt x="813807" y="720337"/>
                  </a:cubicBezTo>
                  <a:cubicBezTo>
                    <a:pt x="815712" y="719384"/>
                    <a:pt x="817617" y="719384"/>
                    <a:pt x="818570" y="718432"/>
                  </a:cubicBezTo>
                  <a:cubicBezTo>
                    <a:pt x="833810" y="750817"/>
                    <a:pt x="848097" y="783202"/>
                    <a:pt x="863337" y="815587"/>
                  </a:cubicBezTo>
                  <a:cubicBezTo>
                    <a:pt x="864290" y="815587"/>
                    <a:pt x="865242" y="814634"/>
                    <a:pt x="866195" y="814634"/>
                  </a:cubicBezTo>
                  <a:cubicBezTo>
                    <a:pt x="860480" y="800347"/>
                    <a:pt x="853812" y="786059"/>
                    <a:pt x="848097" y="771772"/>
                  </a:cubicBezTo>
                  <a:cubicBezTo>
                    <a:pt x="841430" y="756532"/>
                    <a:pt x="836667" y="741292"/>
                    <a:pt x="828095" y="727004"/>
                  </a:cubicBezTo>
                  <a:cubicBezTo>
                    <a:pt x="809045" y="692714"/>
                    <a:pt x="809997" y="654614"/>
                    <a:pt x="810950" y="617467"/>
                  </a:cubicBezTo>
                  <a:cubicBezTo>
                    <a:pt x="810950" y="605084"/>
                    <a:pt x="811902" y="592702"/>
                    <a:pt x="812855" y="580319"/>
                  </a:cubicBezTo>
                  <a:cubicBezTo>
                    <a:pt x="813807" y="571747"/>
                    <a:pt x="815712" y="564127"/>
                    <a:pt x="816665" y="556507"/>
                  </a:cubicBezTo>
                  <a:cubicBezTo>
                    <a:pt x="818570" y="555554"/>
                    <a:pt x="819522" y="555554"/>
                    <a:pt x="821427" y="554602"/>
                  </a:cubicBezTo>
                  <a:cubicBezTo>
                    <a:pt x="832857" y="567937"/>
                    <a:pt x="844287" y="581272"/>
                    <a:pt x="856670" y="594607"/>
                  </a:cubicBezTo>
                  <a:cubicBezTo>
                    <a:pt x="872862" y="613657"/>
                    <a:pt x="887150" y="635564"/>
                    <a:pt x="913820" y="638422"/>
                  </a:cubicBezTo>
                  <a:cubicBezTo>
                    <a:pt x="942395" y="642232"/>
                    <a:pt x="956682" y="661282"/>
                    <a:pt x="974780" y="679379"/>
                  </a:cubicBezTo>
                  <a:cubicBezTo>
                    <a:pt x="981447" y="686047"/>
                    <a:pt x="984305" y="689857"/>
                    <a:pt x="973827" y="696524"/>
                  </a:cubicBezTo>
                  <a:cubicBezTo>
                    <a:pt x="964302" y="702239"/>
                    <a:pt x="956682" y="711764"/>
                    <a:pt x="950015" y="721289"/>
                  </a:cubicBezTo>
                  <a:cubicBezTo>
                    <a:pt x="931917" y="746054"/>
                    <a:pt x="914772" y="770819"/>
                    <a:pt x="899532" y="797489"/>
                  </a:cubicBezTo>
                  <a:cubicBezTo>
                    <a:pt x="910010" y="785107"/>
                    <a:pt x="920487" y="772724"/>
                    <a:pt x="930012" y="759389"/>
                  </a:cubicBezTo>
                  <a:cubicBezTo>
                    <a:pt x="935727" y="751769"/>
                    <a:pt x="939537" y="749864"/>
                    <a:pt x="945252" y="759389"/>
                  </a:cubicBezTo>
                  <a:cubicBezTo>
                    <a:pt x="952872" y="771772"/>
                    <a:pt x="961445" y="784154"/>
                    <a:pt x="954777" y="800347"/>
                  </a:cubicBezTo>
                  <a:cubicBezTo>
                    <a:pt x="913820" y="910837"/>
                    <a:pt x="909057" y="1026089"/>
                    <a:pt x="910962" y="1142294"/>
                  </a:cubicBezTo>
                  <a:cubicBezTo>
                    <a:pt x="913820" y="1260404"/>
                    <a:pt x="913820" y="1377562"/>
                    <a:pt x="917630" y="1495672"/>
                  </a:cubicBezTo>
                  <a:cubicBezTo>
                    <a:pt x="920487" y="1589017"/>
                    <a:pt x="924297" y="1683314"/>
                    <a:pt x="929060" y="1776659"/>
                  </a:cubicBezTo>
                  <a:cubicBezTo>
                    <a:pt x="929060" y="1785232"/>
                    <a:pt x="932870" y="1796662"/>
                    <a:pt x="938585" y="1802377"/>
                  </a:cubicBezTo>
                  <a:cubicBezTo>
                    <a:pt x="967160" y="1833809"/>
                    <a:pt x="996687" y="1865242"/>
                    <a:pt x="1026215" y="1895722"/>
                  </a:cubicBezTo>
                  <a:cubicBezTo>
                    <a:pt x="1030025" y="1899532"/>
                    <a:pt x="1033835" y="1903342"/>
                    <a:pt x="1036692" y="1909057"/>
                  </a:cubicBezTo>
                  <a:cubicBezTo>
                    <a:pt x="983352" y="1909057"/>
                    <a:pt x="935727" y="1897627"/>
                    <a:pt x="889055" y="1877624"/>
                  </a:cubicBezTo>
                  <a:close/>
                  <a:moveTo>
                    <a:pt x="1279580" y="1673789"/>
                  </a:moveTo>
                  <a:cubicBezTo>
                    <a:pt x="1278627" y="1698554"/>
                    <a:pt x="1274817" y="1723319"/>
                    <a:pt x="1275770" y="1747132"/>
                  </a:cubicBezTo>
                  <a:cubicBezTo>
                    <a:pt x="1275770" y="1771897"/>
                    <a:pt x="1267197" y="1791899"/>
                    <a:pt x="1250052" y="1809044"/>
                  </a:cubicBezTo>
                  <a:cubicBezTo>
                    <a:pt x="1229097" y="1829047"/>
                    <a:pt x="1208142" y="1850002"/>
                    <a:pt x="1188140" y="1870004"/>
                  </a:cubicBezTo>
                  <a:cubicBezTo>
                    <a:pt x="1177662" y="1880482"/>
                    <a:pt x="1170042" y="1891912"/>
                    <a:pt x="1170042" y="1907152"/>
                  </a:cubicBezTo>
                  <a:cubicBezTo>
                    <a:pt x="1170042" y="1911914"/>
                    <a:pt x="1165280" y="1917629"/>
                    <a:pt x="1160517" y="1919534"/>
                  </a:cubicBezTo>
                  <a:cubicBezTo>
                    <a:pt x="1154802" y="1922392"/>
                    <a:pt x="1148135" y="1925249"/>
                    <a:pt x="1142420" y="1924297"/>
                  </a:cubicBezTo>
                  <a:cubicBezTo>
                    <a:pt x="1110987" y="1922392"/>
                    <a:pt x="1079555" y="1919534"/>
                    <a:pt x="1045265" y="1916677"/>
                  </a:cubicBezTo>
                  <a:cubicBezTo>
                    <a:pt x="1049075" y="1910009"/>
                    <a:pt x="1050980" y="1905247"/>
                    <a:pt x="1053837" y="1901437"/>
                  </a:cubicBezTo>
                  <a:cubicBezTo>
                    <a:pt x="1079555" y="1868099"/>
                    <a:pt x="1106225" y="1835714"/>
                    <a:pt x="1132895" y="1803329"/>
                  </a:cubicBezTo>
                  <a:cubicBezTo>
                    <a:pt x="1140515" y="1793804"/>
                    <a:pt x="1144325" y="1784279"/>
                    <a:pt x="1143372" y="1770944"/>
                  </a:cubicBezTo>
                  <a:cubicBezTo>
                    <a:pt x="1141467" y="1735702"/>
                    <a:pt x="1139562" y="1701412"/>
                    <a:pt x="1137657" y="1666169"/>
                  </a:cubicBezTo>
                  <a:cubicBezTo>
                    <a:pt x="1134800" y="1612829"/>
                    <a:pt x="1133847" y="1558537"/>
                    <a:pt x="1130037" y="1505197"/>
                  </a:cubicBezTo>
                  <a:cubicBezTo>
                    <a:pt x="1126227" y="1435664"/>
                    <a:pt x="1121465" y="1366132"/>
                    <a:pt x="1115750" y="1296599"/>
                  </a:cubicBezTo>
                  <a:cubicBezTo>
                    <a:pt x="1110035" y="1228019"/>
                    <a:pt x="1103367" y="1160392"/>
                    <a:pt x="1094795" y="1091812"/>
                  </a:cubicBezTo>
                  <a:cubicBezTo>
                    <a:pt x="1084317" y="1006087"/>
                    <a:pt x="1071935" y="920362"/>
                    <a:pt x="1037645" y="839399"/>
                  </a:cubicBezTo>
                  <a:cubicBezTo>
                    <a:pt x="1029072" y="820349"/>
                    <a:pt x="1024310" y="800347"/>
                    <a:pt x="1019547" y="780344"/>
                  </a:cubicBezTo>
                  <a:cubicBezTo>
                    <a:pt x="1018595" y="774629"/>
                    <a:pt x="1020500" y="767009"/>
                    <a:pt x="1024310" y="761294"/>
                  </a:cubicBezTo>
                  <a:cubicBezTo>
                    <a:pt x="1028120" y="755579"/>
                    <a:pt x="1034787" y="751769"/>
                    <a:pt x="1042407" y="744149"/>
                  </a:cubicBezTo>
                  <a:cubicBezTo>
                    <a:pt x="1051932" y="766057"/>
                    <a:pt x="1060505" y="785107"/>
                    <a:pt x="1069077" y="806062"/>
                  </a:cubicBezTo>
                  <a:cubicBezTo>
                    <a:pt x="1065267" y="773677"/>
                    <a:pt x="1037645" y="721289"/>
                    <a:pt x="1014785" y="699382"/>
                  </a:cubicBezTo>
                  <a:cubicBezTo>
                    <a:pt x="1003355" y="688904"/>
                    <a:pt x="1003355" y="687952"/>
                    <a:pt x="1015737" y="677474"/>
                  </a:cubicBezTo>
                  <a:cubicBezTo>
                    <a:pt x="1033835" y="662234"/>
                    <a:pt x="1051932" y="647947"/>
                    <a:pt x="1068125" y="631754"/>
                  </a:cubicBezTo>
                  <a:cubicBezTo>
                    <a:pt x="1084317" y="615562"/>
                    <a:pt x="1095747" y="596512"/>
                    <a:pt x="1096700" y="571747"/>
                  </a:cubicBezTo>
                  <a:cubicBezTo>
                    <a:pt x="1096700" y="565079"/>
                    <a:pt x="1099557" y="559364"/>
                    <a:pt x="1102415" y="552697"/>
                  </a:cubicBezTo>
                  <a:cubicBezTo>
                    <a:pt x="1111940" y="569842"/>
                    <a:pt x="1122417" y="586987"/>
                    <a:pt x="1120512" y="606989"/>
                  </a:cubicBezTo>
                  <a:cubicBezTo>
                    <a:pt x="1116702" y="651757"/>
                    <a:pt x="1111940" y="697477"/>
                    <a:pt x="1107177" y="742244"/>
                  </a:cubicBezTo>
                  <a:cubicBezTo>
                    <a:pt x="1106225" y="748912"/>
                    <a:pt x="1105272" y="754627"/>
                    <a:pt x="1108130" y="761294"/>
                  </a:cubicBezTo>
                  <a:cubicBezTo>
                    <a:pt x="1114797" y="714622"/>
                    <a:pt x="1120512" y="667949"/>
                    <a:pt x="1127180" y="621277"/>
                  </a:cubicBezTo>
                  <a:cubicBezTo>
                    <a:pt x="1150992" y="690809"/>
                    <a:pt x="1176710" y="758437"/>
                    <a:pt x="1187187" y="829874"/>
                  </a:cubicBezTo>
                  <a:cubicBezTo>
                    <a:pt x="1194807" y="886072"/>
                    <a:pt x="1212905" y="939412"/>
                    <a:pt x="1228145" y="993704"/>
                  </a:cubicBezTo>
                  <a:cubicBezTo>
                    <a:pt x="1240527" y="1037519"/>
                    <a:pt x="1247195" y="1082287"/>
                    <a:pt x="1246242" y="1128007"/>
                  </a:cubicBezTo>
                  <a:cubicBezTo>
                    <a:pt x="1244337" y="1207064"/>
                    <a:pt x="1252910" y="1285169"/>
                    <a:pt x="1270055" y="1363274"/>
                  </a:cubicBezTo>
                  <a:cubicBezTo>
                    <a:pt x="1274817" y="1384229"/>
                    <a:pt x="1274817" y="1405184"/>
                    <a:pt x="1276722" y="1427092"/>
                  </a:cubicBezTo>
                  <a:cubicBezTo>
                    <a:pt x="1279580" y="1463287"/>
                    <a:pt x="1284342" y="1499482"/>
                    <a:pt x="1284342" y="1534724"/>
                  </a:cubicBezTo>
                  <a:cubicBezTo>
                    <a:pt x="1284342" y="1581397"/>
                    <a:pt x="1281485" y="1628069"/>
                    <a:pt x="1279580" y="1673789"/>
                  </a:cubicBezTo>
                  <a:close/>
                  <a:moveTo>
                    <a:pt x="1437695" y="1289932"/>
                  </a:moveTo>
                  <a:cubicBezTo>
                    <a:pt x="1439600" y="1289932"/>
                    <a:pt x="1440552" y="1288979"/>
                    <a:pt x="1442457" y="1288979"/>
                  </a:cubicBezTo>
                  <a:cubicBezTo>
                    <a:pt x="1444362" y="1292789"/>
                    <a:pt x="1446267" y="1296599"/>
                    <a:pt x="1447220" y="1300409"/>
                  </a:cubicBezTo>
                  <a:cubicBezTo>
                    <a:pt x="1448172" y="1308982"/>
                    <a:pt x="1448172" y="1318507"/>
                    <a:pt x="1448172" y="1327079"/>
                  </a:cubicBezTo>
                  <a:cubicBezTo>
                    <a:pt x="1446267" y="1352797"/>
                    <a:pt x="1451030" y="1375657"/>
                    <a:pt x="1470080" y="1394707"/>
                  </a:cubicBezTo>
                  <a:cubicBezTo>
                    <a:pt x="1481510" y="1406137"/>
                    <a:pt x="1481510" y="1418519"/>
                    <a:pt x="1476747" y="1433759"/>
                  </a:cubicBezTo>
                  <a:cubicBezTo>
                    <a:pt x="1469127" y="1457572"/>
                    <a:pt x="1453887" y="1476622"/>
                    <a:pt x="1439600" y="1497577"/>
                  </a:cubicBezTo>
                  <a:cubicBezTo>
                    <a:pt x="1431980" y="1428044"/>
                    <a:pt x="1431027" y="1359464"/>
                    <a:pt x="1437695" y="1289932"/>
                  </a:cubicBezTo>
                  <a:close/>
                  <a:moveTo>
                    <a:pt x="1475795" y="1882387"/>
                  </a:moveTo>
                  <a:cubicBezTo>
                    <a:pt x="1468175" y="1887149"/>
                    <a:pt x="1465317" y="1880482"/>
                    <a:pt x="1462460" y="1874767"/>
                  </a:cubicBezTo>
                  <a:cubicBezTo>
                    <a:pt x="1438647" y="1833809"/>
                    <a:pt x="1411977" y="1796662"/>
                    <a:pt x="1371972" y="1769992"/>
                  </a:cubicBezTo>
                  <a:cubicBezTo>
                    <a:pt x="1360542" y="1762372"/>
                    <a:pt x="1348160" y="1756657"/>
                    <a:pt x="1336730" y="1750942"/>
                  </a:cubicBezTo>
                  <a:cubicBezTo>
                    <a:pt x="1331015" y="1748084"/>
                    <a:pt x="1325300" y="1746179"/>
                    <a:pt x="1319585" y="1744274"/>
                  </a:cubicBezTo>
                  <a:cubicBezTo>
                    <a:pt x="1319585" y="1742369"/>
                    <a:pt x="1320537" y="1740464"/>
                    <a:pt x="1320537" y="1738559"/>
                  </a:cubicBezTo>
                  <a:cubicBezTo>
                    <a:pt x="1326252" y="1739512"/>
                    <a:pt x="1331967" y="1738559"/>
                    <a:pt x="1337682" y="1740464"/>
                  </a:cubicBezTo>
                  <a:cubicBezTo>
                    <a:pt x="1367210" y="1749989"/>
                    <a:pt x="1395785" y="1762372"/>
                    <a:pt x="1416740" y="1788089"/>
                  </a:cubicBezTo>
                  <a:cubicBezTo>
                    <a:pt x="1434837" y="1809997"/>
                    <a:pt x="1454840" y="1831904"/>
                    <a:pt x="1473890" y="1853812"/>
                  </a:cubicBezTo>
                  <a:cubicBezTo>
                    <a:pt x="1476747" y="1857622"/>
                    <a:pt x="1478652" y="1861432"/>
                    <a:pt x="1480557" y="1865242"/>
                  </a:cubicBezTo>
                  <a:cubicBezTo>
                    <a:pt x="1483415" y="1872862"/>
                    <a:pt x="1482462" y="1878577"/>
                    <a:pt x="1475795" y="1882387"/>
                  </a:cubicBezTo>
                  <a:close/>
                </a:path>
              </a:pathLst>
            </a:custGeom>
            <a:solidFill>
              <a:srgbClr val="006666"/>
            </a:solidFill>
            <a:ln w="9525" cap="flat">
              <a:noFill/>
              <a:prstDash val="solid"/>
              <a:miter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endParaRPr lang="en-US" sz="16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Freeform 3">
              <a:extLst>
                <a:ext uri="{FF2B5EF4-FFF2-40B4-BE49-F238E27FC236}">
                  <a16:creationId xmlns:a16="http://schemas.microsoft.com/office/drawing/2014/main" id="{A1C01589-28FA-4F9F-8300-F6D599EFCA52}"/>
                </a:ext>
              </a:extLst>
            </p:cNvPr>
            <p:cNvSpPr/>
            <p:nvPr/>
          </p:nvSpPr>
          <p:spPr>
            <a:xfrm flipH="1">
              <a:off x="3492999" y="3976494"/>
              <a:ext cx="1528712" cy="2104599"/>
            </a:xfrm>
            <a:custGeom>
              <a:gdLst>
                <a:gd name="connsiteX0" fmla="*/ 2625628 w 2772385"/>
                <a:gd name="connsiteY0" fmla="*/ 86253 h 3816780"/>
                <a:gd name="connsiteX1" fmla="*/ 2429284 w 2772385"/>
                <a:gd name="connsiteY1" fmla="*/ 2105 h 3816780"/>
                <a:gd name="connsiteX2" fmla="*/ 2188062 w 2772385"/>
                <a:gd name="connsiteY2" fmla="*/ 159180 h 3816780"/>
                <a:gd name="connsiteX3" fmla="*/ 2087086 w 2772385"/>
                <a:gd name="connsiteY3" fmla="*/ 198449 h 3816780"/>
                <a:gd name="connsiteX4" fmla="*/ 2137574 w 2772385"/>
                <a:gd name="connsiteY4" fmla="*/ 288206 h 3816780"/>
                <a:gd name="connsiteX5" fmla="*/ 2025378 w 2772385"/>
                <a:gd name="connsiteY5" fmla="*/ 450890 h 3816780"/>
                <a:gd name="connsiteX6" fmla="*/ 2131966 w 2772385"/>
                <a:gd name="connsiteY6" fmla="*/ 585526 h 3816780"/>
                <a:gd name="connsiteX7" fmla="*/ 2154403 w 2772385"/>
                <a:gd name="connsiteY7" fmla="*/ 708942 h 3816780"/>
                <a:gd name="connsiteX8" fmla="*/ 2025378 w 2772385"/>
                <a:gd name="connsiteY8" fmla="*/ 753820 h 3816780"/>
                <a:gd name="connsiteX9" fmla="*/ 1991719 w 2772385"/>
                <a:gd name="connsiteY9" fmla="*/ 821138 h 3816780"/>
                <a:gd name="connsiteX10" fmla="*/ 1991719 w 2772385"/>
                <a:gd name="connsiteY10" fmla="*/ 708942 h 3816780"/>
                <a:gd name="connsiteX11" fmla="*/ 1941230 w 2772385"/>
                <a:gd name="connsiteY11" fmla="*/ 669673 h 3816780"/>
                <a:gd name="connsiteX12" fmla="*/ 1778546 w 2772385"/>
                <a:gd name="connsiteY12" fmla="*/ 770649 h 3816780"/>
                <a:gd name="connsiteX13" fmla="*/ 1397078 w 2772385"/>
                <a:gd name="connsiteY13" fmla="*/ 579916 h 3816780"/>
                <a:gd name="connsiteX14" fmla="*/ 1660739 w 2772385"/>
                <a:gd name="connsiteY14" fmla="*/ 1129678 h 3816780"/>
                <a:gd name="connsiteX15" fmla="*/ 1795375 w 2772385"/>
                <a:gd name="connsiteY15" fmla="*/ 1225045 h 3816780"/>
                <a:gd name="connsiteX16" fmla="*/ 1643910 w 2772385"/>
                <a:gd name="connsiteY16" fmla="*/ 1449437 h 3816780"/>
                <a:gd name="connsiteX17" fmla="*/ 1722448 w 2772385"/>
                <a:gd name="connsiteY17" fmla="*/ 1668220 h 3816780"/>
                <a:gd name="connsiteX18" fmla="*/ 1812205 w 2772385"/>
                <a:gd name="connsiteY18" fmla="*/ 1662611 h 3816780"/>
                <a:gd name="connsiteX19" fmla="*/ 1621470 w 2772385"/>
                <a:gd name="connsiteY19" fmla="*/ 1858954 h 3816780"/>
                <a:gd name="connsiteX20" fmla="*/ 909024 w 2772385"/>
                <a:gd name="connsiteY20" fmla="*/ 1578463 h 3816780"/>
                <a:gd name="connsiteX21" fmla="*/ 454629 w 2772385"/>
                <a:gd name="connsiteY21" fmla="*/ 2605060 h 3816780"/>
                <a:gd name="connsiteX22" fmla="*/ 258286 w 2772385"/>
                <a:gd name="connsiteY22" fmla="*/ 2812623 h 3816780"/>
                <a:gd name="connsiteX23" fmla="*/ 39503 w 2772385"/>
                <a:gd name="connsiteY23" fmla="*/ 2857501 h 3816780"/>
                <a:gd name="connsiteX24" fmla="*/ 28282 w 2772385"/>
                <a:gd name="connsiteY24" fmla="*/ 2975307 h 3816780"/>
                <a:gd name="connsiteX25" fmla="*/ 258285 w 2772385"/>
                <a:gd name="connsiteY25" fmla="*/ 3087504 h 3816780"/>
                <a:gd name="connsiteX26" fmla="*/ 527559 w 2772385"/>
                <a:gd name="connsiteY26" fmla="*/ 2986527 h 3816780"/>
                <a:gd name="connsiteX27" fmla="*/ 488288 w 2772385"/>
                <a:gd name="connsiteY27" fmla="*/ 3154821 h 3816780"/>
                <a:gd name="connsiteX28" fmla="*/ 561215 w 2772385"/>
                <a:gd name="connsiteY28" fmla="*/ 3194090 h 3816780"/>
                <a:gd name="connsiteX29" fmla="*/ 381702 w 2772385"/>
                <a:gd name="connsiteY29" fmla="*/ 3592387 h 3816780"/>
                <a:gd name="connsiteX30" fmla="*/ 213408 w 2772385"/>
                <a:gd name="connsiteY30" fmla="*/ 3698973 h 3816780"/>
                <a:gd name="connsiteX31" fmla="*/ 280726 w 2772385"/>
                <a:gd name="connsiteY31" fmla="*/ 3811169 h 3816780"/>
                <a:gd name="connsiteX32" fmla="*/ 477068 w 2772385"/>
                <a:gd name="connsiteY32" fmla="*/ 3771902 h 3816780"/>
                <a:gd name="connsiteX33" fmla="*/ 622923 w 2772385"/>
                <a:gd name="connsiteY33" fmla="*/ 3547509 h 3816780"/>
                <a:gd name="connsiteX34" fmla="*/ 662193 w 2772385"/>
                <a:gd name="connsiteY34" fmla="*/ 3743852 h 3816780"/>
                <a:gd name="connsiteX35" fmla="*/ 735121 w 2772385"/>
                <a:gd name="connsiteY35" fmla="*/ 3732634 h 3816780"/>
                <a:gd name="connsiteX36" fmla="*/ 774389 w 2772385"/>
                <a:gd name="connsiteY36" fmla="*/ 3474581 h 3816780"/>
                <a:gd name="connsiteX37" fmla="*/ 695851 w 2772385"/>
                <a:gd name="connsiteY37" fmla="*/ 3238969 h 3816780"/>
                <a:gd name="connsiteX38" fmla="*/ 897805 w 2772385"/>
                <a:gd name="connsiteY38" fmla="*/ 2627499 h 3816780"/>
                <a:gd name="connsiteX39" fmla="*/ 1161466 w 2772385"/>
                <a:gd name="connsiteY39" fmla="*/ 2520912 h 3816780"/>
                <a:gd name="connsiteX40" fmla="*/ 1492445 w 2772385"/>
                <a:gd name="connsiteY40" fmla="*/ 2638718 h 3816780"/>
                <a:gd name="connsiteX41" fmla="*/ 1587812 w 2772385"/>
                <a:gd name="connsiteY41" fmla="*/ 2627499 h 3816780"/>
                <a:gd name="connsiteX42" fmla="*/ 1643910 w 2772385"/>
                <a:gd name="connsiteY42" fmla="*/ 2728476 h 3816780"/>
                <a:gd name="connsiteX43" fmla="*/ 1795375 w 2772385"/>
                <a:gd name="connsiteY43" fmla="*/ 2762134 h 3816780"/>
                <a:gd name="connsiteX44" fmla="*/ 1795375 w 2772385"/>
                <a:gd name="connsiteY44" fmla="*/ 2812623 h 3816780"/>
                <a:gd name="connsiteX45" fmla="*/ 1750497 w 2772385"/>
                <a:gd name="connsiteY45" fmla="*/ 3008967 h 3816780"/>
                <a:gd name="connsiteX46" fmla="*/ 1711228 w 2772385"/>
                <a:gd name="connsiteY46" fmla="*/ 3328726 h 3816780"/>
                <a:gd name="connsiteX47" fmla="*/ 1200735 w 2772385"/>
                <a:gd name="connsiteY47" fmla="*/ 3396044 h 3816780"/>
                <a:gd name="connsiteX48" fmla="*/ 1172686 w 2772385"/>
                <a:gd name="connsiteY48" fmla="*/ 3468971 h 3816780"/>
                <a:gd name="connsiteX49" fmla="*/ 1110978 w 2772385"/>
                <a:gd name="connsiteY49" fmla="*/ 3497020 h 3816780"/>
                <a:gd name="connsiteX50" fmla="*/ 1139027 w 2772385"/>
                <a:gd name="connsiteY50" fmla="*/ 3631656 h 3816780"/>
                <a:gd name="connsiteX51" fmla="*/ 1279272 w 2772385"/>
                <a:gd name="connsiteY51" fmla="*/ 3637266 h 3816780"/>
                <a:gd name="connsiteX52" fmla="*/ 1273662 w 2772385"/>
                <a:gd name="connsiteY52" fmla="*/ 3485801 h 3816780"/>
                <a:gd name="connsiteX53" fmla="*/ 1453176 w 2772385"/>
                <a:gd name="connsiteY53" fmla="*/ 3497020 h 3816780"/>
                <a:gd name="connsiteX54" fmla="*/ 1425127 w 2772385"/>
                <a:gd name="connsiteY54" fmla="*/ 3575558 h 3816780"/>
                <a:gd name="connsiteX55" fmla="*/ 1397078 w 2772385"/>
                <a:gd name="connsiteY55" fmla="*/ 3637266 h 3816780"/>
                <a:gd name="connsiteX56" fmla="*/ 1340980 w 2772385"/>
                <a:gd name="connsiteY56" fmla="*/ 3704584 h 3816780"/>
                <a:gd name="connsiteX57" fmla="*/ 1453177 w 2772385"/>
                <a:gd name="connsiteY57" fmla="*/ 3799951 h 3816780"/>
                <a:gd name="connsiteX58" fmla="*/ 1514884 w 2772385"/>
                <a:gd name="connsiteY58" fmla="*/ 3642876 h 3816780"/>
                <a:gd name="connsiteX59" fmla="*/ 1817814 w 2772385"/>
                <a:gd name="connsiteY59" fmla="*/ 3541899 h 3816780"/>
                <a:gd name="connsiteX60" fmla="*/ 2154403 w 2772385"/>
                <a:gd name="connsiteY60" fmla="*/ 3614826 h 3816780"/>
                <a:gd name="connsiteX61" fmla="*/ 2109525 w 2772385"/>
                <a:gd name="connsiteY61" fmla="*/ 3715803 h 3816780"/>
                <a:gd name="connsiteX62" fmla="*/ 2193672 w 2772385"/>
                <a:gd name="connsiteY62" fmla="*/ 3816780 h 3816780"/>
                <a:gd name="connsiteX63" fmla="*/ 2277819 w 2772385"/>
                <a:gd name="connsiteY63" fmla="*/ 3732633 h 3816780"/>
                <a:gd name="connsiteX64" fmla="*/ 2266600 w 2772385"/>
                <a:gd name="connsiteY64" fmla="*/ 3637266 h 3816780"/>
                <a:gd name="connsiteX65" fmla="*/ 2423675 w 2772385"/>
                <a:gd name="connsiteY65" fmla="*/ 3564338 h 3816780"/>
                <a:gd name="connsiteX66" fmla="*/ 2429284 w 2772385"/>
                <a:gd name="connsiteY66" fmla="*/ 3384824 h 3816780"/>
                <a:gd name="connsiteX67" fmla="*/ 1907572 w 2772385"/>
                <a:gd name="connsiteY67" fmla="*/ 3345556 h 3816780"/>
                <a:gd name="connsiteX68" fmla="*/ 1913181 w 2772385"/>
                <a:gd name="connsiteY68" fmla="*/ 3031406 h 3816780"/>
                <a:gd name="connsiteX69" fmla="*/ 1907571 w 2772385"/>
                <a:gd name="connsiteY69" fmla="*/ 3014576 h 3816780"/>
                <a:gd name="connsiteX70" fmla="*/ 1901962 w 2772385"/>
                <a:gd name="connsiteY70" fmla="*/ 2835062 h 3816780"/>
                <a:gd name="connsiteX71" fmla="*/ 1857083 w 2772385"/>
                <a:gd name="connsiteY71" fmla="*/ 2773354 h 3816780"/>
                <a:gd name="connsiteX72" fmla="*/ 2047817 w 2772385"/>
                <a:gd name="connsiteY72" fmla="*/ 2717256 h 3816780"/>
                <a:gd name="connsiteX73" fmla="*/ 2081476 w 2772385"/>
                <a:gd name="connsiteY73" fmla="*/ 2610669 h 3816780"/>
                <a:gd name="connsiteX74" fmla="*/ 2367576 w 2772385"/>
                <a:gd name="connsiteY74" fmla="*/ 2621889 h 3816780"/>
                <a:gd name="connsiteX75" fmla="*/ 2591969 w 2772385"/>
                <a:gd name="connsiteY75" fmla="*/ 2032858 h 3816780"/>
                <a:gd name="connsiteX76" fmla="*/ 2547090 w 2772385"/>
                <a:gd name="connsiteY76" fmla="*/ 1948711 h 3816780"/>
                <a:gd name="connsiteX77" fmla="*/ 2648067 w 2772385"/>
                <a:gd name="connsiteY77" fmla="*/ 1432608 h 3816780"/>
                <a:gd name="connsiteX78" fmla="*/ 2580750 w 2772385"/>
                <a:gd name="connsiteY78" fmla="*/ 1337242 h 3816780"/>
                <a:gd name="connsiteX79" fmla="*/ 2462943 w 2772385"/>
                <a:gd name="connsiteY79" fmla="*/ 809919 h 3816780"/>
                <a:gd name="connsiteX80" fmla="*/ 2737825 w 2772385"/>
                <a:gd name="connsiteY80" fmla="*/ 675283 h 3816780"/>
                <a:gd name="connsiteX81" fmla="*/ 2709775 w 2772385"/>
                <a:gd name="connsiteY81" fmla="*/ 434061 h 3816780"/>
                <a:gd name="connsiteX82" fmla="*/ 2625628 w 2772385"/>
                <a:gd name="connsiteY82" fmla="*/ 86253 h 3816780"/>
                <a:gd name="connsiteX83" fmla="*/ 2625628 w 2772385"/>
                <a:gd name="connsiteY83" fmla="*/ 86253 h 3811169"/>
                <a:gd name="connsiteX84" fmla="*/ 2625628 w 2772385"/>
                <a:gd name="connsiteY84" fmla="*/ 86253 h 381116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2772385" h="3816780">
                  <a:moveTo>
                    <a:pt x="2625628" y="86253"/>
                  </a:moveTo>
                  <a:cubicBezTo>
                    <a:pt x="2591969" y="30155"/>
                    <a:pt x="2530261" y="-3505"/>
                    <a:pt x="2429284" y="2105"/>
                  </a:cubicBezTo>
                  <a:cubicBezTo>
                    <a:pt x="2322697" y="-16594"/>
                    <a:pt x="2255380" y="93732"/>
                    <a:pt x="2188062" y="159180"/>
                  </a:cubicBezTo>
                  <a:lnTo>
                    <a:pt x="2087086" y="198449"/>
                  </a:lnTo>
                  <a:lnTo>
                    <a:pt x="2137574" y="288206"/>
                  </a:lnTo>
                  <a:lnTo>
                    <a:pt x="2025378" y="450890"/>
                  </a:lnTo>
                  <a:cubicBezTo>
                    <a:pt x="2049688" y="501378"/>
                    <a:pt x="2107656" y="535038"/>
                    <a:pt x="2131966" y="585526"/>
                  </a:cubicBezTo>
                  <a:lnTo>
                    <a:pt x="2154403" y="708942"/>
                  </a:lnTo>
                  <a:lnTo>
                    <a:pt x="2025378" y="753820"/>
                  </a:lnTo>
                  <a:lnTo>
                    <a:pt x="1991719" y="821138"/>
                  </a:lnTo>
                  <a:lnTo>
                    <a:pt x="1991719" y="708942"/>
                  </a:lnTo>
                  <a:lnTo>
                    <a:pt x="1941230" y="669673"/>
                  </a:lnTo>
                  <a:lnTo>
                    <a:pt x="1778546" y="770649"/>
                  </a:lnTo>
                  <a:lnTo>
                    <a:pt x="1397078" y="579916"/>
                  </a:lnTo>
                  <a:lnTo>
                    <a:pt x="1660739" y="1129678"/>
                  </a:lnTo>
                  <a:lnTo>
                    <a:pt x="1795375" y="1225045"/>
                  </a:lnTo>
                  <a:cubicBezTo>
                    <a:pt x="1744887" y="1299842"/>
                    <a:pt x="1649520" y="1352201"/>
                    <a:pt x="1643910" y="1449437"/>
                  </a:cubicBezTo>
                  <a:cubicBezTo>
                    <a:pt x="1630820" y="1527975"/>
                    <a:pt x="1657001" y="1628951"/>
                    <a:pt x="1722448" y="1668220"/>
                  </a:cubicBezTo>
                  <a:lnTo>
                    <a:pt x="1812205" y="1662611"/>
                  </a:lnTo>
                  <a:lnTo>
                    <a:pt x="1621470" y="1858954"/>
                  </a:lnTo>
                  <a:cubicBezTo>
                    <a:pt x="1580332" y="1911312"/>
                    <a:pt x="1056749" y="1542934"/>
                    <a:pt x="909024" y="1578463"/>
                  </a:cubicBezTo>
                  <a:cubicBezTo>
                    <a:pt x="667802" y="1634562"/>
                    <a:pt x="656582" y="2341398"/>
                    <a:pt x="454629" y="2605060"/>
                  </a:cubicBezTo>
                  <a:lnTo>
                    <a:pt x="258286" y="2812623"/>
                  </a:lnTo>
                  <a:cubicBezTo>
                    <a:pt x="190968" y="2883680"/>
                    <a:pt x="101211" y="2808883"/>
                    <a:pt x="39503" y="2857501"/>
                  </a:cubicBezTo>
                  <a:cubicBezTo>
                    <a:pt x="-9116" y="2898640"/>
                    <a:pt x="-12856" y="2945388"/>
                    <a:pt x="28282" y="2975307"/>
                  </a:cubicBezTo>
                  <a:cubicBezTo>
                    <a:pt x="108690" y="3035145"/>
                    <a:pt x="177877" y="3050105"/>
                    <a:pt x="258285" y="3087504"/>
                  </a:cubicBezTo>
                  <a:cubicBezTo>
                    <a:pt x="396660" y="2995877"/>
                    <a:pt x="495770" y="2937909"/>
                    <a:pt x="527559" y="2986527"/>
                  </a:cubicBezTo>
                  <a:cubicBezTo>
                    <a:pt x="578047" y="3025795"/>
                    <a:pt x="505118" y="3104333"/>
                    <a:pt x="488288" y="3154821"/>
                  </a:cubicBezTo>
                  <a:lnTo>
                    <a:pt x="561215" y="3194090"/>
                  </a:lnTo>
                  <a:lnTo>
                    <a:pt x="381702" y="3592387"/>
                  </a:lnTo>
                  <a:cubicBezTo>
                    <a:pt x="329344" y="3622306"/>
                    <a:pt x="215277" y="3669054"/>
                    <a:pt x="213408" y="3698973"/>
                  </a:cubicBezTo>
                  <a:cubicBezTo>
                    <a:pt x="213408" y="3747592"/>
                    <a:pt x="241457" y="3796210"/>
                    <a:pt x="280726" y="3811169"/>
                  </a:cubicBezTo>
                  <a:lnTo>
                    <a:pt x="477068" y="3771902"/>
                  </a:lnTo>
                  <a:cubicBezTo>
                    <a:pt x="525686" y="3697104"/>
                    <a:pt x="557476" y="3532550"/>
                    <a:pt x="622923" y="3547509"/>
                  </a:cubicBezTo>
                  <a:cubicBezTo>
                    <a:pt x="682762" y="3530679"/>
                    <a:pt x="641623" y="3693364"/>
                    <a:pt x="662193" y="3743852"/>
                  </a:cubicBezTo>
                  <a:lnTo>
                    <a:pt x="735121" y="3732634"/>
                  </a:lnTo>
                  <a:cubicBezTo>
                    <a:pt x="753820" y="3642877"/>
                    <a:pt x="733251" y="3564338"/>
                    <a:pt x="774389" y="3474581"/>
                  </a:cubicBezTo>
                  <a:cubicBezTo>
                    <a:pt x="802438" y="3418483"/>
                    <a:pt x="707071" y="3328726"/>
                    <a:pt x="695851" y="3238969"/>
                  </a:cubicBezTo>
                  <a:cubicBezTo>
                    <a:pt x="677152" y="3160431"/>
                    <a:pt x="837966" y="2868721"/>
                    <a:pt x="897805" y="2627499"/>
                  </a:cubicBezTo>
                  <a:lnTo>
                    <a:pt x="1161466" y="2520912"/>
                  </a:lnTo>
                  <a:lnTo>
                    <a:pt x="1492445" y="2638718"/>
                  </a:lnTo>
                  <a:lnTo>
                    <a:pt x="1587812" y="2627499"/>
                  </a:lnTo>
                  <a:cubicBezTo>
                    <a:pt x="1606511" y="2661158"/>
                    <a:pt x="1602772" y="2694817"/>
                    <a:pt x="1643910" y="2728476"/>
                  </a:cubicBezTo>
                  <a:lnTo>
                    <a:pt x="1795375" y="2762134"/>
                  </a:lnTo>
                  <a:lnTo>
                    <a:pt x="1795375" y="2812623"/>
                  </a:lnTo>
                  <a:cubicBezTo>
                    <a:pt x="1718708" y="2823842"/>
                    <a:pt x="1759847" y="2947259"/>
                    <a:pt x="1750497" y="3008967"/>
                  </a:cubicBezTo>
                  <a:lnTo>
                    <a:pt x="1711228" y="3328726"/>
                  </a:lnTo>
                  <a:lnTo>
                    <a:pt x="1200735" y="3396044"/>
                  </a:lnTo>
                  <a:lnTo>
                    <a:pt x="1172686" y="3468971"/>
                  </a:lnTo>
                  <a:lnTo>
                    <a:pt x="1110978" y="3497020"/>
                  </a:lnTo>
                  <a:cubicBezTo>
                    <a:pt x="1120328" y="3541899"/>
                    <a:pt x="1090408" y="3569947"/>
                    <a:pt x="1139027" y="3631656"/>
                  </a:cubicBezTo>
                  <a:lnTo>
                    <a:pt x="1279272" y="3637266"/>
                  </a:lnTo>
                  <a:lnTo>
                    <a:pt x="1273662" y="3485801"/>
                  </a:lnTo>
                  <a:lnTo>
                    <a:pt x="1453176" y="3497020"/>
                  </a:lnTo>
                  <a:lnTo>
                    <a:pt x="1425127" y="3575558"/>
                  </a:lnTo>
                  <a:lnTo>
                    <a:pt x="1397078" y="3637266"/>
                  </a:lnTo>
                  <a:lnTo>
                    <a:pt x="1340980" y="3704584"/>
                  </a:lnTo>
                  <a:cubicBezTo>
                    <a:pt x="1355940" y="3770031"/>
                    <a:pt x="1393339" y="3790601"/>
                    <a:pt x="1453177" y="3799951"/>
                  </a:cubicBezTo>
                  <a:cubicBezTo>
                    <a:pt x="1514885" y="3788732"/>
                    <a:pt x="1548543" y="3760681"/>
                    <a:pt x="1514884" y="3642876"/>
                  </a:cubicBezTo>
                  <a:lnTo>
                    <a:pt x="1817814" y="3541899"/>
                  </a:lnTo>
                  <a:lnTo>
                    <a:pt x="2154403" y="3614826"/>
                  </a:lnTo>
                  <a:cubicBezTo>
                    <a:pt x="2139444" y="3648485"/>
                    <a:pt x="2096435" y="3682144"/>
                    <a:pt x="2109525" y="3715803"/>
                  </a:cubicBezTo>
                  <a:cubicBezTo>
                    <a:pt x="2107655" y="3771901"/>
                    <a:pt x="2161883" y="3794341"/>
                    <a:pt x="2193672" y="3816780"/>
                  </a:cubicBezTo>
                  <a:lnTo>
                    <a:pt x="2277819" y="3732633"/>
                  </a:lnTo>
                  <a:lnTo>
                    <a:pt x="2266600" y="3637266"/>
                  </a:lnTo>
                  <a:lnTo>
                    <a:pt x="2423675" y="3564338"/>
                  </a:lnTo>
                  <a:lnTo>
                    <a:pt x="2429284" y="3384824"/>
                  </a:lnTo>
                  <a:lnTo>
                    <a:pt x="1907572" y="3345556"/>
                  </a:lnTo>
                  <a:lnTo>
                    <a:pt x="1913181" y="3031406"/>
                  </a:lnTo>
                  <a:lnTo>
                    <a:pt x="1907571" y="3014576"/>
                  </a:lnTo>
                  <a:lnTo>
                    <a:pt x="1901962" y="2835062"/>
                  </a:lnTo>
                  <a:lnTo>
                    <a:pt x="1857083" y="2773354"/>
                  </a:lnTo>
                  <a:lnTo>
                    <a:pt x="2047817" y="2717256"/>
                  </a:lnTo>
                  <a:lnTo>
                    <a:pt x="2081476" y="2610669"/>
                  </a:lnTo>
                  <a:lnTo>
                    <a:pt x="2367576" y="2621889"/>
                  </a:lnTo>
                  <a:cubicBezTo>
                    <a:pt x="2515302" y="2577011"/>
                    <a:pt x="2640587" y="2049688"/>
                    <a:pt x="2591969" y="2032858"/>
                  </a:cubicBezTo>
                  <a:lnTo>
                    <a:pt x="2547090" y="1948711"/>
                  </a:lnTo>
                  <a:cubicBezTo>
                    <a:pt x="2618148" y="1808466"/>
                    <a:pt x="2661156" y="1628952"/>
                    <a:pt x="2648067" y="1432608"/>
                  </a:cubicBezTo>
                  <a:lnTo>
                    <a:pt x="2580750" y="1337242"/>
                  </a:lnTo>
                  <a:cubicBezTo>
                    <a:pt x="2597579" y="1168948"/>
                    <a:pt x="2569529" y="989433"/>
                    <a:pt x="2462943" y="809919"/>
                  </a:cubicBezTo>
                  <a:cubicBezTo>
                    <a:pt x="2584488" y="890327"/>
                    <a:pt x="2655548" y="740730"/>
                    <a:pt x="2737825" y="675283"/>
                  </a:cubicBezTo>
                  <a:cubicBezTo>
                    <a:pt x="2765874" y="636014"/>
                    <a:pt x="2810752" y="473330"/>
                    <a:pt x="2709775" y="434061"/>
                  </a:cubicBezTo>
                  <a:cubicBezTo>
                    <a:pt x="2797662" y="265766"/>
                    <a:pt x="2694817" y="131131"/>
                    <a:pt x="2625628" y="8625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Freeform 5">
              <a:extLst>
                <a:ext uri="{FF2B5EF4-FFF2-40B4-BE49-F238E27FC236}">
                  <a16:creationId xmlns:a16="http://schemas.microsoft.com/office/drawing/2014/main" id="{89A75528-4CDD-478C-A99D-ED5A281EC206}"/>
                </a:ext>
              </a:extLst>
            </p:cNvPr>
            <p:cNvSpPr/>
            <p:nvPr/>
          </p:nvSpPr>
          <p:spPr>
            <a:xfrm flipH="1">
              <a:off x="5817760" y="3749537"/>
              <a:ext cx="1386924" cy="2303641"/>
            </a:xfrm>
            <a:custGeom>
              <a:gdLst>
                <a:gd name="connsiteX0" fmla="*/ 869522 w 2038796"/>
                <a:gd name="connsiteY0" fmla="*/ 0 h 3386383"/>
                <a:gd name="connsiteX1" fmla="*/ 779764 w 2038796"/>
                <a:gd name="connsiteY1" fmla="*/ 67319 h 3386383"/>
                <a:gd name="connsiteX2" fmla="*/ 751715 w 2038796"/>
                <a:gd name="connsiteY2" fmla="*/ 173905 h 3386383"/>
                <a:gd name="connsiteX3" fmla="*/ 690007 w 2038796"/>
                <a:gd name="connsiteY3" fmla="*/ 409517 h 3386383"/>
                <a:gd name="connsiteX4" fmla="*/ 678788 w 2038796"/>
                <a:gd name="connsiteY4" fmla="*/ 516105 h 3386383"/>
                <a:gd name="connsiteX5" fmla="*/ 488053 w 2038796"/>
                <a:gd name="connsiteY5" fmla="*/ 617081 h 3386383"/>
                <a:gd name="connsiteX6" fmla="*/ 280491 w 2038796"/>
                <a:gd name="connsiteY6" fmla="*/ 673178 h 3386383"/>
                <a:gd name="connsiteX7" fmla="*/ 218783 w 2038796"/>
                <a:gd name="connsiteY7" fmla="*/ 897571 h 3386383"/>
                <a:gd name="connsiteX8" fmla="*/ 168294 w 2038796"/>
                <a:gd name="connsiteY8" fmla="*/ 1032207 h 3386383"/>
                <a:gd name="connsiteX9" fmla="*/ 72927 w 2038796"/>
                <a:gd name="connsiteY9" fmla="*/ 1161233 h 3386383"/>
                <a:gd name="connsiteX10" fmla="*/ 0 w 2038796"/>
                <a:gd name="connsiteY10" fmla="*/ 1295868 h 3386383"/>
                <a:gd name="connsiteX11" fmla="*/ 134635 w 2038796"/>
                <a:gd name="connsiteY11" fmla="*/ 1654896 h 3386383"/>
                <a:gd name="connsiteX12" fmla="*/ 241222 w 2038796"/>
                <a:gd name="connsiteY12" fmla="*/ 1727824 h 3386383"/>
                <a:gd name="connsiteX13" fmla="*/ 291710 w 2038796"/>
                <a:gd name="connsiteY13" fmla="*/ 1694165 h 3386383"/>
                <a:gd name="connsiteX14" fmla="*/ 336589 w 2038796"/>
                <a:gd name="connsiteY14" fmla="*/ 1750263 h 3386383"/>
                <a:gd name="connsiteX15" fmla="*/ 387077 w 2038796"/>
                <a:gd name="connsiteY15" fmla="*/ 3276133 h 3386383"/>
                <a:gd name="connsiteX16" fmla="*/ 448785 w 2038796"/>
                <a:gd name="connsiteY16" fmla="*/ 3248084 h 3386383"/>
                <a:gd name="connsiteX17" fmla="*/ 431956 w 2038796"/>
                <a:gd name="connsiteY17" fmla="*/ 2372953 h 3386383"/>
                <a:gd name="connsiteX18" fmla="*/ 482444 w 2038796"/>
                <a:gd name="connsiteY18" fmla="*/ 2384172 h 3386383"/>
                <a:gd name="connsiteX19" fmla="*/ 516103 w 2038796"/>
                <a:gd name="connsiteY19" fmla="*/ 3068570 h 3386383"/>
                <a:gd name="connsiteX20" fmla="*/ 583421 w 2038796"/>
                <a:gd name="connsiteY20" fmla="*/ 3074180 h 3386383"/>
                <a:gd name="connsiteX21" fmla="*/ 572201 w 2038796"/>
                <a:gd name="connsiteY21" fmla="*/ 2406612 h 3386383"/>
                <a:gd name="connsiteX22" fmla="*/ 964888 w 2038796"/>
                <a:gd name="connsiteY22" fmla="*/ 2412222 h 3386383"/>
                <a:gd name="connsiteX23" fmla="*/ 970498 w 2038796"/>
                <a:gd name="connsiteY23" fmla="*/ 2816128 h 3386383"/>
                <a:gd name="connsiteX24" fmla="*/ 1026596 w 2038796"/>
                <a:gd name="connsiteY24" fmla="*/ 2827348 h 3386383"/>
                <a:gd name="connsiteX25" fmla="*/ 1020986 w 2038796"/>
                <a:gd name="connsiteY25" fmla="*/ 3001252 h 3386383"/>
                <a:gd name="connsiteX26" fmla="*/ 1009767 w 2038796"/>
                <a:gd name="connsiteY26" fmla="*/ 3124668 h 3386383"/>
                <a:gd name="connsiteX27" fmla="*/ 1020986 w 2038796"/>
                <a:gd name="connsiteY27" fmla="*/ 3343451 h 3386383"/>
                <a:gd name="connsiteX28" fmla="*/ 1217330 w 2038796"/>
                <a:gd name="connsiteY28" fmla="*/ 3360280 h 3386383"/>
                <a:gd name="connsiteX29" fmla="*/ 1211720 w 2038796"/>
                <a:gd name="connsiteY29" fmla="*/ 3175157 h 3386383"/>
                <a:gd name="connsiteX30" fmla="*/ 1228549 w 2038796"/>
                <a:gd name="connsiteY30" fmla="*/ 3001253 h 3386383"/>
                <a:gd name="connsiteX31" fmla="*/ 1211720 w 2038796"/>
                <a:gd name="connsiteY31" fmla="*/ 2872226 h 3386383"/>
                <a:gd name="connsiteX32" fmla="*/ 1234159 w 2038796"/>
                <a:gd name="connsiteY32" fmla="*/ 2832958 h 3386383"/>
                <a:gd name="connsiteX33" fmla="*/ 1250988 w 2038796"/>
                <a:gd name="connsiteY33" fmla="*/ 2614175 h 3386383"/>
                <a:gd name="connsiteX34" fmla="*/ 1256599 w 2038796"/>
                <a:gd name="connsiteY34" fmla="*/ 2501979 h 3386383"/>
                <a:gd name="connsiteX35" fmla="*/ 1262209 w 2038796"/>
                <a:gd name="connsiteY35" fmla="*/ 2367343 h 3386383"/>
                <a:gd name="connsiteX36" fmla="*/ 1357574 w 2038796"/>
                <a:gd name="connsiteY36" fmla="*/ 2518809 h 3386383"/>
                <a:gd name="connsiteX37" fmla="*/ 1368794 w 2038796"/>
                <a:gd name="connsiteY37" fmla="*/ 3057351 h 3386383"/>
                <a:gd name="connsiteX38" fmla="*/ 1413673 w 2038796"/>
                <a:gd name="connsiteY38" fmla="*/ 3062960 h 3386383"/>
                <a:gd name="connsiteX39" fmla="*/ 1419283 w 2038796"/>
                <a:gd name="connsiteY39" fmla="*/ 2574906 h 3386383"/>
                <a:gd name="connsiteX40" fmla="*/ 1469772 w 2038796"/>
                <a:gd name="connsiteY40" fmla="*/ 2586126 h 3386383"/>
                <a:gd name="connsiteX41" fmla="*/ 1480991 w 2038796"/>
                <a:gd name="connsiteY41" fmla="*/ 3242474 h 3386383"/>
                <a:gd name="connsiteX42" fmla="*/ 1531479 w 2038796"/>
                <a:gd name="connsiteY42" fmla="*/ 3225645 h 3386383"/>
                <a:gd name="connsiteX43" fmla="*/ 1537090 w 2038796"/>
                <a:gd name="connsiteY43" fmla="*/ 2754420 h 3386383"/>
                <a:gd name="connsiteX44" fmla="*/ 1604407 w 2038796"/>
                <a:gd name="connsiteY44" fmla="*/ 2911495 h 3386383"/>
                <a:gd name="connsiteX45" fmla="*/ 1991484 w 2038796"/>
                <a:gd name="connsiteY45" fmla="*/ 2715151 h 3386383"/>
                <a:gd name="connsiteX46" fmla="*/ 1997094 w 2038796"/>
                <a:gd name="connsiteY46" fmla="*/ 2602955 h 3386383"/>
                <a:gd name="connsiteX47" fmla="*/ 1828800 w 2038796"/>
                <a:gd name="connsiteY47" fmla="*/ 2586126 h 3386383"/>
                <a:gd name="connsiteX48" fmla="*/ 1705383 w 2038796"/>
                <a:gd name="connsiteY48" fmla="*/ 2513198 h 3386383"/>
                <a:gd name="connsiteX49" fmla="*/ 1621237 w 2038796"/>
                <a:gd name="connsiteY49" fmla="*/ 2401002 h 3386383"/>
                <a:gd name="connsiteX50" fmla="*/ 1694164 w 2038796"/>
                <a:gd name="connsiteY50" fmla="*/ 2277586 h 3386383"/>
                <a:gd name="connsiteX51" fmla="*/ 1514650 w 2038796"/>
                <a:gd name="connsiteY51" fmla="*/ 1980266 h 3386383"/>
                <a:gd name="connsiteX52" fmla="*/ 1503430 w 2038796"/>
                <a:gd name="connsiteY52" fmla="*/ 1576359 h 3386383"/>
                <a:gd name="connsiteX53" fmla="*/ 1312696 w 2038796"/>
                <a:gd name="connsiteY53" fmla="*/ 1598797 h 3386383"/>
                <a:gd name="connsiteX54" fmla="*/ 1323916 w 2038796"/>
                <a:gd name="connsiteY54" fmla="*/ 1436114 h 3386383"/>
                <a:gd name="connsiteX55" fmla="*/ 1262208 w 2038796"/>
                <a:gd name="connsiteY55" fmla="*/ 1295869 h 3386383"/>
                <a:gd name="connsiteX56" fmla="*/ 1284648 w 2038796"/>
                <a:gd name="connsiteY56" fmla="*/ 1189282 h 3386383"/>
                <a:gd name="connsiteX57" fmla="*/ 1256599 w 2038796"/>
                <a:gd name="connsiteY57" fmla="*/ 1026597 h 3386383"/>
                <a:gd name="connsiteX58" fmla="*/ 1256599 w 2038796"/>
                <a:gd name="connsiteY58" fmla="*/ 830254 h 3386383"/>
                <a:gd name="connsiteX59" fmla="*/ 970498 w 2038796"/>
                <a:gd name="connsiteY59" fmla="*/ 661959 h 3386383"/>
                <a:gd name="connsiteX60" fmla="*/ 1015376 w 2038796"/>
                <a:gd name="connsiteY60" fmla="*/ 572202 h 3386383"/>
                <a:gd name="connsiteX61" fmla="*/ 1150012 w 2038796"/>
                <a:gd name="connsiteY61" fmla="*/ 431957 h 3386383"/>
                <a:gd name="connsiteX62" fmla="*/ 1166841 w 2038796"/>
                <a:gd name="connsiteY62" fmla="*/ 263662 h 3386383"/>
                <a:gd name="connsiteX63" fmla="*/ 1161232 w 2038796"/>
                <a:gd name="connsiteY63" fmla="*/ 145856 h 3386383"/>
                <a:gd name="connsiteX64" fmla="*/ 1093914 w 2038796"/>
                <a:gd name="connsiteY64" fmla="*/ 84149 h 3386383"/>
                <a:gd name="connsiteX65" fmla="*/ 987327 w 2038796"/>
                <a:gd name="connsiteY65" fmla="*/ 44880 h 3386383"/>
                <a:gd name="connsiteX66" fmla="*/ 869522 w 2038796"/>
                <a:gd name="connsiteY66" fmla="*/ 0 h 3386383"/>
                <a:gd name="connsiteX67" fmla="*/ 869522 w 2038796"/>
                <a:gd name="connsiteY67" fmla="*/ 0 h 3386383"/>
                <a:gd name="connsiteX68" fmla="*/ 869522 w 2038796"/>
                <a:gd name="connsiteY68" fmla="*/ 0 h 3386383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2038796" h="3386383">
                  <a:moveTo>
                    <a:pt x="869522" y="0"/>
                  </a:moveTo>
                  <a:lnTo>
                    <a:pt x="779764" y="67319"/>
                  </a:lnTo>
                  <a:lnTo>
                    <a:pt x="751715" y="173905"/>
                  </a:lnTo>
                  <a:cubicBezTo>
                    <a:pt x="731146" y="252442"/>
                    <a:pt x="676918" y="297321"/>
                    <a:pt x="690007" y="409517"/>
                  </a:cubicBezTo>
                  <a:lnTo>
                    <a:pt x="678788" y="516105"/>
                  </a:lnTo>
                  <a:lnTo>
                    <a:pt x="488053" y="617081"/>
                  </a:lnTo>
                  <a:cubicBezTo>
                    <a:pt x="418866" y="617081"/>
                    <a:pt x="304800" y="639519"/>
                    <a:pt x="280491" y="673178"/>
                  </a:cubicBezTo>
                  <a:lnTo>
                    <a:pt x="218783" y="897571"/>
                  </a:lnTo>
                  <a:lnTo>
                    <a:pt x="168294" y="1032207"/>
                  </a:lnTo>
                  <a:lnTo>
                    <a:pt x="72927" y="1161233"/>
                  </a:lnTo>
                  <a:lnTo>
                    <a:pt x="0" y="1295868"/>
                  </a:lnTo>
                  <a:lnTo>
                    <a:pt x="134635" y="1654896"/>
                  </a:lnTo>
                  <a:lnTo>
                    <a:pt x="241222" y="1727824"/>
                  </a:lnTo>
                  <a:lnTo>
                    <a:pt x="291710" y="1694165"/>
                  </a:lnTo>
                  <a:lnTo>
                    <a:pt x="336589" y="1750263"/>
                  </a:lnTo>
                  <a:lnTo>
                    <a:pt x="387077" y="3276133"/>
                  </a:lnTo>
                  <a:lnTo>
                    <a:pt x="448785" y="3248084"/>
                  </a:lnTo>
                  <a:lnTo>
                    <a:pt x="431956" y="2372953"/>
                  </a:lnTo>
                  <a:lnTo>
                    <a:pt x="482444" y="2384172"/>
                  </a:lnTo>
                  <a:lnTo>
                    <a:pt x="516103" y="3068570"/>
                  </a:lnTo>
                  <a:lnTo>
                    <a:pt x="583421" y="3074180"/>
                  </a:lnTo>
                  <a:lnTo>
                    <a:pt x="572201" y="2406612"/>
                  </a:lnTo>
                  <a:lnTo>
                    <a:pt x="964888" y="2412222"/>
                  </a:lnTo>
                  <a:cubicBezTo>
                    <a:pt x="1011637" y="2451490"/>
                    <a:pt x="968628" y="2681493"/>
                    <a:pt x="970498" y="2816128"/>
                  </a:cubicBezTo>
                  <a:lnTo>
                    <a:pt x="1026596" y="2827348"/>
                  </a:lnTo>
                  <a:lnTo>
                    <a:pt x="1020986" y="3001252"/>
                  </a:lnTo>
                  <a:lnTo>
                    <a:pt x="1009767" y="3124668"/>
                  </a:lnTo>
                  <a:cubicBezTo>
                    <a:pt x="1007897" y="3188246"/>
                    <a:pt x="972368" y="3279873"/>
                    <a:pt x="1020986" y="3343451"/>
                  </a:cubicBezTo>
                  <a:cubicBezTo>
                    <a:pt x="1086435" y="3420118"/>
                    <a:pt x="1168711" y="3373370"/>
                    <a:pt x="1217330" y="3360280"/>
                  </a:cubicBezTo>
                  <a:cubicBezTo>
                    <a:pt x="1262209" y="3306052"/>
                    <a:pt x="1206110" y="3229385"/>
                    <a:pt x="1211720" y="3175157"/>
                  </a:cubicBezTo>
                  <a:lnTo>
                    <a:pt x="1228549" y="3001253"/>
                  </a:lnTo>
                  <a:cubicBezTo>
                    <a:pt x="1228549" y="2950764"/>
                    <a:pt x="1211720" y="2922715"/>
                    <a:pt x="1211720" y="2872226"/>
                  </a:cubicBezTo>
                  <a:lnTo>
                    <a:pt x="1234159" y="2832958"/>
                  </a:lnTo>
                  <a:lnTo>
                    <a:pt x="1250988" y="2614175"/>
                  </a:lnTo>
                  <a:lnTo>
                    <a:pt x="1256599" y="2501979"/>
                  </a:lnTo>
                  <a:lnTo>
                    <a:pt x="1262209" y="2367343"/>
                  </a:lnTo>
                  <a:lnTo>
                    <a:pt x="1357574" y="2518809"/>
                  </a:lnTo>
                  <a:lnTo>
                    <a:pt x="1368794" y="3057351"/>
                  </a:lnTo>
                  <a:lnTo>
                    <a:pt x="1413673" y="3062960"/>
                  </a:lnTo>
                  <a:lnTo>
                    <a:pt x="1419283" y="2574906"/>
                  </a:lnTo>
                  <a:lnTo>
                    <a:pt x="1469772" y="2586126"/>
                  </a:lnTo>
                  <a:lnTo>
                    <a:pt x="1480991" y="3242474"/>
                  </a:lnTo>
                  <a:lnTo>
                    <a:pt x="1531479" y="3225645"/>
                  </a:lnTo>
                  <a:cubicBezTo>
                    <a:pt x="1533349" y="3068570"/>
                    <a:pt x="1535220" y="2911495"/>
                    <a:pt x="1537090" y="2754420"/>
                  </a:cubicBezTo>
                  <a:cubicBezTo>
                    <a:pt x="1559529" y="2806778"/>
                    <a:pt x="1570748" y="2920845"/>
                    <a:pt x="1604407" y="2911495"/>
                  </a:cubicBezTo>
                  <a:lnTo>
                    <a:pt x="1991484" y="2715151"/>
                  </a:lnTo>
                  <a:cubicBezTo>
                    <a:pt x="2066282" y="2672142"/>
                    <a:pt x="2040103" y="2595476"/>
                    <a:pt x="1997094" y="2602955"/>
                  </a:cubicBezTo>
                  <a:lnTo>
                    <a:pt x="1828800" y="2586126"/>
                  </a:lnTo>
                  <a:cubicBezTo>
                    <a:pt x="1757742" y="2591735"/>
                    <a:pt x="1742782" y="2552467"/>
                    <a:pt x="1705383" y="2513198"/>
                  </a:cubicBezTo>
                  <a:lnTo>
                    <a:pt x="1621237" y="2401002"/>
                  </a:lnTo>
                  <a:lnTo>
                    <a:pt x="1694164" y="2277586"/>
                  </a:lnTo>
                  <a:lnTo>
                    <a:pt x="1514650" y="1980266"/>
                  </a:lnTo>
                  <a:lnTo>
                    <a:pt x="1503430" y="1576359"/>
                  </a:lnTo>
                  <a:cubicBezTo>
                    <a:pt x="1458552" y="1527741"/>
                    <a:pt x="1380014" y="1602537"/>
                    <a:pt x="1312696" y="1598797"/>
                  </a:cubicBezTo>
                  <a:lnTo>
                    <a:pt x="1323916" y="1436114"/>
                  </a:lnTo>
                  <a:lnTo>
                    <a:pt x="1262208" y="1295869"/>
                  </a:lnTo>
                  <a:lnTo>
                    <a:pt x="1284648" y="1189282"/>
                  </a:lnTo>
                  <a:lnTo>
                    <a:pt x="1256599" y="1026597"/>
                  </a:lnTo>
                  <a:cubicBezTo>
                    <a:pt x="1256599" y="961149"/>
                    <a:pt x="1279039" y="850824"/>
                    <a:pt x="1256599" y="830254"/>
                  </a:cubicBezTo>
                  <a:lnTo>
                    <a:pt x="970498" y="661959"/>
                  </a:lnTo>
                  <a:lnTo>
                    <a:pt x="1015376" y="572202"/>
                  </a:lnTo>
                  <a:lnTo>
                    <a:pt x="1150012" y="431957"/>
                  </a:lnTo>
                  <a:cubicBezTo>
                    <a:pt x="1178061" y="375859"/>
                    <a:pt x="1161231" y="319760"/>
                    <a:pt x="1166841" y="263662"/>
                  </a:cubicBezTo>
                  <a:lnTo>
                    <a:pt x="1161232" y="145856"/>
                  </a:lnTo>
                  <a:lnTo>
                    <a:pt x="1093914" y="84149"/>
                  </a:lnTo>
                  <a:lnTo>
                    <a:pt x="987327" y="44880"/>
                  </a:lnTo>
                  <a:lnTo>
                    <a:pt x="869522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Freeform 6">
              <a:extLst>
                <a:ext uri="{FF2B5EF4-FFF2-40B4-BE49-F238E27FC236}">
                  <a16:creationId xmlns:a16="http://schemas.microsoft.com/office/drawing/2014/main" id="{677AE2AE-1ED6-4E56-BEFF-2214A9D37DE5}"/>
                </a:ext>
              </a:extLst>
            </p:cNvPr>
            <p:cNvSpPr/>
            <p:nvPr/>
          </p:nvSpPr>
          <p:spPr>
            <a:xfrm flipH="1">
              <a:off x="6997304" y="3863810"/>
              <a:ext cx="1744199" cy="2217283"/>
            </a:xfrm>
            <a:custGeom>
              <a:rect l="l" t="t" r="r" b="b"/>
              <a:pathLst>
                <a:path w="4425823" h="5626251">
                  <a:moveTo>
                    <a:pt x="2333544" y="3596735"/>
                  </a:moveTo>
                  <a:lnTo>
                    <a:pt x="2306249" y="3664974"/>
                  </a:lnTo>
                  <a:lnTo>
                    <a:pt x="1937759" y="3719565"/>
                  </a:lnTo>
                  <a:lnTo>
                    <a:pt x="1842225" y="3896986"/>
                  </a:lnTo>
                  <a:lnTo>
                    <a:pt x="1883168" y="4060759"/>
                  </a:lnTo>
                  <a:cubicBezTo>
                    <a:pt x="1819479" y="4047111"/>
                    <a:pt x="1755789" y="4210885"/>
                    <a:pt x="1692100" y="4019816"/>
                  </a:cubicBezTo>
                  <a:lnTo>
                    <a:pt x="1528327" y="4074407"/>
                  </a:lnTo>
                  <a:lnTo>
                    <a:pt x="1596565" y="4156293"/>
                  </a:lnTo>
                  <a:lnTo>
                    <a:pt x="1623861" y="5016102"/>
                  </a:lnTo>
                  <a:lnTo>
                    <a:pt x="2128828" y="5016103"/>
                  </a:lnTo>
                  <a:lnTo>
                    <a:pt x="2306249" y="4538431"/>
                  </a:lnTo>
                  <a:lnTo>
                    <a:pt x="2347192" y="4347362"/>
                  </a:lnTo>
                  <a:lnTo>
                    <a:pt x="2538261" y="3719565"/>
                  </a:lnTo>
                  <a:close/>
                  <a:moveTo>
                    <a:pt x="724533" y="0"/>
                  </a:moveTo>
                  <a:cubicBezTo>
                    <a:pt x="836693" y="18259"/>
                    <a:pt x="948851" y="-10434"/>
                    <a:pt x="1061010" y="54776"/>
                  </a:cubicBezTo>
                  <a:cubicBezTo>
                    <a:pt x="1100135" y="161720"/>
                    <a:pt x="1178387" y="268664"/>
                    <a:pt x="1178387" y="375608"/>
                  </a:cubicBezTo>
                  <a:lnTo>
                    <a:pt x="1115787" y="563409"/>
                  </a:lnTo>
                  <a:lnTo>
                    <a:pt x="1217513" y="657311"/>
                  </a:lnTo>
                  <a:lnTo>
                    <a:pt x="1154913" y="751212"/>
                  </a:lnTo>
                  <a:lnTo>
                    <a:pt x="1186213" y="852938"/>
                  </a:lnTo>
                  <a:lnTo>
                    <a:pt x="1154913" y="939014"/>
                  </a:lnTo>
                  <a:lnTo>
                    <a:pt x="1154913" y="1079866"/>
                  </a:lnTo>
                  <a:lnTo>
                    <a:pt x="967110" y="1087692"/>
                  </a:lnTo>
                  <a:lnTo>
                    <a:pt x="1397491" y="1690224"/>
                  </a:lnTo>
                  <a:lnTo>
                    <a:pt x="1507041" y="1525898"/>
                  </a:lnTo>
                  <a:lnTo>
                    <a:pt x="1600943" y="1189417"/>
                  </a:lnTo>
                  <a:cubicBezTo>
                    <a:pt x="1673977" y="1085082"/>
                    <a:pt x="1856563" y="996399"/>
                    <a:pt x="1890471" y="1040741"/>
                  </a:cubicBezTo>
                  <a:cubicBezTo>
                    <a:pt x="1913947" y="1077259"/>
                    <a:pt x="1804397" y="1309403"/>
                    <a:pt x="1843522" y="1455473"/>
                  </a:cubicBezTo>
                  <a:cubicBezTo>
                    <a:pt x="1739187" y="1546764"/>
                    <a:pt x="1650504" y="1630233"/>
                    <a:pt x="1647894" y="1752825"/>
                  </a:cubicBezTo>
                  <a:lnTo>
                    <a:pt x="1726144" y="1823250"/>
                  </a:lnTo>
                  <a:lnTo>
                    <a:pt x="1600943" y="2042355"/>
                  </a:lnTo>
                  <a:lnTo>
                    <a:pt x="1757446" y="1995403"/>
                  </a:lnTo>
                  <a:cubicBezTo>
                    <a:pt x="1812222" y="1945844"/>
                    <a:pt x="1876126" y="1867593"/>
                    <a:pt x="1921773" y="1846727"/>
                  </a:cubicBezTo>
                  <a:cubicBezTo>
                    <a:pt x="1967419" y="1825860"/>
                    <a:pt x="1994808" y="1862377"/>
                    <a:pt x="2031325" y="1870203"/>
                  </a:cubicBezTo>
                  <a:lnTo>
                    <a:pt x="2101751" y="1721525"/>
                  </a:lnTo>
                  <a:cubicBezTo>
                    <a:pt x="2144789" y="1712395"/>
                    <a:pt x="2269990" y="1632840"/>
                    <a:pt x="2297378" y="1651098"/>
                  </a:cubicBezTo>
                  <a:cubicBezTo>
                    <a:pt x="2425188" y="1716308"/>
                    <a:pt x="2255644" y="1750217"/>
                    <a:pt x="2234776" y="1799776"/>
                  </a:cubicBezTo>
                  <a:cubicBezTo>
                    <a:pt x="2349544" y="1810210"/>
                    <a:pt x="2566040" y="1773691"/>
                    <a:pt x="2579081" y="1831076"/>
                  </a:cubicBezTo>
                  <a:lnTo>
                    <a:pt x="2602557" y="2011054"/>
                  </a:lnTo>
                  <a:cubicBezTo>
                    <a:pt x="2581689" y="2018879"/>
                    <a:pt x="2571255" y="2029311"/>
                    <a:pt x="2539955" y="2034528"/>
                  </a:cubicBezTo>
                  <a:cubicBezTo>
                    <a:pt x="2508655" y="2039745"/>
                    <a:pt x="2491700" y="2043658"/>
                    <a:pt x="2414754" y="2042354"/>
                  </a:cubicBezTo>
                  <a:cubicBezTo>
                    <a:pt x="2337807" y="2041049"/>
                    <a:pt x="2190434" y="2031921"/>
                    <a:pt x="2078274" y="2026704"/>
                  </a:cubicBezTo>
                  <a:lnTo>
                    <a:pt x="2172176" y="2237982"/>
                  </a:lnTo>
                  <a:cubicBezTo>
                    <a:pt x="2018283" y="2326667"/>
                    <a:pt x="1919164" y="2399700"/>
                    <a:pt x="1710495" y="2504034"/>
                  </a:cubicBezTo>
                  <a:cubicBezTo>
                    <a:pt x="1689629" y="2603151"/>
                    <a:pt x="1848739" y="2616195"/>
                    <a:pt x="1960900" y="2691837"/>
                  </a:cubicBezTo>
                  <a:lnTo>
                    <a:pt x="2117400" y="2777914"/>
                  </a:lnTo>
                  <a:cubicBezTo>
                    <a:pt x="2315637" y="2877032"/>
                    <a:pt x="2803399" y="2741395"/>
                    <a:pt x="3040762" y="2887465"/>
                  </a:cubicBezTo>
                  <a:cubicBezTo>
                    <a:pt x="3155528" y="2986582"/>
                    <a:pt x="3121621" y="3171779"/>
                    <a:pt x="3103362" y="3278721"/>
                  </a:cubicBezTo>
                  <a:lnTo>
                    <a:pt x="3745022" y="4256859"/>
                  </a:lnTo>
                  <a:lnTo>
                    <a:pt x="3588519" y="4468136"/>
                  </a:lnTo>
                  <a:lnTo>
                    <a:pt x="3870223" y="4781140"/>
                  </a:lnTo>
                  <a:lnTo>
                    <a:pt x="4050201" y="4765490"/>
                  </a:lnTo>
                  <a:lnTo>
                    <a:pt x="4222353" y="4843740"/>
                  </a:lnTo>
                  <a:cubicBezTo>
                    <a:pt x="4287562" y="4833307"/>
                    <a:pt x="4344948" y="4713323"/>
                    <a:pt x="4417980" y="4812440"/>
                  </a:cubicBezTo>
                  <a:cubicBezTo>
                    <a:pt x="4480580" y="4940252"/>
                    <a:pt x="4151926" y="5099361"/>
                    <a:pt x="4018899" y="5242821"/>
                  </a:cubicBezTo>
                  <a:lnTo>
                    <a:pt x="3901523" y="5203696"/>
                  </a:lnTo>
                  <a:lnTo>
                    <a:pt x="3948474" y="5266296"/>
                  </a:lnTo>
                  <a:lnTo>
                    <a:pt x="3713721" y="5383674"/>
                  </a:lnTo>
                  <a:lnTo>
                    <a:pt x="3549393" y="5141094"/>
                  </a:lnTo>
                  <a:lnTo>
                    <a:pt x="3572869" y="5031544"/>
                  </a:lnTo>
                  <a:lnTo>
                    <a:pt x="3392892" y="4718539"/>
                  </a:lnTo>
                  <a:lnTo>
                    <a:pt x="3275515" y="4773314"/>
                  </a:lnTo>
                  <a:lnTo>
                    <a:pt x="3009462" y="4280334"/>
                  </a:lnTo>
                  <a:lnTo>
                    <a:pt x="2978161" y="4436836"/>
                  </a:lnTo>
                  <a:lnTo>
                    <a:pt x="2657332" y="4413360"/>
                  </a:lnTo>
                  <a:cubicBezTo>
                    <a:pt x="2626031" y="4614204"/>
                    <a:pt x="2602557" y="4768098"/>
                    <a:pt x="2610382" y="4945467"/>
                  </a:cubicBezTo>
                  <a:cubicBezTo>
                    <a:pt x="2691240" y="5078494"/>
                    <a:pt x="2725151" y="5117620"/>
                    <a:pt x="2727758" y="5297597"/>
                  </a:cubicBezTo>
                  <a:lnTo>
                    <a:pt x="2845135" y="5407148"/>
                  </a:lnTo>
                  <a:cubicBezTo>
                    <a:pt x="2858177" y="5461924"/>
                    <a:pt x="2980770" y="5524523"/>
                    <a:pt x="2884260" y="5571475"/>
                  </a:cubicBezTo>
                  <a:cubicBezTo>
                    <a:pt x="2790358" y="5587125"/>
                    <a:pt x="2688633" y="5618426"/>
                    <a:pt x="2571255" y="5587125"/>
                  </a:cubicBezTo>
                  <a:cubicBezTo>
                    <a:pt x="2479962" y="5537565"/>
                    <a:pt x="2404321" y="5464533"/>
                    <a:pt x="2344328" y="5375848"/>
                  </a:cubicBezTo>
                  <a:lnTo>
                    <a:pt x="2258252" y="5368023"/>
                  </a:lnTo>
                  <a:lnTo>
                    <a:pt x="2211301" y="5219347"/>
                  </a:lnTo>
                  <a:lnTo>
                    <a:pt x="2062624" y="5211521"/>
                  </a:lnTo>
                  <a:lnTo>
                    <a:pt x="2172176" y="5297597"/>
                  </a:lnTo>
                  <a:lnTo>
                    <a:pt x="2140876" y="5422799"/>
                  </a:lnTo>
                  <a:lnTo>
                    <a:pt x="2156527" y="5602775"/>
                  </a:lnTo>
                  <a:lnTo>
                    <a:pt x="2007849" y="5626251"/>
                  </a:lnTo>
                  <a:lnTo>
                    <a:pt x="1960898" y="5493224"/>
                  </a:lnTo>
                  <a:lnTo>
                    <a:pt x="2046974" y="5375848"/>
                  </a:lnTo>
                  <a:lnTo>
                    <a:pt x="1577467" y="5258472"/>
                  </a:lnTo>
                  <a:lnTo>
                    <a:pt x="1037535" y="5368023"/>
                  </a:lnTo>
                  <a:lnTo>
                    <a:pt x="998411" y="5563650"/>
                  </a:lnTo>
                  <a:cubicBezTo>
                    <a:pt x="961894" y="5665377"/>
                    <a:pt x="862776" y="5610601"/>
                    <a:pt x="771483" y="5563650"/>
                  </a:cubicBezTo>
                  <a:lnTo>
                    <a:pt x="771483" y="5391498"/>
                  </a:lnTo>
                  <a:lnTo>
                    <a:pt x="849734" y="5375848"/>
                  </a:lnTo>
                  <a:lnTo>
                    <a:pt x="888859" y="5281947"/>
                  </a:lnTo>
                  <a:lnTo>
                    <a:pt x="1014061" y="5234996"/>
                  </a:lnTo>
                  <a:lnTo>
                    <a:pt x="716707" y="5156745"/>
                  </a:lnTo>
                  <a:cubicBezTo>
                    <a:pt x="708881" y="5240213"/>
                    <a:pt x="763656" y="5354981"/>
                    <a:pt x="693231" y="5407148"/>
                  </a:cubicBezTo>
                  <a:cubicBezTo>
                    <a:pt x="607156" y="5430624"/>
                    <a:pt x="568029" y="5360198"/>
                    <a:pt x="505429" y="5336723"/>
                  </a:cubicBezTo>
                  <a:lnTo>
                    <a:pt x="497604" y="5188045"/>
                  </a:lnTo>
                  <a:lnTo>
                    <a:pt x="591505" y="5172396"/>
                  </a:lnTo>
                  <a:lnTo>
                    <a:pt x="638457" y="5055018"/>
                  </a:lnTo>
                  <a:cubicBezTo>
                    <a:pt x="677583" y="4963725"/>
                    <a:pt x="1170564" y="5060235"/>
                    <a:pt x="1436616" y="5062844"/>
                  </a:cubicBezTo>
                  <a:lnTo>
                    <a:pt x="1389665" y="4069056"/>
                  </a:lnTo>
                  <a:lnTo>
                    <a:pt x="1428791" y="4037755"/>
                  </a:lnTo>
                  <a:lnTo>
                    <a:pt x="1444441" y="3943855"/>
                  </a:lnTo>
                  <a:lnTo>
                    <a:pt x="1319240" y="3920379"/>
                  </a:lnTo>
                  <a:lnTo>
                    <a:pt x="1240988" y="3810828"/>
                  </a:lnTo>
                  <a:cubicBezTo>
                    <a:pt x="972325" y="3852563"/>
                    <a:pt x="813217" y="4144699"/>
                    <a:pt x="693232" y="3787353"/>
                  </a:cubicBezTo>
                  <a:lnTo>
                    <a:pt x="137650" y="1940628"/>
                  </a:lnTo>
                  <a:cubicBezTo>
                    <a:pt x="56789" y="1677183"/>
                    <a:pt x="-78845" y="1265061"/>
                    <a:pt x="59398" y="1142468"/>
                  </a:cubicBezTo>
                  <a:cubicBezTo>
                    <a:pt x="234158" y="980749"/>
                    <a:pt x="260243" y="1077257"/>
                    <a:pt x="380227" y="1150292"/>
                  </a:cubicBezTo>
                  <a:cubicBezTo>
                    <a:pt x="375011" y="1048565"/>
                    <a:pt x="455870" y="837287"/>
                    <a:pt x="560204" y="837287"/>
                  </a:cubicBezTo>
                  <a:lnTo>
                    <a:pt x="411527" y="563409"/>
                  </a:lnTo>
                  <a:cubicBezTo>
                    <a:pt x="375011" y="430382"/>
                    <a:pt x="401095" y="320830"/>
                    <a:pt x="442829" y="187803"/>
                  </a:cubicBezTo>
                  <a:cubicBezTo>
                    <a:pt x="528905" y="54775"/>
                    <a:pt x="630632" y="62602"/>
                    <a:pt x="724533" y="0"/>
                  </a:cubicBezTo>
                  <a:close/>
                </a:path>
              </a:pathLst>
            </a:custGeom>
            <a:solidFill>
              <a:srgbClr val="006666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1" name="Group 31">
              <a:extLst>
                <a:ext uri="{FF2B5EF4-FFF2-40B4-BE49-F238E27FC236}">
                  <a16:creationId xmlns:a16="http://schemas.microsoft.com/office/drawing/2014/main" id="{C6AD42BE-0474-4F5F-A6FD-DF3094DFAA77}"/>
                </a:ext>
              </a:extLst>
            </p:cNvPr>
            <p:cNvGrpSpPr/>
            <p:nvPr/>
          </p:nvGrpSpPr>
          <p:grpSpPr>
            <a:xfrm>
              <a:off x="4611928" y="4617259"/>
              <a:ext cx="2808123" cy="1435918"/>
              <a:chOff x="4611928" y="4617259"/>
              <a:chExt cx="2808123" cy="1435918"/>
            </a:xfrm>
          </p:grpSpPr>
          <p:sp>
            <p:nvSpPr>
              <p:cNvPr id="97" name="Oval 4">
                <a:extLst>
                  <a:ext uri="{FF2B5EF4-FFF2-40B4-BE49-F238E27FC236}">
                    <a16:creationId xmlns:a16="http://schemas.microsoft.com/office/drawing/2014/main" id="{2E456DF1-5B34-40B3-834C-11EF71C9084F}"/>
                  </a:ext>
                </a:extLst>
              </p:cNvPr>
              <p:cNvSpPr/>
              <p:nvPr/>
            </p:nvSpPr>
            <p:spPr>
              <a:xfrm>
                <a:off x="4611928" y="4617259"/>
                <a:ext cx="2808123" cy="31201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Rectangle 5">
                <a:extLst>
                  <a:ext uri="{FF2B5EF4-FFF2-40B4-BE49-F238E27FC236}">
                    <a16:creationId xmlns:a16="http://schemas.microsoft.com/office/drawing/2014/main" id="{1923788F-E145-4458-A600-1E018870B506}"/>
                  </a:ext>
                </a:extLst>
              </p:cNvPr>
              <p:cNvSpPr/>
              <p:nvPr/>
            </p:nvSpPr>
            <p:spPr>
              <a:xfrm>
                <a:off x="5286306" y="4773267"/>
                <a:ext cx="124805" cy="1211782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" name="Rectangle 6">
                <a:extLst>
                  <a:ext uri="{FF2B5EF4-FFF2-40B4-BE49-F238E27FC236}">
                    <a16:creationId xmlns:a16="http://schemas.microsoft.com/office/drawing/2014/main" id="{5E14C354-B191-4D39-AE94-DA9CE8A75395}"/>
                  </a:ext>
                </a:extLst>
              </p:cNvPr>
              <p:cNvSpPr/>
              <p:nvPr/>
            </p:nvSpPr>
            <p:spPr>
              <a:xfrm>
                <a:off x="6680277" y="4841396"/>
                <a:ext cx="124803" cy="1211781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2" name="그룹 8">
              <a:extLst>
                <a:ext uri="{FF2B5EF4-FFF2-40B4-BE49-F238E27FC236}">
                  <a16:creationId xmlns:a16="http://schemas.microsoft.com/office/drawing/2014/main" id="{6DF03337-C601-4574-8D0C-113C8ABA8288}"/>
                </a:ext>
              </a:extLst>
            </p:cNvPr>
            <p:cNvGrpSpPr/>
            <p:nvPr/>
          </p:nvGrpSpPr>
          <p:grpSpPr>
            <a:xfrm>
              <a:off x="4184761" y="1501888"/>
              <a:ext cx="3838897" cy="2021700"/>
              <a:chOff x="4150351" y="1422827"/>
              <a:chExt cx="3920087" cy="2064457"/>
            </a:xfrm>
          </p:grpSpPr>
          <p:sp>
            <p:nvSpPr>
              <p:cNvPr id="93" name="Oval 21">
                <a:extLst>
                  <a:ext uri="{FF2B5EF4-FFF2-40B4-BE49-F238E27FC236}">
                    <a16:creationId xmlns:a16="http://schemas.microsoft.com/office/drawing/2014/main" id="{423CCB26-8201-44B3-A4DF-ABBB7A31880D}"/>
                  </a:ext>
                </a:extLst>
              </p:cNvPr>
              <p:cNvSpPr/>
              <p:nvPr/>
            </p:nvSpPr>
            <p:spPr>
              <a:xfrm rot="19890270" flipV="1">
                <a:off x="6946782" y="1604416"/>
                <a:ext cx="1123656" cy="1139787"/>
              </a:xfrm>
              <a:custGeom>
                <a:gdLst>
                  <a:gd name="connsiteX0" fmla="*/ 1365628 w 2495698"/>
                  <a:gd name="connsiteY0" fmla="*/ 832740 h 2531525"/>
                  <a:gd name="connsiteX1" fmla="*/ 804861 w 2495698"/>
                  <a:gd name="connsiteY1" fmla="*/ 1156499 h 2531525"/>
                  <a:gd name="connsiteX2" fmla="*/ 1128620 w 2495698"/>
                  <a:gd name="connsiteY2" fmla="*/ 1717266 h 2531525"/>
                  <a:gd name="connsiteX3" fmla="*/ 1689387 w 2495698"/>
                  <a:gd name="connsiteY3" fmla="*/ 1393507 h 2531525"/>
                  <a:gd name="connsiteX4" fmla="*/ 1365628 w 2495698"/>
                  <a:gd name="connsiteY4" fmla="*/ 832740 h 2531525"/>
                  <a:gd name="connsiteX5" fmla="*/ 1447099 w 2495698"/>
                  <a:gd name="connsiteY5" fmla="*/ 528685 h 2531525"/>
                  <a:gd name="connsiteX6" fmla="*/ 1993442 w 2495698"/>
                  <a:gd name="connsiteY6" fmla="*/ 1474978 h 2531525"/>
                  <a:gd name="connsiteX7" fmla="*/ 1047149 w 2495698"/>
                  <a:gd name="connsiteY7" fmla="*/ 2021321 h 2531525"/>
                  <a:gd name="connsiteX8" fmla="*/ 500806 w 2495698"/>
                  <a:gd name="connsiteY8" fmla="*/ 1075027 h 2531525"/>
                  <a:gd name="connsiteX9" fmla="*/ 1447099 w 2495698"/>
                  <a:gd name="connsiteY9" fmla="*/ 528685 h 2531525"/>
                  <a:gd name="connsiteX10" fmla="*/ 1476725 w 2495698"/>
                  <a:gd name="connsiteY10" fmla="*/ 418119 h 2531525"/>
                  <a:gd name="connsiteX11" fmla="*/ 390240 w 2495698"/>
                  <a:gd name="connsiteY11" fmla="*/ 1045401 h 2531525"/>
                  <a:gd name="connsiteX12" fmla="*/ 1017523 w 2495698"/>
                  <a:gd name="connsiteY12" fmla="*/ 2131887 h 2531525"/>
                  <a:gd name="connsiteX13" fmla="*/ 2104008 w 2495698"/>
                  <a:gd name="connsiteY13" fmla="*/ 1504604 h 2531525"/>
                  <a:gd name="connsiteX14" fmla="*/ 1476725 w 2495698"/>
                  <a:gd name="connsiteY14" fmla="*/ 418119 h 2531525"/>
                  <a:gd name="connsiteX15" fmla="*/ 1759910 w 2495698"/>
                  <a:gd name="connsiteY15" fmla="*/ 98812 h 2531525"/>
                  <a:gd name="connsiteX16" fmla="*/ 1754625 w 2495698"/>
                  <a:gd name="connsiteY16" fmla="*/ 412897 h 2531525"/>
                  <a:gd name="connsiteX17" fmla="*/ 1954704 w 2495698"/>
                  <a:gd name="connsiteY17" fmla="*/ 573108 h 2531525"/>
                  <a:gd name="connsiteX18" fmla="*/ 2234317 w 2495698"/>
                  <a:gd name="connsiteY18" fmla="*/ 503581 h 2531525"/>
                  <a:gd name="connsiteX19" fmla="*/ 2413554 w 2495698"/>
                  <a:gd name="connsiteY19" fmla="*/ 840674 h 2531525"/>
                  <a:gd name="connsiteX20" fmla="*/ 2214321 w 2495698"/>
                  <a:gd name="connsiteY20" fmla="*/ 1020292 h 2531525"/>
                  <a:gd name="connsiteX21" fmla="*/ 2246841 w 2495698"/>
                  <a:gd name="connsiteY21" fmla="*/ 1303347 h 2531525"/>
                  <a:gd name="connsiteX22" fmla="*/ 2495698 w 2495698"/>
                  <a:gd name="connsiteY22" fmla="*/ 1441496 h 2531525"/>
                  <a:gd name="connsiteX23" fmla="*/ 2396885 w 2495698"/>
                  <a:gd name="connsiteY23" fmla="*/ 1810269 h 2531525"/>
                  <a:gd name="connsiteX24" fmla="*/ 2094912 w 2495698"/>
                  <a:gd name="connsiteY24" fmla="*/ 1805190 h 2531525"/>
                  <a:gd name="connsiteX25" fmla="*/ 1958644 w 2495698"/>
                  <a:gd name="connsiteY25" fmla="*/ 1977881 h 2531525"/>
                  <a:gd name="connsiteX26" fmla="*/ 2057814 w 2495698"/>
                  <a:gd name="connsiteY26" fmla="*/ 2236715 h 2531525"/>
                  <a:gd name="connsiteX27" fmla="*/ 1745078 w 2495698"/>
                  <a:gd name="connsiteY27" fmla="*/ 2455696 h 2531525"/>
                  <a:gd name="connsiteX28" fmla="*/ 1507869 w 2495698"/>
                  <a:gd name="connsiteY28" fmla="*/ 2249759 h 2531525"/>
                  <a:gd name="connsiteX29" fmla="*/ 1251837 w 2495698"/>
                  <a:gd name="connsiteY29" fmla="*/ 2272543 h 2531525"/>
                  <a:gd name="connsiteX30" fmla="*/ 1108065 w 2495698"/>
                  <a:gd name="connsiteY30" fmla="*/ 2531525 h 2531525"/>
                  <a:gd name="connsiteX31" fmla="*/ 739291 w 2495698"/>
                  <a:gd name="connsiteY31" fmla="*/ 2432713 h 2531525"/>
                  <a:gd name="connsiteX32" fmla="*/ 744274 w 2495698"/>
                  <a:gd name="connsiteY32" fmla="*/ 2136543 h 2531525"/>
                  <a:gd name="connsiteX33" fmla="*/ 535891 w 2495698"/>
                  <a:gd name="connsiteY33" fmla="*/ 1973098 h 2531525"/>
                  <a:gd name="connsiteX34" fmla="*/ 232276 w 2495698"/>
                  <a:gd name="connsiteY34" fmla="*/ 2043090 h 2531525"/>
                  <a:gd name="connsiteX35" fmla="*/ 70927 w 2495698"/>
                  <a:gd name="connsiteY35" fmla="*/ 1697078 h 2531525"/>
                  <a:gd name="connsiteX36" fmla="*/ 279495 w 2495698"/>
                  <a:gd name="connsiteY36" fmla="*/ 1527966 h 2531525"/>
                  <a:gd name="connsiteX37" fmla="*/ 245586 w 2495698"/>
                  <a:gd name="connsiteY37" fmla="*/ 1274796 h 2531525"/>
                  <a:gd name="connsiteX38" fmla="*/ 0 w 2495698"/>
                  <a:gd name="connsiteY38" fmla="*/ 1138462 h 2531525"/>
                  <a:gd name="connsiteX39" fmla="*/ 98812 w 2495698"/>
                  <a:gd name="connsiteY39" fmla="*/ 769689 h 2531525"/>
                  <a:gd name="connsiteX40" fmla="*/ 380240 w 2495698"/>
                  <a:gd name="connsiteY40" fmla="*/ 774423 h 2531525"/>
                  <a:gd name="connsiteX41" fmla="*/ 516679 w 2495698"/>
                  <a:gd name="connsiteY41" fmla="*/ 590627 h 2531525"/>
                  <a:gd name="connsiteX42" fmla="*/ 422419 w 2495698"/>
                  <a:gd name="connsiteY42" fmla="*/ 299900 h 2531525"/>
                  <a:gd name="connsiteX43" fmla="*/ 746189 w 2495698"/>
                  <a:gd name="connsiteY43" fmla="*/ 97585 h 2531525"/>
                  <a:gd name="connsiteX44" fmla="*/ 972292 w 2495698"/>
                  <a:gd name="connsiteY44" fmla="*/ 315656 h 2531525"/>
                  <a:gd name="connsiteX45" fmla="*/ 970019 w 2495698"/>
                  <a:gd name="connsiteY45" fmla="*/ 317076 h 2531525"/>
                  <a:gd name="connsiteX46" fmla="*/ 1248316 w 2495698"/>
                  <a:gd name="connsiteY46" fmla="*/ 277231 h 2531525"/>
                  <a:gd name="connsiteX47" fmla="*/ 1391137 w 2495698"/>
                  <a:gd name="connsiteY47" fmla="*/ 0 h 2531525"/>
                  <a:gd name="connsiteX48" fmla="*/ 1759910 w 2495698"/>
                  <a:gd name="connsiteY48" fmla="*/ 98812 h 2531525"/>
                  <a:gd name="connsiteX49" fmla="*/ 1759910 w 2495698"/>
                  <a:gd name="connsiteY49" fmla="*/ 98812 h 2531525"/>
                  <a:gd name="connsiteX50" fmla="*/ 1759910 w 2495698"/>
                  <a:gd name="connsiteY50" fmla="*/ 98812 h 2531525"/>
                  <a:gd name="connsiteX51" fmla="*/ 1759910 w 2495698"/>
                  <a:gd name="connsiteY51" fmla="*/ 98812 h 2531525"/>
                  <a:gd name="connsiteX52" fmla="*/ 1759910 w 2495698"/>
                  <a:gd name="connsiteY52" fmla="*/ 98812 h 25315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495698" h="2531525">
                    <a:moveTo>
                      <a:pt x="1365628" y="832740"/>
                    </a:moveTo>
                    <a:cubicBezTo>
                      <a:pt x="1121373" y="767293"/>
                      <a:pt x="870309" y="912244"/>
                      <a:pt x="804861" y="1156499"/>
                    </a:cubicBezTo>
                    <a:cubicBezTo>
                      <a:pt x="739413" y="1400754"/>
                      <a:pt x="884365" y="1651818"/>
                      <a:pt x="1128620" y="1717266"/>
                    </a:cubicBezTo>
                    <a:cubicBezTo>
                      <a:pt x="1372875" y="1782713"/>
                      <a:pt x="1623939" y="1637762"/>
                      <a:pt x="1689387" y="1393507"/>
                    </a:cubicBezTo>
                    <a:cubicBezTo>
                      <a:pt x="1754835" y="1149252"/>
                      <a:pt x="1609883" y="898188"/>
                      <a:pt x="1365628" y="832740"/>
                    </a:cubicBezTo>
                    <a:close/>
                    <a:moveTo>
                      <a:pt x="1447099" y="528685"/>
                    </a:moveTo>
                    <a:cubicBezTo>
                      <a:pt x="1859279" y="639128"/>
                      <a:pt x="2103885" y="1062799"/>
                      <a:pt x="1993442" y="1474978"/>
                    </a:cubicBezTo>
                    <a:cubicBezTo>
                      <a:pt x="1882999" y="1887158"/>
                      <a:pt x="1459328" y="2131764"/>
                      <a:pt x="1047149" y="2021321"/>
                    </a:cubicBezTo>
                    <a:cubicBezTo>
                      <a:pt x="634969" y="1910878"/>
                      <a:pt x="390363" y="1487207"/>
                      <a:pt x="500806" y="1075027"/>
                    </a:cubicBezTo>
                    <a:cubicBezTo>
                      <a:pt x="611249" y="662848"/>
                      <a:pt x="1034920" y="418242"/>
                      <a:pt x="1447099" y="528685"/>
                    </a:cubicBezTo>
                    <a:close/>
                    <a:moveTo>
                      <a:pt x="1476725" y="418119"/>
                    </a:moveTo>
                    <a:cubicBezTo>
                      <a:pt x="1003481" y="291314"/>
                      <a:pt x="517045" y="572157"/>
                      <a:pt x="390240" y="1045401"/>
                    </a:cubicBezTo>
                    <a:cubicBezTo>
                      <a:pt x="263435" y="1518646"/>
                      <a:pt x="544279" y="2005081"/>
                      <a:pt x="1017523" y="2131887"/>
                    </a:cubicBezTo>
                    <a:cubicBezTo>
                      <a:pt x="1490767" y="2258692"/>
                      <a:pt x="1977202" y="1977848"/>
                      <a:pt x="2104008" y="1504604"/>
                    </a:cubicBezTo>
                    <a:cubicBezTo>
                      <a:pt x="2230813" y="1031360"/>
                      <a:pt x="1949969" y="544925"/>
                      <a:pt x="1476725" y="418119"/>
                    </a:cubicBezTo>
                    <a:close/>
                    <a:moveTo>
                      <a:pt x="1759910" y="98812"/>
                    </a:moveTo>
                    <a:cubicBezTo>
                      <a:pt x="1758148" y="203507"/>
                      <a:pt x="1756387" y="308202"/>
                      <a:pt x="1754625" y="412897"/>
                    </a:cubicBezTo>
                    <a:lnTo>
                      <a:pt x="1954704" y="573108"/>
                    </a:lnTo>
                    <a:lnTo>
                      <a:pt x="2234317" y="503581"/>
                    </a:lnTo>
                    <a:lnTo>
                      <a:pt x="2413554" y="840674"/>
                    </a:lnTo>
                    <a:lnTo>
                      <a:pt x="2214321" y="1020292"/>
                    </a:lnTo>
                    <a:cubicBezTo>
                      <a:pt x="2239296" y="1111262"/>
                      <a:pt x="2251067" y="1206519"/>
                      <a:pt x="2246841" y="1303347"/>
                    </a:cubicBezTo>
                    <a:lnTo>
                      <a:pt x="2495698" y="1441496"/>
                    </a:lnTo>
                    <a:lnTo>
                      <a:pt x="2396885" y="1810269"/>
                    </a:lnTo>
                    <a:lnTo>
                      <a:pt x="2094912" y="1805190"/>
                    </a:lnTo>
                    <a:cubicBezTo>
                      <a:pt x="2056732" y="1868983"/>
                      <a:pt x="2010475" y="1926517"/>
                      <a:pt x="1958644" y="1977881"/>
                    </a:cubicBezTo>
                    <a:lnTo>
                      <a:pt x="2057814" y="2236715"/>
                    </a:lnTo>
                    <a:lnTo>
                      <a:pt x="1745078" y="2455696"/>
                    </a:lnTo>
                    <a:lnTo>
                      <a:pt x="1507869" y="2249759"/>
                    </a:lnTo>
                    <a:lnTo>
                      <a:pt x="1251837" y="2272543"/>
                    </a:lnTo>
                    <a:lnTo>
                      <a:pt x="1108065" y="2531525"/>
                    </a:lnTo>
                    <a:lnTo>
                      <a:pt x="739291" y="2432713"/>
                    </a:lnTo>
                    <a:lnTo>
                      <a:pt x="744274" y="2136543"/>
                    </a:lnTo>
                    <a:cubicBezTo>
                      <a:pt x="666128" y="2092006"/>
                      <a:pt x="595548" y="2037539"/>
                      <a:pt x="535891" y="1973098"/>
                    </a:cubicBezTo>
                    <a:lnTo>
                      <a:pt x="232276" y="2043090"/>
                    </a:lnTo>
                    <a:lnTo>
                      <a:pt x="70927" y="1697078"/>
                    </a:lnTo>
                    <a:lnTo>
                      <a:pt x="279495" y="1527966"/>
                    </a:lnTo>
                    <a:cubicBezTo>
                      <a:pt x="257233" y="1446371"/>
                      <a:pt x="245603" y="1361336"/>
                      <a:pt x="245586" y="1274796"/>
                    </a:cubicBezTo>
                    <a:lnTo>
                      <a:pt x="0" y="1138462"/>
                    </a:lnTo>
                    <a:lnTo>
                      <a:pt x="98812" y="769689"/>
                    </a:lnTo>
                    <a:lnTo>
                      <a:pt x="380240" y="774423"/>
                    </a:lnTo>
                    <a:cubicBezTo>
                      <a:pt x="418421" y="707046"/>
                      <a:pt x="464524" y="645614"/>
                      <a:pt x="516679" y="590627"/>
                    </a:cubicBezTo>
                    <a:lnTo>
                      <a:pt x="422419" y="299900"/>
                    </a:lnTo>
                    <a:lnTo>
                      <a:pt x="746189" y="97585"/>
                    </a:lnTo>
                    <a:lnTo>
                      <a:pt x="972292" y="315656"/>
                    </a:lnTo>
                    <a:lnTo>
                      <a:pt x="970019" y="317076"/>
                    </a:lnTo>
                    <a:cubicBezTo>
                      <a:pt x="1058903" y="289108"/>
                      <a:pt x="1152743" y="276181"/>
                      <a:pt x="1248316" y="277231"/>
                    </a:cubicBezTo>
                    <a:lnTo>
                      <a:pt x="1391137" y="0"/>
                    </a:lnTo>
                    <a:lnTo>
                      <a:pt x="1759910" y="98812"/>
                    </a:lnTo>
                    <a:close/>
                  </a:path>
                </a:pathLst>
              </a:custGeom>
              <a:solidFill>
                <a:srgbClr val="0066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" name="Oval 21">
                <a:extLst>
                  <a:ext uri="{FF2B5EF4-FFF2-40B4-BE49-F238E27FC236}">
                    <a16:creationId xmlns:a16="http://schemas.microsoft.com/office/drawing/2014/main" id="{75985FD2-003A-4816-A47E-A4D0E8E516B7}"/>
                  </a:ext>
                </a:extLst>
              </p:cNvPr>
              <p:cNvSpPr/>
              <p:nvPr/>
            </p:nvSpPr>
            <p:spPr>
              <a:xfrm rot="18850474" flipV="1">
                <a:off x="5702728" y="1977997"/>
                <a:ext cx="1343822" cy="1363113"/>
              </a:xfrm>
              <a:custGeom>
                <a:gdLst>
                  <a:gd name="connsiteX0" fmla="*/ 1365628 w 2495698"/>
                  <a:gd name="connsiteY0" fmla="*/ 832740 h 2531525"/>
                  <a:gd name="connsiteX1" fmla="*/ 804861 w 2495698"/>
                  <a:gd name="connsiteY1" fmla="*/ 1156499 h 2531525"/>
                  <a:gd name="connsiteX2" fmla="*/ 1128620 w 2495698"/>
                  <a:gd name="connsiteY2" fmla="*/ 1717266 h 2531525"/>
                  <a:gd name="connsiteX3" fmla="*/ 1689387 w 2495698"/>
                  <a:gd name="connsiteY3" fmla="*/ 1393507 h 2531525"/>
                  <a:gd name="connsiteX4" fmla="*/ 1365628 w 2495698"/>
                  <a:gd name="connsiteY4" fmla="*/ 832740 h 2531525"/>
                  <a:gd name="connsiteX5" fmla="*/ 1447099 w 2495698"/>
                  <a:gd name="connsiteY5" fmla="*/ 528685 h 2531525"/>
                  <a:gd name="connsiteX6" fmla="*/ 1993442 w 2495698"/>
                  <a:gd name="connsiteY6" fmla="*/ 1474978 h 2531525"/>
                  <a:gd name="connsiteX7" fmla="*/ 1047149 w 2495698"/>
                  <a:gd name="connsiteY7" fmla="*/ 2021321 h 2531525"/>
                  <a:gd name="connsiteX8" fmla="*/ 500806 w 2495698"/>
                  <a:gd name="connsiteY8" fmla="*/ 1075027 h 2531525"/>
                  <a:gd name="connsiteX9" fmla="*/ 1447099 w 2495698"/>
                  <a:gd name="connsiteY9" fmla="*/ 528685 h 2531525"/>
                  <a:gd name="connsiteX10" fmla="*/ 1476725 w 2495698"/>
                  <a:gd name="connsiteY10" fmla="*/ 418119 h 2531525"/>
                  <a:gd name="connsiteX11" fmla="*/ 390240 w 2495698"/>
                  <a:gd name="connsiteY11" fmla="*/ 1045401 h 2531525"/>
                  <a:gd name="connsiteX12" fmla="*/ 1017523 w 2495698"/>
                  <a:gd name="connsiteY12" fmla="*/ 2131887 h 2531525"/>
                  <a:gd name="connsiteX13" fmla="*/ 2104008 w 2495698"/>
                  <a:gd name="connsiteY13" fmla="*/ 1504604 h 2531525"/>
                  <a:gd name="connsiteX14" fmla="*/ 1476725 w 2495698"/>
                  <a:gd name="connsiteY14" fmla="*/ 418119 h 2531525"/>
                  <a:gd name="connsiteX15" fmla="*/ 1759910 w 2495698"/>
                  <a:gd name="connsiteY15" fmla="*/ 98812 h 2531525"/>
                  <a:gd name="connsiteX16" fmla="*/ 1754625 w 2495698"/>
                  <a:gd name="connsiteY16" fmla="*/ 412897 h 2531525"/>
                  <a:gd name="connsiteX17" fmla="*/ 1954704 w 2495698"/>
                  <a:gd name="connsiteY17" fmla="*/ 573108 h 2531525"/>
                  <a:gd name="connsiteX18" fmla="*/ 2234317 w 2495698"/>
                  <a:gd name="connsiteY18" fmla="*/ 503581 h 2531525"/>
                  <a:gd name="connsiteX19" fmla="*/ 2413554 w 2495698"/>
                  <a:gd name="connsiteY19" fmla="*/ 840674 h 2531525"/>
                  <a:gd name="connsiteX20" fmla="*/ 2214321 w 2495698"/>
                  <a:gd name="connsiteY20" fmla="*/ 1020292 h 2531525"/>
                  <a:gd name="connsiteX21" fmla="*/ 2246841 w 2495698"/>
                  <a:gd name="connsiteY21" fmla="*/ 1303347 h 2531525"/>
                  <a:gd name="connsiteX22" fmla="*/ 2495698 w 2495698"/>
                  <a:gd name="connsiteY22" fmla="*/ 1441496 h 2531525"/>
                  <a:gd name="connsiteX23" fmla="*/ 2396885 w 2495698"/>
                  <a:gd name="connsiteY23" fmla="*/ 1810269 h 2531525"/>
                  <a:gd name="connsiteX24" fmla="*/ 2094912 w 2495698"/>
                  <a:gd name="connsiteY24" fmla="*/ 1805190 h 2531525"/>
                  <a:gd name="connsiteX25" fmla="*/ 1958644 w 2495698"/>
                  <a:gd name="connsiteY25" fmla="*/ 1977881 h 2531525"/>
                  <a:gd name="connsiteX26" fmla="*/ 2057814 w 2495698"/>
                  <a:gd name="connsiteY26" fmla="*/ 2236715 h 2531525"/>
                  <a:gd name="connsiteX27" fmla="*/ 1745078 w 2495698"/>
                  <a:gd name="connsiteY27" fmla="*/ 2455696 h 2531525"/>
                  <a:gd name="connsiteX28" fmla="*/ 1507869 w 2495698"/>
                  <a:gd name="connsiteY28" fmla="*/ 2249759 h 2531525"/>
                  <a:gd name="connsiteX29" fmla="*/ 1251837 w 2495698"/>
                  <a:gd name="connsiteY29" fmla="*/ 2272543 h 2531525"/>
                  <a:gd name="connsiteX30" fmla="*/ 1108065 w 2495698"/>
                  <a:gd name="connsiteY30" fmla="*/ 2531525 h 2531525"/>
                  <a:gd name="connsiteX31" fmla="*/ 739291 w 2495698"/>
                  <a:gd name="connsiteY31" fmla="*/ 2432713 h 2531525"/>
                  <a:gd name="connsiteX32" fmla="*/ 744274 w 2495698"/>
                  <a:gd name="connsiteY32" fmla="*/ 2136543 h 2531525"/>
                  <a:gd name="connsiteX33" fmla="*/ 535891 w 2495698"/>
                  <a:gd name="connsiteY33" fmla="*/ 1973098 h 2531525"/>
                  <a:gd name="connsiteX34" fmla="*/ 232276 w 2495698"/>
                  <a:gd name="connsiteY34" fmla="*/ 2043090 h 2531525"/>
                  <a:gd name="connsiteX35" fmla="*/ 70927 w 2495698"/>
                  <a:gd name="connsiteY35" fmla="*/ 1697078 h 2531525"/>
                  <a:gd name="connsiteX36" fmla="*/ 279495 w 2495698"/>
                  <a:gd name="connsiteY36" fmla="*/ 1527966 h 2531525"/>
                  <a:gd name="connsiteX37" fmla="*/ 245586 w 2495698"/>
                  <a:gd name="connsiteY37" fmla="*/ 1274796 h 2531525"/>
                  <a:gd name="connsiteX38" fmla="*/ 0 w 2495698"/>
                  <a:gd name="connsiteY38" fmla="*/ 1138462 h 2531525"/>
                  <a:gd name="connsiteX39" fmla="*/ 98812 w 2495698"/>
                  <a:gd name="connsiteY39" fmla="*/ 769689 h 2531525"/>
                  <a:gd name="connsiteX40" fmla="*/ 380240 w 2495698"/>
                  <a:gd name="connsiteY40" fmla="*/ 774423 h 2531525"/>
                  <a:gd name="connsiteX41" fmla="*/ 516679 w 2495698"/>
                  <a:gd name="connsiteY41" fmla="*/ 590627 h 2531525"/>
                  <a:gd name="connsiteX42" fmla="*/ 422419 w 2495698"/>
                  <a:gd name="connsiteY42" fmla="*/ 299900 h 2531525"/>
                  <a:gd name="connsiteX43" fmla="*/ 746189 w 2495698"/>
                  <a:gd name="connsiteY43" fmla="*/ 97585 h 2531525"/>
                  <a:gd name="connsiteX44" fmla="*/ 972292 w 2495698"/>
                  <a:gd name="connsiteY44" fmla="*/ 315656 h 2531525"/>
                  <a:gd name="connsiteX45" fmla="*/ 970019 w 2495698"/>
                  <a:gd name="connsiteY45" fmla="*/ 317076 h 2531525"/>
                  <a:gd name="connsiteX46" fmla="*/ 1248316 w 2495698"/>
                  <a:gd name="connsiteY46" fmla="*/ 277231 h 2531525"/>
                  <a:gd name="connsiteX47" fmla="*/ 1391137 w 2495698"/>
                  <a:gd name="connsiteY47" fmla="*/ 0 h 2531525"/>
                  <a:gd name="connsiteX48" fmla="*/ 1759910 w 2495698"/>
                  <a:gd name="connsiteY48" fmla="*/ 98812 h 2531525"/>
                  <a:gd name="connsiteX49" fmla="*/ 1759910 w 2495698"/>
                  <a:gd name="connsiteY49" fmla="*/ 98812 h 2531525"/>
                  <a:gd name="connsiteX50" fmla="*/ 1759910 w 2495698"/>
                  <a:gd name="connsiteY50" fmla="*/ 98812 h 2531525"/>
                  <a:gd name="connsiteX51" fmla="*/ 1759910 w 2495698"/>
                  <a:gd name="connsiteY51" fmla="*/ 98812 h 2531525"/>
                  <a:gd name="connsiteX52" fmla="*/ 1759910 w 2495698"/>
                  <a:gd name="connsiteY52" fmla="*/ 98812 h 25315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495698" h="2531525">
                    <a:moveTo>
                      <a:pt x="1365628" y="832740"/>
                    </a:moveTo>
                    <a:cubicBezTo>
                      <a:pt x="1121373" y="767293"/>
                      <a:pt x="870309" y="912244"/>
                      <a:pt x="804861" y="1156499"/>
                    </a:cubicBezTo>
                    <a:cubicBezTo>
                      <a:pt x="739413" y="1400754"/>
                      <a:pt x="884365" y="1651818"/>
                      <a:pt x="1128620" y="1717266"/>
                    </a:cubicBezTo>
                    <a:cubicBezTo>
                      <a:pt x="1372875" y="1782713"/>
                      <a:pt x="1623939" y="1637762"/>
                      <a:pt x="1689387" y="1393507"/>
                    </a:cubicBezTo>
                    <a:cubicBezTo>
                      <a:pt x="1754835" y="1149252"/>
                      <a:pt x="1609883" y="898188"/>
                      <a:pt x="1365628" y="832740"/>
                    </a:cubicBezTo>
                    <a:close/>
                    <a:moveTo>
                      <a:pt x="1447099" y="528685"/>
                    </a:moveTo>
                    <a:cubicBezTo>
                      <a:pt x="1859279" y="639128"/>
                      <a:pt x="2103885" y="1062799"/>
                      <a:pt x="1993442" y="1474978"/>
                    </a:cubicBezTo>
                    <a:cubicBezTo>
                      <a:pt x="1882999" y="1887158"/>
                      <a:pt x="1459328" y="2131764"/>
                      <a:pt x="1047149" y="2021321"/>
                    </a:cubicBezTo>
                    <a:cubicBezTo>
                      <a:pt x="634969" y="1910878"/>
                      <a:pt x="390363" y="1487207"/>
                      <a:pt x="500806" y="1075027"/>
                    </a:cubicBezTo>
                    <a:cubicBezTo>
                      <a:pt x="611249" y="662848"/>
                      <a:pt x="1034920" y="418242"/>
                      <a:pt x="1447099" y="528685"/>
                    </a:cubicBezTo>
                    <a:close/>
                    <a:moveTo>
                      <a:pt x="1476725" y="418119"/>
                    </a:moveTo>
                    <a:cubicBezTo>
                      <a:pt x="1003481" y="291314"/>
                      <a:pt x="517045" y="572157"/>
                      <a:pt x="390240" y="1045401"/>
                    </a:cubicBezTo>
                    <a:cubicBezTo>
                      <a:pt x="263435" y="1518646"/>
                      <a:pt x="544279" y="2005081"/>
                      <a:pt x="1017523" y="2131887"/>
                    </a:cubicBezTo>
                    <a:cubicBezTo>
                      <a:pt x="1490767" y="2258692"/>
                      <a:pt x="1977202" y="1977848"/>
                      <a:pt x="2104008" y="1504604"/>
                    </a:cubicBezTo>
                    <a:cubicBezTo>
                      <a:pt x="2230813" y="1031360"/>
                      <a:pt x="1949969" y="544925"/>
                      <a:pt x="1476725" y="418119"/>
                    </a:cubicBezTo>
                    <a:close/>
                    <a:moveTo>
                      <a:pt x="1759910" y="98812"/>
                    </a:moveTo>
                    <a:cubicBezTo>
                      <a:pt x="1758148" y="203507"/>
                      <a:pt x="1756387" y="308202"/>
                      <a:pt x="1754625" y="412897"/>
                    </a:cubicBezTo>
                    <a:lnTo>
                      <a:pt x="1954704" y="573108"/>
                    </a:lnTo>
                    <a:lnTo>
                      <a:pt x="2234317" y="503581"/>
                    </a:lnTo>
                    <a:lnTo>
                      <a:pt x="2413554" y="840674"/>
                    </a:lnTo>
                    <a:lnTo>
                      <a:pt x="2214321" y="1020292"/>
                    </a:lnTo>
                    <a:cubicBezTo>
                      <a:pt x="2239296" y="1111262"/>
                      <a:pt x="2251067" y="1206519"/>
                      <a:pt x="2246841" y="1303347"/>
                    </a:cubicBezTo>
                    <a:lnTo>
                      <a:pt x="2495698" y="1441496"/>
                    </a:lnTo>
                    <a:lnTo>
                      <a:pt x="2396885" y="1810269"/>
                    </a:lnTo>
                    <a:lnTo>
                      <a:pt x="2094912" y="1805190"/>
                    </a:lnTo>
                    <a:cubicBezTo>
                      <a:pt x="2056732" y="1868983"/>
                      <a:pt x="2010475" y="1926517"/>
                      <a:pt x="1958644" y="1977881"/>
                    </a:cubicBezTo>
                    <a:lnTo>
                      <a:pt x="2057814" y="2236715"/>
                    </a:lnTo>
                    <a:lnTo>
                      <a:pt x="1745078" y="2455696"/>
                    </a:lnTo>
                    <a:lnTo>
                      <a:pt x="1507869" y="2249759"/>
                    </a:lnTo>
                    <a:lnTo>
                      <a:pt x="1251837" y="2272543"/>
                    </a:lnTo>
                    <a:lnTo>
                      <a:pt x="1108065" y="2531525"/>
                    </a:lnTo>
                    <a:lnTo>
                      <a:pt x="739291" y="2432713"/>
                    </a:lnTo>
                    <a:lnTo>
                      <a:pt x="744274" y="2136543"/>
                    </a:lnTo>
                    <a:cubicBezTo>
                      <a:pt x="666128" y="2092006"/>
                      <a:pt x="595548" y="2037539"/>
                      <a:pt x="535891" y="1973098"/>
                    </a:cubicBezTo>
                    <a:lnTo>
                      <a:pt x="232276" y="2043090"/>
                    </a:lnTo>
                    <a:lnTo>
                      <a:pt x="70927" y="1697078"/>
                    </a:lnTo>
                    <a:lnTo>
                      <a:pt x="279495" y="1527966"/>
                    </a:lnTo>
                    <a:cubicBezTo>
                      <a:pt x="257233" y="1446371"/>
                      <a:pt x="245603" y="1361336"/>
                      <a:pt x="245586" y="1274796"/>
                    </a:cubicBezTo>
                    <a:lnTo>
                      <a:pt x="0" y="1138462"/>
                    </a:lnTo>
                    <a:lnTo>
                      <a:pt x="98812" y="769689"/>
                    </a:lnTo>
                    <a:lnTo>
                      <a:pt x="380240" y="774423"/>
                    </a:lnTo>
                    <a:cubicBezTo>
                      <a:pt x="418421" y="707046"/>
                      <a:pt x="464524" y="645614"/>
                      <a:pt x="516679" y="590627"/>
                    </a:cubicBezTo>
                    <a:lnTo>
                      <a:pt x="422419" y="299900"/>
                    </a:lnTo>
                    <a:lnTo>
                      <a:pt x="746189" y="97585"/>
                    </a:lnTo>
                    <a:lnTo>
                      <a:pt x="972292" y="315656"/>
                    </a:lnTo>
                    <a:lnTo>
                      <a:pt x="970019" y="317076"/>
                    </a:lnTo>
                    <a:cubicBezTo>
                      <a:pt x="1058903" y="289108"/>
                      <a:pt x="1152743" y="276181"/>
                      <a:pt x="1248316" y="277231"/>
                    </a:cubicBezTo>
                    <a:lnTo>
                      <a:pt x="1391137" y="0"/>
                    </a:lnTo>
                    <a:lnTo>
                      <a:pt x="1759910" y="98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Oval 21">
                <a:extLst>
                  <a:ext uri="{FF2B5EF4-FFF2-40B4-BE49-F238E27FC236}">
                    <a16:creationId xmlns:a16="http://schemas.microsoft.com/office/drawing/2014/main" id="{CDA1D5FD-9F09-4959-83D8-7F8A7A9A0C4F}"/>
                  </a:ext>
                </a:extLst>
              </p:cNvPr>
              <p:cNvSpPr/>
              <p:nvPr/>
            </p:nvSpPr>
            <p:spPr>
              <a:xfrm rot="17537712" flipV="1">
                <a:off x="4703331" y="1414998"/>
                <a:ext cx="1090840" cy="1106497"/>
              </a:xfrm>
              <a:custGeom>
                <a:gdLst>
                  <a:gd name="connsiteX0" fmla="*/ 1365628 w 2495698"/>
                  <a:gd name="connsiteY0" fmla="*/ 832740 h 2531525"/>
                  <a:gd name="connsiteX1" fmla="*/ 804861 w 2495698"/>
                  <a:gd name="connsiteY1" fmla="*/ 1156499 h 2531525"/>
                  <a:gd name="connsiteX2" fmla="*/ 1128620 w 2495698"/>
                  <a:gd name="connsiteY2" fmla="*/ 1717266 h 2531525"/>
                  <a:gd name="connsiteX3" fmla="*/ 1689387 w 2495698"/>
                  <a:gd name="connsiteY3" fmla="*/ 1393507 h 2531525"/>
                  <a:gd name="connsiteX4" fmla="*/ 1365628 w 2495698"/>
                  <a:gd name="connsiteY4" fmla="*/ 832740 h 2531525"/>
                  <a:gd name="connsiteX5" fmla="*/ 1447099 w 2495698"/>
                  <a:gd name="connsiteY5" fmla="*/ 528685 h 2531525"/>
                  <a:gd name="connsiteX6" fmla="*/ 1993442 w 2495698"/>
                  <a:gd name="connsiteY6" fmla="*/ 1474978 h 2531525"/>
                  <a:gd name="connsiteX7" fmla="*/ 1047149 w 2495698"/>
                  <a:gd name="connsiteY7" fmla="*/ 2021321 h 2531525"/>
                  <a:gd name="connsiteX8" fmla="*/ 500806 w 2495698"/>
                  <a:gd name="connsiteY8" fmla="*/ 1075027 h 2531525"/>
                  <a:gd name="connsiteX9" fmla="*/ 1447099 w 2495698"/>
                  <a:gd name="connsiteY9" fmla="*/ 528685 h 2531525"/>
                  <a:gd name="connsiteX10" fmla="*/ 1476725 w 2495698"/>
                  <a:gd name="connsiteY10" fmla="*/ 418119 h 2531525"/>
                  <a:gd name="connsiteX11" fmla="*/ 390240 w 2495698"/>
                  <a:gd name="connsiteY11" fmla="*/ 1045401 h 2531525"/>
                  <a:gd name="connsiteX12" fmla="*/ 1017523 w 2495698"/>
                  <a:gd name="connsiteY12" fmla="*/ 2131887 h 2531525"/>
                  <a:gd name="connsiteX13" fmla="*/ 2104008 w 2495698"/>
                  <a:gd name="connsiteY13" fmla="*/ 1504604 h 2531525"/>
                  <a:gd name="connsiteX14" fmla="*/ 1476725 w 2495698"/>
                  <a:gd name="connsiteY14" fmla="*/ 418119 h 2531525"/>
                  <a:gd name="connsiteX15" fmla="*/ 1759910 w 2495698"/>
                  <a:gd name="connsiteY15" fmla="*/ 98812 h 2531525"/>
                  <a:gd name="connsiteX16" fmla="*/ 1754625 w 2495698"/>
                  <a:gd name="connsiteY16" fmla="*/ 412897 h 2531525"/>
                  <a:gd name="connsiteX17" fmla="*/ 1954704 w 2495698"/>
                  <a:gd name="connsiteY17" fmla="*/ 573108 h 2531525"/>
                  <a:gd name="connsiteX18" fmla="*/ 2234317 w 2495698"/>
                  <a:gd name="connsiteY18" fmla="*/ 503581 h 2531525"/>
                  <a:gd name="connsiteX19" fmla="*/ 2413554 w 2495698"/>
                  <a:gd name="connsiteY19" fmla="*/ 840674 h 2531525"/>
                  <a:gd name="connsiteX20" fmla="*/ 2214321 w 2495698"/>
                  <a:gd name="connsiteY20" fmla="*/ 1020292 h 2531525"/>
                  <a:gd name="connsiteX21" fmla="*/ 2246841 w 2495698"/>
                  <a:gd name="connsiteY21" fmla="*/ 1303347 h 2531525"/>
                  <a:gd name="connsiteX22" fmla="*/ 2495698 w 2495698"/>
                  <a:gd name="connsiteY22" fmla="*/ 1441496 h 2531525"/>
                  <a:gd name="connsiteX23" fmla="*/ 2396885 w 2495698"/>
                  <a:gd name="connsiteY23" fmla="*/ 1810269 h 2531525"/>
                  <a:gd name="connsiteX24" fmla="*/ 2094912 w 2495698"/>
                  <a:gd name="connsiteY24" fmla="*/ 1805190 h 2531525"/>
                  <a:gd name="connsiteX25" fmla="*/ 1958644 w 2495698"/>
                  <a:gd name="connsiteY25" fmla="*/ 1977881 h 2531525"/>
                  <a:gd name="connsiteX26" fmla="*/ 2057814 w 2495698"/>
                  <a:gd name="connsiteY26" fmla="*/ 2236715 h 2531525"/>
                  <a:gd name="connsiteX27" fmla="*/ 1745078 w 2495698"/>
                  <a:gd name="connsiteY27" fmla="*/ 2455696 h 2531525"/>
                  <a:gd name="connsiteX28" fmla="*/ 1507869 w 2495698"/>
                  <a:gd name="connsiteY28" fmla="*/ 2249759 h 2531525"/>
                  <a:gd name="connsiteX29" fmla="*/ 1251837 w 2495698"/>
                  <a:gd name="connsiteY29" fmla="*/ 2272543 h 2531525"/>
                  <a:gd name="connsiteX30" fmla="*/ 1108065 w 2495698"/>
                  <a:gd name="connsiteY30" fmla="*/ 2531525 h 2531525"/>
                  <a:gd name="connsiteX31" fmla="*/ 739291 w 2495698"/>
                  <a:gd name="connsiteY31" fmla="*/ 2432713 h 2531525"/>
                  <a:gd name="connsiteX32" fmla="*/ 744274 w 2495698"/>
                  <a:gd name="connsiteY32" fmla="*/ 2136543 h 2531525"/>
                  <a:gd name="connsiteX33" fmla="*/ 535891 w 2495698"/>
                  <a:gd name="connsiteY33" fmla="*/ 1973098 h 2531525"/>
                  <a:gd name="connsiteX34" fmla="*/ 232276 w 2495698"/>
                  <a:gd name="connsiteY34" fmla="*/ 2043090 h 2531525"/>
                  <a:gd name="connsiteX35" fmla="*/ 70927 w 2495698"/>
                  <a:gd name="connsiteY35" fmla="*/ 1697078 h 2531525"/>
                  <a:gd name="connsiteX36" fmla="*/ 279495 w 2495698"/>
                  <a:gd name="connsiteY36" fmla="*/ 1527966 h 2531525"/>
                  <a:gd name="connsiteX37" fmla="*/ 245586 w 2495698"/>
                  <a:gd name="connsiteY37" fmla="*/ 1274796 h 2531525"/>
                  <a:gd name="connsiteX38" fmla="*/ 0 w 2495698"/>
                  <a:gd name="connsiteY38" fmla="*/ 1138462 h 2531525"/>
                  <a:gd name="connsiteX39" fmla="*/ 98812 w 2495698"/>
                  <a:gd name="connsiteY39" fmla="*/ 769689 h 2531525"/>
                  <a:gd name="connsiteX40" fmla="*/ 380240 w 2495698"/>
                  <a:gd name="connsiteY40" fmla="*/ 774423 h 2531525"/>
                  <a:gd name="connsiteX41" fmla="*/ 516679 w 2495698"/>
                  <a:gd name="connsiteY41" fmla="*/ 590627 h 2531525"/>
                  <a:gd name="connsiteX42" fmla="*/ 422419 w 2495698"/>
                  <a:gd name="connsiteY42" fmla="*/ 299900 h 2531525"/>
                  <a:gd name="connsiteX43" fmla="*/ 746189 w 2495698"/>
                  <a:gd name="connsiteY43" fmla="*/ 97585 h 2531525"/>
                  <a:gd name="connsiteX44" fmla="*/ 972292 w 2495698"/>
                  <a:gd name="connsiteY44" fmla="*/ 315656 h 2531525"/>
                  <a:gd name="connsiteX45" fmla="*/ 970019 w 2495698"/>
                  <a:gd name="connsiteY45" fmla="*/ 317076 h 2531525"/>
                  <a:gd name="connsiteX46" fmla="*/ 1248316 w 2495698"/>
                  <a:gd name="connsiteY46" fmla="*/ 277231 h 2531525"/>
                  <a:gd name="connsiteX47" fmla="*/ 1391137 w 2495698"/>
                  <a:gd name="connsiteY47" fmla="*/ 0 h 2531525"/>
                  <a:gd name="connsiteX48" fmla="*/ 1759910 w 2495698"/>
                  <a:gd name="connsiteY48" fmla="*/ 98812 h 2531525"/>
                  <a:gd name="connsiteX49" fmla="*/ 1759910 w 2495698"/>
                  <a:gd name="connsiteY49" fmla="*/ 98812 h 2531525"/>
                  <a:gd name="connsiteX50" fmla="*/ 1759910 w 2495698"/>
                  <a:gd name="connsiteY50" fmla="*/ 98812 h 2531525"/>
                  <a:gd name="connsiteX51" fmla="*/ 1759910 w 2495698"/>
                  <a:gd name="connsiteY51" fmla="*/ 98812 h 2531525"/>
                  <a:gd name="connsiteX52" fmla="*/ 1759910 w 2495698"/>
                  <a:gd name="connsiteY52" fmla="*/ 98812 h 25315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495698" h="2531525">
                    <a:moveTo>
                      <a:pt x="1365628" y="832740"/>
                    </a:moveTo>
                    <a:cubicBezTo>
                      <a:pt x="1121373" y="767293"/>
                      <a:pt x="870309" y="912244"/>
                      <a:pt x="804861" y="1156499"/>
                    </a:cubicBezTo>
                    <a:cubicBezTo>
                      <a:pt x="739413" y="1400754"/>
                      <a:pt x="884365" y="1651818"/>
                      <a:pt x="1128620" y="1717266"/>
                    </a:cubicBezTo>
                    <a:cubicBezTo>
                      <a:pt x="1372875" y="1782713"/>
                      <a:pt x="1623939" y="1637762"/>
                      <a:pt x="1689387" y="1393507"/>
                    </a:cubicBezTo>
                    <a:cubicBezTo>
                      <a:pt x="1754835" y="1149252"/>
                      <a:pt x="1609883" y="898188"/>
                      <a:pt x="1365628" y="832740"/>
                    </a:cubicBezTo>
                    <a:close/>
                    <a:moveTo>
                      <a:pt x="1447099" y="528685"/>
                    </a:moveTo>
                    <a:cubicBezTo>
                      <a:pt x="1859279" y="639128"/>
                      <a:pt x="2103885" y="1062799"/>
                      <a:pt x="1993442" y="1474978"/>
                    </a:cubicBezTo>
                    <a:cubicBezTo>
                      <a:pt x="1882999" y="1887158"/>
                      <a:pt x="1459328" y="2131764"/>
                      <a:pt x="1047149" y="2021321"/>
                    </a:cubicBezTo>
                    <a:cubicBezTo>
                      <a:pt x="634969" y="1910878"/>
                      <a:pt x="390363" y="1487207"/>
                      <a:pt x="500806" y="1075027"/>
                    </a:cubicBezTo>
                    <a:cubicBezTo>
                      <a:pt x="611249" y="662848"/>
                      <a:pt x="1034920" y="418242"/>
                      <a:pt x="1447099" y="528685"/>
                    </a:cubicBezTo>
                    <a:close/>
                    <a:moveTo>
                      <a:pt x="1476725" y="418119"/>
                    </a:moveTo>
                    <a:cubicBezTo>
                      <a:pt x="1003481" y="291314"/>
                      <a:pt x="517045" y="572157"/>
                      <a:pt x="390240" y="1045401"/>
                    </a:cubicBezTo>
                    <a:cubicBezTo>
                      <a:pt x="263435" y="1518646"/>
                      <a:pt x="544279" y="2005081"/>
                      <a:pt x="1017523" y="2131887"/>
                    </a:cubicBezTo>
                    <a:cubicBezTo>
                      <a:pt x="1490767" y="2258692"/>
                      <a:pt x="1977202" y="1977848"/>
                      <a:pt x="2104008" y="1504604"/>
                    </a:cubicBezTo>
                    <a:cubicBezTo>
                      <a:pt x="2230813" y="1031360"/>
                      <a:pt x="1949969" y="544925"/>
                      <a:pt x="1476725" y="418119"/>
                    </a:cubicBezTo>
                    <a:close/>
                    <a:moveTo>
                      <a:pt x="1759910" y="98812"/>
                    </a:moveTo>
                    <a:cubicBezTo>
                      <a:pt x="1758148" y="203507"/>
                      <a:pt x="1756387" y="308202"/>
                      <a:pt x="1754625" y="412897"/>
                    </a:cubicBezTo>
                    <a:lnTo>
                      <a:pt x="1954704" y="573108"/>
                    </a:lnTo>
                    <a:lnTo>
                      <a:pt x="2234317" y="503581"/>
                    </a:lnTo>
                    <a:lnTo>
                      <a:pt x="2413554" y="840674"/>
                    </a:lnTo>
                    <a:lnTo>
                      <a:pt x="2214321" y="1020292"/>
                    </a:lnTo>
                    <a:cubicBezTo>
                      <a:pt x="2239296" y="1111262"/>
                      <a:pt x="2251067" y="1206519"/>
                      <a:pt x="2246841" y="1303347"/>
                    </a:cubicBezTo>
                    <a:lnTo>
                      <a:pt x="2495698" y="1441496"/>
                    </a:lnTo>
                    <a:lnTo>
                      <a:pt x="2396885" y="1810269"/>
                    </a:lnTo>
                    <a:lnTo>
                      <a:pt x="2094912" y="1805190"/>
                    </a:lnTo>
                    <a:cubicBezTo>
                      <a:pt x="2056732" y="1868983"/>
                      <a:pt x="2010475" y="1926517"/>
                      <a:pt x="1958644" y="1977881"/>
                    </a:cubicBezTo>
                    <a:lnTo>
                      <a:pt x="2057814" y="2236715"/>
                    </a:lnTo>
                    <a:lnTo>
                      <a:pt x="1745078" y="2455696"/>
                    </a:lnTo>
                    <a:lnTo>
                      <a:pt x="1507869" y="2249759"/>
                    </a:lnTo>
                    <a:lnTo>
                      <a:pt x="1251837" y="2272543"/>
                    </a:lnTo>
                    <a:lnTo>
                      <a:pt x="1108065" y="2531525"/>
                    </a:lnTo>
                    <a:lnTo>
                      <a:pt x="739291" y="2432713"/>
                    </a:lnTo>
                    <a:lnTo>
                      <a:pt x="744274" y="2136543"/>
                    </a:lnTo>
                    <a:cubicBezTo>
                      <a:pt x="666128" y="2092006"/>
                      <a:pt x="595548" y="2037539"/>
                      <a:pt x="535891" y="1973098"/>
                    </a:cubicBezTo>
                    <a:lnTo>
                      <a:pt x="232276" y="2043090"/>
                    </a:lnTo>
                    <a:lnTo>
                      <a:pt x="70927" y="1697078"/>
                    </a:lnTo>
                    <a:lnTo>
                      <a:pt x="279495" y="1527966"/>
                    </a:lnTo>
                    <a:cubicBezTo>
                      <a:pt x="257233" y="1446371"/>
                      <a:pt x="245603" y="1361336"/>
                      <a:pt x="245586" y="1274796"/>
                    </a:cubicBezTo>
                    <a:lnTo>
                      <a:pt x="0" y="1138462"/>
                    </a:lnTo>
                    <a:lnTo>
                      <a:pt x="98812" y="769689"/>
                    </a:lnTo>
                    <a:lnTo>
                      <a:pt x="380240" y="774423"/>
                    </a:lnTo>
                    <a:cubicBezTo>
                      <a:pt x="418421" y="707046"/>
                      <a:pt x="464524" y="645614"/>
                      <a:pt x="516679" y="590627"/>
                    </a:cubicBezTo>
                    <a:lnTo>
                      <a:pt x="422419" y="299900"/>
                    </a:lnTo>
                    <a:lnTo>
                      <a:pt x="746189" y="97585"/>
                    </a:lnTo>
                    <a:lnTo>
                      <a:pt x="972292" y="315656"/>
                    </a:lnTo>
                    <a:lnTo>
                      <a:pt x="970019" y="317076"/>
                    </a:lnTo>
                    <a:cubicBezTo>
                      <a:pt x="1058903" y="289108"/>
                      <a:pt x="1152743" y="276181"/>
                      <a:pt x="1248316" y="277231"/>
                    </a:cubicBezTo>
                    <a:lnTo>
                      <a:pt x="1391137" y="0"/>
                    </a:lnTo>
                    <a:lnTo>
                      <a:pt x="1759910" y="98812"/>
                    </a:lnTo>
                    <a:close/>
                  </a:path>
                </a:pathLst>
              </a:custGeom>
              <a:solidFill>
                <a:srgbClr val="006666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" name="Oval 21">
                <a:extLst>
                  <a:ext uri="{FF2B5EF4-FFF2-40B4-BE49-F238E27FC236}">
                    <a16:creationId xmlns:a16="http://schemas.microsoft.com/office/drawing/2014/main" id="{446569A8-FFAA-4230-B0A5-D70183CE4627}"/>
                  </a:ext>
                </a:extLst>
              </p:cNvPr>
              <p:cNvSpPr/>
              <p:nvPr/>
            </p:nvSpPr>
            <p:spPr>
              <a:xfrm rot="18850474" flipV="1">
                <a:off x="4158161" y="2391316"/>
                <a:ext cx="1088158" cy="1103778"/>
              </a:xfrm>
              <a:custGeom>
                <a:gdLst>
                  <a:gd name="connsiteX0" fmla="*/ 1365628 w 2495698"/>
                  <a:gd name="connsiteY0" fmla="*/ 832740 h 2531525"/>
                  <a:gd name="connsiteX1" fmla="*/ 804861 w 2495698"/>
                  <a:gd name="connsiteY1" fmla="*/ 1156499 h 2531525"/>
                  <a:gd name="connsiteX2" fmla="*/ 1128620 w 2495698"/>
                  <a:gd name="connsiteY2" fmla="*/ 1717266 h 2531525"/>
                  <a:gd name="connsiteX3" fmla="*/ 1689387 w 2495698"/>
                  <a:gd name="connsiteY3" fmla="*/ 1393507 h 2531525"/>
                  <a:gd name="connsiteX4" fmla="*/ 1365628 w 2495698"/>
                  <a:gd name="connsiteY4" fmla="*/ 832740 h 2531525"/>
                  <a:gd name="connsiteX5" fmla="*/ 1447099 w 2495698"/>
                  <a:gd name="connsiteY5" fmla="*/ 528685 h 2531525"/>
                  <a:gd name="connsiteX6" fmla="*/ 1993442 w 2495698"/>
                  <a:gd name="connsiteY6" fmla="*/ 1474978 h 2531525"/>
                  <a:gd name="connsiteX7" fmla="*/ 1047149 w 2495698"/>
                  <a:gd name="connsiteY7" fmla="*/ 2021321 h 2531525"/>
                  <a:gd name="connsiteX8" fmla="*/ 500806 w 2495698"/>
                  <a:gd name="connsiteY8" fmla="*/ 1075027 h 2531525"/>
                  <a:gd name="connsiteX9" fmla="*/ 1447099 w 2495698"/>
                  <a:gd name="connsiteY9" fmla="*/ 528685 h 2531525"/>
                  <a:gd name="connsiteX10" fmla="*/ 1476725 w 2495698"/>
                  <a:gd name="connsiteY10" fmla="*/ 418119 h 2531525"/>
                  <a:gd name="connsiteX11" fmla="*/ 390240 w 2495698"/>
                  <a:gd name="connsiteY11" fmla="*/ 1045401 h 2531525"/>
                  <a:gd name="connsiteX12" fmla="*/ 1017523 w 2495698"/>
                  <a:gd name="connsiteY12" fmla="*/ 2131887 h 2531525"/>
                  <a:gd name="connsiteX13" fmla="*/ 2104008 w 2495698"/>
                  <a:gd name="connsiteY13" fmla="*/ 1504604 h 2531525"/>
                  <a:gd name="connsiteX14" fmla="*/ 1476725 w 2495698"/>
                  <a:gd name="connsiteY14" fmla="*/ 418119 h 2531525"/>
                  <a:gd name="connsiteX15" fmla="*/ 1759910 w 2495698"/>
                  <a:gd name="connsiteY15" fmla="*/ 98812 h 2531525"/>
                  <a:gd name="connsiteX16" fmla="*/ 1754625 w 2495698"/>
                  <a:gd name="connsiteY16" fmla="*/ 412897 h 2531525"/>
                  <a:gd name="connsiteX17" fmla="*/ 1954704 w 2495698"/>
                  <a:gd name="connsiteY17" fmla="*/ 573108 h 2531525"/>
                  <a:gd name="connsiteX18" fmla="*/ 2234317 w 2495698"/>
                  <a:gd name="connsiteY18" fmla="*/ 503581 h 2531525"/>
                  <a:gd name="connsiteX19" fmla="*/ 2413554 w 2495698"/>
                  <a:gd name="connsiteY19" fmla="*/ 840674 h 2531525"/>
                  <a:gd name="connsiteX20" fmla="*/ 2214321 w 2495698"/>
                  <a:gd name="connsiteY20" fmla="*/ 1020292 h 2531525"/>
                  <a:gd name="connsiteX21" fmla="*/ 2246841 w 2495698"/>
                  <a:gd name="connsiteY21" fmla="*/ 1303347 h 2531525"/>
                  <a:gd name="connsiteX22" fmla="*/ 2495698 w 2495698"/>
                  <a:gd name="connsiteY22" fmla="*/ 1441496 h 2531525"/>
                  <a:gd name="connsiteX23" fmla="*/ 2396885 w 2495698"/>
                  <a:gd name="connsiteY23" fmla="*/ 1810269 h 2531525"/>
                  <a:gd name="connsiteX24" fmla="*/ 2094912 w 2495698"/>
                  <a:gd name="connsiteY24" fmla="*/ 1805190 h 2531525"/>
                  <a:gd name="connsiteX25" fmla="*/ 1958644 w 2495698"/>
                  <a:gd name="connsiteY25" fmla="*/ 1977881 h 2531525"/>
                  <a:gd name="connsiteX26" fmla="*/ 2057814 w 2495698"/>
                  <a:gd name="connsiteY26" fmla="*/ 2236715 h 2531525"/>
                  <a:gd name="connsiteX27" fmla="*/ 1745078 w 2495698"/>
                  <a:gd name="connsiteY27" fmla="*/ 2455696 h 2531525"/>
                  <a:gd name="connsiteX28" fmla="*/ 1507869 w 2495698"/>
                  <a:gd name="connsiteY28" fmla="*/ 2249759 h 2531525"/>
                  <a:gd name="connsiteX29" fmla="*/ 1251837 w 2495698"/>
                  <a:gd name="connsiteY29" fmla="*/ 2272543 h 2531525"/>
                  <a:gd name="connsiteX30" fmla="*/ 1108065 w 2495698"/>
                  <a:gd name="connsiteY30" fmla="*/ 2531525 h 2531525"/>
                  <a:gd name="connsiteX31" fmla="*/ 739291 w 2495698"/>
                  <a:gd name="connsiteY31" fmla="*/ 2432713 h 2531525"/>
                  <a:gd name="connsiteX32" fmla="*/ 744274 w 2495698"/>
                  <a:gd name="connsiteY32" fmla="*/ 2136543 h 2531525"/>
                  <a:gd name="connsiteX33" fmla="*/ 535891 w 2495698"/>
                  <a:gd name="connsiteY33" fmla="*/ 1973098 h 2531525"/>
                  <a:gd name="connsiteX34" fmla="*/ 232276 w 2495698"/>
                  <a:gd name="connsiteY34" fmla="*/ 2043090 h 2531525"/>
                  <a:gd name="connsiteX35" fmla="*/ 70927 w 2495698"/>
                  <a:gd name="connsiteY35" fmla="*/ 1697078 h 2531525"/>
                  <a:gd name="connsiteX36" fmla="*/ 279495 w 2495698"/>
                  <a:gd name="connsiteY36" fmla="*/ 1527966 h 2531525"/>
                  <a:gd name="connsiteX37" fmla="*/ 245586 w 2495698"/>
                  <a:gd name="connsiteY37" fmla="*/ 1274796 h 2531525"/>
                  <a:gd name="connsiteX38" fmla="*/ 0 w 2495698"/>
                  <a:gd name="connsiteY38" fmla="*/ 1138462 h 2531525"/>
                  <a:gd name="connsiteX39" fmla="*/ 98812 w 2495698"/>
                  <a:gd name="connsiteY39" fmla="*/ 769689 h 2531525"/>
                  <a:gd name="connsiteX40" fmla="*/ 380240 w 2495698"/>
                  <a:gd name="connsiteY40" fmla="*/ 774423 h 2531525"/>
                  <a:gd name="connsiteX41" fmla="*/ 516679 w 2495698"/>
                  <a:gd name="connsiteY41" fmla="*/ 590627 h 2531525"/>
                  <a:gd name="connsiteX42" fmla="*/ 422419 w 2495698"/>
                  <a:gd name="connsiteY42" fmla="*/ 299900 h 2531525"/>
                  <a:gd name="connsiteX43" fmla="*/ 746189 w 2495698"/>
                  <a:gd name="connsiteY43" fmla="*/ 97585 h 2531525"/>
                  <a:gd name="connsiteX44" fmla="*/ 972292 w 2495698"/>
                  <a:gd name="connsiteY44" fmla="*/ 315656 h 2531525"/>
                  <a:gd name="connsiteX45" fmla="*/ 970019 w 2495698"/>
                  <a:gd name="connsiteY45" fmla="*/ 317076 h 2531525"/>
                  <a:gd name="connsiteX46" fmla="*/ 1248316 w 2495698"/>
                  <a:gd name="connsiteY46" fmla="*/ 277231 h 2531525"/>
                  <a:gd name="connsiteX47" fmla="*/ 1391137 w 2495698"/>
                  <a:gd name="connsiteY47" fmla="*/ 0 h 2531525"/>
                  <a:gd name="connsiteX48" fmla="*/ 1759910 w 2495698"/>
                  <a:gd name="connsiteY48" fmla="*/ 98812 h 2531525"/>
                  <a:gd name="connsiteX49" fmla="*/ 1759910 w 2495698"/>
                  <a:gd name="connsiteY49" fmla="*/ 98812 h 2531525"/>
                  <a:gd name="connsiteX50" fmla="*/ 1759910 w 2495698"/>
                  <a:gd name="connsiteY50" fmla="*/ 98812 h 2531525"/>
                  <a:gd name="connsiteX51" fmla="*/ 1759910 w 2495698"/>
                  <a:gd name="connsiteY51" fmla="*/ 98812 h 2531525"/>
                  <a:gd name="connsiteX52" fmla="*/ 1759910 w 2495698"/>
                  <a:gd name="connsiteY52" fmla="*/ 98812 h 253152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2495698" h="2531525">
                    <a:moveTo>
                      <a:pt x="1365628" y="832740"/>
                    </a:moveTo>
                    <a:cubicBezTo>
                      <a:pt x="1121373" y="767293"/>
                      <a:pt x="870309" y="912244"/>
                      <a:pt x="804861" y="1156499"/>
                    </a:cubicBezTo>
                    <a:cubicBezTo>
                      <a:pt x="739413" y="1400754"/>
                      <a:pt x="884365" y="1651818"/>
                      <a:pt x="1128620" y="1717266"/>
                    </a:cubicBezTo>
                    <a:cubicBezTo>
                      <a:pt x="1372875" y="1782713"/>
                      <a:pt x="1623939" y="1637762"/>
                      <a:pt x="1689387" y="1393507"/>
                    </a:cubicBezTo>
                    <a:cubicBezTo>
                      <a:pt x="1754835" y="1149252"/>
                      <a:pt x="1609883" y="898188"/>
                      <a:pt x="1365628" y="832740"/>
                    </a:cubicBezTo>
                    <a:close/>
                    <a:moveTo>
                      <a:pt x="1447099" y="528685"/>
                    </a:moveTo>
                    <a:cubicBezTo>
                      <a:pt x="1859279" y="639128"/>
                      <a:pt x="2103885" y="1062799"/>
                      <a:pt x="1993442" y="1474978"/>
                    </a:cubicBezTo>
                    <a:cubicBezTo>
                      <a:pt x="1882999" y="1887158"/>
                      <a:pt x="1459328" y="2131764"/>
                      <a:pt x="1047149" y="2021321"/>
                    </a:cubicBezTo>
                    <a:cubicBezTo>
                      <a:pt x="634969" y="1910878"/>
                      <a:pt x="390363" y="1487207"/>
                      <a:pt x="500806" y="1075027"/>
                    </a:cubicBezTo>
                    <a:cubicBezTo>
                      <a:pt x="611249" y="662848"/>
                      <a:pt x="1034920" y="418242"/>
                      <a:pt x="1447099" y="528685"/>
                    </a:cubicBezTo>
                    <a:close/>
                    <a:moveTo>
                      <a:pt x="1476725" y="418119"/>
                    </a:moveTo>
                    <a:cubicBezTo>
                      <a:pt x="1003481" y="291314"/>
                      <a:pt x="517045" y="572157"/>
                      <a:pt x="390240" y="1045401"/>
                    </a:cubicBezTo>
                    <a:cubicBezTo>
                      <a:pt x="263435" y="1518646"/>
                      <a:pt x="544279" y="2005081"/>
                      <a:pt x="1017523" y="2131887"/>
                    </a:cubicBezTo>
                    <a:cubicBezTo>
                      <a:pt x="1490767" y="2258692"/>
                      <a:pt x="1977202" y="1977848"/>
                      <a:pt x="2104008" y="1504604"/>
                    </a:cubicBezTo>
                    <a:cubicBezTo>
                      <a:pt x="2230813" y="1031360"/>
                      <a:pt x="1949969" y="544925"/>
                      <a:pt x="1476725" y="418119"/>
                    </a:cubicBezTo>
                    <a:close/>
                    <a:moveTo>
                      <a:pt x="1759910" y="98812"/>
                    </a:moveTo>
                    <a:cubicBezTo>
                      <a:pt x="1758148" y="203507"/>
                      <a:pt x="1756387" y="308202"/>
                      <a:pt x="1754625" y="412897"/>
                    </a:cubicBezTo>
                    <a:lnTo>
                      <a:pt x="1954704" y="573108"/>
                    </a:lnTo>
                    <a:lnTo>
                      <a:pt x="2234317" y="503581"/>
                    </a:lnTo>
                    <a:lnTo>
                      <a:pt x="2413554" y="840674"/>
                    </a:lnTo>
                    <a:lnTo>
                      <a:pt x="2214321" y="1020292"/>
                    </a:lnTo>
                    <a:cubicBezTo>
                      <a:pt x="2239296" y="1111262"/>
                      <a:pt x="2251067" y="1206519"/>
                      <a:pt x="2246841" y="1303347"/>
                    </a:cubicBezTo>
                    <a:lnTo>
                      <a:pt x="2495698" y="1441496"/>
                    </a:lnTo>
                    <a:lnTo>
                      <a:pt x="2396885" y="1810269"/>
                    </a:lnTo>
                    <a:lnTo>
                      <a:pt x="2094912" y="1805190"/>
                    </a:lnTo>
                    <a:cubicBezTo>
                      <a:pt x="2056732" y="1868983"/>
                      <a:pt x="2010475" y="1926517"/>
                      <a:pt x="1958644" y="1977881"/>
                    </a:cubicBezTo>
                    <a:lnTo>
                      <a:pt x="2057814" y="2236715"/>
                    </a:lnTo>
                    <a:lnTo>
                      <a:pt x="1745078" y="2455696"/>
                    </a:lnTo>
                    <a:lnTo>
                      <a:pt x="1507869" y="2249759"/>
                    </a:lnTo>
                    <a:lnTo>
                      <a:pt x="1251837" y="2272543"/>
                    </a:lnTo>
                    <a:lnTo>
                      <a:pt x="1108065" y="2531525"/>
                    </a:lnTo>
                    <a:lnTo>
                      <a:pt x="739291" y="2432713"/>
                    </a:lnTo>
                    <a:lnTo>
                      <a:pt x="744274" y="2136543"/>
                    </a:lnTo>
                    <a:cubicBezTo>
                      <a:pt x="666128" y="2092006"/>
                      <a:pt x="595548" y="2037539"/>
                      <a:pt x="535891" y="1973098"/>
                    </a:cubicBezTo>
                    <a:lnTo>
                      <a:pt x="232276" y="2043090"/>
                    </a:lnTo>
                    <a:lnTo>
                      <a:pt x="70927" y="1697078"/>
                    </a:lnTo>
                    <a:lnTo>
                      <a:pt x="279495" y="1527966"/>
                    </a:lnTo>
                    <a:cubicBezTo>
                      <a:pt x="257233" y="1446371"/>
                      <a:pt x="245603" y="1361336"/>
                      <a:pt x="245586" y="1274796"/>
                    </a:cubicBezTo>
                    <a:lnTo>
                      <a:pt x="0" y="1138462"/>
                    </a:lnTo>
                    <a:lnTo>
                      <a:pt x="98812" y="769689"/>
                    </a:lnTo>
                    <a:lnTo>
                      <a:pt x="380240" y="774423"/>
                    </a:lnTo>
                    <a:cubicBezTo>
                      <a:pt x="418421" y="707046"/>
                      <a:pt x="464524" y="645614"/>
                      <a:pt x="516679" y="590627"/>
                    </a:cubicBezTo>
                    <a:lnTo>
                      <a:pt x="422419" y="299900"/>
                    </a:lnTo>
                    <a:lnTo>
                      <a:pt x="746189" y="97585"/>
                    </a:lnTo>
                    <a:lnTo>
                      <a:pt x="972292" y="315656"/>
                    </a:lnTo>
                    <a:lnTo>
                      <a:pt x="970019" y="317076"/>
                    </a:lnTo>
                    <a:cubicBezTo>
                      <a:pt x="1058903" y="289108"/>
                      <a:pt x="1152743" y="276181"/>
                      <a:pt x="1248316" y="277231"/>
                    </a:cubicBezTo>
                    <a:lnTo>
                      <a:pt x="1391137" y="0"/>
                    </a:lnTo>
                    <a:lnTo>
                      <a:pt x="1759910" y="98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00" name="Группа 99">
            <a:extLst>
              <a:ext uri="{FF2B5EF4-FFF2-40B4-BE49-F238E27FC236}">
                <a16:creationId xmlns:a16="http://schemas.microsoft.com/office/drawing/2014/main" id="{3E4E2BDB-FDF9-4D85-B796-2AF6FB84A0E8}"/>
              </a:ext>
            </a:extLst>
          </p:cNvPr>
          <p:cNvGrpSpPr/>
          <p:nvPr/>
        </p:nvGrpSpPr>
        <p:grpSpPr>
          <a:xfrm>
            <a:off x="-10611" y="901435"/>
            <a:ext cx="12154909" cy="2959776"/>
            <a:chOff x="-10611" y="901435"/>
            <a:chExt cx="12154909" cy="2959776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E8A3B5D1-22B6-4CDD-B326-86225E550E9A}"/>
                </a:ext>
              </a:extLst>
            </p:cNvPr>
            <p:cNvSpPr txBox="1"/>
            <p:nvPr/>
          </p:nvSpPr>
          <p:spPr>
            <a:xfrm>
              <a:off x="27500" y="1288898"/>
              <a:ext cx="3421613" cy="120032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ru-RU" altLang="ko-KR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Приобретение оборудования (основных средств) и лицензионных программных продуктов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8664EC4F-880F-4D26-AF1E-FEBC43CE4C18}"/>
                </a:ext>
              </a:extLst>
            </p:cNvPr>
            <p:cNvSpPr txBox="1"/>
            <p:nvPr/>
          </p:nvSpPr>
          <p:spPr>
            <a:xfrm>
              <a:off x="464426" y="954734"/>
              <a:ext cx="297598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ru-RU" altLang="ko-KR" sz="20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2 522,0 </a:t>
              </a:r>
              <a:r>
                <a:rPr lang="ru-RU" altLang="ko-KR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тыс. рублей</a:t>
              </a:r>
              <a:endParaRPr lang="ko-KR" altLang="en-US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2196F934-1159-4148-AEF8-5B77A3402998}"/>
                </a:ext>
              </a:extLst>
            </p:cNvPr>
            <p:cNvSpPr txBox="1"/>
            <p:nvPr/>
          </p:nvSpPr>
          <p:spPr>
            <a:xfrm>
              <a:off x="8815072" y="3465686"/>
              <a:ext cx="297598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ru-RU" altLang="ko-KR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Коммунальные услуги </a:t>
              </a:r>
              <a:endParaRPr lang="ko-KR" altLang="en-US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90777E82-6274-4346-B9B6-3288D70D0224}"/>
                </a:ext>
              </a:extLst>
            </p:cNvPr>
            <p:cNvSpPr txBox="1"/>
            <p:nvPr/>
          </p:nvSpPr>
          <p:spPr>
            <a:xfrm>
              <a:off x="474900" y="2511152"/>
              <a:ext cx="297598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ru-RU" altLang="ko-KR" sz="20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95,9</a:t>
              </a:r>
              <a:r>
                <a:rPr lang="ru-RU" altLang="ko-KR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тыс. рублей</a:t>
              </a:r>
              <a:endParaRPr lang="ko-KR" altLang="en-US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B14B876C-838C-4626-A080-E781A0E9B8B9}"/>
                </a:ext>
              </a:extLst>
            </p:cNvPr>
            <p:cNvSpPr txBox="1"/>
            <p:nvPr/>
          </p:nvSpPr>
          <p:spPr>
            <a:xfrm flipH="1">
              <a:off x="8777353" y="1324705"/>
              <a:ext cx="3366945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ru-RU" altLang="ko-KR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Грант начинающему предпринимателю и грант на развитие бизнеса 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ECA7E440-D0A8-4615-8D7C-61F48315E934}"/>
                </a:ext>
              </a:extLst>
            </p:cNvPr>
            <p:cNvSpPr txBox="1"/>
            <p:nvPr/>
          </p:nvSpPr>
          <p:spPr>
            <a:xfrm flipH="1">
              <a:off x="8789986" y="1031902"/>
              <a:ext cx="297598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ru-RU" altLang="ko-KR" sz="20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800,0</a:t>
              </a:r>
              <a:r>
                <a:rPr lang="ru-RU" altLang="ko-KR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тыс. рублей</a:t>
              </a:r>
              <a:endParaRPr lang="ko-KR" altLang="en-US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object 206">
              <a:extLst>
                <a:ext uri="{FF2B5EF4-FFF2-40B4-BE49-F238E27FC236}">
                  <a16:creationId xmlns:a16="http://schemas.microsoft.com/office/drawing/2014/main" id="{19253864-75FF-4EC1-B22D-1DFDC3A1F4B1}"/>
                </a:ext>
              </a:extLst>
            </p:cNvPr>
            <p:cNvSpPr txBox="1"/>
            <p:nvPr/>
          </p:nvSpPr>
          <p:spPr>
            <a:xfrm>
              <a:off x="4799307" y="1089951"/>
              <a:ext cx="2576172" cy="104067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696" algn="ctr" defTabSz="914173">
                <a:spcBef>
                  <a:spcPts val="95"/>
                </a:spcBef>
                <a:defRPr/>
              </a:pPr>
              <a:r>
                <a:rPr lang="ru-RU" sz="4000" b="1" kern="0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4 518,2 </a:t>
              </a:r>
            </a:p>
            <a:p>
              <a:pPr marL="12696" algn="ctr" defTabSz="914173">
                <a:spcBef>
                  <a:spcPts val="95"/>
                </a:spcBef>
                <a:defRPr/>
              </a:pPr>
              <a:r>
                <a:rPr lang="ru-RU" sz="2400" b="1" kern="0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тыс. рублей</a:t>
              </a:r>
              <a:endParaRPr sz="2400" b="1" ker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98957BE8-B198-4229-AA80-929FDC437BA8}"/>
                </a:ext>
              </a:extLst>
            </p:cNvPr>
            <p:cNvSpPr txBox="1"/>
            <p:nvPr/>
          </p:nvSpPr>
          <p:spPr>
            <a:xfrm>
              <a:off x="7403079" y="954645"/>
              <a:ext cx="1466809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defTabSz="914286"/>
              <a:r>
                <a:rPr lang="ru-RU" altLang="ko-KR" sz="4400" b="1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18%</a:t>
              </a:r>
              <a:endParaRPr lang="ko-KR" altLang="en-US" sz="4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1D63E639-986C-4E75-9BBB-428D5133827E}"/>
                </a:ext>
              </a:extLst>
            </p:cNvPr>
            <p:cNvSpPr txBox="1"/>
            <p:nvPr/>
          </p:nvSpPr>
          <p:spPr>
            <a:xfrm>
              <a:off x="7495613" y="2189088"/>
              <a:ext cx="1727518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defTabSz="914286"/>
              <a:r>
                <a:rPr lang="ru-RU" altLang="ko-KR" sz="4400" b="1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13%</a:t>
              </a:r>
              <a:endParaRPr lang="ko-KR" altLang="en-US" sz="4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6B9E7290-A055-451E-B800-AE504B5A801C}"/>
                </a:ext>
              </a:extLst>
            </p:cNvPr>
            <p:cNvSpPr txBox="1"/>
            <p:nvPr/>
          </p:nvSpPr>
          <p:spPr>
            <a:xfrm>
              <a:off x="3344797" y="901435"/>
              <a:ext cx="1466809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defTabSz="914286"/>
              <a:r>
                <a:rPr lang="ru-RU" altLang="ko-KR" sz="4400" b="1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56%</a:t>
              </a:r>
              <a:endParaRPr lang="ko-KR" altLang="en-US" sz="4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166E0CC2-C8DF-4648-828D-BAD565788FAE}"/>
                </a:ext>
              </a:extLst>
            </p:cNvPr>
            <p:cNvSpPr txBox="1"/>
            <p:nvPr/>
          </p:nvSpPr>
          <p:spPr>
            <a:xfrm>
              <a:off x="3371901" y="2440138"/>
              <a:ext cx="1719749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defTabSz="914286"/>
              <a:r>
                <a:rPr lang="ru-RU" altLang="ko-KR" sz="4400" b="1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2%</a:t>
              </a:r>
              <a:endParaRPr lang="ko-KR" altLang="en-US" sz="4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824607F6-B74C-4EE1-B9D6-7E37526F19B0}"/>
                </a:ext>
              </a:extLst>
            </p:cNvPr>
            <p:cNvSpPr txBox="1"/>
            <p:nvPr/>
          </p:nvSpPr>
          <p:spPr>
            <a:xfrm flipH="1">
              <a:off x="8779396" y="2543401"/>
              <a:ext cx="281504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ru-RU" altLang="ko-KR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Аренда (субаренда) нежилых помещений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4C807366-89E7-455B-BE55-3E74383329F4}"/>
                </a:ext>
              </a:extLst>
            </p:cNvPr>
            <p:cNvSpPr txBox="1"/>
            <p:nvPr/>
          </p:nvSpPr>
          <p:spPr>
            <a:xfrm flipH="1">
              <a:off x="8777353" y="2260194"/>
              <a:ext cx="297598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ru-RU" altLang="ko-KR" sz="20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608,5 </a:t>
              </a:r>
              <a:r>
                <a:rPr lang="ru-RU" altLang="ko-KR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тыс. рублей</a:t>
              </a:r>
              <a:endParaRPr lang="ko-KR" altLang="en-US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E880D3E2-4076-487A-BF3D-BDAB1FF6E7EB}"/>
                </a:ext>
              </a:extLst>
            </p:cNvPr>
            <p:cNvSpPr txBox="1"/>
            <p:nvPr/>
          </p:nvSpPr>
          <p:spPr>
            <a:xfrm>
              <a:off x="-10611" y="2923260"/>
              <a:ext cx="3501371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ru-RU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Возмещение затрат связанных с участием в выставках, ярмарках</a:t>
              </a:r>
              <a:endParaRPr lang="ru-RU" altLang="ko-KR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67D3C1AE-8938-4284-949A-2799818BEB15}"/>
                </a:ext>
              </a:extLst>
            </p:cNvPr>
            <p:cNvSpPr txBox="1"/>
            <p:nvPr/>
          </p:nvSpPr>
          <p:spPr>
            <a:xfrm>
              <a:off x="8818275" y="3181247"/>
              <a:ext cx="2569925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ru-RU" altLang="ko-KR" sz="20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491,8 </a:t>
              </a:r>
              <a:r>
                <a:rPr lang="ru-RU" altLang="ko-KR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тыс. рублей</a:t>
              </a:r>
              <a:endParaRPr lang="ko-KR" altLang="en-US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988FF341-D00C-49B1-A4D9-54CDFF2730C6}"/>
                </a:ext>
              </a:extLst>
            </p:cNvPr>
            <p:cNvSpPr txBox="1"/>
            <p:nvPr/>
          </p:nvSpPr>
          <p:spPr>
            <a:xfrm>
              <a:off x="7547242" y="3091770"/>
              <a:ext cx="1625247" cy="76944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defTabSz="914286"/>
              <a:r>
                <a:rPr lang="ru-RU" altLang="ko-KR" sz="4400" b="1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11%</a:t>
              </a:r>
              <a:endParaRPr lang="ko-KR" altLang="en-US" sz="4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7" name="Группа 116">
            <a:extLst>
              <a:ext uri="{FF2B5EF4-FFF2-40B4-BE49-F238E27FC236}">
                <a16:creationId xmlns:a16="http://schemas.microsoft.com/office/drawing/2014/main" id="{9E59F828-D25D-49B0-AA00-06773547929C}"/>
              </a:ext>
            </a:extLst>
          </p:cNvPr>
          <p:cNvGrpSpPr/>
          <p:nvPr/>
        </p:nvGrpSpPr>
        <p:grpSpPr>
          <a:xfrm>
            <a:off x="985816" y="3878218"/>
            <a:ext cx="11765923" cy="856030"/>
            <a:chOff x="894592" y="4318211"/>
            <a:chExt cx="11765923" cy="856030"/>
          </a:xfrm>
        </p:grpSpPr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id="{D0978D8F-3FCB-44F4-8F2E-BB06B03CA626}"/>
                </a:ext>
              </a:extLst>
            </p:cNvPr>
            <p:cNvGrpSpPr/>
            <p:nvPr/>
          </p:nvGrpSpPr>
          <p:grpSpPr>
            <a:xfrm>
              <a:off x="5346367" y="4387619"/>
              <a:ext cx="1105580" cy="569338"/>
              <a:chOff x="4045465" y="5776274"/>
              <a:chExt cx="1105580" cy="569338"/>
            </a:xfrm>
          </p:grpSpPr>
          <p:sp>
            <p:nvSpPr>
              <p:cNvPr id="125" name="Стрелка вправо 85">
                <a:extLst>
                  <a:ext uri="{FF2B5EF4-FFF2-40B4-BE49-F238E27FC236}">
                    <a16:creationId xmlns:a16="http://schemas.microsoft.com/office/drawing/2014/main" id="{11D3E974-9C66-4127-96E5-4D932F66F547}"/>
                  </a:ext>
                </a:extLst>
              </p:cNvPr>
              <p:cNvSpPr/>
              <p:nvPr/>
            </p:nvSpPr>
            <p:spPr>
              <a:xfrm rot="10800000" flipH="1">
                <a:off x="4045465" y="5776274"/>
                <a:ext cx="1105580" cy="569338"/>
              </a:xfrm>
              <a:prstGeom prst="rightArrow">
                <a:avLst/>
              </a:prstGeom>
              <a:gradFill flip="none" rotWithShape="0">
                <a:gsLst>
                  <a:gs pos="0">
                    <a:srgbClr val="1B6F53"/>
                  </a:gs>
                  <a:gs pos="51000">
                    <a:srgbClr val="1A927E"/>
                  </a:gs>
                  <a:gs pos="93000">
                    <a:srgbClr val="ABEBD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8A5C0503-4408-43F8-9449-B7509079AE70}"/>
                  </a:ext>
                </a:extLst>
              </p:cNvPr>
              <p:cNvSpPr txBox="1"/>
              <p:nvPr/>
            </p:nvSpPr>
            <p:spPr>
              <a:xfrm>
                <a:off x="4098941" y="5861868"/>
                <a:ext cx="998625" cy="33855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ru-RU" altLang="ko-KR" sz="1600" b="1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 них</a:t>
                </a:r>
                <a:endParaRPr lang="ko-KR" altLang="en-US" sz="1600" b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id="{9B094BC8-EF15-4F45-B8A5-B39E9204EBAA}"/>
                </a:ext>
              </a:extLst>
            </p:cNvPr>
            <p:cNvGrpSpPr/>
            <p:nvPr/>
          </p:nvGrpSpPr>
          <p:grpSpPr>
            <a:xfrm>
              <a:off x="894592" y="4318211"/>
              <a:ext cx="6923714" cy="846386"/>
              <a:chOff x="431349" y="4363546"/>
              <a:chExt cx="6923714" cy="846386"/>
            </a:xfrm>
          </p:grpSpPr>
          <p:sp>
            <p:nvSpPr>
              <p:cNvPr id="123" name="Прямоугольник 122">
                <a:extLst>
                  <a:ext uri="{FF2B5EF4-FFF2-40B4-BE49-F238E27FC236}">
                    <a16:creationId xmlns:a16="http://schemas.microsoft.com/office/drawing/2014/main" id="{B8148861-0FC2-457C-A05E-D665F6F861DD}"/>
                  </a:ext>
                </a:extLst>
              </p:cNvPr>
              <p:cNvSpPr/>
              <p:nvPr/>
            </p:nvSpPr>
            <p:spPr>
              <a:xfrm>
                <a:off x="431349" y="4363546"/>
                <a:ext cx="1922287" cy="8463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ru-RU" sz="3200" b="1" spc="50">
                    <a:ln w="11430"/>
                    <a:solidFill>
                      <a:srgbClr val="00666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931</a:t>
                </a:r>
                <a:endParaRPr lang="ru-RU" sz="3200" b="1" cap="none" spc="50">
                  <a:ln w="11430"/>
                  <a:solidFill>
                    <a:srgbClr val="006666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1600" b="1" cap="none" spc="50">
                    <a:ln w="11430"/>
                    <a:solidFill>
                      <a:srgbClr val="00666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124" name="Прямоугольник 123">
                <a:extLst>
                  <a:ext uri="{FF2B5EF4-FFF2-40B4-BE49-F238E27FC236}">
                    <a16:creationId xmlns:a16="http://schemas.microsoft.com/office/drawing/2014/main" id="{809FBB3F-94F8-4125-BEDC-084989D94F45}"/>
                  </a:ext>
                </a:extLst>
              </p:cNvPr>
              <p:cNvSpPr/>
              <p:nvPr/>
            </p:nvSpPr>
            <p:spPr>
              <a:xfrm>
                <a:off x="1704692" y="4399314"/>
                <a:ext cx="5650371" cy="6463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r>
                  <a:rPr lang="ru-RU">
                    <a:solidFill>
                      <a:srgbClr val="A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субъект малого и среднего </a:t>
                </a:r>
              </a:p>
              <a:p>
                <a:r>
                  <a:rPr lang="ru-RU">
                    <a:solidFill>
                      <a:srgbClr val="A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предпринимательства</a:t>
                </a:r>
              </a:p>
            </p:txBody>
          </p:sp>
        </p:grpSp>
        <p:grpSp>
          <p:nvGrpSpPr>
            <p:cNvPr id="120" name="Группа 119">
              <a:extLst>
                <a:ext uri="{FF2B5EF4-FFF2-40B4-BE49-F238E27FC236}">
                  <a16:creationId xmlns:a16="http://schemas.microsoft.com/office/drawing/2014/main" id="{888BE48E-3C11-466D-86AC-82923B7A932D}"/>
                </a:ext>
              </a:extLst>
            </p:cNvPr>
            <p:cNvGrpSpPr/>
            <p:nvPr/>
          </p:nvGrpSpPr>
          <p:grpSpPr>
            <a:xfrm>
              <a:off x="6864957" y="4327855"/>
              <a:ext cx="5795558" cy="846386"/>
              <a:chOff x="-119714" y="4306432"/>
              <a:chExt cx="5795558" cy="846386"/>
            </a:xfrm>
          </p:grpSpPr>
          <p:sp>
            <p:nvSpPr>
              <p:cNvPr id="121" name="Прямоугольник 120">
                <a:extLst>
                  <a:ext uri="{FF2B5EF4-FFF2-40B4-BE49-F238E27FC236}">
                    <a16:creationId xmlns:a16="http://schemas.microsoft.com/office/drawing/2014/main" id="{DDB6F6C1-4D6D-4B78-8E5E-F4E806496A7C}"/>
                  </a:ext>
                </a:extLst>
              </p:cNvPr>
              <p:cNvSpPr/>
              <p:nvPr/>
            </p:nvSpPr>
            <p:spPr>
              <a:xfrm>
                <a:off x="-119714" y="4306432"/>
                <a:ext cx="1922287" cy="8463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ru-RU" sz="3200" b="1" cap="none" spc="50">
                    <a:ln w="11430"/>
                    <a:solidFill>
                      <a:srgbClr val="00666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706</a:t>
                </a:r>
              </a:p>
              <a:p>
                <a:pPr algn="ctr"/>
                <a:r>
                  <a:rPr lang="ru-RU" sz="1600" b="1" cap="none" spc="50">
                    <a:ln w="11430"/>
                    <a:solidFill>
                      <a:srgbClr val="00666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  <p:sp>
            <p:nvSpPr>
              <p:cNvPr id="122" name="Прямоугольник 121">
                <a:extLst>
                  <a:ext uri="{FF2B5EF4-FFF2-40B4-BE49-F238E27FC236}">
                    <a16:creationId xmlns:a16="http://schemas.microsoft.com/office/drawing/2014/main" id="{A6ACF8C4-420A-49EF-B889-58A3BA238BE3}"/>
                  </a:ext>
                </a:extLst>
              </p:cNvPr>
              <p:cNvSpPr/>
              <p:nvPr/>
            </p:nvSpPr>
            <p:spPr>
              <a:xfrm>
                <a:off x="1201143" y="4334368"/>
                <a:ext cx="4474701" cy="6463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r>
                  <a:rPr lang="ru-RU">
                    <a:solidFill>
                      <a:srgbClr val="A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индивидуальные </a:t>
                </a:r>
              </a:p>
              <a:p>
                <a:r>
                  <a:rPr lang="ru-RU">
                    <a:solidFill>
                      <a:srgbClr val="AC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предприниматели</a:t>
                </a:r>
              </a:p>
            </p:txBody>
          </p:sp>
        </p:grpSp>
      </p:grpSp>
      <p:grpSp>
        <p:nvGrpSpPr>
          <p:cNvPr id="127" name="Группа 126">
            <a:extLst>
              <a:ext uri="{FF2B5EF4-FFF2-40B4-BE49-F238E27FC236}">
                <a16:creationId xmlns:a16="http://schemas.microsoft.com/office/drawing/2014/main" id="{416C3B19-10A7-4D34-B79A-4A1445D4260A}"/>
              </a:ext>
            </a:extLst>
          </p:cNvPr>
          <p:cNvGrpSpPr/>
          <p:nvPr/>
        </p:nvGrpSpPr>
        <p:grpSpPr>
          <a:xfrm>
            <a:off x="4084001" y="4912304"/>
            <a:ext cx="7791896" cy="1833615"/>
            <a:chOff x="2038614" y="5174149"/>
            <a:chExt cx="7791896" cy="1833615"/>
          </a:xfrm>
        </p:grpSpPr>
        <p:sp>
          <p:nvSpPr>
            <p:cNvPr id="128" name="Retângulo 61">
              <a:extLst>
                <a:ext uri="{FF2B5EF4-FFF2-40B4-BE49-F238E27FC236}">
                  <a16:creationId xmlns:a16="http://schemas.microsoft.com/office/drawing/2014/main" id="{1CB598F7-30A9-497F-957C-059033D78830}"/>
                </a:ext>
              </a:extLst>
            </p:cNvPr>
            <p:cNvSpPr/>
            <p:nvPr/>
          </p:nvSpPr>
          <p:spPr>
            <a:xfrm>
              <a:off x="2038614" y="5747383"/>
              <a:ext cx="3045933" cy="10895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СМСП оказана информационно-консультационная поддержка</a:t>
              </a:r>
            </a:p>
          </p:txBody>
        </p:sp>
        <p:sp>
          <p:nvSpPr>
            <p:cNvPr id="129" name="Прямоугольник 128">
              <a:extLst>
                <a:ext uri="{FF2B5EF4-FFF2-40B4-BE49-F238E27FC236}">
                  <a16:creationId xmlns:a16="http://schemas.microsoft.com/office/drawing/2014/main" id="{66905468-6C0A-4B26-94B5-C6F848651041}"/>
                </a:ext>
              </a:extLst>
            </p:cNvPr>
            <p:cNvSpPr/>
            <p:nvPr/>
          </p:nvSpPr>
          <p:spPr>
            <a:xfrm>
              <a:off x="2627236" y="5174149"/>
              <a:ext cx="1922287" cy="8463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3200" b="1" spc="50">
                  <a:ln w="11430"/>
                  <a:solidFill>
                    <a:srgbClr val="006666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451</a:t>
              </a:r>
              <a:endParaRPr lang="ru-RU" sz="32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sz="1600" b="1" cap="none" spc="50">
                  <a:ln w="11430"/>
                  <a:solidFill>
                    <a:srgbClr val="006666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grpSp>
          <p:nvGrpSpPr>
            <p:cNvPr id="130" name="Группа 129">
              <a:extLst>
                <a:ext uri="{FF2B5EF4-FFF2-40B4-BE49-F238E27FC236}">
                  <a16:creationId xmlns:a16="http://schemas.microsoft.com/office/drawing/2014/main" id="{ADCEFB50-4483-485F-B218-5977707AE851}"/>
                </a:ext>
              </a:extLst>
            </p:cNvPr>
            <p:cNvGrpSpPr/>
            <p:nvPr/>
          </p:nvGrpSpPr>
          <p:grpSpPr>
            <a:xfrm>
              <a:off x="7173434" y="5174149"/>
              <a:ext cx="2657076" cy="1833615"/>
              <a:chOff x="4807517" y="5082062"/>
              <a:chExt cx="2657076" cy="1833615"/>
            </a:xfrm>
          </p:grpSpPr>
          <p:sp>
            <p:nvSpPr>
              <p:cNvPr id="137" name="Retângulo 66">
                <a:extLst>
                  <a:ext uri="{FF2B5EF4-FFF2-40B4-BE49-F238E27FC236}">
                    <a16:creationId xmlns:a16="http://schemas.microsoft.com/office/drawing/2014/main" id="{EE0C0098-F752-48F6-B487-AFE5FCCBEFB3}"/>
                  </a:ext>
                </a:extLst>
              </p:cNvPr>
              <p:cNvSpPr/>
              <p:nvPr/>
            </p:nvSpPr>
            <p:spPr>
              <a:xfrm>
                <a:off x="4807517" y="5826148"/>
                <a:ext cx="2657076" cy="1089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ru-RU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СМСП приняли участие в районном конкурсе «Призвание»</a:t>
                </a:r>
              </a:p>
              <a:p>
                <a:pPr algn="ctr">
                  <a:lnSpc>
                    <a:spcPct val="90000"/>
                  </a:lnSpc>
                </a:pPr>
                <a:endParaRPr lang="pt-BR">
                  <a:solidFill>
                    <a:schemeClr val="bg1">
                      <a:lumMod val="5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138" name="Прямоугольник 137">
                <a:extLst>
                  <a:ext uri="{FF2B5EF4-FFF2-40B4-BE49-F238E27FC236}">
                    <a16:creationId xmlns:a16="http://schemas.microsoft.com/office/drawing/2014/main" id="{B6B4EE42-A27E-4164-933C-5B7DF5D0C4F6}"/>
                  </a:ext>
                </a:extLst>
              </p:cNvPr>
              <p:cNvSpPr/>
              <p:nvPr/>
            </p:nvSpPr>
            <p:spPr>
              <a:xfrm>
                <a:off x="5246258" y="5082062"/>
                <a:ext cx="1922287" cy="8463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ru-RU" sz="3200" b="1" cap="none" spc="50">
                    <a:ln w="11430"/>
                    <a:solidFill>
                      <a:srgbClr val="00666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</a:t>
                </a:r>
              </a:p>
              <a:p>
                <a:pPr algn="ctr"/>
                <a:r>
                  <a:rPr lang="ru-RU" sz="1600" b="1" cap="none" spc="50">
                    <a:ln w="11430"/>
                    <a:solidFill>
                      <a:srgbClr val="00666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p:grpSp>
        <p:grpSp>
          <p:nvGrpSpPr>
            <p:cNvPr id="131" name="Группа 130">
              <a:extLst>
                <a:ext uri="{FF2B5EF4-FFF2-40B4-BE49-F238E27FC236}">
                  <a16:creationId xmlns:a16="http://schemas.microsoft.com/office/drawing/2014/main" id="{73E876D7-0619-4A9D-A59D-FB7D052C35AF}"/>
                </a:ext>
              </a:extLst>
            </p:cNvPr>
            <p:cNvGrpSpPr/>
            <p:nvPr/>
          </p:nvGrpSpPr>
          <p:grpSpPr>
            <a:xfrm>
              <a:off x="4680088" y="5181237"/>
              <a:ext cx="2334200" cy="1427498"/>
              <a:chOff x="5088339" y="5128110"/>
              <a:chExt cx="2334200" cy="1427498"/>
            </a:xfrm>
          </p:grpSpPr>
          <p:sp>
            <p:nvSpPr>
              <p:cNvPr id="135" name="Retângulo 70">
                <a:extLst>
                  <a:ext uri="{FF2B5EF4-FFF2-40B4-BE49-F238E27FC236}">
                    <a16:creationId xmlns:a16="http://schemas.microsoft.com/office/drawing/2014/main" id="{61FE4FD3-99BC-4A95-B208-C9202439B3F9}"/>
                  </a:ext>
                </a:extLst>
              </p:cNvPr>
              <p:cNvSpPr/>
              <p:nvPr/>
            </p:nvSpPr>
            <p:spPr>
              <a:xfrm>
                <a:off x="5088339" y="5715378"/>
                <a:ext cx="2334200" cy="8402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ru-RU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мероприятий 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проведено с участием 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>
                    <a:solidFill>
                      <a:schemeClr val="accent5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СМСП</a:t>
                </a:r>
                <a:endParaRPr lang="pt-BR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6" name="Прямоугольник 135">
                <a:extLst>
                  <a:ext uri="{FF2B5EF4-FFF2-40B4-BE49-F238E27FC236}">
                    <a16:creationId xmlns:a16="http://schemas.microsoft.com/office/drawing/2014/main" id="{A05B71E2-EE1E-477E-992E-EAB3D87E0858}"/>
                  </a:ext>
                </a:extLst>
              </p:cNvPr>
              <p:cNvSpPr/>
              <p:nvPr/>
            </p:nvSpPr>
            <p:spPr>
              <a:xfrm>
                <a:off x="5305632" y="5128110"/>
                <a:ext cx="1922287" cy="84638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ru-RU" sz="3200" b="1" cap="none" spc="50">
                    <a:ln w="11430"/>
                    <a:solidFill>
                      <a:srgbClr val="00666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</a:t>
                </a:r>
              </a:p>
              <a:p>
                <a:pPr algn="ctr"/>
                <a:r>
                  <a:rPr lang="ru-RU" sz="1600" b="1" cap="none" spc="50">
                    <a:ln w="11430"/>
                    <a:solidFill>
                      <a:srgbClr val="00666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p:grpSp>
        <p:cxnSp>
          <p:nvCxnSpPr>
            <p:cNvPr id="132" name="Прямая соединительная линия 131">
              <a:extLst>
                <a:ext uri="{FF2B5EF4-FFF2-40B4-BE49-F238E27FC236}">
                  <a16:creationId xmlns:a16="http://schemas.microsoft.com/office/drawing/2014/main" id="{9B7C0CF4-F383-4588-8917-3DE11E6320F9}"/>
                </a:ext>
              </a:extLst>
            </p:cNvPr>
            <p:cNvCxnSpPr/>
            <p:nvPr/>
          </p:nvCxnSpPr>
          <p:spPr>
            <a:xfrm>
              <a:off x="7435570" y="5798383"/>
              <a:ext cx="2239395" cy="27438"/>
            </a:xfrm>
            <a:prstGeom prst="line">
              <a:avLst/>
            </a:prstGeom>
            <a:ln w="1905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Прямая соединительная линия 132">
              <a:extLst>
                <a:ext uri="{FF2B5EF4-FFF2-40B4-BE49-F238E27FC236}">
                  <a16:creationId xmlns:a16="http://schemas.microsoft.com/office/drawing/2014/main" id="{636F805C-7D7C-4733-98F6-65E261BB1E8C}"/>
                </a:ext>
              </a:extLst>
            </p:cNvPr>
            <p:cNvCxnSpPr/>
            <p:nvPr/>
          </p:nvCxnSpPr>
          <p:spPr>
            <a:xfrm>
              <a:off x="4897381" y="5798383"/>
              <a:ext cx="2055500" cy="0"/>
            </a:xfrm>
            <a:prstGeom prst="line">
              <a:avLst/>
            </a:prstGeom>
            <a:ln w="1905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Прямая соединительная линия 133">
              <a:extLst>
                <a:ext uri="{FF2B5EF4-FFF2-40B4-BE49-F238E27FC236}">
                  <a16:creationId xmlns:a16="http://schemas.microsoft.com/office/drawing/2014/main" id="{1890EA8F-F202-403B-BAE6-0509F9966C43}"/>
                </a:ext>
              </a:extLst>
            </p:cNvPr>
            <p:cNvCxnSpPr/>
            <p:nvPr/>
          </p:nvCxnSpPr>
          <p:spPr>
            <a:xfrm>
              <a:off x="2580945" y="5788823"/>
              <a:ext cx="1956809" cy="9483"/>
            </a:xfrm>
            <a:prstGeom prst="line">
              <a:avLst/>
            </a:prstGeom>
            <a:ln w="1905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Группа 138">
            <a:extLst>
              <a:ext uri="{FF2B5EF4-FFF2-40B4-BE49-F238E27FC236}">
                <a16:creationId xmlns:a16="http://schemas.microsoft.com/office/drawing/2014/main" id="{507361BC-0C4D-423C-B19B-CC89CCFE3777}"/>
              </a:ext>
            </a:extLst>
          </p:cNvPr>
          <p:cNvGrpSpPr/>
          <p:nvPr/>
        </p:nvGrpSpPr>
        <p:grpSpPr>
          <a:xfrm>
            <a:off x="958601" y="5212485"/>
            <a:ext cx="1815344" cy="1539228"/>
            <a:chOff x="9164486" y="3420290"/>
            <a:chExt cx="1815344" cy="1875697"/>
          </a:xfrm>
        </p:grpSpPr>
        <p:sp>
          <p:nvSpPr>
            <p:cNvPr id="140" name="Rounded Rectangle 106">
              <a:extLst>
                <a:ext uri="{FF2B5EF4-FFF2-40B4-BE49-F238E27FC236}">
                  <a16:creationId xmlns:a16="http://schemas.microsoft.com/office/drawing/2014/main" id="{0B9DABF1-8385-4787-9D13-8A6FF731172F}"/>
                </a:ext>
              </a:extLst>
            </p:cNvPr>
            <p:cNvSpPr/>
            <p:nvPr/>
          </p:nvSpPr>
          <p:spPr>
            <a:xfrm>
              <a:off x="9324386" y="4870958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Rounded Rectangle 107">
              <a:extLst>
                <a:ext uri="{FF2B5EF4-FFF2-40B4-BE49-F238E27FC236}">
                  <a16:creationId xmlns:a16="http://schemas.microsoft.com/office/drawing/2014/main" id="{0524EC7A-DE30-4290-BF96-C07D140A0EAF}"/>
                </a:ext>
              </a:extLst>
            </p:cNvPr>
            <p:cNvSpPr/>
            <p:nvPr/>
          </p:nvSpPr>
          <p:spPr>
            <a:xfrm>
              <a:off x="9324387" y="4674457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142" name="object 206">
              <a:extLst>
                <a:ext uri="{FF2B5EF4-FFF2-40B4-BE49-F238E27FC236}">
                  <a16:creationId xmlns:a16="http://schemas.microsoft.com/office/drawing/2014/main" id="{C16EB321-48CC-4184-9FB3-3F78EBC54D19}"/>
                </a:ext>
              </a:extLst>
            </p:cNvPr>
            <p:cNvSpPr txBox="1"/>
            <p:nvPr/>
          </p:nvSpPr>
          <p:spPr>
            <a:xfrm>
              <a:off x="9164486" y="5018602"/>
              <a:ext cx="656536" cy="23987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1661" defTabSz="839668">
                <a:spcBef>
                  <a:spcPts val="87"/>
                </a:spcBef>
                <a:defRPr/>
              </a:pPr>
              <a:r>
                <a:rPr sz="12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r>
                <a:rPr lang="ru-RU" sz="12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 год</a:t>
              </a:r>
              <a:endParaRPr sz="1200">
                <a:solidFill>
                  <a:srgbClr val="6B6B6B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object 206">
              <a:extLst>
                <a:ext uri="{FF2B5EF4-FFF2-40B4-BE49-F238E27FC236}">
                  <a16:creationId xmlns:a16="http://schemas.microsoft.com/office/drawing/2014/main" id="{0097D952-4D2F-40B3-B0DD-03DB94A1C3D8}"/>
                </a:ext>
              </a:extLst>
            </p:cNvPr>
            <p:cNvSpPr txBox="1"/>
            <p:nvPr/>
          </p:nvSpPr>
          <p:spPr>
            <a:xfrm>
              <a:off x="10076817" y="5018603"/>
              <a:ext cx="903013" cy="277384"/>
            </a:xfrm>
            <a:prstGeom prst="rect">
              <a:avLst/>
            </a:prstGeom>
            <a:noFill/>
          </p:spPr>
          <p:txBody>
            <a:bodyPr vert="horz" wrap="square" lIns="0" tIns="12065" rIns="0" bIns="0" rtlCol="0">
              <a:spAutoFit/>
            </a:bodyPr>
            <a:lstStyle/>
            <a:p>
              <a:pPr algn="ctr" defTabSz="839668">
                <a:defRPr/>
              </a:pPr>
              <a:r>
                <a:rPr lang="ru-RU" sz="1400" b="1" kern="0" spc="37">
                  <a:solidFill>
                    <a:srgbClr val="C00000"/>
                  </a:solidFill>
                  <a:latin typeface="+mj-lt"/>
                  <a:cs typeface="Times New Roman" panose="02020603050405020304" pitchFamily="18" charset="0"/>
                </a:rPr>
                <a:t> </a:t>
              </a:r>
              <a:r>
                <a:rPr lang="ru-RU" sz="12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  <a:endParaRPr sz="1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4" name="Стрелка вправо 221">
              <a:extLst>
                <a:ext uri="{FF2B5EF4-FFF2-40B4-BE49-F238E27FC236}">
                  <a16:creationId xmlns:a16="http://schemas.microsoft.com/office/drawing/2014/main" id="{CA371079-F904-408F-86A6-C32852109597}"/>
                </a:ext>
              </a:extLst>
            </p:cNvPr>
            <p:cNvSpPr/>
            <p:nvPr/>
          </p:nvSpPr>
          <p:spPr>
            <a:xfrm rot="5400000" flipH="1">
              <a:off x="9772296" y="3627527"/>
              <a:ext cx="250682" cy="496632"/>
            </a:xfrm>
            <a:prstGeom prst="rightArrow">
              <a:avLst/>
            </a:prstGeom>
            <a:gradFill flip="none" rotWithShape="0">
              <a:gsLst>
                <a:gs pos="0">
                  <a:srgbClr val="C00000"/>
                </a:gs>
                <a:gs pos="51000">
                  <a:srgbClr val="EF4A4A">
                    <a:lumMod val="75000"/>
                  </a:srgbClr>
                </a:gs>
                <a:gs pos="93000">
                  <a:srgbClr val="EF4A4A">
                    <a:tint val="23500"/>
                    <a:satMod val="16000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45" name="Rounded Rectangle 106">
              <a:extLst>
                <a:ext uri="{FF2B5EF4-FFF2-40B4-BE49-F238E27FC236}">
                  <a16:creationId xmlns:a16="http://schemas.microsoft.com/office/drawing/2014/main" id="{A266E9E9-CC02-4564-A838-09F6C313581F}"/>
                </a:ext>
              </a:extLst>
            </p:cNvPr>
            <p:cNvSpPr/>
            <p:nvPr/>
          </p:nvSpPr>
          <p:spPr>
            <a:xfrm>
              <a:off x="10199388" y="4873610"/>
              <a:ext cx="496637" cy="14764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" name="Rounded Rectangle 107">
              <a:extLst>
                <a:ext uri="{FF2B5EF4-FFF2-40B4-BE49-F238E27FC236}">
                  <a16:creationId xmlns:a16="http://schemas.microsoft.com/office/drawing/2014/main" id="{46AFE18F-6F28-4D88-9ADD-32B01D861D55}"/>
                </a:ext>
              </a:extLst>
            </p:cNvPr>
            <p:cNvSpPr/>
            <p:nvPr/>
          </p:nvSpPr>
          <p:spPr>
            <a:xfrm>
              <a:off x="10199389" y="4677109"/>
              <a:ext cx="496637" cy="14764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147" name="Rounded Rectangle 108">
              <a:extLst>
                <a:ext uri="{FF2B5EF4-FFF2-40B4-BE49-F238E27FC236}">
                  <a16:creationId xmlns:a16="http://schemas.microsoft.com/office/drawing/2014/main" id="{54C0064F-5965-4627-B463-7A80561776C0}"/>
                </a:ext>
              </a:extLst>
            </p:cNvPr>
            <p:cNvSpPr/>
            <p:nvPr/>
          </p:nvSpPr>
          <p:spPr>
            <a:xfrm>
              <a:off x="10199390" y="4463289"/>
              <a:ext cx="496637" cy="14764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148" name="Rounded Rectangle 109">
              <a:extLst>
                <a:ext uri="{FF2B5EF4-FFF2-40B4-BE49-F238E27FC236}">
                  <a16:creationId xmlns:a16="http://schemas.microsoft.com/office/drawing/2014/main" id="{FE3A1A64-22B1-4E07-875F-C51F001E6201}"/>
                </a:ext>
              </a:extLst>
            </p:cNvPr>
            <p:cNvSpPr/>
            <p:nvPr/>
          </p:nvSpPr>
          <p:spPr>
            <a:xfrm>
              <a:off x="10199388" y="4266788"/>
              <a:ext cx="496637" cy="14764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149" name="Rounded Rectangle 110">
              <a:extLst>
                <a:ext uri="{FF2B5EF4-FFF2-40B4-BE49-F238E27FC236}">
                  <a16:creationId xmlns:a16="http://schemas.microsoft.com/office/drawing/2014/main" id="{B2AB5435-B774-4E95-A0B3-082BBCCAD33F}"/>
                </a:ext>
              </a:extLst>
            </p:cNvPr>
            <p:cNvSpPr/>
            <p:nvPr/>
          </p:nvSpPr>
          <p:spPr>
            <a:xfrm>
              <a:off x="10199392" y="4055653"/>
              <a:ext cx="496637" cy="14764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150" name="Прямоугольник 149">
              <a:extLst>
                <a:ext uri="{FF2B5EF4-FFF2-40B4-BE49-F238E27FC236}">
                  <a16:creationId xmlns:a16="http://schemas.microsoft.com/office/drawing/2014/main" id="{FC5986B4-D275-41DF-ABCD-C627F671E72C}"/>
                </a:ext>
              </a:extLst>
            </p:cNvPr>
            <p:cNvSpPr/>
            <p:nvPr/>
          </p:nvSpPr>
          <p:spPr>
            <a:xfrm>
              <a:off x="9426550" y="3420290"/>
              <a:ext cx="991384" cy="3057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3967" tIns="41984" rIns="83967" bIns="41984" rtlCol="0" anchor="ctr"/>
            <a:lstStyle/>
            <a:p>
              <a:pPr algn="ctr"/>
              <a:r>
                <a:rPr lang="ru-RU" sz="1200" b="1" kern="0" spc="4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2,5 раза</a:t>
              </a:r>
            </a:p>
          </p:txBody>
        </p:sp>
      </p:grpSp>
      <p:sp>
        <p:nvSpPr>
          <p:cNvPr id="151" name="object 206">
            <a:extLst>
              <a:ext uri="{FF2B5EF4-FFF2-40B4-BE49-F238E27FC236}">
                <a16:creationId xmlns:a16="http://schemas.microsoft.com/office/drawing/2014/main" id="{5201DE3A-C5CB-4E3C-8DF4-0225ECC586EA}"/>
              </a:ext>
            </a:extLst>
          </p:cNvPr>
          <p:cNvSpPr txBox="1"/>
          <p:nvPr/>
        </p:nvSpPr>
        <p:spPr>
          <a:xfrm>
            <a:off x="2014941" y="5483462"/>
            <a:ext cx="799337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696" defTabSz="914173">
              <a:spcBef>
                <a:spcPts val="95"/>
              </a:spcBef>
              <a:defRPr/>
            </a:pPr>
            <a:r>
              <a:rPr lang="ru-RU" sz="1600" b="1" kern="0" spc="4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1 140</a:t>
            </a:r>
            <a:endParaRPr sz="1600" b="1" kern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object 206">
            <a:extLst>
              <a:ext uri="{FF2B5EF4-FFF2-40B4-BE49-F238E27FC236}">
                <a16:creationId xmlns:a16="http://schemas.microsoft.com/office/drawing/2014/main" id="{2C83AEDF-9DF1-45D0-90BB-B6303F6C3BDF}"/>
              </a:ext>
            </a:extLst>
          </p:cNvPr>
          <p:cNvSpPr txBox="1"/>
          <p:nvPr/>
        </p:nvSpPr>
        <p:spPr>
          <a:xfrm>
            <a:off x="1198642" y="5961864"/>
            <a:ext cx="799337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696" defTabSz="914173">
              <a:spcBef>
                <a:spcPts val="95"/>
              </a:spcBef>
              <a:defRPr/>
            </a:pPr>
            <a:r>
              <a:rPr lang="ru-RU" sz="1600" b="1" kern="0" spc="4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464</a:t>
            </a:r>
            <a:endParaRPr sz="1600" b="1" kern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84C05226-D479-43EE-A1B5-C511D357CF95}"/>
              </a:ext>
            </a:extLst>
          </p:cNvPr>
          <p:cNvSpPr/>
          <p:nvPr/>
        </p:nvSpPr>
        <p:spPr>
          <a:xfrm>
            <a:off x="-132431" y="4646189"/>
            <a:ext cx="410755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6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зарегистрированных самозанятых, человек</a:t>
            </a:r>
          </a:p>
        </p:txBody>
      </p:sp>
    </p:spTree>
    <p:extLst>
      <p:ext uri="{BB962C8B-B14F-4D97-AF65-F5344CB8AC3E}">
        <p14:creationId xmlns:p14="http://schemas.microsoft.com/office/powerpoint/2010/main" val="2723579886"/>
      </p:ext>
    </p:extLst>
  </p:cSld>
  <p:clrMapOvr>
    <a:masterClrMapping/>
  </p:clrMapOvr>
  <p:transition/>
  <p:timing/>
</p:sld>
</file>

<file path=ppt/slides/slide7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CA91E10-0271-496A-AE96-E47DDDB446DD}"/>
              </a:ext>
            </a:extLst>
          </p:cNvPr>
          <p:cNvSpPr/>
          <p:nvPr/>
        </p:nvSpPr>
        <p:spPr>
          <a:xfrm>
            <a:off x="1365985" y="-30163"/>
            <a:ext cx="3141721" cy="456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r>
              <a:rPr lang="ru-RU"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Рынок товаров и услуг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DA7CC1C-FAB6-4540-9D2C-2FA69D2E4F45}"/>
              </a:ext>
            </a:extLst>
          </p:cNvPr>
          <p:cNvSpPr txBox="1"/>
          <p:nvPr/>
        </p:nvSpPr>
        <p:spPr>
          <a:xfrm>
            <a:off x="915212" y="621362"/>
            <a:ext cx="36733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839149"/>
            <a:r>
              <a:rPr lang="ru-RU" altLang="ko-KR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 </a:t>
            </a:r>
          </a:p>
          <a:p>
            <a:pPr defTabSz="839149"/>
            <a:r>
              <a:rPr lang="ru-RU" altLang="ko-KR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розничной торговли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300CE57-F0FD-4B2E-BBC8-DDF0D8A7816F}"/>
              </a:ext>
            </a:extLst>
          </p:cNvPr>
          <p:cNvSpPr txBox="1"/>
          <p:nvPr/>
        </p:nvSpPr>
        <p:spPr>
          <a:xfrm>
            <a:off x="860549" y="1329537"/>
            <a:ext cx="3673345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839149"/>
            <a:r>
              <a:rPr lang="ru-RU" altLang="ko-KR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 </a:t>
            </a:r>
          </a:p>
          <a:p>
            <a:pPr defTabSz="839149"/>
            <a:r>
              <a:rPr lang="ru-RU" altLang="ko-KR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сферы платных услуг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554F393-DAA4-4515-9B83-919F548F8CDD}"/>
              </a:ext>
            </a:extLst>
          </p:cNvPr>
          <p:cNvSpPr txBox="1"/>
          <p:nvPr/>
        </p:nvSpPr>
        <p:spPr>
          <a:xfrm>
            <a:off x="828139" y="2057137"/>
            <a:ext cx="375613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839149"/>
            <a:r>
              <a:rPr lang="ru-RU" altLang="ko-KR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 </a:t>
            </a:r>
          </a:p>
          <a:p>
            <a:pPr defTabSz="839149"/>
            <a:r>
              <a:rPr lang="ru-RU" altLang="ko-KR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общественного питания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33B439A-B407-4257-AF0F-2BE5967998F3}"/>
              </a:ext>
            </a:extLst>
          </p:cNvPr>
          <p:cNvSpPr txBox="1"/>
          <p:nvPr/>
        </p:nvSpPr>
        <p:spPr>
          <a:xfrm>
            <a:off x="843843" y="2822975"/>
            <a:ext cx="339246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839149"/>
            <a:r>
              <a:rPr lang="ru-RU" altLang="ko-KR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объектов, оказывающих бытовые услуги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F0376AC-4C20-49F0-9934-23888F6F2F20}"/>
              </a:ext>
            </a:extLst>
          </p:cNvPr>
          <p:cNvSpPr txBox="1"/>
          <p:nvPr/>
        </p:nvSpPr>
        <p:spPr>
          <a:xfrm>
            <a:off x="857642" y="3651828"/>
            <a:ext cx="26255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defTabSz="839149"/>
            <a:r>
              <a:rPr lang="ru-RU" altLang="ko-KR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объектов хлебопечения</a:t>
            </a:r>
          </a:p>
        </p:txBody>
      </p:sp>
      <p:pic>
        <p:nvPicPr>
          <p:cNvPr id="82" name="Picture 4">
            <a:extLst>
              <a:ext uri="{FF2B5EF4-FFF2-40B4-BE49-F238E27FC236}">
                <a16:creationId xmlns:a16="http://schemas.microsoft.com/office/drawing/2014/main" id="{6B7249D1-24CA-4BFF-B6B8-B9B02BB00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1323815" y="4912268"/>
            <a:ext cx="849612" cy="90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71271387-7124-485C-A332-04E0FD01A3A1}"/>
              </a:ext>
            </a:extLst>
          </p:cNvPr>
          <p:cNvGrpSpPr/>
          <p:nvPr/>
        </p:nvGrpSpPr>
        <p:grpSpPr>
          <a:xfrm>
            <a:off x="3753452" y="739395"/>
            <a:ext cx="4107554" cy="2792635"/>
            <a:chOff x="8006827" y="2453594"/>
            <a:chExt cx="4107554" cy="2792635"/>
          </a:xfrm>
        </p:grpSpPr>
        <p:sp>
          <p:nvSpPr>
            <p:cNvPr id="84" name="Прямоугольник 83">
              <a:extLst>
                <a:ext uri="{FF2B5EF4-FFF2-40B4-BE49-F238E27FC236}">
                  <a16:creationId xmlns:a16="http://schemas.microsoft.com/office/drawing/2014/main" id="{EA14C96E-4381-4D80-BE21-48DA39B6542D}"/>
                </a:ext>
              </a:extLst>
            </p:cNvPr>
            <p:cNvSpPr/>
            <p:nvPr/>
          </p:nvSpPr>
          <p:spPr>
            <a:xfrm>
              <a:off x="8006827" y="2453594"/>
              <a:ext cx="410755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Оборот общественного </a:t>
              </a:r>
            </a:p>
            <a:p>
              <a:pPr algn="ctr">
                <a:lnSpc>
                  <a:spcPct val="90000"/>
                </a:lnSpc>
              </a:pP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питания, млн. рублей</a:t>
              </a:r>
            </a:p>
          </p:txBody>
        </p:sp>
        <p:sp>
          <p:nvSpPr>
            <p:cNvPr id="85" name="Rounded Rectangle 106">
              <a:extLst>
                <a:ext uri="{FF2B5EF4-FFF2-40B4-BE49-F238E27FC236}">
                  <a16:creationId xmlns:a16="http://schemas.microsoft.com/office/drawing/2014/main" id="{2AABF743-2587-485D-9737-35702E42ABBB}"/>
                </a:ext>
              </a:extLst>
            </p:cNvPr>
            <p:cNvSpPr/>
            <p:nvPr/>
          </p:nvSpPr>
          <p:spPr>
            <a:xfrm>
              <a:off x="9324386" y="4870958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Rounded Rectangle 107">
              <a:extLst>
                <a:ext uri="{FF2B5EF4-FFF2-40B4-BE49-F238E27FC236}">
                  <a16:creationId xmlns:a16="http://schemas.microsoft.com/office/drawing/2014/main" id="{03684F1F-1D78-45CF-A400-EE5B256F666B}"/>
                </a:ext>
              </a:extLst>
            </p:cNvPr>
            <p:cNvSpPr/>
            <p:nvPr/>
          </p:nvSpPr>
          <p:spPr>
            <a:xfrm>
              <a:off x="9324387" y="4674457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87" name="Rounded Rectangle 108">
              <a:extLst>
                <a:ext uri="{FF2B5EF4-FFF2-40B4-BE49-F238E27FC236}">
                  <a16:creationId xmlns:a16="http://schemas.microsoft.com/office/drawing/2014/main" id="{1E3FF53B-33A8-4C13-BB88-93315D5FFB1A}"/>
                </a:ext>
              </a:extLst>
            </p:cNvPr>
            <p:cNvSpPr/>
            <p:nvPr/>
          </p:nvSpPr>
          <p:spPr>
            <a:xfrm>
              <a:off x="9324388" y="4460637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88" name="object 206">
              <a:extLst>
                <a:ext uri="{FF2B5EF4-FFF2-40B4-BE49-F238E27FC236}">
                  <a16:creationId xmlns:a16="http://schemas.microsoft.com/office/drawing/2014/main" id="{E219C36A-70C3-47EF-B6BA-3C4961AD1E6B}"/>
                </a:ext>
              </a:extLst>
            </p:cNvPr>
            <p:cNvSpPr txBox="1"/>
            <p:nvPr/>
          </p:nvSpPr>
          <p:spPr>
            <a:xfrm>
              <a:off x="9164486" y="5018602"/>
              <a:ext cx="656536" cy="19684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1661" defTabSz="839668">
                <a:spcBef>
                  <a:spcPts val="87"/>
                </a:spcBef>
                <a:defRPr/>
              </a:pPr>
              <a:r>
                <a:rPr sz="12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r>
                <a:rPr lang="ru-RU" sz="12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 год</a:t>
              </a:r>
              <a:endParaRPr sz="1200">
                <a:solidFill>
                  <a:srgbClr val="6B6B6B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object 206">
              <a:extLst>
                <a:ext uri="{FF2B5EF4-FFF2-40B4-BE49-F238E27FC236}">
                  <a16:creationId xmlns:a16="http://schemas.microsoft.com/office/drawing/2014/main" id="{A7A9DFC4-CD5D-4098-9731-6E3A3FE39126}"/>
                </a:ext>
              </a:extLst>
            </p:cNvPr>
            <p:cNvSpPr txBox="1"/>
            <p:nvPr/>
          </p:nvSpPr>
          <p:spPr>
            <a:xfrm>
              <a:off x="10076817" y="5018603"/>
              <a:ext cx="903013" cy="227626"/>
            </a:xfrm>
            <a:prstGeom prst="rect">
              <a:avLst/>
            </a:prstGeom>
            <a:noFill/>
          </p:spPr>
          <p:txBody>
            <a:bodyPr vert="horz" wrap="square" lIns="0" tIns="12065" rIns="0" bIns="0" rtlCol="0">
              <a:spAutoFit/>
            </a:bodyPr>
            <a:lstStyle/>
            <a:p>
              <a:pPr algn="ctr" defTabSz="839668">
                <a:defRPr/>
              </a:pPr>
              <a:r>
                <a:rPr lang="ru-RU" sz="1400" b="1" kern="0" spc="37">
                  <a:solidFill>
                    <a:srgbClr val="C00000"/>
                  </a:solidFill>
                  <a:latin typeface="+mj-lt"/>
                  <a:cs typeface="Times New Roman" panose="02020603050405020304" pitchFamily="18" charset="0"/>
                </a:rPr>
                <a:t> </a:t>
              </a:r>
              <a:r>
                <a:rPr lang="ru-RU" sz="12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  <a:endParaRPr sz="1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Стрелка вправо 221">
              <a:extLst>
                <a:ext uri="{FF2B5EF4-FFF2-40B4-BE49-F238E27FC236}">
                  <a16:creationId xmlns:a16="http://schemas.microsoft.com/office/drawing/2014/main" id="{C4F8466A-7FD9-4EAD-9977-D3545DACD976}"/>
                </a:ext>
              </a:extLst>
            </p:cNvPr>
            <p:cNvSpPr/>
            <p:nvPr/>
          </p:nvSpPr>
          <p:spPr>
            <a:xfrm rot="5400000" flipH="1">
              <a:off x="9744523" y="3611927"/>
              <a:ext cx="250682" cy="496632"/>
            </a:xfrm>
            <a:prstGeom prst="rightArrow">
              <a:avLst/>
            </a:prstGeom>
            <a:gradFill flip="none" rotWithShape="0">
              <a:gsLst>
                <a:gs pos="0">
                  <a:srgbClr val="C00000"/>
                </a:gs>
                <a:gs pos="51000">
                  <a:srgbClr val="EF4A4A">
                    <a:lumMod val="75000"/>
                  </a:srgbClr>
                </a:gs>
                <a:gs pos="93000">
                  <a:srgbClr val="EF4A4A">
                    <a:tint val="23500"/>
                    <a:satMod val="160000"/>
                  </a:srgbClr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91" name="Rounded Rectangle 106">
              <a:extLst>
                <a:ext uri="{FF2B5EF4-FFF2-40B4-BE49-F238E27FC236}">
                  <a16:creationId xmlns:a16="http://schemas.microsoft.com/office/drawing/2014/main" id="{B9CCB954-62FD-42AA-90DE-07B7819B8C3C}"/>
                </a:ext>
              </a:extLst>
            </p:cNvPr>
            <p:cNvSpPr/>
            <p:nvPr/>
          </p:nvSpPr>
          <p:spPr>
            <a:xfrm>
              <a:off x="10199388" y="4873610"/>
              <a:ext cx="496637" cy="14764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2" name="Rounded Rectangle 107">
              <a:extLst>
                <a:ext uri="{FF2B5EF4-FFF2-40B4-BE49-F238E27FC236}">
                  <a16:creationId xmlns:a16="http://schemas.microsoft.com/office/drawing/2014/main" id="{728D4D21-DEBC-45D4-A273-BFAD29FE84A3}"/>
                </a:ext>
              </a:extLst>
            </p:cNvPr>
            <p:cNvSpPr/>
            <p:nvPr/>
          </p:nvSpPr>
          <p:spPr>
            <a:xfrm>
              <a:off x="10199389" y="4677109"/>
              <a:ext cx="496637" cy="14764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93" name="Rounded Rectangle 108">
              <a:extLst>
                <a:ext uri="{FF2B5EF4-FFF2-40B4-BE49-F238E27FC236}">
                  <a16:creationId xmlns:a16="http://schemas.microsoft.com/office/drawing/2014/main" id="{E6B50DC4-012B-42D2-8857-786ED8D27872}"/>
                </a:ext>
              </a:extLst>
            </p:cNvPr>
            <p:cNvSpPr/>
            <p:nvPr/>
          </p:nvSpPr>
          <p:spPr>
            <a:xfrm>
              <a:off x="10199390" y="4463289"/>
              <a:ext cx="496637" cy="14764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94" name="Rounded Rectangle 109">
              <a:extLst>
                <a:ext uri="{FF2B5EF4-FFF2-40B4-BE49-F238E27FC236}">
                  <a16:creationId xmlns:a16="http://schemas.microsoft.com/office/drawing/2014/main" id="{DB29EFA3-C404-4E8A-8D17-9B16BFD60551}"/>
                </a:ext>
              </a:extLst>
            </p:cNvPr>
            <p:cNvSpPr/>
            <p:nvPr/>
          </p:nvSpPr>
          <p:spPr>
            <a:xfrm>
              <a:off x="10199388" y="4266788"/>
              <a:ext cx="496637" cy="14764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95" name="Rounded Rectangle 110">
              <a:extLst>
                <a:ext uri="{FF2B5EF4-FFF2-40B4-BE49-F238E27FC236}">
                  <a16:creationId xmlns:a16="http://schemas.microsoft.com/office/drawing/2014/main" id="{DD66923E-4B23-4F39-B9BA-971234869CFB}"/>
                </a:ext>
              </a:extLst>
            </p:cNvPr>
            <p:cNvSpPr/>
            <p:nvPr/>
          </p:nvSpPr>
          <p:spPr>
            <a:xfrm>
              <a:off x="10199392" y="4055653"/>
              <a:ext cx="496637" cy="147644"/>
            </a:xfrm>
            <a:prstGeom prst="round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96" name="Прямоугольник 95">
              <a:extLst>
                <a:ext uri="{FF2B5EF4-FFF2-40B4-BE49-F238E27FC236}">
                  <a16:creationId xmlns:a16="http://schemas.microsoft.com/office/drawing/2014/main" id="{0B434489-89F7-46CD-B499-905BC5B8766B}"/>
                </a:ext>
              </a:extLst>
            </p:cNvPr>
            <p:cNvSpPr/>
            <p:nvPr/>
          </p:nvSpPr>
          <p:spPr>
            <a:xfrm>
              <a:off x="9284816" y="3285516"/>
              <a:ext cx="991384" cy="3057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3967" tIns="41984" rIns="83967" bIns="41984" rtlCol="0" anchor="ctr"/>
            <a:lstStyle/>
            <a:p>
              <a:pPr algn="ctr"/>
              <a:r>
                <a:rPr lang="ru-RU" sz="1400" b="1">
                  <a:solidFill>
                    <a:srgbClr val="1B6F5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 16,5%</a:t>
              </a:r>
              <a:endParaRPr lang="ru-RU" sz="1200">
                <a:solidFill>
                  <a:srgbClr val="1B6F53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7" name="Группа 96">
            <a:extLst>
              <a:ext uri="{FF2B5EF4-FFF2-40B4-BE49-F238E27FC236}">
                <a16:creationId xmlns:a16="http://schemas.microsoft.com/office/drawing/2014/main" id="{1B6DFFDA-94F0-43E8-8A76-43360B058ADA}"/>
              </a:ext>
            </a:extLst>
          </p:cNvPr>
          <p:cNvGrpSpPr/>
          <p:nvPr/>
        </p:nvGrpSpPr>
        <p:grpSpPr>
          <a:xfrm>
            <a:off x="4769493" y="3656890"/>
            <a:ext cx="2607625" cy="3087280"/>
            <a:chOff x="4925179" y="3898546"/>
            <a:chExt cx="2607625" cy="3087280"/>
          </a:xfrm>
        </p:grpSpPr>
        <p:pic>
          <p:nvPicPr>
            <p:cNvPr id="98" name="Picture 5">
              <a:extLst>
                <a:ext uri="{FF2B5EF4-FFF2-40B4-BE49-F238E27FC236}">
                  <a16:creationId xmlns:a16="http://schemas.microsoft.com/office/drawing/2014/main" id="{ABEF21C2-48FD-4A2C-B072-2BA3F4B9B7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18500090">
              <a:off x="4522256" y="4301469"/>
              <a:ext cx="2958479" cy="21526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9" name="object 220">
              <a:extLst>
                <a:ext uri="{FF2B5EF4-FFF2-40B4-BE49-F238E27FC236}">
                  <a16:creationId xmlns:a16="http://schemas.microsoft.com/office/drawing/2014/main" id="{024D52B8-79B2-4D2B-9176-F7532D354E86}"/>
                </a:ext>
              </a:extLst>
            </p:cNvPr>
            <p:cNvSpPr txBox="1"/>
            <p:nvPr/>
          </p:nvSpPr>
          <p:spPr>
            <a:xfrm>
              <a:off x="5080083" y="6129822"/>
              <a:ext cx="2452721" cy="85600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algn="ctr">
                <a:lnSpc>
                  <a:spcPct val="100000"/>
                </a:lnSpc>
                <a:spcBef>
                  <a:spcPts val="95"/>
                </a:spcBef>
              </a:pPr>
              <a:r>
                <a:rPr lang="ru-RU">
                  <a:solidFill>
                    <a:srgbClr val="AC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Доля объектов общественного </a:t>
              </a:r>
            </a:p>
            <a:p>
              <a:pPr marL="12700" marR="5080" algn="ctr">
                <a:lnSpc>
                  <a:spcPct val="100000"/>
                </a:lnSpc>
                <a:spcBef>
                  <a:spcPts val="95"/>
                </a:spcBef>
              </a:pPr>
              <a:r>
                <a:rPr lang="ru-RU">
                  <a:solidFill>
                    <a:srgbClr val="AC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питания</a:t>
              </a:r>
              <a:endParaRPr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Прямоугольник 99">
              <a:extLst>
                <a:ext uri="{FF2B5EF4-FFF2-40B4-BE49-F238E27FC236}">
                  <a16:creationId xmlns:a16="http://schemas.microsoft.com/office/drawing/2014/main" id="{3A537A84-4321-4883-9B9E-98240403A54D}"/>
                </a:ext>
              </a:extLst>
            </p:cNvPr>
            <p:cNvSpPr/>
            <p:nvPr/>
          </p:nvSpPr>
          <p:spPr>
            <a:xfrm>
              <a:off x="5931069" y="5085079"/>
              <a:ext cx="893896" cy="2927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3967" tIns="41984" rIns="83967" bIns="41984" rtlCol="0" anchor="ctr"/>
            <a:lstStyle/>
            <a:p>
              <a:pPr algn="ctr"/>
              <a:r>
                <a:rPr lang="ru-RU" sz="200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15,0%</a:t>
              </a:r>
            </a:p>
          </p:txBody>
        </p:sp>
      </p:grpSp>
      <p:pic>
        <p:nvPicPr>
          <p:cNvPr id="101" name="Picture 6">
            <a:extLst>
              <a:ext uri="{FF2B5EF4-FFF2-40B4-BE49-F238E27FC236}">
                <a16:creationId xmlns:a16="http://schemas.microsoft.com/office/drawing/2014/main" id="{F33B2E9E-2B0D-40AE-88BE-7668C429CD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089496">
            <a:off x="6543346" y="3810223"/>
            <a:ext cx="3014603" cy="217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2A66D4ED-A61A-4AAB-BFF8-DB1A7B980139}"/>
              </a:ext>
            </a:extLst>
          </p:cNvPr>
          <p:cNvSpPr/>
          <p:nvPr/>
        </p:nvSpPr>
        <p:spPr>
          <a:xfrm>
            <a:off x="7925529" y="4821109"/>
            <a:ext cx="999427" cy="357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967" tIns="41984" rIns="83967" bIns="41984" rtlCol="0" anchor="ctr"/>
          <a:lstStyle/>
          <a:p>
            <a:pPr algn="ctr"/>
            <a:r>
              <a:rPr lang="ru-RU" sz="20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9,7%</a:t>
            </a:r>
          </a:p>
        </p:txBody>
      </p:sp>
      <p:sp>
        <p:nvSpPr>
          <p:cNvPr id="103" name="object 220">
            <a:extLst>
              <a:ext uri="{FF2B5EF4-FFF2-40B4-BE49-F238E27FC236}">
                <a16:creationId xmlns:a16="http://schemas.microsoft.com/office/drawing/2014/main" id="{7AD1718A-4AB6-40D2-AD98-EB4E988C2061}"/>
              </a:ext>
            </a:extLst>
          </p:cNvPr>
          <p:cNvSpPr txBox="1"/>
          <p:nvPr/>
        </p:nvSpPr>
        <p:spPr>
          <a:xfrm>
            <a:off x="7375878" y="5910812"/>
            <a:ext cx="2003408" cy="8431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ru-RU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Доля объектов в сфере бытовых услуг</a:t>
            </a:r>
            <a:endParaRPr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" name="Picture 7">
            <a:extLst>
              <a:ext uri="{FF2B5EF4-FFF2-40B4-BE49-F238E27FC236}">
                <a16:creationId xmlns:a16="http://schemas.microsoft.com/office/drawing/2014/main" id="{D670FF31-890E-4342-BD51-4B0FF4504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1439466">
            <a:off x="8883804" y="3839154"/>
            <a:ext cx="2968871" cy="2146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86DB7FD9-8070-46A9-BA95-98BFD898ECB8}"/>
              </a:ext>
            </a:extLst>
          </p:cNvPr>
          <p:cNvSpPr/>
          <p:nvPr/>
        </p:nvSpPr>
        <p:spPr>
          <a:xfrm>
            <a:off x="10288515" y="4927839"/>
            <a:ext cx="826711" cy="3161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967" tIns="41984" rIns="83967" bIns="41984" rtlCol="0" anchor="ctr"/>
          <a:lstStyle/>
          <a:p>
            <a:pPr algn="ctr"/>
            <a:r>
              <a:rPr lang="ru-RU" sz="20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1,9%</a:t>
            </a:r>
          </a:p>
        </p:txBody>
      </p:sp>
      <p:sp>
        <p:nvSpPr>
          <p:cNvPr id="106" name="object 220">
            <a:extLst>
              <a:ext uri="{FF2B5EF4-FFF2-40B4-BE49-F238E27FC236}">
                <a16:creationId xmlns:a16="http://schemas.microsoft.com/office/drawing/2014/main" id="{CDED5148-8F54-43CB-88F8-B5AF09723E5D}"/>
              </a:ext>
            </a:extLst>
          </p:cNvPr>
          <p:cNvSpPr txBox="1"/>
          <p:nvPr/>
        </p:nvSpPr>
        <p:spPr>
          <a:xfrm>
            <a:off x="9599452" y="5956136"/>
            <a:ext cx="2190418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ru-RU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Доля объектов хлебопечения</a:t>
            </a:r>
            <a:endParaRPr>
              <a:solidFill>
                <a:srgbClr val="A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object 220">
            <a:extLst>
              <a:ext uri="{FF2B5EF4-FFF2-40B4-BE49-F238E27FC236}">
                <a16:creationId xmlns:a16="http://schemas.microsoft.com/office/drawing/2014/main" id="{E0212806-300F-44DD-98F8-A26F493D51FF}"/>
              </a:ext>
            </a:extLst>
          </p:cNvPr>
          <p:cNvSpPr txBox="1"/>
          <p:nvPr/>
        </p:nvSpPr>
        <p:spPr>
          <a:xfrm>
            <a:off x="451501" y="5908345"/>
            <a:ext cx="2019372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ru-RU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Доля объектов торговли </a:t>
            </a:r>
            <a:endParaRPr>
              <a:solidFill>
                <a:srgbClr val="A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8" name="Picture 2">
            <a:extLst>
              <a:ext uri="{FF2B5EF4-FFF2-40B4-BE49-F238E27FC236}">
                <a16:creationId xmlns:a16="http://schemas.microsoft.com/office/drawing/2014/main" id="{3D9C7C6B-0CC3-408C-AF22-87807DCDB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9355595">
            <a:off x="421156" y="3946143"/>
            <a:ext cx="2974467" cy="2150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3A1F6444-962D-4B9C-A1FD-8157150A20F5}"/>
              </a:ext>
            </a:extLst>
          </p:cNvPr>
          <p:cNvSpPr/>
          <p:nvPr/>
        </p:nvSpPr>
        <p:spPr>
          <a:xfrm>
            <a:off x="1066936" y="4821109"/>
            <a:ext cx="932953" cy="3359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967" tIns="41984" rIns="83967" bIns="41984" rtlCol="0" anchor="ctr"/>
          <a:lstStyle/>
          <a:p>
            <a:pPr algn="ctr"/>
            <a:r>
              <a:rPr lang="ru-RU" sz="20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45,6%</a:t>
            </a:r>
          </a:p>
        </p:txBody>
      </p:sp>
      <p:grpSp>
        <p:nvGrpSpPr>
          <p:cNvPr id="110" name="Группа 109">
            <a:extLst>
              <a:ext uri="{FF2B5EF4-FFF2-40B4-BE49-F238E27FC236}">
                <a16:creationId xmlns:a16="http://schemas.microsoft.com/office/drawing/2014/main" id="{E2BDCC06-1519-47EB-B1E2-344C5B8564B9}"/>
              </a:ext>
            </a:extLst>
          </p:cNvPr>
          <p:cNvGrpSpPr/>
          <p:nvPr/>
        </p:nvGrpSpPr>
        <p:grpSpPr>
          <a:xfrm>
            <a:off x="7722633" y="722768"/>
            <a:ext cx="4107554" cy="2775780"/>
            <a:chOff x="7985538" y="2470449"/>
            <a:chExt cx="4107554" cy="2775780"/>
          </a:xfrm>
        </p:grpSpPr>
        <p:sp>
          <p:nvSpPr>
            <p:cNvPr id="111" name="Прямоугольник 110">
              <a:extLst>
                <a:ext uri="{FF2B5EF4-FFF2-40B4-BE49-F238E27FC236}">
                  <a16:creationId xmlns:a16="http://schemas.microsoft.com/office/drawing/2014/main" id="{F9965B37-5A41-4DB7-8A9D-1F7343E3839C}"/>
                </a:ext>
              </a:extLst>
            </p:cNvPr>
            <p:cNvSpPr/>
            <p:nvPr/>
          </p:nvSpPr>
          <p:spPr>
            <a:xfrm>
              <a:off x="7985538" y="2470449"/>
              <a:ext cx="410755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Оборот розничной </a:t>
              </a:r>
            </a:p>
            <a:p>
              <a:pPr algn="ctr">
                <a:lnSpc>
                  <a:spcPct val="90000"/>
                </a:lnSpc>
              </a:pPr>
              <a:r>
                <a:rPr lang="ru-RU" sz="20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торговли, млн. рублей</a:t>
              </a:r>
            </a:p>
          </p:txBody>
        </p:sp>
        <p:sp>
          <p:nvSpPr>
            <p:cNvPr id="112" name="Rounded Rectangle 106">
              <a:extLst>
                <a:ext uri="{FF2B5EF4-FFF2-40B4-BE49-F238E27FC236}">
                  <a16:creationId xmlns:a16="http://schemas.microsoft.com/office/drawing/2014/main" id="{2C55AD95-71BE-412D-8097-C57C31DDE0BC}"/>
                </a:ext>
              </a:extLst>
            </p:cNvPr>
            <p:cNvSpPr/>
            <p:nvPr/>
          </p:nvSpPr>
          <p:spPr>
            <a:xfrm>
              <a:off x="9324386" y="4870958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3" name="Rounded Rectangle 107">
              <a:extLst>
                <a:ext uri="{FF2B5EF4-FFF2-40B4-BE49-F238E27FC236}">
                  <a16:creationId xmlns:a16="http://schemas.microsoft.com/office/drawing/2014/main" id="{392D9589-B00A-40F2-B032-18F45269D15A}"/>
                </a:ext>
              </a:extLst>
            </p:cNvPr>
            <p:cNvSpPr/>
            <p:nvPr/>
          </p:nvSpPr>
          <p:spPr>
            <a:xfrm>
              <a:off x="9324387" y="4674457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114" name="Rounded Rectangle 108">
              <a:extLst>
                <a:ext uri="{FF2B5EF4-FFF2-40B4-BE49-F238E27FC236}">
                  <a16:creationId xmlns:a16="http://schemas.microsoft.com/office/drawing/2014/main" id="{28F84E4F-6D81-4AF0-9928-5E89D900DCE5}"/>
                </a:ext>
              </a:extLst>
            </p:cNvPr>
            <p:cNvSpPr/>
            <p:nvPr/>
          </p:nvSpPr>
          <p:spPr>
            <a:xfrm>
              <a:off x="9324388" y="4460637"/>
              <a:ext cx="496637" cy="14764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115" name="object 206">
              <a:extLst>
                <a:ext uri="{FF2B5EF4-FFF2-40B4-BE49-F238E27FC236}">
                  <a16:creationId xmlns:a16="http://schemas.microsoft.com/office/drawing/2014/main" id="{74FF0807-6CBA-45B0-9977-8035DF8122DA}"/>
                </a:ext>
              </a:extLst>
            </p:cNvPr>
            <p:cNvSpPr txBox="1"/>
            <p:nvPr/>
          </p:nvSpPr>
          <p:spPr>
            <a:xfrm>
              <a:off x="9164486" y="5018602"/>
              <a:ext cx="656536" cy="19684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1661" defTabSz="839668">
                <a:spcBef>
                  <a:spcPts val="87"/>
                </a:spcBef>
                <a:defRPr/>
              </a:pPr>
              <a:r>
                <a:rPr sz="12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r>
                <a:rPr lang="ru-RU" sz="12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 год</a:t>
              </a:r>
              <a:endParaRPr sz="1200">
                <a:solidFill>
                  <a:srgbClr val="6B6B6B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object 206">
              <a:extLst>
                <a:ext uri="{FF2B5EF4-FFF2-40B4-BE49-F238E27FC236}">
                  <a16:creationId xmlns:a16="http://schemas.microsoft.com/office/drawing/2014/main" id="{3B1F7650-B8B4-437F-B811-E2556F31AD8B}"/>
                </a:ext>
              </a:extLst>
            </p:cNvPr>
            <p:cNvSpPr txBox="1"/>
            <p:nvPr/>
          </p:nvSpPr>
          <p:spPr>
            <a:xfrm>
              <a:off x="10076817" y="5018603"/>
              <a:ext cx="903013" cy="227626"/>
            </a:xfrm>
            <a:prstGeom prst="rect">
              <a:avLst/>
            </a:prstGeom>
            <a:noFill/>
          </p:spPr>
          <p:txBody>
            <a:bodyPr vert="horz" wrap="square" lIns="0" tIns="12065" rIns="0" bIns="0" rtlCol="0">
              <a:spAutoFit/>
            </a:bodyPr>
            <a:lstStyle/>
            <a:p>
              <a:pPr algn="ctr" defTabSz="839668">
                <a:defRPr/>
              </a:pPr>
              <a:r>
                <a:rPr lang="ru-RU" sz="1400" b="1" kern="0" spc="37">
                  <a:solidFill>
                    <a:srgbClr val="C00000"/>
                  </a:solidFill>
                  <a:latin typeface="+mj-lt"/>
                  <a:cs typeface="Times New Roman" panose="02020603050405020304" pitchFamily="18" charset="0"/>
                </a:rPr>
                <a:t> </a:t>
              </a:r>
              <a:r>
                <a:rPr lang="ru-RU" sz="12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2022 год</a:t>
              </a:r>
              <a:endParaRPr sz="1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Rounded Rectangle 106">
              <a:extLst>
                <a:ext uri="{FF2B5EF4-FFF2-40B4-BE49-F238E27FC236}">
                  <a16:creationId xmlns:a16="http://schemas.microsoft.com/office/drawing/2014/main" id="{3C472545-2AE8-49AE-BBA3-9DA654B9550E}"/>
                </a:ext>
              </a:extLst>
            </p:cNvPr>
            <p:cNvSpPr/>
            <p:nvPr/>
          </p:nvSpPr>
          <p:spPr>
            <a:xfrm>
              <a:off x="10199388" y="4873610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6595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" name="Rounded Rectangle 107">
              <a:extLst>
                <a:ext uri="{FF2B5EF4-FFF2-40B4-BE49-F238E27FC236}">
                  <a16:creationId xmlns:a16="http://schemas.microsoft.com/office/drawing/2014/main" id="{46600545-A6D1-41CA-B780-1B21D8FE3812}"/>
                </a:ext>
              </a:extLst>
            </p:cNvPr>
            <p:cNvSpPr/>
            <p:nvPr/>
          </p:nvSpPr>
          <p:spPr>
            <a:xfrm>
              <a:off x="10199389" y="4677109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119" name="Rounded Rectangle 108">
              <a:extLst>
                <a:ext uri="{FF2B5EF4-FFF2-40B4-BE49-F238E27FC236}">
                  <a16:creationId xmlns:a16="http://schemas.microsoft.com/office/drawing/2014/main" id="{F262882A-A2EB-47DF-9709-59A079D33109}"/>
                </a:ext>
              </a:extLst>
            </p:cNvPr>
            <p:cNvSpPr/>
            <p:nvPr/>
          </p:nvSpPr>
          <p:spPr>
            <a:xfrm>
              <a:off x="10199390" y="4463289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120" name="Rounded Rectangle 109">
              <a:extLst>
                <a:ext uri="{FF2B5EF4-FFF2-40B4-BE49-F238E27FC236}">
                  <a16:creationId xmlns:a16="http://schemas.microsoft.com/office/drawing/2014/main" id="{4DFE64C3-1666-4604-8E20-489AE6483E0A}"/>
                </a:ext>
              </a:extLst>
            </p:cNvPr>
            <p:cNvSpPr/>
            <p:nvPr/>
          </p:nvSpPr>
          <p:spPr>
            <a:xfrm>
              <a:off x="10199388" y="4266788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  <p:sp>
          <p:nvSpPr>
            <p:cNvPr id="121" name="Rounded Rectangle 110">
              <a:extLst>
                <a:ext uri="{FF2B5EF4-FFF2-40B4-BE49-F238E27FC236}">
                  <a16:creationId xmlns:a16="http://schemas.microsoft.com/office/drawing/2014/main" id="{16135461-053C-4295-A534-4E6E7344F12D}"/>
                </a:ext>
              </a:extLst>
            </p:cNvPr>
            <p:cNvSpPr/>
            <p:nvPr/>
          </p:nvSpPr>
          <p:spPr>
            <a:xfrm>
              <a:off x="10199392" y="4055653"/>
              <a:ext cx="496637" cy="147644"/>
            </a:xfrm>
            <a:prstGeom prst="roundRect">
              <a:avLst/>
            </a:prstGeom>
            <a:solidFill>
              <a:srgbClr val="AC0000"/>
            </a:solidFill>
            <a:ln w="12700" cap="flat" cmpd="sng" algn="ctr">
              <a:noFill/>
              <a:prstDash val="solid"/>
              <a:miter lim="800000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defTabSz="914400"/>
              <a:endParaRPr lang="en-US" sz="2000" kern="0">
                <a:solidFill>
                  <a:srgbClr val="56595E"/>
                </a:solidFill>
                <a:latin typeface="Calibri"/>
              </a:endParaRPr>
            </a:p>
          </p:txBody>
        </p:sp>
      </p:grp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0BB60B25-6F39-4D0D-B118-78EC2A2DA899}"/>
              </a:ext>
            </a:extLst>
          </p:cNvPr>
          <p:cNvSpPr/>
          <p:nvPr/>
        </p:nvSpPr>
        <p:spPr>
          <a:xfrm>
            <a:off x="-435924" y="600076"/>
            <a:ext cx="1922287" cy="8463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216</a:t>
            </a:r>
          </a:p>
          <a:p>
            <a:pPr algn="ctr"/>
            <a:r>
              <a:rPr lang="ru-RU" sz="16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3BF045EF-2CDB-4928-9CAC-66B0826D7C03}"/>
              </a:ext>
            </a:extLst>
          </p:cNvPr>
          <p:cNvSpPr/>
          <p:nvPr/>
        </p:nvSpPr>
        <p:spPr>
          <a:xfrm>
            <a:off x="-473860" y="1323999"/>
            <a:ext cx="1922287" cy="9079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132</a:t>
            </a:r>
          </a:p>
          <a:p>
            <a:pPr algn="ctr"/>
            <a:r>
              <a:rPr lang="ru-RU" sz="17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405F2C5A-7329-48CC-AD95-91146E4BA203}"/>
              </a:ext>
            </a:extLst>
          </p:cNvPr>
          <p:cNvSpPr/>
          <p:nvPr/>
        </p:nvSpPr>
        <p:spPr>
          <a:xfrm>
            <a:off x="-335386" y="2060343"/>
            <a:ext cx="1922287" cy="8463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71</a:t>
            </a:r>
          </a:p>
          <a:p>
            <a:pPr algn="ctr"/>
            <a:r>
              <a:rPr lang="ru-RU" sz="16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5" name="Прямоугольник 124">
            <a:extLst>
              <a:ext uri="{FF2B5EF4-FFF2-40B4-BE49-F238E27FC236}">
                <a16:creationId xmlns:a16="http://schemas.microsoft.com/office/drawing/2014/main" id="{D9BDD3A0-F411-4453-BA12-A6E009B68DC8}"/>
              </a:ext>
            </a:extLst>
          </p:cNvPr>
          <p:cNvSpPr/>
          <p:nvPr/>
        </p:nvSpPr>
        <p:spPr>
          <a:xfrm>
            <a:off x="-351920" y="2815204"/>
            <a:ext cx="1922287" cy="8463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46</a:t>
            </a:r>
          </a:p>
          <a:p>
            <a:pPr algn="ctr"/>
            <a:r>
              <a:rPr lang="ru-RU" sz="16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id="{85211711-4D10-426A-B91C-45151F058A0F}"/>
              </a:ext>
            </a:extLst>
          </p:cNvPr>
          <p:cNvSpPr/>
          <p:nvPr/>
        </p:nvSpPr>
        <p:spPr>
          <a:xfrm>
            <a:off x="-213021" y="3524718"/>
            <a:ext cx="1922287" cy="8463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  <a:p>
            <a:pPr algn="ctr"/>
            <a:r>
              <a:rPr lang="ru-RU" sz="16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27" name="Стрелка вправо 221">
            <a:extLst>
              <a:ext uri="{FF2B5EF4-FFF2-40B4-BE49-F238E27FC236}">
                <a16:creationId xmlns:a16="http://schemas.microsoft.com/office/drawing/2014/main" id="{7EBA0B04-BAD9-48A5-9FC6-B44DDCBD4B71}"/>
              </a:ext>
            </a:extLst>
          </p:cNvPr>
          <p:cNvSpPr/>
          <p:nvPr/>
        </p:nvSpPr>
        <p:spPr>
          <a:xfrm rot="5400000" flipH="1">
            <a:off x="9592472" y="1786735"/>
            <a:ext cx="250682" cy="496632"/>
          </a:xfrm>
          <a:prstGeom prst="rightArrow">
            <a:avLst/>
          </a:prstGeom>
          <a:gradFill flip="none" rotWithShape="0">
            <a:gsLst>
              <a:gs pos="0">
                <a:srgbClr val="C00000"/>
              </a:gs>
              <a:gs pos="51000">
                <a:srgbClr val="EF4A4A">
                  <a:lumMod val="75000"/>
                </a:srgbClr>
              </a:gs>
              <a:gs pos="93000">
                <a:srgbClr val="EF4A4A">
                  <a:tint val="23500"/>
                  <a:satMod val="160000"/>
                </a:srgbClr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id="{D679256A-40E1-4066-892D-A86249CEBA01}"/>
              </a:ext>
            </a:extLst>
          </p:cNvPr>
          <p:cNvSpPr/>
          <p:nvPr/>
        </p:nvSpPr>
        <p:spPr>
          <a:xfrm>
            <a:off x="9103760" y="1536954"/>
            <a:ext cx="991384" cy="305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967" tIns="41984" rIns="83967" bIns="41984" rtlCol="0" anchor="ctr"/>
          <a:lstStyle/>
          <a:p>
            <a:pPr algn="ctr"/>
            <a:r>
              <a:rPr lang="ru-RU" sz="1400" b="1">
                <a:solidFill>
                  <a:srgbClr val="1B6F5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16,1%</a:t>
            </a:r>
            <a:endParaRPr lang="ru-RU" sz="1200">
              <a:solidFill>
                <a:srgbClr val="1B6F5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9" name="Группа 128">
            <a:extLst>
              <a:ext uri="{FF2B5EF4-FFF2-40B4-BE49-F238E27FC236}">
                <a16:creationId xmlns:a16="http://schemas.microsoft.com/office/drawing/2014/main" id="{EAE63EE5-2807-4EF3-A313-C1122A634846}"/>
              </a:ext>
            </a:extLst>
          </p:cNvPr>
          <p:cNvGrpSpPr/>
          <p:nvPr/>
        </p:nvGrpSpPr>
        <p:grpSpPr>
          <a:xfrm>
            <a:off x="2774239" y="3840846"/>
            <a:ext cx="2179784" cy="3015289"/>
            <a:chOff x="3210564" y="3949293"/>
            <a:chExt cx="2179784" cy="3015289"/>
          </a:xfrm>
        </p:grpSpPr>
        <p:pic>
          <p:nvPicPr>
            <p:cNvPr id="130" name="Picture 3">
              <a:extLst>
                <a:ext uri="{FF2B5EF4-FFF2-40B4-BE49-F238E27FC236}">
                  <a16:creationId xmlns:a16="http://schemas.microsoft.com/office/drawing/2014/main" id="{152A0ED3-D34E-4DC0-95AF-590258A9A8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 rot="14804426">
              <a:off x="2792811" y="4367046"/>
              <a:ext cx="3015289" cy="21797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1" name="Прямоугольник 130">
              <a:extLst>
                <a:ext uri="{FF2B5EF4-FFF2-40B4-BE49-F238E27FC236}">
                  <a16:creationId xmlns:a16="http://schemas.microsoft.com/office/drawing/2014/main" id="{AE6DA896-3215-4E42-A005-C30F664848C3}"/>
                </a:ext>
              </a:extLst>
            </p:cNvPr>
            <p:cNvSpPr/>
            <p:nvPr/>
          </p:nvSpPr>
          <p:spPr>
            <a:xfrm>
              <a:off x="3855408" y="4872291"/>
              <a:ext cx="999427" cy="35787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3967" tIns="41984" rIns="83967" bIns="41984" rtlCol="0" anchor="ctr"/>
            <a:lstStyle/>
            <a:p>
              <a:pPr algn="ctr"/>
              <a:r>
                <a:rPr lang="ru-RU" sz="200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27,8%</a:t>
              </a:r>
            </a:p>
          </p:txBody>
        </p:sp>
        <p:sp>
          <p:nvSpPr>
            <p:cNvPr id="132" name="object 220">
              <a:extLst>
                <a:ext uri="{FF2B5EF4-FFF2-40B4-BE49-F238E27FC236}">
                  <a16:creationId xmlns:a16="http://schemas.microsoft.com/office/drawing/2014/main" id="{7B83AF32-B89C-44F4-AC37-3081341127D1}"/>
                </a:ext>
              </a:extLst>
            </p:cNvPr>
            <p:cNvSpPr txBox="1"/>
            <p:nvPr/>
          </p:nvSpPr>
          <p:spPr>
            <a:xfrm>
              <a:off x="3298600" y="6013965"/>
              <a:ext cx="2053772" cy="50462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algn="ctr">
                <a:lnSpc>
                  <a:spcPct val="100000"/>
                </a:lnSpc>
                <a:spcBef>
                  <a:spcPts val="95"/>
                </a:spcBef>
              </a:pPr>
              <a:r>
                <a:rPr lang="ru-RU" sz="16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Доля объектов  сферы платных услуг</a:t>
              </a:r>
              <a:endParaRPr sz="16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3" name="Скругленный прямоугольник 164">
            <a:extLst>
              <a:ext uri="{FF2B5EF4-FFF2-40B4-BE49-F238E27FC236}">
                <a16:creationId xmlns:a16="http://schemas.microsoft.com/office/drawing/2014/main" id="{C3069DEF-2351-42FA-A0B8-313DA518D992}"/>
              </a:ext>
            </a:extLst>
          </p:cNvPr>
          <p:cNvSpPr/>
          <p:nvPr/>
        </p:nvSpPr>
        <p:spPr>
          <a:xfrm>
            <a:off x="4006473" y="3409535"/>
            <a:ext cx="6197931" cy="638852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73">
              <a:defRPr/>
            </a:pPr>
            <a:r>
              <a:rPr lang="ru-RU" sz="20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объектов потребительского рынка, %</a:t>
            </a:r>
          </a:p>
        </p:txBody>
      </p:sp>
      <p:sp>
        <p:nvSpPr>
          <p:cNvPr id="134" name="object 206">
            <a:extLst>
              <a:ext uri="{FF2B5EF4-FFF2-40B4-BE49-F238E27FC236}">
                <a16:creationId xmlns:a16="http://schemas.microsoft.com/office/drawing/2014/main" id="{8A373D45-0C2E-4506-88E3-6DA6A191522F}"/>
              </a:ext>
            </a:extLst>
          </p:cNvPr>
          <p:cNvSpPr txBox="1"/>
          <p:nvPr/>
        </p:nvSpPr>
        <p:spPr>
          <a:xfrm>
            <a:off x="5874379" y="1996848"/>
            <a:ext cx="799337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696" defTabSz="914173">
              <a:spcBef>
                <a:spcPts val="95"/>
              </a:spcBef>
              <a:defRPr/>
            </a:pPr>
            <a:r>
              <a:rPr lang="ru-RU" sz="1600" b="1" kern="0" spc="4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1 625,1</a:t>
            </a:r>
            <a:endParaRPr sz="1600" b="1" kern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" name="object 206">
            <a:extLst>
              <a:ext uri="{FF2B5EF4-FFF2-40B4-BE49-F238E27FC236}">
                <a16:creationId xmlns:a16="http://schemas.microsoft.com/office/drawing/2014/main" id="{3E1DA9A4-BE44-4148-9FE3-974D4F6D81A9}"/>
              </a:ext>
            </a:extLst>
          </p:cNvPr>
          <p:cNvSpPr txBox="1"/>
          <p:nvPr/>
        </p:nvSpPr>
        <p:spPr>
          <a:xfrm>
            <a:off x="4943525" y="2398604"/>
            <a:ext cx="799337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696" defTabSz="914173">
              <a:spcBef>
                <a:spcPts val="95"/>
              </a:spcBef>
              <a:defRPr/>
            </a:pPr>
            <a:r>
              <a:rPr lang="ru-RU" sz="1600" b="1" kern="0" spc="4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1 399,7</a:t>
            </a:r>
            <a:endParaRPr sz="1600" b="1" kern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object 206">
            <a:extLst>
              <a:ext uri="{FF2B5EF4-FFF2-40B4-BE49-F238E27FC236}">
                <a16:creationId xmlns:a16="http://schemas.microsoft.com/office/drawing/2014/main" id="{91B6F599-9DCC-499A-9810-C37D7DA57229}"/>
              </a:ext>
            </a:extLst>
          </p:cNvPr>
          <p:cNvSpPr txBox="1"/>
          <p:nvPr/>
        </p:nvSpPr>
        <p:spPr>
          <a:xfrm>
            <a:off x="8965880" y="2377841"/>
            <a:ext cx="799337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696" defTabSz="914173">
              <a:spcBef>
                <a:spcPts val="95"/>
              </a:spcBef>
              <a:defRPr/>
            </a:pPr>
            <a:r>
              <a:rPr lang="ru-RU" sz="1600" b="1" kern="0" spc="4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2 406,7</a:t>
            </a:r>
            <a:endParaRPr sz="1600" b="1" kern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object 206">
            <a:extLst>
              <a:ext uri="{FF2B5EF4-FFF2-40B4-BE49-F238E27FC236}">
                <a16:creationId xmlns:a16="http://schemas.microsoft.com/office/drawing/2014/main" id="{AA1BD36F-5656-4241-82F2-AC996845D3A2}"/>
              </a:ext>
            </a:extLst>
          </p:cNvPr>
          <p:cNvSpPr txBox="1"/>
          <p:nvPr/>
        </p:nvSpPr>
        <p:spPr>
          <a:xfrm>
            <a:off x="10009529" y="2009750"/>
            <a:ext cx="799337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696" defTabSz="914173">
              <a:spcBef>
                <a:spcPts val="95"/>
              </a:spcBef>
              <a:defRPr/>
            </a:pPr>
            <a:r>
              <a:rPr lang="ru-RU" sz="1600" b="1" kern="0" spc="4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2 803,8</a:t>
            </a:r>
            <a:endParaRPr sz="1600" b="1" kern="0">
              <a:solidFill>
                <a:srgbClr val="0066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381219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"/>
            <a:ext cx="12104913" cy="100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2899E0-FE6C-4AED-B294-06F5D1FCE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C8744D0B-E69D-44DF-9EDB-1EF9326ED40D}"/>
              </a:ext>
            </a:extLst>
          </p:cNvPr>
          <p:cNvGrpSpPr/>
          <p:nvPr/>
        </p:nvGrpSpPr>
        <p:grpSpPr>
          <a:xfrm>
            <a:off x="1" y="5531359"/>
            <a:ext cx="12192000" cy="1326641"/>
            <a:chOff x="-14287" y="5532437"/>
            <a:chExt cx="10706100" cy="2054225"/>
          </a:xfrm>
        </p:grpSpPr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85409AFF-D35F-48B6-86D8-429F91A54CE0}"/>
                </a:ext>
              </a:extLst>
            </p:cNvPr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8E2906FD-3AC3-47F0-93C0-D9E6850630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EC1EAFE0-8631-4808-8B60-EC50C8F6C21C}"/>
                  </a:ext>
                </a:extLst>
              </p:cNvPr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B8BD6EB7-3EB1-4D9A-91B7-FBCF7EA13756}"/>
                  </a:ext>
                </a:extLst>
              </p:cNvPr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3CA1C7CC-DB86-4941-97C7-D9AF48C7BCEC}"/>
                  </a:ext>
                </a:extLst>
              </p:cNvPr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BC12EEC3-35E1-4CA1-AAE9-A9D7A41C76CB}"/>
                </a:ext>
              </a:extLst>
            </p:cNvPr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3" name="Рисунок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63079" cy="892679"/>
          </a:xfrm>
          <a:prstGeom prst="rect">
            <a:avLst/>
          </a:prstGeom>
        </p:spPr>
      </p:pic>
      <p:sp>
        <p:nvSpPr>
          <p:cNvPr id="133" name="Заголовок 1"/>
          <p:cNvSpPr txBox="1"/>
          <p:nvPr/>
        </p:nvSpPr>
        <p:spPr>
          <a:xfrm>
            <a:off x="2894285" y="2"/>
            <a:ext cx="6241006" cy="57544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Анализ исполнения доходной части бюджета по налоговым доходам </a:t>
            </a: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за 2022 год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73" name="Диаграмма 72"/>
          <p:cNvGraphicFramePr/>
          <p:nvPr/>
        </p:nvGraphicFramePr>
        <p:xfrm>
          <a:off x="435430" y="531870"/>
          <a:ext cx="10877004" cy="3134618"/>
        </p:xfrm>
        <a:graphic>
          <a:graphicData uri="http://schemas.openxmlformats.org/drawingml/2006/chart">
            <c:chart xmlns:c="http://schemas.openxmlformats.org/drawingml/2006/chart" r:id="rId5"/>
          </a:graphicData>
        </a:graphic>
      </p:graphicFrame>
      <p:graphicFrame>
        <p:nvGraphicFramePr>
          <p:cNvPr id="74" name="Диаграмма 73"/>
          <p:cNvGraphicFramePr/>
          <p:nvPr/>
        </p:nvGraphicFramePr>
        <p:xfrm>
          <a:off x="8261242" y="3233693"/>
          <a:ext cx="3843671" cy="3385596"/>
        </p:xfrm>
        <a:graphic>
          <a:graphicData uri="http://schemas.openxmlformats.org/drawingml/2006/chart">
            <c:chart xmlns:c="http://schemas.openxmlformats.org/drawingml/2006/chart" r:id="rId6"/>
          </a:graphicData>
        </a:graphic>
      </p:graphicFrame>
      <p:sp>
        <p:nvSpPr>
          <p:cNvPr id="75" name="Прямоугольник 74"/>
          <p:cNvSpPr/>
          <p:nvPr/>
        </p:nvSpPr>
        <p:spPr>
          <a:xfrm>
            <a:off x="2173448" y="3184761"/>
            <a:ext cx="60670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32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Структура налоговых доходов бюджета Нефтеюганского района за 20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1-2022 гг. (млн руб.)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0143457" y="4945362"/>
            <a:ext cx="984636" cy="646214"/>
          </a:xfrm>
          <a:prstGeom prst="rect">
            <a:avLst/>
          </a:prstGeom>
          <a:noFill/>
        </p:spPr>
        <p:txBody>
          <a:bodyPr wrap="square" lIns="91328" tIns="45662" rIns="91328" bIns="45662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1" u="none" strike="noStrike" kern="0" cap="none" spc="0" normalizeH="0" baseline="0" noProof="0">
                <a:ln>
                  <a:noFill/>
                </a:ln>
                <a:solidFill>
                  <a:srgbClr val="63A537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2022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600" b="1" i="1" u="none" strike="noStrike" kern="0" cap="none" spc="0" normalizeH="0" baseline="0" noProof="0">
              <a:ln>
                <a:noFill/>
              </a:ln>
              <a:solidFill>
                <a:srgbClr val="63A537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243195" y="5135591"/>
            <a:ext cx="504056" cy="276882"/>
          </a:xfrm>
          <a:prstGeom prst="rect">
            <a:avLst/>
          </a:prstGeom>
          <a:noFill/>
        </p:spPr>
        <p:txBody>
          <a:bodyPr wrap="square" lIns="91328" tIns="45662" rIns="91328" bIns="45662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0" u="none" strike="noStrike" kern="0" cap="none" spc="0" normalizeH="0" baseline="0" noProof="0">
                <a:ln>
                  <a:noFill/>
                </a:ln>
                <a:solidFill>
                  <a:srgbClr val="63A537">
                    <a:lumMod val="5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год</a:t>
            </a:r>
          </a:p>
        </p:txBody>
      </p:sp>
      <p:sp>
        <p:nvSpPr>
          <p:cNvPr id="78" name="文本框 123">
            <a:extLst>
              <a:ext uri="{FF2B5EF4-FFF2-40B4-BE49-F238E27FC236}">
                <a16:creationId xmlns:a16="http://schemas.microsoft.com/office/drawing/2014/main" id="{8FE280B4-5A12-4960-BAC4-A34FBD90732D}"/>
              </a:ext>
            </a:extLst>
          </p:cNvPr>
          <p:cNvSpPr txBox="1"/>
          <p:nvPr/>
        </p:nvSpPr>
        <p:spPr>
          <a:xfrm>
            <a:off x="9930004" y="4385394"/>
            <a:ext cx="1130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500">
                <a:solidFill>
                  <a:schemeClr val="accent6">
                    <a:lumMod val="50000"/>
                  </a:schemeClr>
                </a:solidFill>
                <a:latin typeface="Impact" panose="020b0806030902050204" pitchFamily="34" charset="0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rPr>
              <a:t>1 649,2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zh-CN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Impact" panose="020b0806030902050204" pitchFamily="34" charset="0"/>
                <a:ea typeface="微软雅黑"/>
                <a:cs typeface="+mn-cs"/>
              </a:rPr>
              <a:t>млн рублей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Impact" panose="020b0806030902050204" pitchFamily="34" charset="0"/>
              <a:ea typeface="微软雅黑"/>
              <a:cs typeface="+mn-cs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676741" y="4181542"/>
            <a:ext cx="7841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Млн. руб.</a:t>
            </a:r>
          </a:p>
        </p:txBody>
      </p:sp>
      <p:pic>
        <p:nvPicPr>
          <p:cNvPr id="88" name="Picture 4">
            <a:extLst>
              <a:ext uri="{FF2B5EF4-FFF2-40B4-BE49-F238E27FC236}">
                <a16:creationId xmlns:a16="http://schemas.microsoft.com/office/drawing/2014/main" id="{89FC3039-5243-4B31-8C73-6CDA98AD6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0747251" y="109396"/>
            <a:ext cx="1429957" cy="660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4">
            <a:extLst>
              <a:ext uri="{FF2B5EF4-FFF2-40B4-BE49-F238E27FC236}">
                <a16:creationId xmlns:a16="http://schemas.microsoft.com/office/drawing/2014/main" id="{89FC3039-5243-4B31-8C73-6CDA98AD6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37085" y="5446565"/>
            <a:ext cx="1429957" cy="720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35429" y="3691497"/>
          <a:ext cx="8102354" cy="3093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00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11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25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41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39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05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24334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00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1327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Исполнение 20</a:t>
                      </a:r>
                      <a:r>
                        <a:rPr kumimoji="0" 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r>
                        <a:rPr kumimoji="0" lang="ru-RU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kumimoji="0" lang="ru-RU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Уточненный план на 2022 год</a:t>
                      </a:r>
                      <a:endParaRPr lang="ru-RU" sz="10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000" b="1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Исполнение 2022 год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14061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 исполнения от уточненного плана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marL="0" marR="0" lvl="0" indent="0" algn="ctr" defTabSz="914061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ru-RU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Исполнение 2022г. в сравнении с 20</a:t>
                      </a:r>
                      <a:r>
                        <a:rPr kumimoji="0" 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r>
                        <a:rPr kumimoji="0" lang="ru-RU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</a:t>
                      </a:r>
                      <a:r>
                        <a:rPr kumimoji="0" 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г., 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862"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Налоговые доходы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1 428,3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1 586,8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1 649,2</a:t>
                      </a:r>
                      <a:endParaRPr lang="en-US" sz="1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1400" b="1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103,9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 b="1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115,5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154">
                <a:tc>
                  <a:txBody>
                    <a:bodyPr vert="horz" wrap="square"/>
                    <a:lstStyle/>
                    <a:p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НДФЛ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1 263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1 399,5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1 454,0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103,9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115,1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154">
                <a:tc>
                  <a:txBody>
                    <a:bodyPr vert="horz" wrap="square"/>
                    <a:lstStyle/>
                    <a:p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Акцизы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124,6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30,3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862">
                <a:tc>
                  <a:txBody>
                    <a:bodyPr vert="horz" wrap="square"/>
                    <a:lstStyle/>
                    <a:p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Налоги на совокупный доход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114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03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115,6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154">
                <a:tc>
                  <a:txBody>
                    <a:bodyPr vert="horz" wrap="square"/>
                    <a:lstStyle/>
                    <a:p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Налоги на имущество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51,7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103,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126,7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9862">
                <a:tc>
                  <a:txBody>
                    <a:bodyPr vert="horz" wrap="square"/>
                    <a:lstStyle/>
                    <a:p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Государственная пошлина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,4</a:t>
                      </a:r>
                      <a:endParaRPr lang="ru-RU" sz="140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sz="1400" baseline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400" baseline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aseline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ru-RU" sz="1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104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/>
                      <a:r>
                        <a:rPr lang="ru-RU" sz="140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91,7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6BDD5882-2F2F-44F8-97E7-B995A74E2E4F}"/>
              </a:ext>
            </a:extLst>
          </p:cNvPr>
          <p:cNvSpPr txBox="1"/>
          <p:nvPr/>
        </p:nvSpPr>
        <p:spPr>
          <a:xfrm>
            <a:off x="7974125" y="579404"/>
            <a:ext cx="1097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</p:spTree>
    <p:custDataLst>
      <p:tags r:id="rId9"/>
    </p:custDataLst>
    <p:extLst>
      <p:ext uri="{BB962C8B-B14F-4D97-AF65-F5344CB8AC3E}">
        <p14:creationId xmlns:p14="http://schemas.microsoft.com/office/powerpoint/2010/main" val="1770957821"/>
      </p:ext>
    </p:extLst>
  </p:cSld>
  <p:clrMapOvr>
    <a:masterClrMapping/>
  </p:clrMapOvr>
  <p:transition/>
  <p:timing/>
</p:sld>
</file>

<file path=ppt/slides/slide8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E68B18E-22B6-4281-8340-8F47CBFC66AB}"/>
              </a:ext>
            </a:extLst>
          </p:cNvPr>
          <p:cNvSpPr/>
          <p:nvPr/>
        </p:nvSpPr>
        <p:spPr>
          <a:xfrm>
            <a:off x="1274759" y="-35483"/>
            <a:ext cx="6052347" cy="456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r>
              <a:rPr lang="ru-RU"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Уровень жизни населения. Труд и занятость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76B905B-29E3-4CFB-A9BB-AED73C50E6ED}"/>
              </a:ext>
            </a:extLst>
          </p:cNvPr>
          <p:cNvSpPr/>
          <p:nvPr/>
        </p:nvSpPr>
        <p:spPr>
          <a:xfrm>
            <a:off x="8362713" y="883154"/>
            <a:ext cx="34210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дохода пенсионера и прожиточного минимума</a:t>
            </a:r>
          </a:p>
        </p:txBody>
      </p:sp>
      <p:grpSp>
        <p:nvGrpSpPr>
          <p:cNvPr id="16" name="Group 129">
            <a:extLst>
              <a:ext uri="{FF2B5EF4-FFF2-40B4-BE49-F238E27FC236}">
                <a16:creationId xmlns:a16="http://schemas.microsoft.com/office/drawing/2014/main" id="{AE401DA4-447B-4F36-B27F-29BAC51AE030}"/>
              </a:ext>
            </a:extLst>
          </p:cNvPr>
          <p:cNvGrpSpPr/>
          <p:nvPr/>
        </p:nvGrpSpPr>
        <p:grpSpPr>
          <a:xfrm>
            <a:off x="9259029" y="2449536"/>
            <a:ext cx="1344326" cy="1346424"/>
            <a:chOff x="2779490" y="2517211"/>
            <a:chExt cx="648499" cy="649042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7" name="Oval 52">
              <a:extLst>
                <a:ext uri="{FF2B5EF4-FFF2-40B4-BE49-F238E27FC236}">
                  <a16:creationId xmlns:a16="http://schemas.microsoft.com/office/drawing/2014/main" id="{9FB61217-6F36-4CCF-9DD6-02BFF18BD1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79490" y="2517211"/>
              <a:ext cx="648499" cy="649042"/>
            </a:xfrm>
            <a:prstGeom prst="ellipse">
              <a:avLst/>
            </a:prstGeom>
            <a:solidFill>
              <a:srgbClr val="006666">
                <a:alpha val="3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sp>
          <p:nvSpPr>
            <p:cNvPr id="18" name="Oval 53">
              <a:extLst>
                <a:ext uri="{FF2B5EF4-FFF2-40B4-BE49-F238E27FC236}">
                  <a16:creationId xmlns:a16="http://schemas.microsoft.com/office/drawing/2014/main" id="{A1DB6FE8-6348-42BB-A8B8-FB10E705FF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54317" y="2592102"/>
              <a:ext cx="498845" cy="499263"/>
            </a:xfrm>
            <a:prstGeom prst="ellipse">
              <a:avLst/>
            </a:prstGeom>
            <a:solidFill>
              <a:srgbClr val="006666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</p:grp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557663FB-FF48-4B2F-A122-D9A62B12AE36}"/>
              </a:ext>
            </a:extLst>
          </p:cNvPr>
          <p:cNvSpPr/>
          <p:nvPr/>
        </p:nvSpPr>
        <p:spPr>
          <a:xfrm>
            <a:off x="8970048" y="2908382"/>
            <a:ext cx="192228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cap="none" spc="50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174,9%</a:t>
            </a:r>
          </a:p>
          <a:p>
            <a:pPr algn="ctr"/>
            <a:r>
              <a:rPr lang="ru-RU" sz="2000" cap="none" spc="50">
                <a:ln w="11430"/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67B79819-5222-4D8C-B592-C29774475E97}"/>
              </a:ext>
            </a:extLst>
          </p:cNvPr>
          <p:cNvSpPr/>
          <p:nvPr/>
        </p:nvSpPr>
        <p:spPr>
          <a:xfrm>
            <a:off x="542625" y="837789"/>
            <a:ext cx="38760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номинальная начисленная заработная плата одного работника, рублей</a:t>
            </a:r>
          </a:p>
        </p:txBody>
      </p: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2A49EDE5-4964-46DA-9A1E-88E9F4A710BF}"/>
              </a:ext>
            </a:extLst>
          </p:cNvPr>
          <p:cNvGrpSpPr/>
          <p:nvPr/>
        </p:nvGrpSpPr>
        <p:grpSpPr>
          <a:xfrm>
            <a:off x="716533" y="1935752"/>
            <a:ext cx="2860358" cy="1884859"/>
            <a:chOff x="8741" y="1437872"/>
            <a:chExt cx="2860358" cy="1884859"/>
          </a:xfrm>
        </p:grpSpPr>
        <p:grpSp>
          <p:nvGrpSpPr>
            <p:cNvPr id="23" name="Группа 22">
              <a:extLst>
                <a:ext uri="{FF2B5EF4-FFF2-40B4-BE49-F238E27FC236}">
                  <a16:creationId xmlns:a16="http://schemas.microsoft.com/office/drawing/2014/main" id="{B2F0F3E6-A0F7-41CB-AD50-BCE3CD858CF2}"/>
                </a:ext>
              </a:extLst>
            </p:cNvPr>
            <p:cNvGrpSpPr/>
            <p:nvPr/>
          </p:nvGrpSpPr>
          <p:grpSpPr>
            <a:xfrm>
              <a:off x="8741" y="1437872"/>
              <a:ext cx="2860358" cy="1884859"/>
              <a:chOff x="8452276" y="3361370"/>
              <a:chExt cx="2860358" cy="1884859"/>
            </a:xfrm>
          </p:grpSpPr>
          <p:sp>
            <p:nvSpPr>
              <p:cNvPr id="26" name="Rounded Rectangle 106">
                <a:extLst>
                  <a:ext uri="{FF2B5EF4-FFF2-40B4-BE49-F238E27FC236}">
                    <a16:creationId xmlns:a16="http://schemas.microsoft.com/office/drawing/2014/main" id="{3232E989-AF6B-4C32-911A-FA4A3E1961E9}"/>
                  </a:ext>
                </a:extLst>
              </p:cNvPr>
              <p:cNvSpPr/>
              <p:nvPr/>
            </p:nvSpPr>
            <p:spPr>
              <a:xfrm>
                <a:off x="9324386" y="4870958"/>
                <a:ext cx="496637" cy="147644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56595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" name="Rounded Rectangle 107">
                <a:extLst>
                  <a:ext uri="{FF2B5EF4-FFF2-40B4-BE49-F238E27FC236}">
                    <a16:creationId xmlns:a16="http://schemas.microsoft.com/office/drawing/2014/main" id="{C08F547F-9AB7-4857-A0E3-391B4486E29B}"/>
                  </a:ext>
                </a:extLst>
              </p:cNvPr>
              <p:cNvSpPr/>
              <p:nvPr/>
            </p:nvSpPr>
            <p:spPr>
              <a:xfrm>
                <a:off x="9324387" y="4674457"/>
                <a:ext cx="496637" cy="147644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914400"/>
                <a:endParaRPr lang="en-US" sz="2000" kern="0">
                  <a:solidFill>
                    <a:srgbClr val="56595E"/>
                  </a:solidFill>
                  <a:latin typeface="Calibri"/>
                </a:endParaRPr>
              </a:p>
            </p:txBody>
          </p:sp>
          <p:sp>
            <p:nvSpPr>
              <p:cNvPr id="28" name="Rounded Rectangle 108">
                <a:extLst>
                  <a:ext uri="{FF2B5EF4-FFF2-40B4-BE49-F238E27FC236}">
                    <a16:creationId xmlns:a16="http://schemas.microsoft.com/office/drawing/2014/main" id="{55F5F897-E1F8-4983-9246-FBD3DE3BD77B}"/>
                  </a:ext>
                </a:extLst>
              </p:cNvPr>
              <p:cNvSpPr/>
              <p:nvPr/>
            </p:nvSpPr>
            <p:spPr>
              <a:xfrm>
                <a:off x="9324388" y="4460637"/>
                <a:ext cx="496637" cy="147644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914400"/>
                <a:endParaRPr lang="en-US" sz="2000" kern="0">
                  <a:solidFill>
                    <a:srgbClr val="56595E"/>
                  </a:solidFill>
                  <a:latin typeface="Calibri"/>
                </a:endParaRPr>
              </a:p>
            </p:txBody>
          </p:sp>
          <p:sp>
            <p:nvSpPr>
              <p:cNvPr id="29" name="object 206">
                <a:extLst>
                  <a:ext uri="{FF2B5EF4-FFF2-40B4-BE49-F238E27FC236}">
                    <a16:creationId xmlns:a16="http://schemas.microsoft.com/office/drawing/2014/main" id="{C50FF67A-0A0C-425C-8947-CF5896DB7B20}"/>
                  </a:ext>
                </a:extLst>
              </p:cNvPr>
              <p:cNvSpPr txBox="1"/>
              <p:nvPr/>
            </p:nvSpPr>
            <p:spPr>
              <a:xfrm>
                <a:off x="9164486" y="5018602"/>
                <a:ext cx="656536" cy="196849"/>
              </a:xfrm>
              <a:prstGeom prst="rect">
                <a:avLst/>
              </a:prstGeom>
            </p:spPr>
            <p:txBody>
              <a:bodyPr vert="horz" wrap="square" lIns="0" tIns="12065" rIns="0" bIns="0" rtlCol="0">
                <a:spAutoFit/>
              </a:bodyPr>
              <a:lstStyle/>
              <a:p>
                <a:pPr marL="11661" defTabSz="839668">
                  <a:spcBef>
                    <a:spcPts val="87"/>
                  </a:spcBef>
                  <a:defRPr/>
                </a:pPr>
                <a:r>
                  <a:rPr sz="1200">
                    <a:solidFill>
                      <a:srgbClr val="6B6B6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r>
                  <a:rPr lang="ru-RU" sz="1200">
                    <a:solidFill>
                      <a:srgbClr val="6B6B6B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 год</a:t>
                </a:r>
                <a:endParaRPr sz="1200">
                  <a:solidFill>
                    <a:srgbClr val="6B6B6B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object 206">
                <a:extLst>
                  <a:ext uri="{FF2B5EF4-FFF2-40B4-BE49-F238E27FC236}">
                    <a16:creationId xmlns:a16="http://schemas.microsoft.com/office/drawing/2014/main" id="{8C4DE0E4-AB92-46A9-ACA3-6F755CD86FA4}"/>
                  </a:ext>
                </a:extLst>
              </p:cNvPr>
              <p:cNvSpPr txBox="1"/>
              <p:nvPr/>
            </p:nvSpPr>
            <p:spPr>
              <a:xfrm>
                <a:off x="10076817" y="5018603"/>
                <a:ext cx="903013" cy="227626"/>
              </a:xfrm>
              <a:prstGeom prst="rect">
                <a:avLst/>
              </a:prstGeom>
              <a:noFill/>
            </p:spPr>
            <p:txBody>
              <a:bodyPr vert="horz" wrap="square" lIns="0" tIns="12065" rIns="0" bIns="0" rtlCol="0">
                <a:spAutoFit/>
              </a:bodyPr>
              <a:lstStyle/>
              <a:p>
                <a:pPr algn="ctr" defTabSz="839668">
                  <a:defRPr/>
                </a:pPr>
                <a:r>
                  <a:rPr lang="ru-RU" sz="1400" b="1" kern="0" spc="37">
                    <a:solidFill>
                      <a:srgbClr val="C00000"/>
                    </a:solidFill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ru-RU" sz="1200" b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2022 год</a:t>
                </a:r>
                <a:endParaRPr sz="1200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Стрелка вправо 221">
                <a:extLst>
                  <a:ext uri="{FF2B5EF4-FFF2-40B4-BE49-F238E27FC236}">
                    <a16:creationId xmlns:a16="http://schemas.microsoft.com/office/drawing/2014/main" id="{0DB45C15-820B-4318-9648-0997305E0455}"/>
                  </a:ext>
                </a:extLst>
              </p:cNvPr>
              <p:cNvSpPr/>
              <p:nvPr/>
            </p:nvSpPr>
            <p:spPr>
              <a:xfrm rot="5400000" flipH="1">
                <a:off x="9659419" y="3528206"/>
                <a:ext cx="283134" cy="653213"/>
              </a:xfrm>
              <a:prstGeom prst="rightArrow">
                <a:avLst/>
              </a:prstGeom>
              <a:gradFill flip="none" rotWithShape="0">
                <a:gsLst>
                  <a:gs pos="0">
                    <a:srgbClr val="C00000"/>
                  </a:gs>
                  <a:gs pos="51000">
                    <a:srgbClr val="EF4A4A">
                      <a:lumMod val="75000"/>
                    </a:srgbClr>
                  </a:gs>
                  <a:gs pos="93000">
                    <a:srgbClr val="EF4A4A">
                      <a:tint val="23500"/>
                      <a:satMod val="160000"/>
                    </a:srgb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32" name="Rounded Rectangle 106">
                <a:extLst>
                  <a:ext uri="{FF2B5EF4-FFF2-40B4-BE49-F238E27FC236}">
                    <a16:creationId xmlns:a16="http://schemas.microsoft.com/office/drawing/2014/main" id="{45B4BE8B-1EFF-4B05-AD00-BD644AEEEE98}"/>
                  </a:ext>
                </a:extLst>
              </p:cNvPr>
              <p:cNvSpPr/>
              <p:nvPr/>
            </p:nvSpPr>
            <p:spPr>
              <a:xfrm>
                <a:off x="10199388" y="4873610"/>
                <a:ext cx="496637" cy="147644"/>
              </a:xfrm>
              <a:prstGeom prst="roundRect">
                <a:avLst/>
              </a:prstGeom>
              <a:solidFill>
                <a:srgbClr val="006666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56595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" name="Rounded Rectangle 107">
                <a:extLst>
                  <a:ext uri="{FF2B5EF4-FFF2-40B4-BE49-F238E27FC236}">
                    <a16:creationId xmlns:a16="http://schemas.microsoft.com/office/drawing/2014/main" id="{AB054812-07E5-4F91-A616-8233CD922AF8}"/>
                  </a:ext>
                </a:extLst>
              </p:cNvPr>
              <p:cNvSpPr/>
              <p:nvPr/>
            </p:nvSpPr>
            <p:spPr>
              <a:xfrm>
                <a:off x="10199389" y="4677109"/>
                <a:ext cx="496637" cy="147644"/>
              </a:xfrm>
              <a:prstGeom prst="roundRect">
                <a:avLst/>
              </a:prstGeom>
              <a:solidFill>
                <a:srgbClr val="006666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914400"/>
                <a:endParaRPr lang="en-US" sz="2000" kern="0">
                  <a:solidFill>
                    <a:srgbClr val="56595E"/>
                  </a:solidFill>
                  <a:latin typeface="Calibri"/>
                </a:endParaRPr>
              </a:p>
            </p:txBody>
          </p:sp>
          <p:sp>
            <p:nvSpPr>
              <p:cNvPr id="34" name="Rounded Rectangle 108">
                <a:extLst>
                  <a:ext uri="{FF2B5EF4-FFF2-40B4-BE49-F238E27FC236}">
                    <a16:creationId xmlns:a16="http://schemas.microsoft.com/office/drawing/2014/main" id="{DB659394-F225-490F-A9FD-0E75C5DE0773}"/>
                  </a:ext>
                </a:extLst>
              </p:cNvPr>
              <p:cNvSpPr/>
              <p:nvPr/>
            </p:nvSpPr>
            <p:spPr>
              <a:xfrm>
                <a:off x="10199390" y="4463289"/>
                <a:ext cx="496637" cy="147644"/>
              </a:xfrm>
              <a:prstGeom prst="roundRect">
                <a:avLst/>
              </a:prstGeom>
              <a:solidFill>
                <a:srgbClr val="006666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914400"/>
                <a:endParaRPr lang="en-US" sz="2000" kern="0">
                  <a:solidFill>
                    <a:srgbClr val="56595E"/>
                  </a:solidFill>
                  <a:latin typeface="Calibri"/>
                </a:endParaRPr>
              </a:p>
            </p:txBody>
          </p:sp>
          <p:sp>
            <p:nvSpPr>
              <p:cNvPr id="35" name="Rounded Rectangle 109">
                <a:extLst>
                  <a:ext uri="{FF2B5EF4-FFF2-40B4-BE49-F238E27FC236}">
                    <a16:creationId xmlns:a16="http://schemas.microsoft.com/office/drawing/2014/main" id="{26D5AFDF-A631-4EB0-81F5-B01C5DBF300B}"/>
                  </a:ext>
                </a:extLst>
              </p:cNvPr>
              <p:cNvSpPr/>
              <p:nvPr/>
            </p:nvSpPr>
            <p:spPr>
              <a:xfrm>
                <a:off x="10199388" y="4266788"/>
                <a:ext cx="496637" cy="147644"/>
              </a:xfrm>
              <a:prstGeom prst="roundRect">
                <a:avLst/>
              </a:prstGeom>
              <a:solidFill>
                <a:srgbClr val="006666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914400"/>
                <a:endParaRPr lang="en-US" sz="2000" kern="0">
                  <a:solidFill>
                    <a:srgbClr val="56595E"/>
                  </a:solidFill>
                  <a:latin typeface="Calibri"/>
                </a:endParaRPr>
              </a:p>
            </p:txBody>
          </p:sp>
          <p:sp>
            <p:nvSpPr>
              <p:cNvPr id="36" name="Rounded Rectangle 110">
                <a:extLst>
                  <a:ext uri="{FF2B5EF4-FFF2-40B4-BE49-F238E27FC236}">
                    <a16:creationId xmlns:a16="http://schemas.microsoft.com/office/drawing/2014/main" id="{AE21BB61-98C2-4806-B7CD-17A1AE98B863}"/>
                  </a:ext>
                </a:extLst>
              </p:cNvPr>
              <p:cNvSpPr/>
              <p:nvPr/>
            </p:nvSpPr>
            <p:spPr>
              <a:xfrm>
                <a:off x="10199392" y="4055653"/>
                <a:ext cx="496637" cy="147644"/>
              </a:xfrm>
              <a:prstGeom prst="roundRect">
                <a:avLst/>
              </a:prstGeom>
              <a:solidFill>
                <a:srgbClr val="006666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914400"/>
                <a:endParaRPr lang="en-US" sz="2000" kern="0">
                  <a:solidFill>
                    <a:srgbClr val="56595E"/>
                  </a:solidFill>
                  <a:latin typeface="Calibri"/>
                </a:endParaRPr>
              </a:p>
            </p:txBody>
          </p: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D9F7F704-6167-4C24-BF66-FC05C4D6CDE2}"/>
                  </a:ext>
                </a:extLst>
              </p:cNvPr>
              <p:cNvSpPr/>
              <p:nvPr/>
            </p:nvSpPr>
            <p:spPr>
              <a:xfrm>
                <a:off x="8452276" y="3361370"/>
                <a:ext cx="2860358" cy="3057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3967" tIns="41984" rIns="83967" bIns="41984" rtlCol="0" anchor="ctr"/>
              <a:lstStyle/>
              <a:p>
                <a:pPr algn="ctr"/>
                <a:r>
                  <a:rPr lang="ru-RU" sz="1400" b="1">
                    <a:solidFill>
                      <a:srgbClr val="1B6F5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13,4%</a:t>
                </a:r>
                <a:endParaRPr lang="ru-RU" sz="1200">
                  <a:solidFill>
                    <a:srgbClr val="1B6F5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4" name="object 206">
              <a:extLst>
                <a:ext uri="{FF2B5EF4-FFF2-40B4-BE49-F238E27FC236}">
                  <a16:creationId xmlns:a16="http://schemas.microsoft.com/office/drawing/2014/main" id="{E68DB569-6CBE-4161-8D77-92DBD984F39A}"/>
                </a:ext>
              </a:extLst>
            </p:cNvPr>
            <p:cNvSpPr txBox="1"/>
            <p:nvPr/>
          </p:nvSpPr>
          <p:spPr>
            <a:xfrm>
              <a:off x="725446" y="2219188"/>
              <a:ext cx="1042770" cy="25840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696" defTabSz="914173">
                <a:spcBef>
                  <a:spcPts val="95"/>
                </a:spcBef>
                <a:defRPr/>
              </a:pPr>
              <a:r>
                <a:rPr lang="ru-RU" sz="1600" b="1" kern="0" spc="40">
                  <a:solidFill>
                    <a:srgbClr val="A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92 435,6</a:t>
              </a:r>
              <a:endParaRPr sz="1600" b="1" kern="0"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object 206">
              <a:extLst>
                <a:ext uri="{FF2B5EF4-FFF2-40B4-BE49-F238E27FC236}">
                  <a16:creationId xmlns:a16="http://schemas.microsoft.com/office/drawing/2014/main" id="{A1A4FC84-AB27-4909-9981-A8A32E5F1DCD}"/>
                </a:ext>
              </a:extLst>
            </p:cNvPr>
            <p:cNvSpPr txBox="1"/>
            <p:nvPr/>
          </p:nvSpPr>
          <p:spPr>
            <a:xfrm>
              <a:off x="1699240" y="1841873"/>
              <a:ext cx="1042770" cy="25840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696" defTabSz="914173">
                <a:spcBef>
                  <a:spcPts val="95"/>
                </a:spcBef>
                <a:defRPr/>
              </a:pPr>
              <a:r>
                <a:rPr lang="ru-RU" sz="1600" b="1" kern="0" spc="40">
                  <a:solidFill>
                    <a:srgbClr val="A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104 828,8</a:t>
              </a:r>
              <a:endParaRPr sz="1600" b="1" kern="0"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1EBCA0F7-272B-4474-A8B5-1611FA629981}"/>
              </a:ext>
            </a:extLst>
          </p:cNvPr>
          <p:cNvSpPr/>
          <p:nvPr/>
        </p:nvSpPr>
        <p:spPr>
          <a:xfrm>
            <a:off x="4195590" y="918882"/>
            <a:ext cx="397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Среднедушевые денежные доходы населения (в месяц), рублей</a:t>
            </a: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id="{FD0A37B5-F2B9-4F87-A6B4-7B3B737FDF41}"/>
              </a:ext>
            </a:extLst>
          </p:cNvPr>
          <p:cNvGrpSpPr/>
          <p:nvPr/>
        </p:nvGrpSpPr>
        <p:grpSpPr>
          <a:xfrm>
            <a:off x="4788736" y="1945349"/>
            <a:ext cx="2860358" cy="1926091"/>
            <a:chOff x="129747" y="1396640"/>
            <a:chExt cx="2860358" cy="1926091"/>
          </a:xfrm>
        </p:grpSpPr>
        <p:grpSp>
          <p:nvGrpSpPr>
            <p:cNvPr id="40" name="Группа 39">
              <a:extLst>
                <a:ext uri="{FF2B5EF4-FFF2-40B4-BE49-F238E27FC236}">
                  <a16:creationId xmlns:a16="http://schemas.microsoft.com/office/drawing/2014/main" id="{67DFFE85-A504-4880-A614-E1889FE1E967}"/>
                </a:ext>
              </a:extLst>
            </p:cNvPr>
            <p:cNvGrpSpPr/>
            <p:nvPr/>
          </p:nvGrpSpPr>
          <p:grpSpPr>
            <a:xfrm>
              <a:off x="129747" y="1396640"/>
              <a:ext cx="2860358" cy="1926091"/>
              <a:chOff x="8573282" y="3320138"/>
              <a:chExt cx="2860358" cy="1926091"/>
            </a:xfrm>
          </p:grpSpPr>
          <p:sp>
            <p:nvSpPr>
              <p:cNvPr id="43" name="Rounded Rectangle 106">
                <a:extLst>
                  <a:ext uri="{FF2B5EF4-FFF2-40B4-BE49-F238E27FC236}">
                    <a16:creationId xmlns:a16="http://schemas.microsoft.com/office/drawing/2014/main" id="{C853523D-8614-410F-8D21-8C51DF989396}"/>
                  </a:ext>
                </a:extLst>
              </p:cNvPr>
              <p:cNvSpPr/>
              <p:nvPr/>
            </p:nvSpPr>
            <p:spPr>
              <a:xfrm>
                <a:off x="9324386" y="4870958"/>
                <a:ext cx="496637" cy="147644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666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4" name="Rounded Rectangle 107">
                <a:extLst>
                  <a:ext uri="{FF2B5EF4-FFF2-40B4-BE49-F238E27FC236}">
                    <a16:creationId xmlns:a16="http://schemas.microsoft.com/office/drawing/2014/main" id="{B01341E9-9889-49C2-BD05-8A475D007B62}"/>
                  </a:ext>
                </a:extLst>
              </p:cNvPr>
              <p:cNvSpPr/>
              <p:nvPr/>
            </p:nvSpPr>
            <p:spPr>
              <a:xfrm>
                <a:off x="9324387" y="4674457"/>
                <a:ext cx="496637" cy="147644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914400"/>
                <a:endParaRPr lang="en-US" sz="2000" kern="0">
                  <a:solidFill>
                    <a:srgbClr val="006666"/>
                  </a:solidFill>
                  <a:latin typeface="Calibri"/>
                </a:endParaRPr>
              </a:p>
            </p:txBody>
          </p:sp>
          <p:sp>
            <p:nvSpPr>
              <p:cNvPr id="45" name="Rounded Rectangle 108">
                <a:extLst>
                  <a:ext uri="{FF2B5EF4-FFF2-40B4-BE49-F238E27FC236}">
                    <a16:creationId xmlns:a16="http://schemas.microsoft.com/office/drawing/2014/main" id="{549A2B5C-AC34-41DA-B664-3E4120A12A2F}"/>
                  </a:ext>
                </a:extLst>
              </p:cNvPr>
              <p:cNvSpPr/>
              <p:nvPr/>
            </p:nvSpPr>
            <p:spPr>
              <a:xfrm>
                <a:off x="9324388" y="4460637"/>
                <a:ext cx="496637" cy="147644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914400"/>
                <a:endParaRPr lang="en-US" sz="2000" kern="0">
                  <a:solidFill>
                    <a:srgbClr val="006666"/>
                  </a:solidFill>
                  <a:latin typeface="Calibri"/>
                </a:endParaRPr>
              </a:p>
            </p:txBody>
          </p:sp>
          <p:sp>
            <p:nvSpPr>
              <p:cNvPr id="46" name="object 206">
                <a:extLst>
                  <a:ext uri="{FF2B5EF4-FFF2-40B4-BE49-F238E27FC236}">
                    <a16:creationId xmlns:a16="http://schemas.microsoft.com/office/drawing/2014/main" id="{781E1A0E-1181-406F-BDFE-C8AF1E7B5FFB}"/>
                  </a:ext>
                </a:extLst>
              </p:cNvPr>
              <p:cNvSpPr txBox="1"/>
              <p:nvPr/>
            </p:nvSpPr>
            <p:spPr>
              <a:xfrm>
                <a:off x="9164486" y="5018602"/>
                <a:ext cx="656536" cy="196849"/>
              </a:xfrm>
              <a:prstGeom prst="rect">
                <a:avLst/>
              </a:prstGeom>
            </p:spPr>
            <p:txBody>
              <a:bodyPr vert="horz" wrap="square" lIns="0" tIns="12065" rIns="0" bIns="0" rtlCol="0">
                <a:spAutoFit/>
              </a:bodyPr>
              <a:lstStyle/>
              <a:p>
                <a:pPr marL="11661" defTabSz="839668">
                  <a:spcBef>
                    <a:spcPts val="87"/>
                  </a:spcBef>
                  <a:defRPr/>
                </a:pPr>
                <a:r>
                  <a:rPr sz="1200">
                    <a:solidFill>
                      <a:srgbClr val="00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r>
                  <a:rPr lang="ru-RU" sz="1200">
                    <a:solidFill>
                      <a:srgbClr val="00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 год</a:t>
                </a:r>
                <a:endParaRPr sz="1200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object 206">
                <a:extLst>
                  <a:ext uri="{FF2B5EF4-FFF2-40B4-BE49-F238E27FC236}">
                    <a16:creationId xmlns:a16="http://schemas.microsoft.com/office/drawing/2014/main" id="{E8DA06E5-E66C-412F-955D-8568AC7873A4}"/>
                  </a:ext>
                </a:extLst>
              </p:cNvPr>
              <p:cNvSpPr txBox="1"/>
              <p:nvPr/>
            </p:nvSpPr>
            <p:spPr>
              <a:xfrm>
                <a:off x="10076817" y="5018603"/>
                <a:ext cx="903013" cy="227626"/>
              </a:xfrm>
              <a:prstGeom prst="rect">
                <a:avLst/>
              </a:prstGeom>
              <a:noFill/>
            </p:spPr>
            <p:txBody>
              <a:bodyPr vert="horz" wrap="square" lIns="0" tIns="12065" rIns="0" bIns="0" rtlCol="0">
                <a:spAutoFit/>
              </a:bodyPr>
              <a:lstStyle/>
              <a:p>
                <a:pPr algn="ctr" defTabSz="839668">
                  <a:defRPr/>
                </a:pPr>
                <a:r>
                  <a:rPr lang="ru-RU" sz="1400" b="1" kern="0" spc="37">
                    <a:solidFill>
                      <a:srgbClr val="006666"/>
                    </a:solidFill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ru-RU" sz="1200" b="1">
                    <a:solidFill>
                      <a:srgbClr val="0066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2022 год</a:t>
                </a:r>
                <a:endParaRPr sz="1200" b="1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Стрелка вправо 221">
                <a:extLst>
                  <a:ext uri="{FF2B5EF4-FFF2-40B4-BE49-F238E27FC236}">
                    <a16:creationId xmlns:a16="http://schemas.microsoft.com/office/drawing/2014/main" id="{E9862340-BF0D-4CEE-A3C3-D5BBC8E6A71C}"/>
                  </a:ext>
                </a:extLst>
              </p:cNvPr>
              <p:cNvSpPr/>
              <p:nvPr/>
            </p:nvSpPr>
            <p:spPr>
              <a:xfrm rot="5400000" flipH="1">
                <a:off x="9659419" y="3528206"/>
                <a:ext cx="283134" cy="653213"/>
              </a:xfrm>
              <a:prstGeom prst="rightArrow">
                <a:avLst/>
              </a:prstGeom>
              <a:gradFill flip="none" rotWithShape="0">
                <a:gsLst>
                  <a:gs pos="0">
                    <a:srgbClr val="C00000"/>
                  </a:gs>
                  <a:gs pos="51000">
                    <a:srgbClr val="EF4A4A">
                      <a:lumMod val="75000"/>
                    </a:srgbClr>
                  </a:gs>
                  <a:gs pos="93000">
                    <a:srgbClr val="EF4A4A">
                      <a:tint val="23500"/>
                      <a:satMod val="160000"/>
                    </a:srgb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rgbClr val="006666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49" name="Rounded Rectangle 106">
                <a:extLst>
                  <a:ext uri="{FF2B5EF4-FFF2-40B4-BE49-F238E27FC236}">
                    <a16:creationId xmlns:a16="http://schemas.microsoft.com/office/drawing/2014/main" id="{12286E3B-71DB-46E1-942C-8FD0252777E5}"/>
                  </a:ext>
                </a:extLst>
              </p:cNvPr>
              <p:cNvSpPr/>
              <p:nvPr/>
            </p:nvSpPr>
            <p:spPr>
              <a:xfrm>
                <a:off x="10199388" y="4873610"/>
                <a:ext cx="496637" cy="147644"/>
              </a:xfrm>
              <a:prstGeom prst="roundRect">
                <a:avLst/>
              </a:prstGeom>
              <a:solidFill>
                <a:srgbClr val="AC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00666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0" name="Rounded Rectangle 107">
                <a:extLst>
                  <a:ext uri="{FF2B5EF4-FFF2-40B4-BE49-F238E27FC236}">
                    <a16:creationId xmlns:a16="http://schemas.microsoft.com/office/drawing/2014/main" id="{B43CFE01-9666-4466-BEAA-26E01D96400E}"/>
                  </a:ext>
                </a:extLst>
              </p:cNvPr>
              <p:cNvSpPr/>
              <p:nvPr/>
            </p:nvSpPr>
            <p:spPr>
              <a:xfrm>
                <a:off x="10199389" y="4677109"/>
                <a:ext cx="496637" cy="147644"/>
              </a:xfrm>
              <a:prstGeom prst="roundRect">
                <a:avLst/>
              </a:prstGeom>
              <a:solidFill>
                <a:srgbClr val="AC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914400"/>
                <a:endParaRPr lang="en-US" sz="2000" kern="0">
                  <a:solidFill>
                    <a:srgbClr val="006666"/>
                  </a:solidFill>
                  <a:latin typeface="Calibri"/>
                </a:endParaRPr>
              </a:p>
            </p:txBody>
          </p:sp>
          <p:sp>
            <p:nvSpPr>
              <p:cNvPr id="51" name="Rounded Rectangle 108">
                <a:extLst>
                  <a:ext uri="{FF2B5EF4-FFF2-40B4-BE49-F238E27FC236}">
                    <a16:creationId xmlns:a16="http://schemas.microsoft.com/office/drawing/2014/main" id="{85CAB486-A9AB-434C-BCB3-55E8D49E2507}"/>
                  </a:ext>
                </a:extLst>
              </p:cNvPr>
              <p:cNvSpPr/>
              <p:nvPr/>
            </p:nvSpPr>
            <p:spPr>
              <a:xfrm>
                <a:off x="10199390" y="4463289"/>
                <a:ext cx="496637" cy="147644"/>
              </a:xfrm>
              <a:prstGeom prst="roundRect">
                <a:avLst/>
              </a:prstGeom>
              <a:solidFill>
                <a:srgbClr val="AC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914400"/>
                <a:endParaRPr lang="en-US" sz="2000" kern="0">
                  <a:solidFill>
                    <a:srgbClr val="006666"/>
                  </a:solidFill>
                  <a:latin typeface="Calibri"/>
                </a:endParaRPr>
              </a:p>
            </p:txBody>
          </p:sp>
          <p:sp>
            <p:nvSpPr>
              <p:cNvPr id="52" name="Rounded Rectangle 109">
                <a:extLst>
                  <a:ext uri="{FF2B5EF4-FFF2-40B4-BE49-F238E27FC236}">
                    <a16:creationId xmlns:a16="http://schemas.microsoft.com/office/drawing/2014/main" id="{B14A457F-B3DA-4D37-B6D0-3E704C286D99}"/>
                  </a:ext>
                </a:extLst>
              </p:cNvPr>
              <p:cNvSpPr/>
              <p:nvPr/>
            </p:nvSpPr>
            <p:spPr>
              <a:xfrm>
                <a:off x="10199388" y="4266788"/>
                <a:ext cx="496637" cy="147644"/>
              </a:xfrm>
              <a:prstGeom prst="roundRect">
                <a:avLst/>
              </a:prstGeom>
              <a:solidFill>
                <a:srgbClr val="AC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914400"/>
                <a:endParaRPr lang="en-US" sz="2000" kern="0">
                  <a:solidFill>
                    <a:srgbClr val="006666"/>
                  </a:solidFill>
                  <a:latin typeface="Calibri"/>
                </a:endParaRPr>
              </a:p>
            </p:txBody>
          </p:sp>
          <p:sp>
            <p:nvSpPr>
              <p:cNvPr id="53" name="Rounded Rectangle 110">
                <a:extLst>
                  <a:ext uri="{FF2B5EF4-FFF2-40B4-BE49-F238E27FC236}">
                    <a16:creationId xmlns:a16="http://schemas.microsoft.com/office/drawing/2014/main" id="{D8D74215-5A0C-46DE-802E-E25A01D88734}"/>
                  </a:ext>
                </a:extLst>
              </p:cNvPr>
              <p:cNvSpPr/>
              <p:nvPr/>
            </p:nvSpPr>
            <p:spPr>
              <a:xfrm>
                <a:off x="10199392" y="4055653"/>
                <a:ext cx="496637" cy="147644"/>
              </a:xfrm>
              <a:prstGeom prst="roundRect">
                <a:avLst/>
              </a:prstGeom>
              <a:solidFill>
                <a:srgbClr val="AC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914400"/>
                <a:endParaRPr lang="en-US" sz="2000" kern="0">
                  <a:solidFill>
                    <a:srgbClr val="006666"/>
                  </a:solidFill>
                  <a:latin typeface="Calibri"/>
                </a:endParaRPr>
              </a:p>
            </p:txBody>
          </p:sp>
          <p:sp>
            <p:nvSpPr>
              <p:cNvPr id="54" name="Прямоугольник 53">
                <a:extLst>
                  <a:ext uri="{FF2B5EF4-FFF2-40B4-BE49-F238E27FC236}">
                    <a16:creationId xmlns:a16="http://schemas.microsoft.com/office/drawing/2014/main" id="{5B649EFD-2025-427B-A01F-65BF5CB5EEAF}"/>
                  </a:ext>
                </a:extLst>
              </p:cNvPr>
              <p:cNvSpPr/>
              <p:nvPr/>
            </p:nvSpPr>
            <p:spPr>
              <a:xfrm>
                <a:off x="8573282" y="3320138"/>
                <a:ext cx="2860358" cy="3057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3967" tIns="41984" rIns="83967" bIns="41984" rtlCol="0" anchor="ctr"/>
              <a:lstStyle/>
              <a:p>
                <a:pPr algn="ctr"/>
                <a:r>
                  <a:rPr lang="ru-RU" sz="1400" b="1">
                    <a:solidFill>
                      <a:srgbClr val="A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3,2%</a:t>
                </a:r>
                <a:endParaRPr lang="ru-RU" sz="1200">
                  <a:solidFill>
                    <a:srgbClr val="AC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1" name="object 206">
              <a:extLst>
                <a:ext uri="{FF2B5EF4-FFF2-40B4-BE49-F238E27FC236}">
                  <a16:creationId xmlns:a16="http://schemas.microsoft.com/office/drawing/2014/main" id="{FAC08AEB-980E-4A11-9D6D-AC8995F2F00C}"/>
                </a:ext>
              </a:extLst>
            </p:cNvPr>
            <p:cNvSpPr txBox="1"/>
            <p:nvPr/>
          </p:nvSpPr>
          <p:spPr>
            <a:xfrm>
              <a:off x="725446" y="2219188"/>
              <a:ext cx="1042770" cy="25840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696" defTabSz="914173">
                <a:spcBef>
                  <a:spcPts val="95"/>
                </a:spcBef>
                <a:defRPr/>
              </a:pPr>
              <a:r>
                <a:rPr lang="ru-RU" sz="1600" b="1" kern="0" spc="40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59 831,9</a:t>
              </a:r>
              <a:endParaRPr sz="1600" b="1" kern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object 206">
              <a:extLst>
                <a:ext uri="{FF2B5EF4-FFF2-40B4-BE49-F238E27FC236}">
                  <a16:creationId xmlns:a16="http://schemas.microsoft.com/office/drawing/2014/main" id="{B4C925FC-14FA-4C63-9C2F-D522E887B973}"/>
                </a:ext>
              </a:extLst>
            </p:cNvPr>
            <p:cNvSpPr txBox="1"/>
            <p:nvPr/>
          </p:nvSpPr>
          <p:spPr>
            <a:xfrm>
              <a:off x="1756885" y="1853726"/>
              <a:ext cx="1042770" cy="25840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696" defTabSz="914173">
                <a:spcBef>
                  <a:spcPts val="95"/>
                </a:spcBef>
                <a:defRPr/>
              </a:pPr>
              <a:r>
                <a:rPr lang="ru-RU" sz="1600" b="1" kern="0" spc="40">
                  <a:solidFill>
                    <a:srgbClr val="0066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61 757,7</a:t>
              </a:r>
              <a:endParaRPr sz="1600" b="1" kern="0">
                <a:solidFill>
                  <a:srgbClr val="006666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87572536-60D3-42FF-806E-AD72F6BC7265}"/>
              </a:ext>
            </a:extLst>
          </p:cNvPr>
          <p:cNvSpPr/>
          <p:nvPr/>
        </p:nvSpPr>
        <p:spPr>
          <a:xfrm>
            <a:off x="-96756" y="3863421"/>
            <a:ext cx="1219041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просроченная задолженность по заработной плате на предприятиях Нефтеюганского района</a:t>
            </a:r>
          </a:p>
        </p:txBody>
      </p:sp>
      <p:sp>
        <p:nvSpPr>
          <p:cNvPr id="56" name="Retângulo 70">
            <a:extLst>
              <a:ext uri="{FF2B5EF4-FFF2-40B4-BE49-F238E27FC236}">
                <a16:creationId xmlns:a16="http://schemas.microsoft.com/office/drawing/2014/main" id="{003BDBD7-6EB9-4AEB-9C15-3F1D643D4006}"/>
              </a:ext>
            </a:extLst>
          </p:cNvPr>
          <p:cNvSpPr/>
          <p:nvPr/>
        </p:nvSpPr>
        <p:spPr>
          <a:xfrm>
            <a:off x="-50219" y="5414204"/>
            <a:ext cx="2721996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регистрируемой безработицы на 01.01.2023</a:t>
            </a:r>
            <a:endParaRPr lang="pt-BR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id="{331DC633-BD67-4773-AE48-73AE735F467D}"/>
              </a:ext>
            </a:extLst>
          </p:cNvPr>
          <p:cNvSpPr/>
          <p:nvPr/>
        </p:nvSpPr>
        <p:spPr>
          <a:xfrm>
            <a:off x="333933" y="4516227"/>
            <a:ext cx="1922287" cy="8463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0,05%</a:t>
            </a:r>
          </a:p>
          <a:p>
            <a:pPr algn="ctr"/>
            <a:r>
              <a:rPr lang="ru-RU" sz="16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8" name="Retângulo 70">
            <a:extLst>
              <a:ext uri="{FF2B5EF4-FFF2-40B4-BE49-F238E27FC236}">
                <a16:creationId xmlns:a16="http://schemas.microsoft.com/office/drawing/2014/main" id="{CB2864E0-9CF4-49E7-AF23-BD3838DEA4E6}"/>
              </a:ext>
            </a:extLst>
          </p:cNvPr>
          <p:cNvSpPr/>
          <p:nvPr/>
        </p:nvSpPr>
        <p:spPr>
          <a:xfrm>
            <a:off x="2291977" y="5421812"/>
            <a:ext cx="2863265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зарегистрированных безработных на 01.01.2023</a:t>
            </a:r>
            <a:endParaRPr lang="pt-BR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DE0C63FE-A576-4C2E-ACF4-502665210837}"/>
              </a:ext>
            </a:extLst>
          </p:cNvPr>
          <p:cNvSpPr/>
          <p:nvPr/>
        </p:nvSpPr>
        <p:spPr>
          <a:xfrm>
            <a:off x="2688184" y="4513871"/>
            <a:ext cx="1922287" cy="8463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  <a:p>
            <a:pPr algn="ctr"/>
            <a:r>
              <a:rPr lang="ru-RU" sz="16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0" name="Retângulo 70">
            <a:extLst>
              <a:ext uri="{FF2B5EF4-FFF2-40B4-BE49-F238E27FC236}">
                <a16:creationId xmlns:a16="http://schemas.microsoft.com/office/drawing/2014/main" id="{5D945E08-A7AA-4D93-8F24-300D639E9B4A}"/>
              </a:ext>
            </a:extLst>
          </p:cNvPr>
          <p:cNvSpPr/>
          <p:nvPr/>
        </p:nvSpPr>
        <p:spPr>
          <a:xfrm>
            <a:off x="4867956" y="5429043"/>
            <a:ext cx="2754838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 напряженности на рынке труда</a:t>
            </a:r>
            <a:endParaRPr lang="pt-BR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DA380578-DD8B-4814-8FB2-FE257E5C5D7D}"/>
              </a:ext>
            </a:extLst>
          </p:cNvPr>
          <p:cNvSpPr/>
          <p:nvPr/>
        </p:nvSpPr>
        <p:spPr>
          <a:xfrm>
            <a:off x="5134856" y="4528556"/>
            <a:ext cx="1922287" cy="8463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0,03%</a:t>
            </a:r>
          </a:p>
          <a:p>
            <a:pPr algn="ctr"/>
            <a:r>
              <a:rPr lang="ru-RU" sz="16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2" name="Retângulo 70">
            <a:extLst>
              <a:ext uri="{FF2B5EF4-FFF2-40B4-BE49-F238E27FC236}">
                <a16:creationId xmlns:a16="http://schemas.microsoft.com/office/drawing/2014/main" id="{60C448E5-BC80-43DD-B6F0-D93F38B7FA9F}"/>
              </a:ext>
            </a:extLst>
          </p:cNvPr>
          <p:cNvSpPr/>
          <p:nvPr/>
        </p:nvSpPr>
        <p:spPr>
          <a:xfrm>
            <a:off x="7432334" y="5414204"/>
            <a:ext cx="225558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вакансий на 01.01.2023</a:t>
            </a:r>
            <a:endParaRPr lang="pt-BR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89A538BD-933C-4939-B3E7-D95979584F82}"/>
              </a:ext>
            </a:extLst>
          </p:cNvPr>
          <p:cNvSpPr/>
          <p:nvPr/>
        </p:nvSpPr>
        <p:spPr>
          <a:xfrm>
            <a:off x="7492603" y="4544328"/>
            <a:ext cx="1922287" cy="8463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976</a:t>
            </a:r>
          </a:p>
          <a:p>
            <a:pPr algn="ctr"/>
            <a:r>
              <a:rPr lang="ru-RU" sz="16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4" name="Retângulo 70">
            <a:extLst>
              <a:ext uri="{FF2B5EF4-FFF2-40B4-BE49-F238E27FC236}">
                <a16:creationId xmlns:a16="http://schemas.microsoft.com/office/drawing/2014/main" id="{B1A0A14E-84EB-4D59-B11C-F5312DD96FBA}"/>
              </a:ext>
            </a:extLst>
          </p:cNvPr>
          <p:cNvSpPr/>
          <p:nvPr/>
        </p:nvSpPr>
        <p:spPr>
          <a:xfrm>
            <a:off x="9710415" y="5398432"/>
            <a:ext cx="2255582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экономически активного населения</a:t>
            </a:r>
            <a:endParaRPr lang="pt-BR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F51A45C4-B114-4129-88A1-D1EF9CF9A893}"/>
              </a:ext>
            </a:extLst>
          </p:cNvPr>
          <p:cNvSpPr/>
          <p:nvPr/>
        </p:nvSpPr>
        <p:spPr>
          <a:xfrm>
            <a:off x="9809878" y="4489651"/>
            <a:ext cx="1922287" cy="8463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29,0</a:t>
            </a:r>
          </a:p>
          <a:p>
            <a:pPr algn="ctr"/>
            <a:r>
              <a:rPr lang="ru-RU" sz="1600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:a16="http://schemas.microsoft.com/office/drawing/2014/main" id="{EEF24AF5-ACAC-4A8B-8855-FFCA27E0FD46}"/>
              </a:ext>
            </a:extLst>
          </p:cNvPr>
          <p:cNvCxnSpPr/>
          <p:nvPr/>
        </p:nvCxnSpPr>
        <p:spPr>
          <a:xfrm>
            <a:off x="333933" y="5309290"/>
            <a:ext cx="1994881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>
            <a:extLst>
              <a:ext uri="{FF2B5EF4-FFF2-40B4-BE49-F238E27FC236}">
                <a16:creationId xmlns:a16="http://schemas.microsoft.com/office/drawing/2014/main" id="{D66C3030-F5DF-4267-A4BE-84B569B15338}"/>
              </a:ext>
            </a:extLst>
          </p:cNvPr>
          <p:cNvCxnSpPr/>
          <p:nvPr/>
        </p:nvCxnSpPr>
        <p:spPr>
          <a:xfrm>
            <a:off x="2603170" y="5309290"/>
            <a:ext cx="2179772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7DE115DA-C69D-4214-BE3B-14CFD6BD83A0}"/>
              </a:ext>
            </a:extLst>
          </p:cNvPr>
          <p:cNvCxnSpPr/>
          <p:nvPr/>
        </p:nvCxnSpPr>
        <p:spPr>
          <a:xfrm>
            <a:off x="5186976" y="5306168"/>
            <a:ext cx="1994881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>
            <a:extLst>
              <a:ext uri="{FF2B5EF4-FFF2-40B4-BE49-F238E27FC236}">
                <a16:creationId xmlns:a16="http://schemas.microsoft.com/office/drawing/2014/main" id="{6150F107-8139-4312-97B4-73D774DB96AB}"/>
              </a:ext>
            </a:extLst>
          </p:cNvPr>
          <p:cNvCxnSpPr/>
          <p:nvPr/>
        </p:nvCxnSpPr>
        <p:spPr>
          <a:xfrm>
            <a:off x="7569789" y="5303046"/>
            <a:ext cx="1994881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>
            <a:extLst>
              <a:ext uri="{FF2B5EF4-FFF2-40B4-BE49-F238E27FC236}">
                <a16:creationId xmlns:a16="http://schemas.microsoft.com/office/drawing/2014/main" id="{1E1B5CDB-02DF-4860-8375-DD0004B4D4C3}"/>
              </a:ext>
            </a:extLst>
          </p:cNvPr>
          <p:cNvCxnSpPr/>
          <p:nvPr/>
        </p:nvCxnSpPr>
        <p:spPr>
          <a:xfrm>
            <a:off x="9945034" y="5290299"/>
            <a:ext cx="1994881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tângulo 70">
            <a:extLst>
              <a:ext uri="{FF2B5EF4-FFF2-40B4-BE49-F238E27FC236}">
                <a16:creationId xmlns:a16="http://schemas.microsoft.com/office/drawing/2014/main" id="{E1614271-4396-41A1-B1BE-CA237442FEE5}"/>
              </a:ext>
            </a:extLst>
          </p:cNvPr>
          <p:cNvSpPr/>
          <p:nvPr/>
        </p:nvSpPr>
        <p:spPr>
          <a:xfrm>
            <a:off x="7309719" y="5002309"/>
            <a:ext cx="2255582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единиц</a:t>
            </a:r>
            <a:endParaRPr lang="pt-BR" sz="140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Retângulo 70">
            <a:extLst>
              <a:ext uri="{FF2B5EF4-FFF2-40B4-BE49-F238E27FC236}">
                <a16:creationId xmlns:a16="http://schemas.microsoft.com/office/drawing/2014/main" id="{5AAFC82E-233E-4750-86E2-82243FB6ABC3}"/>
              </a:ext>
            </a:extLst>
          </p:cNvPr>
          <p:cNvSpPr/>
          <p:nvPr/>
        </p:nvSpPr>
        <p:spPr>
          <a:xfrm>
            <a:off x="9659829" y="4992236"/>
            <a:ext cx="2255582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тыс. человек</a:t>
            </a:r>
            <a:endParaRPr lang="pt-BR" sz="140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722236"/>
      </p:ext>
    </p:extLst>
  </p:cSld>
  <p:clrMapOvr>
    <a:masterClrMapping/>
  </p:clrMapOvr>
  <p:transition/>
  <p:timing/>
</p:sld>
</file>

<file path=ppt/slides/slide8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C4FC179-732E-459D-A753-DC254B344345}"/>
              </a:ext>
            </a:extLst>
          </p:cNvPr>
          <p:cNvSpPr/>
          <p:nvPr/>
        </p:nvSpPr>
        <p:spPr>
          <a:xfrm>
            <a:off x="1320691" y="34707"/>
            <a:ext cx="2670257" cy="456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r>
              <a:rPr lang="ru-RU"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Социальная сфера</a:t>
            </a:r>
          </a:p>
        </p:txBody>
      </p:sp>
      <p:sp>
        <p:nvSpPr>
          <p:cNvPr id="15" name="Rectangle 31">
            <a:extLst>
              <a:ext uri="{FF2B5EF4-FFF2-40B4-BE49-F238E27FC236}">
                <a16:creationId xmlns:a16="http://schemas.microsoft.com/office/drawing/2014/main" id="{20F22400-6EC8-44B9-8179-A823BBC96BF2}"/>
              </a:ext>
            </a:extLst>
          </p:cNvPr>
          <p:cNvSpPr/>
          <p:nvPr/>
        </p:nvSpPr>
        <p:spPr>
          <a:xfrm>
            <a:off x="74248" y="704404"/>
            <a:ext cx="3895163" cy="6155184"/>
          </a:xfrm>
          <a:prstGeom prst="rect">
            <a:avLst/>
          </a:prstGeom>
          <a:solidFill>
            <a:schemeClr val="bg1">
              <a:alpha val="24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en-US" sz="1600" kern="0">
              <a:solidFill>
                <a:sysClr val="window" lastClr="FFFFFF"/>
              </a:solidFill>
              <a:latin typeface="Calibri"/>
            </a:endParaRPr>
          </a:p>
        </p:txBody>
      </p:sp>
      <p:grpSp>
        <p:nvGrpSpPr>
          <p:cNvPr id="16" name="Group 27">
            <a:extLst>
              <a:ext uri="{FF2B5EF4-FFF2-40B4-BE49-F238E27FC236}">
                <a16:creationId xmlns:a16="http://schemas.microsoft.com/office/drawing/2014/main" id="{20FCA561-BF1C-42D6-BC81-443133D668FD}"/>
              </a:ext>
            </a:extLst>
          </p:cNvPr>
          <p:cNvGrpSpPr/>
          <p:nvPr/>
        </p:nvGrpSpPr>
        <p:grpSpPr>
          <a:xfrm>
            <a:off x="29643" y="667992"/>
            <a:ext cx="945852" cy="625211"/>
            <a:chOff x="7029730" y="4408196"/>
            <a:chExt cx="1470984" cy="1417707"/>
          </a:xfrm>
        </p:grpSpPr>
        <p:sp>
          <p:nvSpPr>
            <p:cNvPr id="17" name="Freeform: Shape 29">
              <a:extLst>
                <a:ext uri="{FF2B5EF4-FFF2-40B4-BE49-F238E27FC236}">
                  <a16:creationId xmlns:a16="http://schemas.microsoft.com/office/drawing/2014/main" id="{8C2F31CC-9099-4DD9-BF0D-4718765A1D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29730" y="4408196"/>
              <a:ext cx="1470984" cy="410593"/>
            </a:xfrm>
            <a:custGeom>
              <a:gdLst>
                <a:gd name="connsiteX0" fmla="*/ 8875600 w 8892560"/>
                <a:gd name="connsiteY0" fmla="*/ 0 h 2482154"/>
                <a:gd name="connsiteX1" fmla="*/ 8892560 w 8892560"/>
                <a:gd name="connsiteY1" fmla="*/ 0 h 2482154"/>
                <a:gd name="connsiteX2" fmla="*/ 8892560 w 8892560"/>
                <a:gd name="connsiteY2" fmla="*/ 1754 h 2482154"/>
                <a:gd name="connsiteX3" fmla="*/ 1091360 w 8892560"/>
                <a:gd name="connsiteY3" fmla="*/ 0 h 2482154"/>
                <a:gd name="connsiteX4" fmla="*/ 8875600 w 8892560"/>
                <a:gd name="connsiteY4" fmla="*/ 0 h 2482154"/>
                <a:gd name="connsiteX5" fmla="*/ 7784241 w 8892560"/>
                <a:gd name="connsiteY5" fmla="*/ 2234837 h 2482154"/>
                <a:gd name="connsiteX6" fmla="*/ 7808625 w 8892560"/>
                <a:gd name="connsiteY6" fmla="*/ 2482154 h 2482154"/>
                <a:gd name="connsiteX7" fmla="*/ 2158335 w 8892560"/>
                <a:gd name="connsiteY7" fmla="*/ 2482154 h 2482154"/>
                <a:gd name="connsiteX8" fmla="*/ 1091360 w 8892560"/>
                <a:gd name="connsiteY8" fmla="*/ 2482154 h 2482154"/>
                <a:gd name="connsiteX9" fmla="*/ 24384 w 8892560"/>
                <a:gd name="connsiteY9" fmla="*/ 2482154 h 2482154"/>
                <a:gd name="connsiteX10" fmla="*/ 0 w 8892560"/>
                <a:gd name="connsiteY10" fmla="*/ 2234837 h 2482154"/>
                <a:gd name="connsiteX11" fmla="*/ 1091360 w 8892560"/>
                <a:gd name="connsiteY11" fmla="*/ 0 h 248215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92560" h="2482154">
                  <a:moveTo>
                    <a:pt x="8875600" y="0"/>
                  </a:moveTo>
                  <a:lnTo>
                    <a:pt x="8892560" y="0"/>
                  </a:lnTo>
                  <a:lnTo>
                    <a:pt x="8892560" y="1754"/>
                  </a:lnTo>
                  <a:close/>
                  <a:moveTo>
                    <a:pt x="1091360" y="0"/>
                  </a:moveTo>
                  <a:lnTo>
                    <a:pt x="8875600" y="0"/>
                  </a:lnTo>
                  <a:cubicBezTo>
                    <a:pt x="8272860" y="0"/>
                    <a:pt x="7784241" y="1000570"/>
                    <a:pt x="7784241" y="2234837"/>
                  </a:cubicBezTo>
                  <a:lnTo>
                    <a:pt x="7808625" y="2482154"/>
                  </a:lnTo>
                  <a:lnTo>
                    <a:pt x="2158335" y="2482154"/>
                  </a:lnTo>
                  <a:lnTo>
                    <a:pt x="1091360" y="2482154"/>
                  </a:lnTo>
                  <a:lnTo>
                    <a:pt x="24384" y="2482154"/>
                  </a:lnTo>
                  <a:lnTo>
                    <a:pt x="0" y="2234837"/>
                  </a:lnTo>
                  <a:cubicBezTo>
                    <a:pt x="0" y="1000570"/>
                    <a:pt x="488619" y="0"/>
                    <a:pt x="1091360" y="0"/>
                  </a:cubicBezTo>
                  <a:close/>
                </a:path>
              </a:pathLst>
            </a:custGeom>
            <a:solidFill>
              <a:srgbClr val="006666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ctangle 30">
              <a:extLst>
                <a:ext uri="{FF2B5EF4-FFF2-40B4-BE49-F238E27FC236}">
                  <a16:creationId xmlns:a16="http://schemas.microsoft.com/office/drawing/2014/main" id="{EBCB81D7-96A6-445E-B8C5-21610AC027AE}"/>
                </a:ext>
              </a:extLst>
            </p:cNvPr>
            <p:cNvSpPr/>
            <p:nvPr/>
          </p:nvSpPr>
          <p:spPr>
            <a:xfrm>
              <a:off x="7029730" y="4729662"/>
              <a:ext cx="1289783" cy="1096241"/>
            </a:xfrm>
            <a:prstGeom prst="rect">
              <a:avLst/>
            </a:prstGeom>
            <a:gradFill>
              <a:gsLst>
                <a:gs pos="32500">
                  <a:srgbClr val="00A8A4"/>
                </a:gs>
                <a:gs pos="17000">
                  <a:srgbClr val="007976"/>
                </a:gs>
                <a:gs pos="0">
                  <a:srgbClr val="006666"/>
                </a:gs>
                <a:gs pos="48000">
                  <a:srgbClr val="007976"/>
                </a:gs>
                <a:gs pos="100000">
                  <a:srgbClr val="3C9A88"/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8EDD18E7-5B9E-4E63-9631-9BFD404306F5}"/>
              </a:ext>
            </a:extLst>
          </p:cNvPr>
          <p:cNvSpPr/>
          <p:nvPr/>
        </p:nvSpPr>
        <p:spPr>
          <a:xfrm>
            <a:off x="829570" y="579965"/>
            <a:ext cx="2638711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none" spc="50">
                <a:ln w="11430"/>
                <a:solidFill>
                  <a:srgbClr val="0066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</a:p>
        </p:txBody>
      </p:sp>
      <p:pic>
        <p:nvPicPr>
          <p:cNvPr id="21" name="Picture 5">
            <a:extLst>
              <a:ext uri="{FF2B5EF4-FFF2-40B4-BE49-F238E27FC236}">
                <a16:creationId xmlns:a16="http://schemas.microsoft.com/office/drawing/2014/main" id="{9895FB2C-7572-4C5A-A886-85EE3F166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981" y="693328"/>
            <a:ext cx="647170" cy="585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841EDAA8-0CC8-4C0C-8594-10F0981A22E1}"/>
              </a:ext>
            </a:extLst>
          </p:cNvPr>
          <p:cNvSpPr/>
          <p:nvPr/>
        </p:nvSpPr>
        <p:spPr>
          <a:xfrm>
            <a:off x="877243" y="990379"/>
            <a:ext cx="2816499" cy="307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себя: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E00EA3C5-9FA2-4306-87B7-16768196C129}"/>
              </a:ext>
            </a:extLst>
          </p:cNvPr>
          <p:cNvSpPr/>
          <p:nvPr/>
        </p:nvSpPr>
        <p:spPr>
          <a:xfrm>
            <a:off x="152442" y="1201506"/>
            <a:ext cx="4031989" cy="307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defTabSz="914173" fontAlgn="auto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1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 учреждений дошкольного образования;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2FBD2398-1214-4FD8-9041-4CC3F546DF0F}"/>
              </a:ext>
            </a:extLst>
          </p:cNvPr>
          <p:cNvSpPr/>
          <p:nvPr/>
        </p:nvSpPr>
        <p:spPr>
          <a:xfrm>
            <a:off x="152442" y="1509529"/>
            <a:ext cx="3712901" cy="307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173">
              <a:lnSpc>
                <a:spcPct val="107000"/>
              </a:lnSpc>
              <a:defRPr/>
            </a:pPr>
            <a:r>
              <a:rPr lang="ru-RU" sz="1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13 общеобразовательных учреждений;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3C128240-9207-4125-8BC1-4CDE522BC863}"/>
              </a:ext>
            </a:extLst>
          </p:cNvPr>
          <p:cNvSpPr/>
          <p:nvPr/>
        </p:nvSpPr>
        <p:spPr>
          <a:xfrm>
            <a:off x="165692" y="1835400"/>
            <a:ext cx="467428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1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дополнительного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1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образования;</a:t>
            </a:r>
            <a:r>
              <a:rPr lang="ru-RU" sz="1400" b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Нашивка 49">
            <a:extLst>
              <a:ext uri="{FF2B5EF4-FFF2-40B4-BE49-F238E27FC236}">
                <a16:creationId xmlns:a16="http://schemas.microsoft.com/office/drawing/2014/main" id="{F82BA001-CCAF-43DD-8893-F022FFA8C986}"/>
              </a:ext>
            </a:extLst>
          </p:cNvPr>
          <p:cNvSpPr/>
          <p:nvPr/>
        </p:nvSpPr>
        <p:spPr>
          <a:xfrm>
            <a:off x="58780" y="1929637"/>
            <a:ext cx="149234" cy="149913"/>
          </a:xfrm>
          <a:prstGeom prst="chevron">
            <a:avLst/>
          </a:prstGeom>
          <a:solidFill>
            <a:srgbClr val="15614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/>
              <a:cs typeface="Times New Roman" panose="02020603050405020304" pitchFamily="18" charset="0"/>
            </a:endParaRPr>
          </a:p>
        </p:txBody>
      </p:sp>
      <p:sp>
        <p:nvSpPr>
          <p:cNvPr id="27" name="Нашивка 52">
            <a:extLst>
              <a:ext uri="{FF2B5EF4-FFF2-40B4-BE49-F238E27FC236}">
                <a16:creationId xmlns:a16="http://schemas.microsoft.com/office/drawing/2014/main" id="{64CB0DF7-9A06-4976-882F-A8B04216C10B}"/>
              </a:ext>
            </a:extLst>
          </p:cNvPr>
          <p:cNvSpPr/>
          <p:nvPr/>
        </p:nvSpPr>
        <p:spPr>
          <a:xfrm>
            <a:off x="62950" y="1623817"/>
            <a:ext cx="149234" cy="149913"/>
          </a:xfrm>
          <a:prstGeom prst="chevron">
            <a:avLst/>
          </a:prstGeom>
          <a:solidFill>
            <a:srgbClr val="15614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/>
              <a:cs typeface="Times New Roman" panose="02020603050405020304" pitchFamily="18" charset="0"/>
            </a:endParaRPr>
          </a:p>
        </p:txBody>
      </p:sp>
      <p:sp>
        <p:nvSpPr>
          <p:cNvPr id="28" name="Нашивка 53">
            <a:extLst>
              <a:ext uri="{FF2B5EF4-FFF2-40B4-BE49-F238E27FC236}">
                <a16:creationId xmlns:a16="http://schemas.microsoft.com/office/drawing/2014/main" id="{F5E9ECFF-653F-4A40-A3A3-441092AA5760}"/>
              </a:ext>
            </a:extLst>
          </p:cNvPr>
          <p:cNvSpPr/>
          <p:nvPr/>
        </p:nvSpPr>
        <p:spPr>
          <a:xfrm>
            <a:off x="62950" y="1314421"/>
            <a:ext cx="149234" cy="149913"/>
          </a:xfrm>
          <a:prstGeom prst="chevron">
            <a:avLst/>
          </a:prstGeom>
          <a:solidFill>
            <a:srgbClr val="15614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/>
              <a:cs typeface="Times New Roman" panose="02020603050405020304" pitchFamily="18" charset="0"/>
            </a:endParaRPr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4D0EFE86-371F-4FFE-ADCC-225B77B4FCA5}"/>
              </a:ext>
            </a:extLst>
          </p:cNvPr>
          <p:cNvSpPr/>
          <p:nvPr/>
        </p:nvSpPr>
        <p:spPr>
          <a:xfrm>
            <a:off x="4099546" y="547076"/>
            <a:ext cx="3895163" cy="6331414"/>
          </a:xfrm>
          <a:prstGeom prst="rect">
            <a:avLst/>
          </a:prstGeom>
          <a:solidFill>
            <a:schemeClr val="bg1">
              <a:alpha val="24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en-US" sz="16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0" name="Rectangle 31">
            <a:extLst>
              <a:ext uri="{FF2B5EF4-FFF2-40B4-BE49-F238E27FC236}">
                <a16:creationId xmlns:a16="http://schemas.microsoft.com/office/drawing/2014/main" id="{F1335564-8702-4492-ADA4-5E64135FCAD6}"/>
              </a:ext>
            </a:extLst>
          </p:cNvPr>
          <p:cNvSpPr/>
          <p:nvPr/>
        </p:nvSpPr>
        <p:spPr>
          <a:xfrm>
            <a:off x="8160471" y="565980"/>
            <a:ext cx="3895163" cy="6293607"/>
          </a:xfrm>
          <a:prstGeom prst="rect">
            <a:avLst/>
          </a:prstGeom>
          <a:solidFill>
            <a:schemeClr val="bg1">
              <a:alpha val="24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en-US" sz="1600" kern="0">
              <a:solidFill>
                <a:sysClr val="window" lastClr="FFFFFF"/>
              </a:solidFill>
              <a:latin typeface="Calibri"/>
            </a:endParaRPr>
          </a:p>
        </p:txBody>
      </p:sp>
      <p:grpSp>
        <p:nvGrpSpPr>
          <p:cNvPr id="31" name="Группа 30">
            <a:extLst>
              <a:ext uri="{FF2B5EF4-FFF2-40B4-BE49-F238E27FC236}">
                <a16:creationId xmlns:a16="http://schemas.microsoft.com/office/drawing/2014/main" id="{BE8F215D-B1B3-411F-9FC2-52989EAC1B5E}"/>
              </a:ext>
            </a:extLst>
          </p:cNvPr>
          <p:cNvGrpSpPr/>
          <p:nvPr/>
        </p:nvGrpSpPr>
        <p:grpSpPr>
          <a:xfrm>
            <a:off x="8094050" y="551656"/>
            <a:ext cx="4054231" cy="1686550"/>
            <a:chOff x="8127345" y="470731"/>
            <a:chExt cx="4054231" cy="1686550"/>
          </a:xfrm>
        </p:grpSpPr>
        <p:grpSp>
          <p:nvGrpSpPr>
            <p:cNvPr id="32" name="Group 27">
              <a:extLst>
                <a:ext uri="{FF2B5EF4-FFF2-40B4-BE49-F238E27FC236}">
                  <a16:creationId xmlns:a16="http://schemas.microsoft.com/office/drawing/2014/main" id="{96F12182-77A4-4242-B81C-8549B423277C}"/>
                </a:ext>
              </a:extLst>
            </p:cNvPr>
            <p:cNvGrpSpPr/>
            <p:nvPr/>
          </p:nvGrpSpPr>
          <p:grpSpPr>
            <a:xfrm>
              <a:off x="8127345" y="470731"/>
              <a:ext cx="938364" cy="638806"/>
              <a:chOff x="7029729" y="4408196"/>
              <a:chExt cx="1470984" cy="1417707"/>
            </a:xfrm>
          </p:grpSpPr>
          <p:sp>
            <p:nvSpPr>
              <p:cNvPr id="40" name="Freeform: Shape 29">
                <a:extLst>
                  <a:ext uri="{FF2B5EF4-FFF2-40B4-BE49-F238E27FC236}">
                    <a16:creationId xmlns:a16="http://schemas.microsoft.com/office/drawing/2014/main" id="{E06B400B-CE24-4AA9-8B85-8D07FA773FE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029729" y="4408196"/>
                <a:ext cx="1470984" cy="410592"/>
              </a:xfrm>
              <a:custGeom>
                <a:gdLst>
                  <a:gd name="connsiteX0" fmla="*/ 8875600 w 8892560"/>
                  <a:gd name="connsiteY0" fmla="*/ 0 h 2482154"/>
                  <a:gd name="connsiteX1" fmla="*/ 8892560 w 8892560"/>
                  <a:gd name="connsiteY1" fmla="*/ 0 h 2482154"/>
                  <a:gd name="connsiteX2" fmla="*/ 8892560 w 8892560"/>
                  <a:gd name="connsiteY2" fmla="*/ 1754 h 2482154"/>
                  <a:gd name="connsiteX3" fmla="*/ 1091360 w 8892560"/>
                  <a:gd name="connsiteY3" fmla="*/ 0 h 2482154"/>
                  <a:gd name="connsiteX4" fmla="*/ 8875600 w 8892560"/>
                  <a:gd name="connsiteY4" fmla="*/ 0 h 2482154"/>
                  <a:gd name="connsiteX5" fmla="*/ 7784241 w 8892560"/>
                  <a:gd name="connsiteY5" fmla="*/ 2234837 h 2482154"/>
                  <a:gd name="connsiteX6" fmla="*/ 7808625 w 8892560"/>
                  <a:gd name="connsiteY6" fmla="*/ 2482154 h 2482154"/>
                  <a:gd name="connsiteX7" fmla="*/ 2158335 w 8892560"/>
                  <a:gd name="connsiteY7" fmla="*/ 2482154 h 2482154"/>
                  <a:gd name="connsiteX8" fmla="*/ 1091360 w 8892560"/>
                  <a:gd name="connsiteY8" fmla="*/ 2482154 h 2482154"/>
                  <a:gd name="connsiteX9" fmla="*/ 24384 w 8892560"/>
                  <a:gd name="connsiteY9" fmla="*/ 2482154 h 2482154"/>
                  <a:gd name="connsiteX10" fmla="*/ 0 w 8892560"/>
                  <a:gd name="connsiteY10" fmla="*/ 2234837 h 2482154"/>
                  <a:gd name="connsiteX11" fmla="*/ 1091360 w 8892560"/>
                  <a:gd name="connsiteY11" fmla="*/ 0 h 2482154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892560" h="2482154">
                    <a:moveTo>
                      <a:pt x="8875600" y="0"/>
                    </a:moveTo>
                    <a:lnTo>
                      <a:pt x="8892560" y="0"/>
                    </a:lnTo>
                    <a:lnTo>
                      <a:pt x="8892560" y="1754"/>
                    </a:lnTo>
                    <a:close/>
                    <a:moveTo>
                      <a:pt x="1091360" y="0"/>
                    </a:moveTo>
                    <a:lnTo>
                      <a:pt x="8875600" y="0"/>
                    </a:lnTo>
                    <a:cubicBezTo>
                      <a:pt x="8272860" y="0"/>
                      <a:pt x="7784241" y="1000570"/>
                      <a:pt x="7784241" y="2234837"/>
                    </a:cubicBezTo>
                    <a:lnTo>
                      <a:pt x="7808625" y="2482154"/>
                    </a:lnTo>
                    <a:lnTo>
                      <a:pt x="2158335" y="2482154"/>
                    </a:lnTo>
                    <a:lnTo>
                      <a:pt x="1091360" y="2482154"/>
                    </a:lnTo>
                    <a:lnTo>
                      <a:pt x="24384" y="2482154"/>
                    </a:lnTo>
                    <a:lnTo>
                      <a:pt x="0" y="2234837"/>
                    </a:lnTo>
                    <a:cubicBezTo>
                      <a:pt x="0" y="1000570"/>
                      <a:pt x="488619" y="0"/>
                      <a:pt x="1091360" y="0"/>
                    </a:cubicBezTo>
                    <a:close/>
                  </a:path>
                </a:pathLst>
              </a:custGeom>
              <a:solidFill>
                <a:srgbClr val="006666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1" name="Rectangle 30">
                <a:extLst>
                  <a:ext uri="{FF2B5EF4-FFF2-40B4-BE49-F238E27FC236}">
                    <a16:creationId xmlns:a16="http://schemas.microsoft.com/office/drawing/2014/main" id="{787436DF-C54B-4F7F-A15D-7996D8C5AC49}"/>
                  </a:ext>
                </a:extLst>
              </p:cNvPr>
              <p:cNvSpPr/>
              <p:nvPr/>
            </p:nvSpPr>
            <p:spPr>
              <a:xfrm>
                <a:off x="7029730" y="4729662"/>
                <a:ext cx="1289783" cy="1096241"/>
              </a:xfrm>
              <a:prstGeom prst="rect">
                <a:avLst/>
              </a:prstGeom>
              <a:gradFill>
                <a:gsLst>
                  <a:gs pos="32500">
                    <a:srgbClr val="00A8A4"/>
                  </a:gs>
                  <a:gs pos="17000">
                    <a:srgbClr val="007976"/>
                  </a:gs>
                  <a:gs pos="0">
                    <a:srgbClr val="006666"/>
                  </a:gs>
                  <a:gs pos="48000">
                    <a:srgbClr val="007976"/>
                  </a:gs>
                  <a:gs pos="100000">
                    <a:srgbClr val="3C9A88"/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1FF9E83B-A291-476E-94C6-422665DC15D8}"/>
                </a:ext>
              </a:extLst>
            </p:cNvPr>
            <p:cNvSpPr/>
            <p:nvPr/>
          </p:nvSpPr>
          <p:spPr>
            <a:xfrm>
              <a:off x="8957536" y="513631"/>
              <a:ext cx="2890586" cy="6463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ru-RU" sz="1800" b="1" cap="none" spc="50">
                  <a:ln w="11430"/>
                  <a:solidFill>
                    <a:srgbClr val="006666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Физическая культура и спорт</a:t>
              </a:r>
            </a:p>
          </p:txBody>
        </p:sp>
        <p:pic>
          <p:nvPicPr>
            <p:cNvPr id="34" name="Picture 7">
              <a:extLst>
                <a:ext uri="{FF2B5EF4-FFF2-40B4-BE49-F238E27FC236}">
                  <a16:creationId xmlns:a16="http://schemas.microsoft.com/office/drawing/2014/main" id="{8546C6CA-3C0B-429B-B3E1-FDF0E42344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224082" y="534810"/>
              <a:ext cx="631524" cy="570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C191F4A2-A096-4D34-A33B-39A83802BB8B}"/>
                </a:ext>
              </a:extLst>
            </p:cNvPr>
            <p:cNvSpPr/>
            <p:nvPr/>
          </p:nvSpPr>
          <p:spPr>
            <a:xfrm>
              <a:off x="8435252" y="1146443"/>
              <a:ext cx="3134996" cy="286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359280" algn="ctr">
                <a:lnSpc>
                  <a:spcPct val="90000"/>
                </a:lnSpc>
                <a:spcBef>
                  <a:spcPts val="87"/>
                </a:spcBef>
              </a:pPr>
              <a:r>
                <a:rPr lang="ru-RU" sz="1400" b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Включает в себя:</a:t>
              </a:r>
            </a:p>
          </p:txBody>
        </p:sp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1B5219EF-BB6B-43D7-AF1B-298A36C20608}"/>
                </a:ext>
              </a:extLst>
            </p:cNvPr>
            <p:cNvSpPr/>
            <p:nvPr/>
          </p:nvSpPr>
          <p:spPr>
            <a:xfrm>
              <a:off x="8382068" y="1358202"/>
              <a:ext cx="37995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/>
              <a:r>
                <a:rPr lang="ru-RU" sz="14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2 учреждения физической культуры и спорта;</a:t>
              </a:r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832D8A3E-083B-410E-ADF2-E2E88DC957A9}"/>
                </a:ext>
              </a:extLst>
            </p:cNvPr>
            <p:cNvSpPr/>
            <p:nvPr/>
          </p:nvSpPr>
          <p:spPr>
            <a:xfrm>
              <a:off x="8379267" y="1849889"/>
              <a:ext cx="2862759" cy="3073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400">
                <a:lnSpc>
                  <a:spcPct val="107000"/>
                </a:lnSpc>
              </a:pPr>
              <a:r>
                <a:rPr lang="ru-RU" sz="140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9 спортивных комплексов.</a:t>
              </a:r>
            </a:p>
          </p:txBody>
        </p:sp>
        <p:sp>
          <p:nvSpPr>
            <p:cNvPr id="38" name="Нашивка 157">
              <a:extLst>
                <a:ext uri="{FF2B5EF4-FFF2-40B4-BE49-F238E27FC236}">
                  <a16:creationId xmlns:a16="http://schemas.microsoft.com/office/drawing/2014/main" id="{5EDF1A6B-2AC5-4281-9036-F43253B69C88}"/>
                </a:ext>
              </a:extLst>
            </p:cNvPr>
            <p:cNvSpPr/>
            <p:nvPr/>
          </p:nvSpPr>
          <p:spPr>
            <a:xfrm>
              <a:off x="8232326" y="1465270"/>
              <a:ext cx="149234" cy="138500"/>
            </a:xfrm>
            <a:prstGeom prst="chevron">
              <a:avLst/>
            </a:prstGeom>
            <a:solidFill>
              <a:srgbClr val="15614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Нашивка 158">
              <a:extLst>
                <a:ext uri="{FF2B5EF4-FFF2-40B4-BE49-F238E27FC236}">
                  <a16:creationId xmlns:a16="http://schemas.microsoft.com/office/drawing/2014/main" id="{1026A315-0AA8-46AC-A16B-E6E2B782EE48}"/>
                </a:ext>
              </a:extLst>
            </p:cNvPr>
            <p:cNvSpPr/>
            <p:nvPr/>
          </p:nvSpPr>
          <p:spPr>
            <a:xfrm>
              <a:off x="8240144" y="1951717"/>
              <a:ext cx="149234" cy="138500"/>
            </a:xfrm>
            <a:prstGeom prst="chevron">
              <a:avLst/>
            </a:prstGeom>
            <a:solidFill>
              <a:srgbClr val="15614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2" name="Group 8">
            <a:extLst>
              <a:ext uri="{FF2B5EF4-FFF2-40B4-BE49-F238E27FC236}">
                <a16:creationId xmlns:a16="http://schemas.microsoft.com/office/drawing/2014/main" id="{D49E2258-D1A6-463D-B84C-A201FFE21699}"/>
              </a:ext>
            </a:extLst>
          </p:cNvPr>
          <p:cNvGrpSpPr/>
          <p:nvPr/>
        </p:nvGrpSpPr>
        <p:grpSpPr>
          <a:xfrm>
            <a:off x="4037137" y="464831"/>
            <a:ext cx="944654" cy="699094"/>
            <a:chOff x="6430838" y="5440293"/>
            <a:chExt cx="1470984" cy="1417707"/>
          </a:xfrm>
        </p:grpSpPr>
        <p:sp>
          <p:nvSpPr>
            <p:cNvPr id="43" name="Freeform: Shape 10">
              <a:extLst>
                <a:ext uri="{FF2B5EF4-FFF2-40B4-BE49-F238E27FC236}">
                  <a16:creationId xmlns:a16="http://schemas.microsoft.com/office/drawing/2014/main" id="{6B4E4F9B-64A2-4A1A-8054-A0C6D517A6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30838" y="5440293"/>
              <a:ext cx="1470984" cy="410593"/>
            </a:xfrm>
            <a:custGeom>
              <a:gdLst>
                <a:gd name="connsiteX0" fmla="*/ 8875600 w 8892560"/>
                <a:gd name="connsiteY0" fmla="*/ 0 h 2482154"/>
                <a:gd name="connsiteX1" fmla="*/ 8892560 w 8892560"/>
                <a:gd name="connsiteY1" fmla="*/ 0 h 2482154"/>
                <a:gd name="connsiteX2" fmla="*/ 8892560 w 8892560"/>
                <a:gd name="connsiteY2" fmla="*/ 1754 h 2482154"/>
                <a:gd name="connsiteX3" fmla="*/ 1091360 w 8892560"/>
                <a:gd name="connsiteY3" fmla="*/ 0 h 2482154"/>
                <a:gd name="connsiteX4" fmla="*/ 8875600 w 8892560"/>
                <a:gd name="connsiteY4" fmla="*/ 0 h 2482154"/>
                <a:gd name="connsiteX5" fmla="*/ 7784241 w 8892560"/>
                <a:gd name="connsiteY5" fmla="*/ 2234837 h 2482154"/>
                <a:gd name="connsiteX6" fmla="*/ 7808625 w 8892560"/>
                <a:gd name="connsiteY6" fmla="*/ 2482154 h 2482154"/>
                <a:gd name="connsiteX7" fmla="*/ 2158335 w 8892560"/>
                <a:gd name="connsiteY7" fmla="*/ 2482154 h 2482154"/>
                <a:gd name="connsiteX8" fmla="*/ 1091360 w 8892560"/>
                <a:gd name="connsiteY8" fmla="*/ 2482154 h 2482154"/>
                <a:gd name="connsiteX9" fmla="*/ 24384 w 8892560"/>
                <a:gd name="connsiteY9" fmla="*/ 2482154 h 2482154"/>
                <a:gd name="connsiteX10" fmla="*/ 0 w 8892560"/>
                <a:gd name="connsiteY10" fmla="*/ 2234837 h 2482154"/>
                <a:gd name="connsiteX11" fmla="*/ 1091360 w 8892560"/>
                <a:gd name="connsiteY11" fmla="*/ 0 h 2482154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92560" h="2482154">
                  <a:moveTo>
                    <a:pt x="8875600" y="0"/>
                  </a:moveTo>
                  <a:lnTo>
                    <a:pt x="8892560" y="0"/>
                  </a:lnTo>
                  <a:lnTo>
                    <a:pt x="8892560" y="1754"/>
                  </a:lnTo>
                  <a:close/>
                  <a:moveTo>
                    <a:pt x="1091360" y="0"/>
                  </a:moveTo>
                  <a:lnTo>
                    <a:pt x="8875600" y="0"/>
                  </a:lnTo>
                  <a:cubicBezTo>
                    <a:pt x="8272860" y="0"/>
                    <a:pt x="7784241" y="1000570"/>
                    <a:pt x="7784241" y="2234837"/>
                  </a:cubicBezTo>
                  <a:lnTo>
                    <a:pt x="7808625" y="2482154"/>
                  </a:lnTo>
                  <a:lnTo>
                    <a:pt x="2158335" y="2482154"/>
                  </a:lnTo>
                  <a:lnTo>
                    <a:pt x="1091360" y="2482154"/>
                  </a:lnTo>
                  <a:lnTo>
                    <a:pt x="24384" y="2482154"/>
                  </a:lnTo>
                  <a:lnTo>
                    <a:pt x="0" y="2234837"/>
                  </a:lnTo>
                  <a:cubicBezTo>
                    <a:pt x="0" y="1000570"/>
                    <a:pt x="488619" y="0"/>
                    <a:pt x="1091360" y="0"/>
                  </a:cubicBezTo>
                  <a:close/>
                </a:path>
              </a:pathLst>
            </a:custGeom>
            <a:gradFill flip="none" rotWithShape="1">
              <a:gsLst>
                <a:gs pos="32500">
                  <a:srgbClr val="FF5D5C"/>
                </a:gs>
                <a:gs pos="17000">
                  <a:srgbClr val="D70302"/>
                </a:gs>
                <a:gs pos="0">
                  <a:srgbClr val="D70302"/>
                </a:gs>
                <a:gs pos="48000">
                  <a:srgbClr val="FF2B2A"/>
                </a:gs>
                <a:gs pos="100000">
                  <a:srgbClr val="C00000"/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Rectangle 11">
              <a:extLst>
                <a:ext uri="{FF2B5EF4-FFF2-40B4-BE49-F238E27FC236}">
                  <a16:creationId xmlns:a16="http://schemas.microsoft.com/office/drawing/2014/main" id="{0034D033-89C1-45C3-9F2B-2A0037D7313D}"/>
                </a:ext>
              </a:extLst>
            </p:cNvPr>
            <p:cNvSpPr/>
            <p:nvPr/>
          </p:nvSpPr>
          <p:spPr>
            <a:xfrm>
              <a:off x="6430838" y="5761759"/>
              <a:ext cx="1289783" cy="1096241"/>
            </a:xfrm>
            <a:prstGeom prst="rect">
              <a:avLst/>
            </a:prstGeom>
            <a:gradFill>
              <a:gsLst>
                <a:gs pos="32500">
                  <a:srgbClr val="EE0000"/>
                </a:gs>
                <a:gs pos="17000">
                  <a:srgbClr val="D70302"/>
                </a:gs>
                <a:gs pos="0">
                  <a:srgbClr val="D70302"/>
                </a:gs>
                <a:gs pos="48000">
                  <a:srgbClr val="D20000"/>
                </a:gs>
                <a:gs pos="100000">
                  <a:srgbClr val="C00000"/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5" name="Прямоугольник 44">
            <a:extLst>
              <a:ext uri="{FF2B5EF4-FFF2-40B4-BE49-F238E27FC236}">
                <a16:creationId xmlns:a16="http://schemas.microsoft.com/office/drawing/2014/main" id="{28E049B3-2D13-484C-8FA9-1992101DEDB7}"/>
              </a:ext>
            </a:extLst>
          </p:cNvPr>
          <p:cNvSpPr/>
          <p:nvPr/>
        </p:nvSpPr>
        <p:spPr>
          <a:xfrm>
            <a:off x="4866476" y="459136"/>
            <a:ext cx="1627483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cap="none" spc="50">
                <a:ln w="11430"/>
                <a:solidFill>
                  <a:srgbClr val="D2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</a:t>
            </a:r>
          </a:p>
        </p:txBody>
      </p:sp>
      <p:pic>
        <p:nvPicPr>
          <p:cNvPr id="46" name="Picture 6">
            <a:extLst>
              <a:ext uri="{FF2B5EF4-FFF2-40B4-BE49-F238E27FC236}">
                <a16:creationId xmlns:a16="http://schemas.microsoft.com/office/drawing/2014/main" id="{5E3F6435-30B7-4971-920B-B77F0FC28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8159" y="530132"/>
            <a:ext cx="690671" cy="53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3E0F8618-B2AD-43FB-86B2-77B5CBC3E062}"/>
              </a:ext>
            </a:extLst>
          </p:cNvPr>
          <p:cNvSpPr/>
          <p:nvPr/>
        </p:nvSpPr>
        <p:spPr>
          <a:xfrm>
            <a:off x="4890975" y="871059"/>
            <a:ext cx="2793199" cy="307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0" cap="none" spc="0" normalizeH="0" baseline="0" noProof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себя:</a:t>
            </a:r>
          </a:p>
        </p:txBody>
      </p: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id="{217E6366-84AD-4CDE-9B0B-B9C3AD235C15}"/>
              </a:ext>
            </a:extLst>
          </p:cNvPr>
          <p:cNvSpPr/>
          <p:nvPr/>
        </p:nvSpPr>
        <p:spPr>
          <a:xfrm>
            <a:off x="4318436" y="1188629"/>
            <a:ext cx="4065841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39116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1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культурно-досуговых учреждения;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A8B1E43D-D783-40E6-A497-FE8CA27F3F3E}"/>
              </a:ext>
            </a:extLst>
          </p:cNvPr>
          <p:cNvSpPr/>
          <p:nvPr/>
        </p:nvSpPr>
        <p:spPr>
          <a:xfrm>
            <a:off x="4236878" y="1493128"/>
            <a:ext cx="3023933" cy="307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1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 домов культуры;</a:t>
            </a: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C27ACE94-8ED1-47C7-8E7E-9B8ED23D1688}"/>
              </a:ext>
            </a:extLst>
          </p:cNvPr>
          <p:cNvSpPr/>
          <p:nvPr/>
        </p:nvSpPr>
        <p:spPr>
          <a:xfrm>
            <a:off x="4318436" y="2227092"/>
            <a:ext cx="3158801" cy="4405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39116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1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14 библиотек. </a:t>
            </a:r>
          </a:p>
          <a:p>
            <a:pPr marL="12700" marR="39116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1" i="0" u="none" strike="noStrike" kern="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Нашивка 111">
            <a:extLst>
              <a:ext uri="{FF2B5EF4-FFF2-40B4-BE49-F238E27FC236}">
                <a16:creationId xmlns:a16="http://schemas.microsoft.com/office/drawing/2014/main" id="{93DD8FF6-0C06-470A-A26F-E697F0A819FC}"/>
              </a:ext>
            </a:extLst>
          </p:cNvPr>
          <p:cNvSpPr/>
          <p:nvPr/>
        </p:nvSpPr>
        <p:spPr>
          <a:xfrm>
            <a:off x="4106112" y="1597463"/>
            <a:ext cx="149234" cy="149913"/>
          </a:xfrm>
          <a:prstGeom prst="chevron">
            <a:avLst/>
          </a:prstGeom>
          <a:solidFill>
            <a:srgbClr val="EF4A4A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/>
              <a:cs typeface="Times New Roman" panose="02020603050405020304" pitchFamily="18" charset="0"/>
            </a:endParaRPr>
          </a:p>
        </p:txBody>
      </p:sp>
      <p:sp>
        <p:nvSpPr>
          <p:cNvPr id="52" name="Нашивка 112">
            <a:extLst>
              <a:ext uri="{FF2B5EF4-FFF2-40B4-BE49-F238E27FC236}">
                <a16:creationId xmlns:a16="http://schemas.microsoft.com/office/drawing/2014/main" id="{0AFC7D40-3A30-4873-91EF-DAFE6582F251}"/>
              </a:ext>
            </a:extLst>
          </p:cNvPr>
          <p:cNvSpPr/>
          <p:nvPr/>
        </p:nvSpPr>
        <p:spPr>
          <a:xfrm>
            <a:off x="4089039" y="1260006"/>
            <a:ext cx="149234" cy="149913"/>
          </a:xfrm>
          <a:prstGeom prst="chevron">
            <a:avLst/>
          </a:prstGeom>
          <a:solidFill>
            <a:srgbClr val="EF4A4A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/>
              <a:cs typeface="Times New Roman" panose="02020603050405020304" pitchFamily="18" charset="0"/>
            </a:endParaRPr>
          </a:p>
        </p:txBody>
      </p:sp>
      <p:sp>
        <p:nvSpPr>
          <p:cNvPr id="53" name="Нашивка 113">
            <a:extLst>
              <a:ext uri="{FF2B5EF4-FFF2-40B4-BE49-F238E27FC236}">
                <a16:creationId xmlns:a16="http://schemas.microsoft.com/office/drawing/2014/main" id="{060A4E7B-3E32-4D4B-AA38-CE14741A47FE}"/>
              </a:ext>
            </a:extLst>
          </p:cNvPr>
          <p:cNvSpPr/>
          <p:nvPr/>
        </p:nvSpPr>
        <p:spPr>
          <a:xfrm>
            <a:off x="4123496" y="1970659"/>
            <a:ext cx="149234" cy="149913"/>
          </a:xfrm>
          <a:prstGeom prst="chevron">
            <a:avLst/>
          </a:prstGeom>
          <a:solidFill>
            <a:srgbClr val="EF4A4A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/>
              <a:cs typeface="Times New Roman" panose="02020603050405020304" pitchFamily="18" charset="0"/>
            </a:endParaRPr>
          </a:p>
        </p:txBody>
      </p:sp>
      <p:sp>
        <p:nvSpPr>
          <p:cNvPr id="54" name="Нашивка 105">
            <a:extLst>
              <a:ext uri="{FF2B5EF4-FFF2-40B4-BE49-F238E27FC236}">
                <a16:creationId xmlns:a16="http://schemas.microsoft.com/office/drawing/2014/main" id="{2BEC1C9A-4DA1-49D3-97A3-ED17DD682034}"/>
              </a:ext>
            </a:extLst>
          </p:cNvPr>
          <p:cNvSpPr/>
          <p:nvPr/>
        </p:nvSpPr>
        <p:spPr>
          <a:xfrm>
            <a:off x="4120881" y="2299551"/>
            <a:ext cx="149234" cy="149913"/>
          </a:xfrm>
          <a:prstGeom prst="chevron">
            <a:avLst/>
          </a:prstGeom>
          <a:solidFill>
            <a:srgbClr val="EF4A4A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/>
              <a:cs typeface="Times New Roman" panose="02020603050405020304" pitchFamily="18" charset="0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E4E72860-0245-4210-AAFC-224DB3D9D215}"/>
              </a:ext>
            </a:extLst>
          </p:cNvPr>
          <p:cNvSpPr/>
          <p:nvPr/>
        </p:nvSpPr>
        <p:spPr>
          <a:xfrm>
            <a:off x="4306386" y="1895513"/>
            <a:ext cx="2523886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391160" lvl="0" indent="0" defTabSz="914400" eaLnBrk="1" fontAlgn="auto" latinLnBrk="0" hangingPunct="1">
              <a:lnSpc>
                <a:spcPct val="100000"/>
              </a:lnSpc>
              <a:spcBef>
                <a:spcPts val="9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ru-RU" sz="1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sz="1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школы искусств; </a:t>
            </a:r>
            <a:endParaRPr lang="ru-RU" sz="140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6" name="Группа 55">
            <a:extLst>
              <a:ext uri="{FF2B5EF4-FFF2-40B4-BE49-F238E27FC236}">
                <a16:creationId xmlns:a16="http://schemas.microsoft.com/office/drawing/2014/main" id="{EAD2F7DE-9E2C-40BC-A39A-C85BA4422F7D}"/>
              </a:ext>
            </a:extLst>
          </p:cNvPr>
          <p:cNvGrpSpPr/>
          <p:nvPr/>
        </p:nvGrpSpPr>
        <p:grpSpPr>
          <a:xfrm>
            <a:off x="65118" y="2342826"/>
            <a:ext cx="3809384" cy="307392"/>
            <a:chOff x="143021" y="2135477"/>
            <a:chExt cx="3809384" cy="307392"/>
          </a:xfrm>
        </p:grpSpPr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890B6067-8612-4C43-A202-8E444B3A24D2}"/>
                </a:ext>
              </a:extLst>
            </p:cNvPr>
            <p:cNvSpPr/>
            <p:nvPr/>
          </p:nvSpPr>
          <p:spPr>
            <a:xfrm>
              <a:off x="239504" y="2135477"/>
              <a:ext cx="3712901" cy="3073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7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ru-RU" sz="140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 учреждение по молодежной политике.</a:t>
              </a:r>
            </a:p>
          </p:txBody>
        </p:sp>
        <p:sp>
          <p:nvSpPr>
            <p:cNvPr id="58" name="Нашивка 52">
              <a:extLst>
                <a:ext uri="{FF2B5EF4-FFF2-40B4-BE49-F238E27FC236}">
                  <a16:creationId xmlns:a16="http://schemas.microsoft.com/office/drawing/2014/main" id="{653C8D7D-C5B9-4832-A21E-2D14A590EC1F}"/>
                </a:ext>
              </a:extLst>
            </p:cNvPr>
            <p:cNvSpPr/>
            <p:nvPr/>
          </p:nvSpPr>
          <p:spPr>
            <a:xfrm>
              <a:off x="143021" y="2221357"/>
              <a:ext cx="149234" cy="149913"/>
            </a:xfrm>
            <a:prstGeom prst="chevron">
              <a:avLst/>
            </a:prstGeom>
            <a:solidFill>
              <a:srgbClr val="15614F"/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endParaRPr>
            </a:p>
          </p:txBody>
        </p:sp>
      </p:grpSp>
      <p:sp>
        <p:nvSpPr>
          <p:cNvPr id="59" name="object 210">
            <a:extLst>
              <a:ext uri="{FF2B5EF4-FFF2-40B4-BE49-F238E27FC236}">
                <a16:creationId xmlns:a16="http://schemas.microsoft.com/office/drawing/2014/main" id="{A3C54E7F-AB7C-4B51-9907-A49A8303CE17}"/>
              </a:ext>
            </a:extLst>
          </p:cNvPr>
          <p:cNvSpPr txBox="1"/>
          <p:nvPr/>
        </p:nvSpPr>
        <p:spPr>
          <a:xfrm>
            <a:off x="8278085" y="3342726"/>
            <a:ext cx="999153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ru-RU"/>
            </a:defPPr>
            <a:lvl1pPr marL="12696" defTabSz="914173">
              <a:spcBef>
                <a:spcPts val="95"/>
              </a:spcBef>
              <a:defRPr sz="1600" b="1" kern="0" spc="40">
                <a:solidFill>
                  <a:srgbClr val="15614F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ru-RU" sz="1400" kern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2021 год</a:t>
            </a:r>
            <a:endParaRPr sz="1400" kern="120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60" name="object 211">
            <a:extLst>
              <a:ext uri="{FF2B5EF4-FFF2-40B4-BE49-F238E27FC236}">
                <a16:creationId xmlns:a16="http://schemas.microsoft.com/office/drawing/2014/main" id="{82BC1D55-FCA7-47C9-B992-C6AF9337EAEF}"/>
              </a:ext>
            </a:extLst>
          </p:cNvPr>
          <p:cNvSpPr txBox="1"/>
          <p:nvPr/>
        </p:nvSpPr>
        <p:spPr>
          <a:xfrm>
            <a:off x="10785842" y="2940867"/>
            <a:ext cx="673264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defPPr>
              <a:defRPr lang="ru-RU"/>
            </a:defPPr>
            <a:lvl1pPr marL="12696" defTabSz="914173">
              <a:spcBef>
                <a:spcPts val="95"/>
              </a:spcBef>
              <a:defRPr sz="1600" b="1" kern="0" spc="40">
                <a:solidFill>
                  <a:srgbClr val="15614F"/>
                </a:solidFill>
                <a:latin typeface="+mj-lt"/>
                <a:cs typeface="Times New Roman" panose="02020603050405020304" pitchFamily="18" charset="0"/>
              </a:defRPr>
            </a:lvl1pPr>
          </a:lstStyle>
          <a:p>
            <a:r>
              <a:rPr lang="ru-RU" sz="1400" kern="12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49,0</a:t>
            </a:r>
            <a:r>
              <a:rPr sz="1400" kern="12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%</a:t>
            </a:r>
          </a:p>
        </p:txBody>
      </p:sp>
      <p:sp>
        <p:nvSpPr>
          <p:cNvPr id="61" name="object 202">
            <a:extLst>
              <a:ext uri="{FF2B5EF4-FFF2-40B4-BE49-F238E27FC236}">
                <a16:creationId xmlns:a16="http://schemas.microsoft.com/office/drawing/2014/main" id="{930008CE-312F-433B-AC26-19BCFC2551A0}"/>
              </a:ext>
            </a:extLst>
          </p:cNvPr>
          <p:cNvSpPr/>
          <p:nvPr/>
        </p:nvSpPr>
        <p:spPr>
          <a:xfrm>
            <a:off x="8709636" y="2975040"/>
            <a:ext cx="2000085" cy="412948"/>
          </a:xfrm>
          <a:prstGeom prst="rect">
            <a:avLst/>
          </a:prstGeom>
          <a:blipFill>
            <a:blip r:embed="rId8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0"/>
          </a:p>
        </p:txBody>
      </p:sp>
      <p:sp>
        <p:nvSpPr>
          <p:cNvPr id="62" name="Round Same Side Corner Rectangle 8">
            <a:extLst>
              <a:ext uri="{FF2B5EF4-FFF2-40B4-BE49-F238E27FC236}">
                <a16:creationId xmlns:a16="http://schemas.microsoft.com/office/drawing/2014/main" id="{401C7F0D-B8F0-46E1-90DD-CB1F622A70CB}"/>
              </a:ext>
            </a:extLst>
          </p:cNvPr>
          <p:cNvSpPr/>
          <p:nvPr/>
        </p:nvSpPr>
        <p:spPr>
          <a:xfrm>
            <a:off x="8689392" y="2998930"/>
            <a:ext cx="176541" cy="393228"/>
          </a:xfrm>
          <a:custGeom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  <a:gd name="connsiteX32" fmla="*/ 744888 w 1489775"/>
              <a:gd name="connsiteY32" fmla="*/ 0 h 3923699"/>
              <a:gd name="connsiteX33" fmla="*/ 744888 w 1489775"/>
              <a:gd name="connsiteY33" fmla="*/ 0 h 3923699"/>
              <a:gd name="connsiteX34" fmla="*/ 744888 w 1489775"/>
              <a:gd name="connsiteY34" fmla="*/ 0 h 392369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63" name="Round Same Side Corner Rectangle 8">
            <a:extLst>
              <a:ext uri="{FF2B5EF4-FFF2-40B4-BE49-F238E27FC236}">
                <a16:creationId xmlns:a16="http://schemas.microsoft.com/office/drawing/2014/main" id="{051BD2C2-E1A3-4488-A803-C47FA9919F19}"/>
              </a:ext>
            </a:extLst>
          </p:cNvPr>
          <p:cNvSpPr/>
          <p:nvPr/>
        </p:nvSpPr>
        <p:spPr>
          <a:xfrm>
            <a:off x="8891273" y="2996318"/>
            <a:ext cx="176541" cy="393228"/>
          </a:xfrm>
          <a:custGeom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  <a:gd name="connsiteX32" fmla="*/ 744888 w 1489775"/>
              <a:gd name="connsiteY32" fmla="*/ 0 h 3923699"/>
              <a:gd name="connsiteX33" fmla="*/ 744888 w 1489775"/>
              <a:gd name="connsiteY33" fmla="*/ 0 h 3923699"/>
              <a:gd name="connsiteX34" fmla="*/ 744888 w 1489775"/>
              <a:gd name="connsiteY34" fmla="*/ 0 h 392369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64" name="Round Same Side Corner Rectangle 8">
            <a:extLst>
              <a:ext uri="{FF2B5EF4-FFF2-40B4-BE49-F238E27FC236}">
                <a16:creationId xmlns:a16="http://schemas.microsoft.com/office/drawing/2014/main" id="{46236DB1-6670-4F91-AA58-65D03A497941}"/>
              </a:ext>
            </a:extLst>
          </p:cNvPr>
          <p:cNvSpPr/>
          <p:nvPr/>
        </p:nvSpPr>
        <p:spPr>
          <a:xfrm>
            <a:off x="9092522" y="2998824"/>
            <a:ext cx="176541" cy="393228"/>
          </a:xfrm>
          <a:custGeom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  <a:gd name="connsiteX32" fmla="*/ 744888 w 1489775"/>
              <a:gd name="connsiteY32" fmla="*/ 0 h 3923699"/>
              <a:gd name="connsiteX33" fmla="*/ 744888 w 1489775"/>
              <a:gd name="connsiteY33" fmla="*/ 0 h 3923699"/>
              <a:gd name="connsiteX34" fmla="*/ 744888 w 1489775"/>
              <a:gd name="connsiteY34" fmla="*/ 0 h 392369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4C1FE726-77FB-4A4C-9A36-768F2A0ED373}"/>
              </a:ext>
            </a:extLst>
          </p:cNvPr>
          <p:cNvSpPr/>
          <p:nvPr/>
        </p:nvSpPr>
        <p:spPr>
          <a:xfrm>
            <a:off x="8053662" y="2237572"/>
            <a:ext cx="4265257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59280" algn="ctr">
              <a:lnSpc>
                <a:spcPct val="90000"/>
              </a:lnSpc>
              <a:spcBef>
                <a:spcPts val="87"/>
              </a:spcBef>
            </a:pPr>
            <a:r>
              <a:rPr lang="ru-RU" sz="1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Доля населения, систематически занимающегося физической культурой и спортом, %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502B48D2-BBDB-4BCD-AFCB-264C4E36A2E0}"/>
              </a:ext>
            </a:extLst>
          </p:cNvPr>
          <p:cNvSpPr/>
          <p:nvPr/>
        </p:nvSpPr>
        <p:spPr>
          <a:xfrm>
            <a:off x="4083021" y="3046932"/>
            <a:ext cx="40344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</a:t>
            </a:r>
            <a:r>
              <a:rPr lang="ru-RU" sz="1400" b="1" spc="4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5 400 </a:t>
            </a:r>
            <a:r>
              <a: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культурно-массовых мероприятий (725,4  тыс. участников);</a:t>
            </a:r>
          </a:p>
          <a:p>
            <a:pPr lvl="0"/>
            <a:endParaRPr lang="ru-RU" sz="120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</a:t>
            </a:r>
            <a:r>
              <a:rPr lang="ru-RU" sz="1200" b="1">
                <a:solidFill>
                  <a:srgbClr val="15614F"/>
                </a:solidFill>
                <a:cs typeface="Times New Roman" panose="02020603050405020304" pitchFamily="18" charset="0"/>
              </a:rPr>
              <a:t> </a:t>
            </a:r>
            <a:r>
              <a:rPr lang="ru-RU" sz="1400" b="1" spc="4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ru-RU" sz="1200" b="1">
                <a:solidFill>
                  <a:srgbClr val="15614F"/>
                </a:solidFill>
                <a:cs typeface="Times New Roman" panose="02020603050405020304" pitchFamily="18" charset="0"/>
              </a:rPr>
              <a:t> </a:t>
            </a:r>
            <a:r>
              <a: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районных фестивалей и конкурсов, с участием </a:t>
            </a:r>
            <a:r>
              <a:rPr lang="ru-RU" sz="1400" b="1" spc="4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3 031 </a:t>
            </a:r>
            <a:r>
              <a: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человек;</a:t>
            </a:r>
          </a:p>
          <a:p>
            <a:pPr lvl="0"/>
            <a:endParaRPr lang="ru-RU" sz="120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spc="4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97,8%</a:t>
            </a:r>
            <a:r>
              <a:rPr lang="ru-RU" sz="1200" b="1">
                <a:solidFill>
                  <a:srgbClr val="15614F"/>
                </a:solidFill>
                <a:cs typeface="Times New Roman" panose="02020603050405020304" pitchFamily="18" charset="0"/>
              </a:rPr>
              <a:t>  </a:t>
            </a:r>
            <a:r>
              <a: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удовлетворенность граждан качеством услуг в сфере культуры (93,0% в 2021 году);</a:t>
            </a:r>
          </a:p>
          <a:p>
            <a:endParaRPr lang="ru-RU" sz="120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b="1" spc="4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35,2%</a:t>
            </a:r>
            <a:r>
              <a:rPr lang="ru-RU" sz="1400" b="1" kern="0" spc="4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доля талантливых детей, привлекаемых к участию в творческих мероприятиях, от общего числа детей (31,6% в 2021 году);</a:t>
            </a:r>
          </a:p>
          <a:p>
            <a:endParaRPr lang="ru-RU" sz="1200" b="1">
              <a:solidFill>
                <a:srgbClr val="15614F"/>
              </a:solidFill>
              <a:cs typeface="Times New Roman" panose="02020603050405020304" pitchFamily="18" charset="0"/>
            </a:endParaRPr>
          </a:p>
          <a:p>
            <a:r>
              <a:rPr lang="ru-RU" sz="1400" b="1" spc="4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8,4% </a:t>
            </a:r>
            <a:r>
              <a: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увеличилось количество посещений библиотек.</a:t>
            </a: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B36BD80D-C60E-44F9-B747-22B6D47A9C97}"/>
              </a:ext>
            </a:extLst>
          </p:cNvPr>
          <p:cNvSpPr/>
          <p:nvPr/>
        </p:nvSpPr>
        <p:spPr>
          <a:xfrm>
            <a:off x="8142791" y="4179106"/>
            <a:ext cx="3912843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spc="4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55,9%</a:t>
            </a:r>
            <a:r>
              <a:rPr lang="ru-RU" sz="1200" b="1">
                <a:solidFill>
                  <a:srgbClr val="15614F"/>
                </a:solidFill>
                <a:cs typeface="Times New Roman" panose="02020603050405020304" pitchFamily="18" charset="0"/>
              </a:rPr>
              <a:t> </a:t>
            </a:r>
            <a:r>
              <a: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обеспеченность объектами физической культуры и спорта (51,4% в 2021 году);</a:t>
            </a:r>
          </a:p>
          <a:p>
            <a:endParaRPr lang="ru-RU" sz="1400" b="1" kern="0" spc="4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  <a:p>
            <a:endParaRPr lang="ru-RU" sz="1400" b="1" kern="0" spc="4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  <a:p>
            <a:endParaRPr lang="ru-RU" sz="1200" b="1">
              <a:solidFill>
                <a:srgbClr val="15614F"/>
              </a:solidFill>
              <a:cs typeface="Times New Roman" panose="02020603050405020304" pitchFamily="18" charset="0"/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508C5CC7-CD4A-4355-BF25-9112D13C19BD}"/>
              </a:ext>
            </a:extLst>
          </p:cNvPr>
          <p:cNvSpPr/>
          <p:nvPr/>
        </p:nvSpPr>
        <p:spPr>
          <a:xfrm>
            <a:off x="8132011" y="5169077"/>
            <a:ext cx="3949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spc="4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1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спортсменов района включены в основной и резервный состав юношеских сборных команд ХМАО – Югры по видам спорта (24 человека в 2021 году);</a:t>
            </a: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73E8E536-6F54-416A-9865-C3DDDB99522F}"/>
              </a:ext>
            </a:extLst>
          </p:cNvPr>
          <p:cNvSpPr/>
          <p:nvPr/>
        </p:nvSpPr>
        <p:spPr>
          <a:xfrm>
            <a:off x="8129022" y="6194581"/>
            <a:ext cx="39871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spc="4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14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спортивных секций  осуществляют учебно-тренировочный процесс</a:t>
            </a:r>
          </a:p>
        </p:txBody>
      </p:sp>
      <p:grpSp>
        <p:nvGrpSpPr>
          <p:cNvPr id="70" name="Группа 69">
            <a:extLst>
              <a:ext uri="{FF2B5EF4-FFF2-40B4-BE49-F238E27FC236}">
                <a16:creationId xmlns:a16="http://schemas.microsoft.com/office/drawing/2014/main" id="{661EFF27-0F4B-451F-9353-EB56AF65FCED}"/>
              </a:ext>
            </a:extLst>
          </p:cNvPr>
          <p:cNvGrpSpPr/>
          <p:nvPr/>
        </p:nvGrpSpPr>
        <p:grpSpPr>
          <a:xfrm>
            <a:off x="-13064" y="2568526"/>
            <a:ext cx="4116561" cy="4096609"/>
            <a:chOff x="79425" y="2384106"/>
            <a:chExt cx="4116561" cy="4096609"/>
          </a:xfrm>
        </p:grpSpPr>
        <p:sp>
          <p:nvSpPr>
            <p:cNvPr id="71" name="Прямоугольник 70">
              <a:extLst>
                <a:ext uri="{FF2B5EF4-FFF2-40B4-BE49-F238E27FC236}">
                  <a16:creationId xmlns:a16="http://schemas.microsoft.com/office/drawing/2014/main" id="{CBCD9EC8-148B-415F-B306-52C734273000}"/>
                </a:ext>
              </a:extLst>
            </p:cNvPr>
            <p:cNvSpPr/>
            <p:nvPr/>
          </p:nvSpPr>
          <p:spPr>
            <a:xfrm>
              <a:off x="79425" y="2384106"/>
              <a:ext cx="3986426" cy="33855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4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r>
                <a:rPr lang="pt-BR" sz="14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r>
                <a:rPr lang="ru-RU" sz="14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400" b="1">
                  <a:solidFill>
                    <a:srgbClr val="1AA97C"/>
                  </a:solidFill>
                  <a:cs typeface="Calibri Light" panose="020f0302020204030204" pitchFamily="34" charset="0"/>
                </a:rPr>
                <a:t> </a:t>
              </a:r>
              <a:r>
                <a:rPr lang="ru-RU" sz="12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доступность от 1,5 лет до 3 лет посещения ДОУ;</a:t>
              </a:r>
            </a:p>
            <a:p>
              <a:pPr lvl="0"/>
              <a:r>
                <a:rPr lang="ru-RU" sz="14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99,3</a:t>
              </a:r>
              <a:r>
                <a:rPr lang="pt-BR" sz="14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r>
                <a:rPr lang="ru-RU" sz="14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2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детей школьного возраста обеспечены организованными формами отдыха, оздоровления и занятости (99,3% в 2021 году);</a:t>
              </a:r>
            </a:p>
            <a:p>
              <a:pPr lvl="0"/>
              <a:r>
                <a:rPr lang="ru-RU" sz="14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100,0</a:t>
              </a:r>
              <a:r>
                <a:rPr lang="pt-BR" sz="14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r>
                <a:rPr lang="ru-RU" sz="14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2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детей охвачены программами дополнительного образования детей в возрасте от 5 до 18 лет (96,6% в 2021 году);</a:t>
              </a:r>
            </a:p>
            <a:p>
              <a:r>
                <a:rPr lang="ru-RU" sz="14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6  </a:t>
              </a:r>
              <a:r>
                <a:rPr lang="ru-RU" sz="12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общеобразовательных организаций </a:t>
              </a:r>
              <a:r>
                <a:rPr lang="ru-RU" sz="12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итогам ЕГЭ </a:t>
              </a:r>
              <a:r>
                <a:rPr lang="ru-RU" sz="12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вошли в перечень общеобразовательных организаций, имеющих стабильно высокие результаты в ХМАО – Югре;</a:t>
              </a:r>
            </a:p>
            <a:p>
              <a:r>
                <a:rPr lang="ru-RU" sz="14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99,0</a:t>
              </a:r>
              <a:r>
                <a:rPr lang="pt-BR" sz="14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%</a:t>
              </a:r>
              <a:r>
                <a:rPr lang="ru-RU" sz="14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12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детей школьного возраста обеспечены организационными формами отдыха, оздоровления и занятости (96,6% в 2021 году);</a:t>
              </a:r>
            </a:p>
            <a:p>
              <a:endPara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/>
              <a:endPara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/>
              <a:endPara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Прямоугольник 71">
              <a:extLst>
                <a:ext uri="{FF2B5EF4-FFF2-40B4-BE49-F238E27FC236}">
                  <a16:creationId xmlns:a16="http://schemas.microsoft.com/office/drawing/2014/main" id="{1C7D9CAF-AA52-4D25-8CD0-66DCABCCC4C9}"/>
                </a:ext>
              </a:extLst>
            </p:cNvPr>
            <p:cNvSpPr/>
            <p:nvPr/>
          </p:nvSpPr>
          <p:spPr>
            <a:xfrm>
              <a:off x="116918" y="5618941"/>
              <a:ext cx="4079068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ru-RU" sz="140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Передано негосударственному сектору </a:t>
              </a:r>
              <a:r>
                <a:rPr lang="ru-RU" sz="12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бывшее здание детского сада «Ручеек» (60 мест) сп.Сингапай, 31 ребенок дошкольного возраста получил сертификат дошкольника.</a:t>
              </a:r>
            </a:p>
          </p:txBody>
        </p:sp>
      </p:grpSp>
      <p:sp>
        <p:nvSpPr>
          <p:cNvPr id="73" name="Прямоугольник 72">
            <a:extLst>
              <a:ext uri="{FF2B5EF4-FFF2-40B4-BE49-F238E27FC236}">
                <a16:creationId xmlns:a16="http://schemas.microsoft.com/office/drawing/2014/main" id="{4C3A7F5F-CD37-4510-AE73-DC1F9843EA31}"/>
              </a:ext>
            </a:extLst>
          </p:cNvPr>
          <p:cNvSpPr/>
          <p:nvPr/>
        </p:nvSpPr>
        <p:spPr>
          <a:xfrm>
            <a:off x="4098534" y="2468042"/>
            <a:ext cx="39672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spc="4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100,0%</a:t>
            </a:r>
            <a:r>
              <a:rPr lang="ru-RU" sz="1200" b="1">
                <a:solidFill>
                  <a:srgbClr val="15614F"/>
                </a:solidFill>
                <a:cs typeface="Times New Roman" panose="02020603050405020304" pitchFamily="18" charset="0"/>
              </a:rPr>
              <a:t> </a:t>
            </a:r>
            <a:r>
              <a: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обеспеченность учреждениями клубного типа;</a:t>
            </a:r>
            <a:endParaRPr lang="ru-RU" sz="1200" b="1">
              <a:solidFill>
                <a:srgbClr val="15614F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74" name="Группа 73">
            <a:extLst>
              <a:ext uri="{FF2B5EF4-FFF2-40B4-BE49-F238E27FC236}">
                <a16:creationId xmlns:a16="http://schemas.microsoft.com/office/drawing/2014/main" id="{E44B950B-10D2-4E6F-8266-69F0C18CB657}"/>
              </a:ext>
            </a:extLst>
          </p:cNvPr>
          <p:cNvGrpSpPr/>
          <p:nvPr/>
        </p:nvGrpSpPr>
        <p:grpSpPr>
          <a:xfrm>
            <a:off x="8259234" y="3587015"/>
            <a:ext cx="3246081" cy="612239"/>
            <a:chOff x="6707423" y="3661340"/>
            <a:chExt cx="3246081" cy="696543"/>
          </a:xfrm>
        </p:grpSpPr>
        <p:sp>
          <p:nvSpPr>
            <p:cNvPr id="75" name="object 205">
              <a:extLst>
                <a:ext uri="{FF2B5EF4-FFF2-40B4-BE49-F238E27FC236}">
                  <a16:creationId xmlns:a16="http://schemas.microsoft.com/office/drawing/2014/main" id="{3DB49E35-F237-4334-A5B4-CDBBA67A2887}"/>
                </a:ext>
              </a:extLst>
            </p:cNvPr>
            <p:cNvSpPr txBox="1"/>
            <p:nvPr/>
          </p:nvSpPr>
          <p:spPr>
            <a:xfrm>
              <a:off x="6707423" y="4098913"/>
              <a:ext cx="1202270" cy="25897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>
              <a:defPPr>
                <a:defRPr lang="ru-RU"/>
              </a:defPPr>
              <a:lvl1pPr marL="12696" defTabSz="914173">
                <a:spcBef>
                  <a:spcPts val="95"/>
                </a:spcBef>
                <a:defRPr sz="1600" b="1" kern="0" spc="40">
                  <a:solidFill>
                    <a:srgbClr val="15614F"/>
                  </a:solidFill>
                  <a:latin typeface="+mj-lt"/>
                  <a:cs typeface="Times New Roman" panose="02020603050405020304" pitchFamily="18" charset="0"/>
                </a:defRPr>
              </a:lvl1pPr>
            </a:lstStyle>
            <a:p>
              <a:r>
                <a:rPr sz="1400" kern="12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</a:rPr>
                <a:t>202</a:t>
              </a:r>
              <a:r>
                <a:rPr lang="ru-RU" sz="1400" kern="120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</a:rPr>
                <a:t>2 год</a:t>
              </a:r>
              <a:endParaRPr sz="1400" kern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76" name="object 212">
              <a:extLst>
                <a:ext uri="{FF2B5EF4-FFF2-40B4-BE49-F238E27FC236}">
                  <a16:creationId xmlns:a16="http://schemas.microsoft.com/office/drawing/2014/main" id="{1E1810C5-8E05-43E7-BED3-A2C98348D690}"/>
                </a:ext>
              </a:extLst>
            </p:cNvPr>
            <p:cNvSpPr txBox="1"/>
            <p:nvPr/>
          </p:nvSpPr>
          <p:spPr>
            <a:xfrm>
              <a:off x="9195276" y="3661340"/>
              <a:ext cx="758228" cy="25897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>
              <a:defPPr>
                <a:defRPr lang="ru-RU"/>
              </a:defPPr>
              <a:lvl1pPr marL="12696" defTabSz="914173">
                <a:spcBef>
                  <a:spcPts val="95"/>
                </a:spcBef>
                <a:defRPr sz="1600" b="1" spc="4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1400"/>
                <a:t>53,0</a:t>
              </a:r>
              <a:r>
                <a:rPr sz="1400"/>
                <a:t>%</a:t>
              </a:r>
            </a:p>
          </p:txBody>
        </p:sp>
        <p:grpSp>
          <p:nvGrpSpPr>
            <p:cNvPr id="77" name="Группа 76">
              <a:extLst>
                <a:ext uri="{FF2B5EF4-FFF2-40B4-BE49-F238E27FC236}">
                  <a16:creationId xmlns:a16="http://schemas.microsoft.com/office/drawing/2014/main" id="{837A5601-D266-4F11-BAF4-BECC637DD5D3}"/>
                </a:ext>
              </a:extLst>
            </p:cNvPr>
            <p:cNvGrpSpPr/>
            <p:nvPr/>
          </p:nvGrpSpPr>
          <p:grpSpPr>
            <a:xfrm>
              <a:off x="7157823" y="3702200"/>
              <a:ext cx="2001549" cy="468295"/>
              <a:chOff x="7408638" y="4038516"/>
              <a:chExt cx="2160327" cy="516209"/>
            </a:xfrm>
          </p:grpSpPr>
          <p:grpSp>
            <p:nvGrpSpPr>
              <p:cNvPr id="78" name="Группа 77">
                <a:extLst>
                  <a:ext uri="{FF2B5EF4-FFF2-40B4-BE49-F238E27FC236}">
                    <a16:creationId xmlns:a16="http://schemas.microsoft.com/office/drawing/2014/main" id="{4E172756-3CC8-4100-97A0-9F47710CEECA}"/>
                  </a:ext>
                </a:extLst>
              </p:cNvPr>
              <p:cNvGrpSpPr/>
              <p:nvPr/>
            </p:nvGrpSpPr>
            <p:grpSpPr>
              <a:xfrm>
                <a:off x="7408638" y="4039315"/>
                <a:ext cx="2160327" cy="515410"/>
                <a:chOff x="7242592" y="3034322"/>
                <a:chExt cx="2160327" cy="515410"/>
              </a:xfrm>
            </p:grpSpPr>
            <p:sp>
              <p:nvSpPr>
                <p:cNvPr id="80" name="object 202">
                  <a:extLst>
                    <a:ext uri="{FF2B5EF4-FFF2-40B4-BE49-F238E27FC236}">
                      <a16:creationId xmlns:a16="http://schemas.microsoft.com/office/drawing/2014/main" id="{9ED98B02-804C-4262-B39A-24CA44228671}"/>
                    </a:ext>
                  </a:extLst>
                </p:cNvPr>
                <p:cNvSpPr/>
                <p:nvPr/>
              </p:nvSpPr>
              <p:spPr>
                <a:xfrm>
                  <a:off x="7244173" y="3044971"/>
                  <a:ext cx="2158746" cy="504761"/>
                </a:xfrm>
                <a:prstGeom prst="rect">
                  <a:avLst/>
                </a:prstGeom>
                <a:blipFill>
                  <a:blip r:embed="rId8">
                    <a:duotone>
                      <a:schemeClr val="accent6">
                        <a:shade val="45000"/>
                        <a:satMod val="135000"/>
                      </a:schemeClr>
                      <a:prstClr val="white"/>
                    </a:duotone>
                  </a:blip>
                  <a:stretch>
                    <a:fillRect/>
                  </a:stretch>
                </a:blipFill>
              </p:spPr>
              <p:txBody>
                <a:bodyPr wrap="square" lIns="0" tIns="0" rIns="0" bIns="0" rtlCol="0"/>
                <a:lstStyle/>
                <a:p>
                  <a:endParaRPr sz="2000"/>
                </a:p>
              </p:txBody>
            </p:sp>
            <p:sp>
              <p:nvSpPr>
                <p:cNvPr id="81" name="Round Same Side Corner Rectangle 8">
                  <a:extLst>
                    <a:ext uri="{FF2B5EF4-FFF2-40B4-BE49-F238E27FC236}">
                      <a16:creationId xmlns:a16="http://schemas.microsoft.com/office/drawing/2014/main" id="{77F3B56F-25AB-4FF4-9E18-FBD253C4BDCD}"/>
                    </a:ext>
                  </a:extLst>
                </p:cNvPr>
                <p:cNvSpPr/>
                <p:nvPr/>
              </p:nvSpPr>
              <p:spPr>
                <a:xfrm>
                  <a:off x="7242592" y="3037515"/>
                  <a:ext cx="190546" cy="480658"/>
                </a:xfrm>
                <a:custGeom>
                  <a:gdLst>
                    <a:gd name="connsiteX0" fmla="*/ 280204 w 1489775"/>
                    <a:gd name="connsiteY0" fmla="*/ 750754 h 3923699"/>
                    <a:gd name="connsiteX1" fmla="*/ 1209570 w 1489775"/>
                    <a:gd name="connsiteY1" fmla="*/ 750754 h 3923699"/>
                    <a:gd name="connsiteX2" fmla="*/ 1489774 w 1489775"/>
                    <a:gd name="connsiteY2" fmla="*/ 1030958 h 3923699"/>
                    <a:gd name="connsiteX3" fmla="*/ 1489774 w 1489775"/>
                    <a:gd name="connsiteY3" fmla="*/ 1293518 h 3923699"/>
                    <a:gd name="connsiteX4" fmla="*/ 1489775 w 1489775"/>
                    <a:gd name="connsiteY4" fmla="*/ 1293518 h 3923699"/>
                    <a:gd name="connsiteX5" fmla="*/ 1489775 w 1489775"/>
                    <a:gd name="connsiteY5" fmla="*/ 2063902 h 3923699"/>
                    <a:gd name="connsiteX6" fmla="*/ 1345759 w 1489775"/>
                    <a:gd name="connsiteY6" fmla="*/ 2207918 h 3923699"/>
                    <a:gd name="connsiteX7" fmla="*/ 1201743 w 1489775"/>
                    <a:gd name="connsiteY7" fmla="*/ 2063902 h 3923699"/>
                    <a:gd name="connsiteX8" fmla="*/ 1201743 w 1489775"/>
                    <a:gd name="connsiteY8" fmla="*/ 1390678 h 3923699"/>
                    <a:gd name="connsiteX9" fmla="*/ 1158887 w 1489775"/>
                    <a:gd name="connsiteY9" fmla="*/ 1390678 h 3923699"/>
                    <a:gd name="connsiteX10" fmla="*/ 1151853 w 1489775"/>
                    <a:gd name="connsiteY10" fmla="*/ 3743699 h 3923699"/>
                    <a:gd name="connsiteX11" fmla="*/ 971853 w 1489775"/>
                    <a:gd name="connsiteY11" fmla="*/ 3923699 h 3923699"/>
                    <a:gd name="connsiteX12" fmla="*/ 791853 w 1489775"/>
                    <a:gd name="connsiteY12" fmla="*/ 3743699 h 3923699"/>
                    <a:gd name="connsiteX13" fmla="*/ 791853 w 1489775"/>
                    <a:gd name="connsiteY13" fmla="*/ 2305078 h 3923699"/>
                    <a:gd name="connsiteX14" fmla="*/ 683854 w 1489775"/>
                    <a:gd name="connsiteY14" fmla="*/ 2305078 h 3923699"/>
                    <a:gd name="connsiteX15" fmla="*/ 683854 w 1489775"/>
                    <a:gd name="connsiteY15" fmla="*/ 3743698 h 3923699"/>
                    <a:gd name="connsiteX16" fmla="*/ 503854 w 1489775"/>
                    <a:gd name="connsiteY16" fmla="*/ 3923698 h 3923699"/>
                    <a:gd name="connsiteX17" fmla="*/ 323854 w 1489775"/>
                    <a:gd name="connsiteY17" fmla="*/ 3743698 h 3923699"/>
                    <a:gd name="connsiteX18" fmla="*/ 330887 w 1489775"/>
                    <a:gd name="connsiteY18" fmla="*/ 1390678 h 3923699"/>
                    <a:gd name="connsiteX19" fmla="*/ 288033 w 1489775"/>
                    <a:gd name="connsiteY19" fmla="*/ 1390678 h 3923699"/>
                    <a:gd name="connsiteX20" fmla="*/ 288033 w 1489775"/>
                    <a:gd name="connsiteY20" fmla="*/ 2063902 h 3923699"/>
                    <a:gd name="connsiteX21" fmla="*/ 144017 w 1489775"/>
                    <a:gd name="connsiteY21" fmla="*/ 2207918 h 3923699"/>
                    <a:gd name="connsiteX22" fmla="*/ 1 w 1489775"/>
                    <a:gd name="connsiteY22" fmla="*/ 2063902 h 3923699"/>
                    <a:gd name="connsiteX23" fmla="*/ 1 w 1489775"/>
                    <a:gd name="connsiteY23" fmla="*/ 1390678 h 3923699"/>
                    <a:gd name="connsiteX24" fmla="*/ 0 w 1489775"/>
                    <a:gd name="connsiteY24" fmla="*/ 1390678 h 3923699"/>
                    <a:gd name="connsiteX25" fmla="*/ 0 w 1489775"/>
                    <a:gd name="connsiteY25" fmla="*/ 1030958 h 3923699"/>
                    <a:gd name="connsiteX26" fmla="*/ 280204 w 1489775"/>
                    <a:gd name="connsiteY26" fmla="*/ 750754 h 3923699"/>
                    <a:gd name="connsiteX27" fmla="*/ 744888 w 1489775"/>
                    <a:gd name="connsiteY27" fmla="*/ 0 h 3923699"/>
                    <a:gd name="connsiteX28" fmla="*/ 1082199 w 1489775"/>
                    <a:gd name="connsiteY28" fmla="*/ 337311 h 3923699"/>
                    <a:gd name="connsiteX29" fmla="*/ 744888 w 1489775"/>
                    <a:gd name="connsiteY29" fmla="*/ 674622 h 3923699"/>
                    <a:gd name="connsiteX30" fmla="*/ 407577 w 1489775"/>
                    <a:gd name="connsiteY30" fmla="*/ 337311 h 3923699"/>
                    <a:gd name="connsiteX31" fmla="*/ 744888 w 1489775"/>
                    <a:gd name="connsiteY31" fmla="*/ 0 h 3923699"/>
                    <a:gd name="connsiteX32" fmla="*/ 744888 w 1489775"/>
                    <a:gd name="connsiteY32" fmla="*/ 0 h 3923699"/>
                    <a:gd name="connsiteX33" fmla="*/ 744888 w 1489775"/>
                    <a:gd name="connsiteY33" fmla="*/ 0 h 3923699"/>
                    <a:gd name="connsiteX34" fmla="*/ 744888 w 1489775"/>
                    <a:gd name="connsiteY34" fmla="*/ 0 h 3923699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89775" h="3923699">
                      <a:moveTo>
                        <a:pt x="280204" y="750754"/>
                      </a:moveTo>
                      <a:lnTo>
                        <a:pt x="1209570" y="750754"/>
                      </a:lnTo>
                      <a:cubicBezTo>
                        <a:pt x="1364322" y="750754"/>
                        <a:pt x="1489774" y="876206"/>
                        <a:pt x="1489774" y="1030958"/>
                      </a:cubicBezTo>
                      <a:lnTo>
                        <a:pt x="1489774" y="1293518"/>
                      </a:lnTo>
                      <a:lnTo>
                        <a:pt x="1489775" y="1293518"/>
                      </a:lnTo>
                      <a:lnTo>
                        <a:pt x="1489775" y="2063902"/>
                      </a:lnTo>
                      <a:cubicBezTo>
                        <a:pt x="1489775" y="2143440"/>
                        <a:pt x="1425297" y="2207918"/>
                        <a:pt x="1345759" y="2207918"/>
                      </a:cubicBezTo>
                      <a:cubicBezTo>
                        <a:pt x="1266221" y="2207918"/>
                        <a:pt x="1201743" y="2143440"/>
                        <a:pt x="1201743" y="2063902"/>
                      </a:cubicBezTo>
                      <a:lnTo>
                        <a:pt x="1201743" y="1390678"/>
                      </a:lnTo>
                      <a:lnTo>
                        <a:pt x="1158887" y="1390678"/>
                      </a:lnTo>
                      <a:cubicBezTo>
                        <a:pt x="1156542" y="2175018"/>
                        <a:pt x="1154198" y="2959359"/>
                        <a:pt x="1151853" y="3743699"/>
                      </a:cubicBezTo>
                      <a:cubicBezTo>
                        <a:pt x="1151853" y="3843110"/>
                        <a:pt x="1071264" y="3923699"/>
                        <a:pt x="971853" y="3923699"/>
                      </a:cubicBezTo>
                      <a:cubicBezTo>
                        <a:pt x="872442" y="3923699"/>
                        <a:pt x="791853" y="3843110"/>
                        <a:pt x="791853" y="3743699"/>
                      </a:cubicBezTo>
                      <a:lnTo>
                        <a:pt x="791853" y="2305078"/>
                      </a:lnTo>
                      <a:lnTo>
                        <a:pt x="683854" y="2305078"/>
                      </a:lnTo>
                      <a:lnTo>
                        <a:pt x="683854" y="3743698"/>
                      </a:lnTo>
                      <a:cubicBezTo>
                        <a:pt x="683854" y="3843109"/>
                        <a:pt x="603265" y="3923698"/>
                        <a:pt x="503854" y="3923698"/>
                      </a:cubicBezTo>
                      <a:cubicBezTo>
                        <a:pt x="404443" y="3923698"/>
                        <a:pt x="323854" y="3843109"/>
                        <a:pt x="323854" y="3743698"/>
                      </a:cubicBezTo>
                      <a:cubicBezTo>
                        <a:pt x="326198" y="2959358"/>
                        <a:pt x="328543" y="2175018"/>
                        <a:pt x="330887" y="1390678"/>
                      </a:cubicBezTo>
                      <a:lnTo>
                        <a:pt x="288033" y="1390678"/>
                      </a:lnTo>
                      <a:lnTo>
                        <a:pt x="288033" y="2063902"/>
                      </a:lnTo>
                      <a:cubicBezTo>
                        <a:pt x="288033" y="2143440"/>
                        <a:pt x="223555" y="2207918"/>
                        <a:pt x="144017" y="2207918"/>
                      </a:cubicBezTo>
                      <a:cubicBezTo>
                        <a:pt x="64479" y="2207918"/>
                        <a:pt x="1" y="2143440"/>
                        <a:pt x="1" y="2063902"/>
                      </a:cubicBezTo>
                      <a:lnTo>
                        <a:pt x="1" y="1390678"/>
                      </a:lnTo>
                      <a:lnTo>
                        <a:pt x="0" y="1390678"/>
                      </a:lnTo>
                      <a:lnTo>
                        <a:pt x="0" y="1030958"/>
                      </a:lnTo>
                      <a:cubicBezTo>
                        <a:pt x="0" y="876206"/>
                        <a:pt x="125452" y="750754"/>
                        <a:pt x="280204" y="750754"/>
                      </a:cubicBezTo>
                      <a:close/>
                      <a:moveTo>
                        <a:pt x="744888" y="0"/>
                      </a:moveTo>
                      <a:cubicBezTo>
                        <a:pt x="931180" y="0"/>
                        <a:pt x="1082199" y="151019"/>
                        <a:pt x="1082199" y="337311"/>
                      </a:cubicBezTo>
                      <a:cubicBezTo>
                        <a:pt x="1082199" y="523603"/>
                        <a:pt x="931180" y="674622"/>
                        <a:pt x="744888" y="674622"/>
                      </a:cubicBezTo>
                      <a:cubicBezTo>
                        <a:pt x="558596" y="674622"/>
                        <a:pt x="407577" y="523603"/>
                        <a:pt x="407577" y="337311"/>
                      </a:cubicBezTo>
                      <a:cubicBezTo>
                        <a:pt x="407577" y="151019"/>
                        <a:pt x="558596" y="0"/>
                        <a:pt x="744888" y="0"/>
                      </a:cubicBezTo>
                      <a:close/>
                    </a:path>
                  </a:pathLst>
                </a:custGeom>
                <a:solidFill>
                  <a:srgbClr val="0066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400"/>
                </a:p>
              </p:txBody>
            </p:sp>
            <p:sp>
              <p:nvSpPr>
                <p:cNvPr id="82" name="Round Same Side Corner Rectangle 8">
                  <a:extLst>
                    <a:ext uri="{FF2B5EF4-FFF2-40B4-BE49-F238E27FC236}">
                      <a16:creationId xmlns:a16="http://schemas.microsoft.com/office/drawing/2014/main" id="{5ADAA1BD-2F28-4BD0-A788-24D374EF9B53}"/>
                    </a:ext>
                  </a:extLst>
                </p:cNvPr>
                <p:cNvSpPr/>
                <p:nvPr/>
              </p:nvSpPr>
              <p:spPr>
                <a:xfrm>
                  <a:off x="7449021" y="3034322"/>
                  <a:ext cx="190545" cy="480657"/>
                </a:xfrm>
                <a:custGeom>
                  <a:gdLst>
                    <a:gd name="connsiteX0" fmla="*/ 280204 w 1489775"/>
                    <a:gd name="connsiteY0" fmla="*/ 750754 h 3923699"/>
                    <a:gd name="connsiteX1" fmla="*/ 1209570 w 1489775"/>
                    <a:gd name="connsiteY1" fmla="*/ 750754 h 3923699"/>
                    <a:gd name="connsiteX2" fmla="*/ 1489774 w 1489775"/>
                    <a:gd name="connsiteY2" fmla="*/ 1030958 h 3923699"/>
                    <a:gd name="connsiteX3" fmla="*/ 1489774 w 1489775"/>
                    <a:gd name="connsiteY3" fmla="*/ 1293518 h 3923699"/>
                    <a:gd name="connsiteX4" fmla="*/ 1489775 w 1489775"/>
                    <a:gd name="connsiteY4" fmla="*/ 1293518 h 3923699"/>
                    <a:gd name="connsiteX5" fmla="*/ 1489775 w 1489775"/>
                    <a:gd name="connsiteY5" fmla="*/ 2063902 h 3923699"/>
                    <a:gd name="connsiteX6" fmla="*/ 1345759 w 1489775"/>
                    <a:gd name="connsiteY6" fmla="*/ 2207918 h 3923699"/>
                    <a:gd name="connsiteX7" fmla="*/ 1201743 w 1489775"/>
                    <a:gd name="connsiteY7" fmla="*/ 2063902 h 3923699"/>
                    <a:gd name="connsiteX8" fmla="*/ 1201743 w 1489775"/>
                    <a:gd name="connsiteY8" fmla="*/ 1390678 h 3923699"/>
                    <a:gd name="connsiteX9" fmla="*/ 1158887 w 1489775"/>
                    <a:gd name="connsiteY9" fmla="*/ 1390678 h 3923699"/>
                    <a:gd name="connsiteX10" fmla="*/ 1151853 w 1489775"/>
                    <a:gd name="connsiteY10" fmla="*/ 3743699 h 3923699"/>
                    <a:gd name="connsiteX11" fmla="*/ 971853 w 1489775"/>
                    <a:gd name="connsiteY11" fmla="*/ 3923699 h 3923699"/>
                    <a:gd name="connsiteX12" fmla="*/ 791853 w 1489775"/>
                    <a:gd name="connsiteY12" fmla="*/ 3743699 h 3923699"/>
                    <a:gd name="connsiteX13" fmla="*/ 791853 w 1489775"/>
                    <a:gd name="connsiteY13" fmla="*/ 2305078 h 3923699"/>
                    <a:gd name="connsiteX14" fmla="*/ 683854 w 1489775"/>
                    <a:gd name="connsiteY14" fmla="*/ 2305078 h 3923699"/>
                    <a:gd name="connsiteX15" fmla="*/ 683854 w 1489775"/>
                    <a:gd name="connsiteY15" fmla="*/ 3743698 h 3923699"/>
                    <a:gd name="connsiteX16" fmla="*/ 503854 w 1489775"/>
                    <a:gd name="connsiteY16" fmla="*/ 3923698 h 3923699"/>
                    <a:gd name="connsiteX17" fmla="*/ 323854 w 1489775"/>
                    <a:gd name="connsiteY17" fmla="*/ 3743698 h 3923699"/>
                    <a:gd name="connsiteX18" fmla="*/ 330887 w 1489775"/>
                    <a:gd name="connsiteY18" fmla="*/ 1390678 h 3923699"/>
                    <a:gd name="connsiteX19" fmla="*/ 288033 w 1489775"/>
                    <a:gd name="connsiteY19" fmla="*/ 1390678 h 3923699"/>
                    <a:gd name="connsiteX20" fmla="*/ 288033 w 1489775"/>
                    <a:gd name="connsiteY20" fmla="*/ 2063902 h 3923699"/>
                    <a:gd name="connsiteX21" fmla="*/ 144017 w 1489775"/>
                    <a:gd name="connsiteY21" fmla="*/ 2207918 h 3923699"/>
                    <a:gd name="connsiteX22" fmla="*/ 1 w 1489775"/>
                    <a:gd name="connsiteY22" fmla="*/ 2063902 h 3923699"/>
                    <a:gd name="connsiteX23" fmla="*/ 1 w 1489775"/>
                    <a:gd name="connsiteY23" fmla="*/ 1390678 h 3923699"/>
                    <a:gd name="connsiteX24" fmla="*/ 0 w 1489775"/>
                    <a:gd name="connsiteY24" fmla="*/ 1390678 h 3923699"/>
                    <a:gd name="connsiteX25" fmla="*/ 0 w 1489775"/>
                    <a:gd name="connsiteY25" fmla="*/ 1030958 h 3923699"/>
                    <a:gd name="connsiteX26" fmla="*/ 280204 w 1489775"/>
                    <a:gd name="connsiteY26" fmla="*/ 750754 h 3923699"/>
                    <a:gd name="connsiteX27" fmla="*/ 744888 w 1489775"/>
                    <a:gd name="connsiteY27" fmla="*/ 0 h 3923699"/>
                    <a:gd name="connsiteX28" fmla="*/ 1082199 w 1489775"/>
                    <a:gd name="connsiteY28" fmla="*/ 337311 h 3923699"/>
                    <a:gd name="connsiteX29" fmla="*/ 744888 w 1489775"/>
                    <a:gd name="connsiteY29" fmla="*/ 674622 h 3923699"/>
                    <a:gd name="connsiteX30" fmla="*/ 407577 w 1489775"/>
                    <a:gd name="connsiteY30" fmla="*/ 337311 h 3923699"/>
                    <a:gd name="connsiteX31" fmla="*/ 744888 w 1489775"/>
                    <a:gd name="connsiteY31" fmla="*/ 0 h 3923699"/>
                    <a:gd name="connsiteX32" fmla="*/ 744888 w 1489775"/>
                    <a:gd name="connsiteY32" fmla="*/ 0 h 3923699"/>
                    <a:gd name="connsiteX33" fmla="*/ 744888 w 1489775"/>
                    <a:gd name="connsiteY33" fmla="*/ 0 h 3923699"/>
                    <a:gd name="connsiteX34" fmla="*/ 744888 w 1489775"/>
                    <a:gd name="connsiteY34" fmla="*/ 0 h 3923699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89775" h="3923699">
                      <a:moveTo>
                        <a:pt x="280204" y="750754"/>
                      </a:moveTo>
                      <a:lnTo>
                        <a:pt x="1209570" y="750754"/>
                      </a:lnTo>
                      <a:cubicBezTo>
                        <a:pt x="1364322" y="750754"/>
                        <a:pt x="1489774" y="876206"/>
                        <a:pt x="1489774" y="1030958"/>
                      </a:cubicBezTo>
                      <a:lnTo>
                        <a:pt x="1489774" y="1293518"/>
                      </a:lnTo>
                      <a:lnTo>
                        <a:pt x="1489775" y="1293518"/>
                      </a:lnTo>
                      <a:lnTo>
                        <a:pt x="1489775" y="2063902"/>
                      </a:lnTo>
                      <a:cubicBezTo>
                        <a:pt x="1489775" y="2143440"/>
                        <a:pt x="1425297" y="2207918"/>
                        <a:pt x="1345759" y="2207918"/>
                      </a:cubicBezTo>
                      <a:cubicBezTo>
                        <a:pt x="1266221" y="2207918"/>
                        <a:pt x="1201743" y="2143440"/>
                        <a:pt x="1201743" y="2063902"/>
                      </a:cubicBezTo>
                      <a:lnTo>
                        <a:pt x="1201743" y="1390678"/>
                      </a:lnTo>
                      <a:lnTo>
                        <a:pt x="1158887" y="1390678"/>
                      </a:lnTo>
                      <a:cubicBezTo>
                        <a:pt x="1156542" y="2175018"/>
                        <a:pt x="1154198" y="2959359"/>
                        <a:pt x="1151853" y="3743699"/>
                      </a:cubicBezTo>
                      <a:cubicBezTo>
                        <a:pt x="1151853" y="3843110"/>
                        <a:pt x="1071264" y="3923699"/>
                        <a:pt x="971853" y="3923699"/>
                      </a:cubicBezTo>
                      <a:cubicBezTo>
                        <a:pt x="872442" y="3923699"/>
                        <a:pt x="791853" y="3843110"/>
                        <a:pt x="791853" y="3743699"/>
                      </a:cubicBezTo>
                      <a:lnTo>
                        <a:pt x="791853" y="2305078"/>
                      </a:lnTo>
                      <a:lnTo>
                        <a:pt x="683854" y="2305078"/>
                      </a:lnTo>
                      <a:lnTo>
                        <a:pt x="683854" y="3743698"/>
                      </a:lnTo>
                      <a:cubicBezTo>
                        <a:pt x="683854" y="3843109"/>
                        <a:pt x="603265" y="3923698"/>
                        <a:pt x="503854" y="3923698"/>
                      </a:cubicBezTo>
                      <a:cubicBezTo>
                        <a:pt x="404443" y="3923698"/>
                        <a:pt x="323854" y="3843109"/>
                        <a:pt x="323854" y="3743698"/>
                      </a:cubicBezTo>
                      <a:cubicBezTo>
                        <a:pt x="326198" y="2959358"/>
                        <a:pt x="328543" y="2175018"/>
                        <a:pt x="330887" y="1390678"/>
                      </a:cubicBezTo>
                      <a:lnTo>
                        <a:pt x="288033" y="1390678"/>
                      </a:lnTo>
                      <a:lnTo>
                        <a:pt x="288033" y="2063902"/>
                      </a:lnTo>
                      <a:cubicBezTo>
                        <a:pt x="288033" y="2143440"/>
                        <a:pt x="223555" y="2207918"/>
                        <a:pt x="144017" y="2207918"/>
                      </a:cubicBezTo>
                      <a:cubicBezTo>
                        <a:pt x="64479" y="2207918"/>
                        <a:pt x="1" y="2143440"/>
                        <a:pt x="1" y="2063902"/>
                      </a:cubicBezTo>
                      <a:lnTo>
                        <a:pt x="1" y="1390678"/>
                      </a:lnTo>
                      <a:lnTo>
                        <a:pt x="0" y="1390678"/>
                      </a:lnTo>
                      <a:lnTo>
                        <a:pt x="0" y="1030958"/>
                      </a:lnTo>
                      <a:cubicBezTo>
                        <a:pt x="0" y="876206"/>
                        <a:pt x="125452" y="750754"/>
                        <a:pt x="280204" y="750754"/>
                      </a:cubicBezTo>
                      <a:close/>
                      <a:moveTo>
                        <a:pt x="744888" y="0"/>
                      </a:moveTo>
                      <a:cubicBezTo>
                        <a:pt x="931180" y="0"/>
                        <a:pt x="1082199" y="151019"/>
                        <a:pt x="1082199" y="337311"/>
                      </a:cubicBezTo>
                      <a:cubicBezTo>
                        <a:pt x="1082199" y="523603"/>
                        <a:pt x="931180" y="674622"/>
                        <a:pt x="744888" y="674622"/>
                      </a:cubicBezTo>
                      <a:cubicBezTo>
                        <a:pt x="558596" y="674622"/>
                        <a:pt x="407577" y="523603"/>
                        <a:pt x="407577" y="337311"/>
                      </a:cubicBezTo>
                      <a:cubicBezTo>
                        <a:pt x="407577" y="151019"/>
                        <a:pt x="558596" y="0"/>
                        <a:pt x="744888" y="0"/>
                      </a:cubicBezTo>
                      <a:close/>
                    </a:path>
                  </a:pathLst>
                </a:custGeom>
                <a:solidFill>
                  <a:srgbClr val="0066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400"/>
                </a:p>
              </p:txBody>
            </p:sp>
            <p:sp>
              <p:nvSpPr>
                <p:cNvPr id="83" name="Round Same Side Corner Rectangle 8">
                  <a:extLst>
                    <a:ext uri="{FF2B5EF4-FFF2-40B4-BE49-F238E27FC236}">
                      <a16:creationId xmlns:a16="http://schemas.microsoft.com/office/drawing/2014/main" id="{6E83616A-422D-4152-85B5-C8B7B15796FA}"/>
                    </a:ext>
                  </a:extLst>
                </p:cNvPr>
                <p:cNvSpPr/>
                <p:nvPr/>
              </p:nvSpPr>
              <p:spPr>
                <a:xfrm>
                  <a:off x="7675744" y="3037515"/>
                  <a:ext cx="190545" cy="480657"/>
                </a:xfrm>
                <a:custGeom>
                  <a:gdLst>
                    <a:gd name="connsiteX0" fmla="*/ 280204 w 1489775"/>
                    <a:gd name="connsiteY0" fmla="*/ 750754 h 3923699"/>
                    <a:gd name="connsiteX1" fmla="*/ 1209570 w 1489775"/>
                    <a:gd name="connsiteY1" fmla="*/ 750754 h 3923699"/>
                    <a:gd name="connsiteX2" fmla="*/ 1489774 w 1489775"/>
                    <a:gd name="connsiteY2" fmla="*/ 1030958 h 3923699"/>
                    <a:gd name="connsiteX3" fmla="*/ 1489774 w 1489775"/>
                    <a:gd name="connsiteY3" fmla="*/ 1293518 h 3923699"/>
                    <a:gd name="connsiteX4" fmla="*/ 1489775 w 1489775"/>
                    <a:gd name="connsiteY4" fmla="*/ 1293518 h 3923699"/>
                    <a:gd name="connsiteX5" fmla="*/ 1489775 w 1489775"/>
                    <a:gd name="connsiteY5" fmla="*/ 2063902 h 3923699"/>
                    <a:gd name="connsiteX6" fmla="*/ 1345759 w 1489775"/>
                    <a:gd name="connsiteY6" fmla="*/ 2207918 h 3923699"/>
                    <a:gd name="connsiteX7" fmla="*/ 1201743 w 1489775"/>
                    <a:gd name="connsiteY7" fmla="*/ 2063902 h 3923699"/>
                    <a:gd name="connsiteX8" fmla="*/ 1201743 w 1489775"/>
                    <a:gd name="connsiteY8" fmla="*/ 1390678 h 3923699"/>
                    <a:gd name="connsiteX9" fmla="*/ 1158887 w 1489775"/>
                    <a:gd name="connsiteY9" fmla="*/ 1390678 h 3923699"/>
                    <a:gd name="connsiteX10" fmla="*/ 1151853 w 1489775"/>
                    <a:gd name="connsiteY10" fmla="*/ 3743699 h 3923699"/>
                    <a:gd name="connsiteX11" fmla="*/ 971853 w 1489775"/>
                    <a:gd name="connsiteY11" fmla="*/ 3923699 h 3923699"/>
                    <a:gd name="connsiteX12" fmla="*/ 791853 w 1489775"/>
                    <a:gd name="connsiteY12" fmla="*/ 3743699 h 3923699"/>
                    <a:gd name="connsiteX13" fmla="*/ 791853 w 1489775"/>
                    <a:gd name="connsiteY13" fmla="*/ 2305078 h 3923699"/>
                    <a:gd name="connsiteX14" fmla="*/ 683854 w 1489775"/>
                    <a:gd name="connsiteY14" fmla="*/ 2305078 h 3923699"/>
                    <a:gd name="connsiteX15" fmla="*/ 683854 w 1489775"/>
                    <a:gd name="connsiteY15" fmla="*/ 3743698 h 3923699"/>
                    <a:gd name="connsiteX16" fmla="*/ 503854 w 1489775"/>
                    <a:gd name="connsiteY16" fmla="*/ 3923698 h 3923699"/>
                    <a:gd name="connsiteX17" fmla="*/ 323854 w 1489775"/>
                    <a:gd name="connsiteY17" fmla="*/ 3743698 h 3923699"/>
                    <a:gd name="connsiteX18" fmla="*/ 330887 w 1489775"/>
                    <a:gd name="connsiteY18" fmla="*/ 1390678 h 3923699"/>
                    <a:gd name="connsiteX19" fmla="*/ 288033 w 1489775"/>
                    <a:gd name="connsiteY19" fmla="*/ 1390678 h 3923699"/>
                    <a:gd name="connsiteX20" fmla="*/ 288033 w 1489775"/>
                    <a:gd name="connsiteY20" fmla="*/ 2063902 h 3923699"/>
                    <a:gd name="connsiteX21" fmla="*/ 144017 w 1489775"/>
                    <a:gd name="connsiteY21" fmla="*/ 2207918 h 3923699"/>
                    <a:gd name="connsiteX22" fmla="*/ 1 w 1489775"/>
                    <a:gd name="connsiteY22" fmla="*/ 2063902 h 3923699"/>
                    <a:gd name="connsiteX23" fmla="*/ 1 w 1489775"/>
                    <a:gd name="connsiteY23" fmla="*/ 1390678 h 3923699"/>
                    <a:gd name="connsiteX24" fmla="*/ 0 w 1489775"/>
                    <a:gd name="connsiteY24" fmla="*/ 1390678 h 3923699"/>
                    <a:gd name="connsiteX25" fmla="*/ 0 w 1489775"/>
                    <a:gd name="connsiteY25" fmla="*/ 1030958 h 3923699"/>
                    <a:gd name="connsiteX26" fmla="*/ 280204 w 1489775"/>
                    <a:gd name="connsiteY26" fmla="*/ 750754 h 3923699"/>
                    <a:gd name="connsiteX27" fmla="*/ 744888 w 1489775"/>
                    <a:gd name="connsiteY27" fmla="*/ 0 h 3923699"/>
                    <a:gd name="connsiteX28" fmla="*/ 1082199 w 1489775"/>
                    <a:gd name="connsiteY28" fmla="*/ 337311 h 3923699"/>
                    <a:gd name="connsiteX29" fmla="*/ 744888 w 1489775"/>
                    <a:gd name="connsiteY29" fmla="*/ 674622 h 3923699"/>
                    <a:gd name="connsiteX30" fmla="*/ 407577 w 1489775"/>
                    <a:gd name="connsiteY30" fmla="*/ 337311 h 3923699"/>
                    <a:gd name="connsiteX31" fmla="*/ 744888 w 1489775"/>
                    <a:gd name="connsiteY31" fmla="*/ 0 h 3923699"/>
                    <a:gd name="connsiteX32" fmla="*/ 744888 w 1489775"/>
                    <a:gd name="connsiteY32" fmla="*/ 0 h 3923699"/>
                    <a:gd name="connsiteX33" fmla="*/ 744888 w 1489775"/>
                    <a:gd name="connsiteY33" fmla="*/ 0 h 3923699"/>
                    <a:gd name="connsiteX34" fmla="*/ 744888 w 1489775"/>
                    <a:gd name="connsiteY34" fmla="*/ 0 h 3923699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489775" h="3923699">
                      <a:moveTo>
                        <a:pt x="280204" y="750754"/>
                      </a:moveTo>
                      <a:lnTo>
                        <a:pt x="1209570" y="750754"/>
                      </a:lnTo>
                      <a:cubicBezTo>
                        <a:pt x="1364322" y="750754"/>
                        <a:pt x="1489774" y="876206"/>
                        <a:pt x="1489774" y="1030958"/>
                      </a:cubicBezTo>
                      <a:lnTo>
                        <a:pt x="1489774" y="1293518"/>
                      </a:lnTo>
                      <a:lnTo>
                        <a:pt x="1489775" y="1293518"/>
                      </a:lnTo>
                      <a:lnTo>
                        <a:pt x="1489775" y="2063902"/>
                      </a:lnTo>
                      <a:cubicBezTo>
                        <a:pt x="1489775" y="2143440"/>
                        <a:pt x="1425297" y="2207918"/>
                        <a:pt x="1345759" y="2207918"/>
                      </a:cubicBezTo>
                      <a:cubicBezTo>
                        <a:pt x="1266221" y="2207918"/>
                        <a:pt x="1201743" y="2143440"/>
                        <a:pt x="1201743" y="2063902"/>
                      </a:cubicBezTo>
                      <a:lnTo>
                        <a:pt x="1201743" y="1390678"/>
                      </a:lnTo>
                      <a:lnTo>
                        <a:pt x="1158887" y="1390678"/>
                      </a:lnTo>
                      <a:cubicBezTo>
                        <a:pt x="1156542" y="2175018"/>
                        <a:pt x="1154198" y="2959359"/>
                        <a:pt x="1151853" y="3743699"/>
                      </a:cubicBezTo>
                      <a:cubicBezTo>
                        <a:pt x="1151853" y="3843110"/>
                        <a:pt x="1071264" y="3923699"/>
                        <a:pt x="971853" y="3923699"/>
                      </a:cubicBezTo>
                      <a:cubicBezTo>
                        <a:pt x="872442" y="3923699"/>
                        <a:pt x="791853" y="3843110"/>
                        <a:pt x="791853" y="3743699"/>
                      </a:cubicBezTo>
                      <a:lnTo>
                        <a:pt x="791853" y="2305078"/>
                      </a:lnTo>
                      <a:lnTo>
                        <a:pt x="683854" y="2305078"/>
                      </a:lnTo>
                      <a:lnTo>
                        <a:pt x="683854" y="3743698"/>
                      </a:lnTo>
                      <a:cubicBezTo>
                        <a:pt x="683854" y="3843109"/>
                        <a:pt x="603265" y="3923698"/>
                        <a:pt x="503854" y="3923698"/>
                      </a:cubicBezTo>
                      <a:cubicBezTo>
                        <a:pt x="404443" y="3923698"/>
                        <a:pt x="323854" y="3843109"/>
                        <a:pt x="323854" y="3743698"/>
                      </a:cubicBezTo>
                      <a:cubicBezTo>
                        <a:pt x="326198" y="2959358"/>
                        <a:pt x="328543" y="2175018"/>
                        <a:pt x="330887" y="1390678"/>
                      </a:cubicBezTo>
                      <a:lnTo>
                        <a:pt x="288033" y="1390678"/>
                      </a:lnTo>
                      <a:lnTo>
                        <a:pt x="288033" y="2063902"/>
                      </a:lnTo>
                      <a:cubicBezTo>
                        <a:pt x="288033" y="2143440"/>
                        <a:pt x="223555" y="2207918"/>
                        <a:pt x="144017" y="2207918"/>
                      </a:cubicBezTo>
                      <a:cubicBezTo>
                        <a:pt x="64479" y="2207918"/>
                        <a:pt x="1" y="2143440"/>
                        <a:pt x="1" y="2063902"/>
                      </a:cubicBezTo>
                      <a:lnTo>
                        <a:pt x="1" y="1390678"/>
                      </a:lnTo>
                      <a:lnTo>
                        <a:pt x="0" y="1390678"/>
                      </a:lnTo>
                      <a:lnTo>
                        <a:pt x="0" y="1030958"/>
                      </a:lnTo>
                      <a:cubicBezTo>
                        <a:pt x="0" y="876206"/>
                        <a:pt x="125452" y="750754"/>
                        <a:pt x="280204" y="750754"/>
                      </a:cubicBezTo>
                      <a:close/>
                      <a:moveTo>
                        <a:pt x="744888" y="0"/>
                      </a:moveTo>
                      <a:cubicBezTo>
                        <a:pt x="931180" y="0"/>
                        <a:pt x="1082199" y="151019"/>
                        <a:pt x="1082199" y="337311"/>
                      </a:cubicBezTo>
                      <a:cubicBezTo>
                        <a:pt x="1082199" y="523603"/>
                        <a:pt x="931180" y="674622"/>
                        <a:pt x="744888" y="674622"/>
                      </a:cubicBezTo>
                      <a:cubicBezTo>
                        <a:pt x="558596" y="674622"/>
                        <a:pt x="407577" y="523603"/>
                        <a:pt x="407577" y="337311"/>
                      </a:cubicBezTo>
                      <a:cubicBezTo>
                        <a:pt x="407577" y="151019"/>
                        <a:pt x="558596" y="0"/>
                        <a:pt x="744888" y="0"/>
                      </a:cubicBezTo>
                      <a:close/>
                    </a:path>
                  </a:pathLst>
                </a:custGeom>
                <a:solidFill>
                  <a:srgbClr val="0066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400"/>
                </a:p>
              </p:txBody>
            </p:sp>
          </p:grpSp>
          <p:sp>
            <p:nvSpPr>
              <p:cNvPr id="79" name="Round Same Side Corner Rectangle 8">
                <a:extLst>
                  <a:ext uri="{FF2B5EF4-FFF2-40B4-BE49-F238E27FC236}">
                    <a16:creationId xmlns:a16="http://schemas.microsoft.com/office/drawing/2014/main" id="{DF731B9A-07CC-4EBB-96E1-79B1D8A2EF0E}"/>
                  </a:ext>
                </a:extLst>
              </p:cNvPr>
              <p:cNvSpPr/>
              <p:nvPr/>
            </p:nvSpPr>
            <p:spPr>
              <a:xfrm>
                <a:off x="8071137" y="4038516"/>
                <a:ext cx="190545" cy="480657"/>
              </a:xfrm>
              <a:custGeom>
                <a:gdLst>
                  <a:gd name="connsiteX0" fmla="*/ 280204 w 1489775"/>
                  <a:gd name="connsiteY0" fmla="*/ 750754 h 3923699"/>
                  <a:gd name="connsiteX1" fmla="*/ 1209570 w 1489775"/>
                  <a:gd name="connsiteY1" fmla="*/ 750754 h 3923699"/>
                  <a:gd name="connsiteX2" fmla="*/ 1489774 w 1489775"/>
                  <a:gd name="connsiteY2" fmla="*/ 1030958 h 3923699"/>
                  <a:gd name="connsiteX3" fmla="*/ 1489774 w 1489775"/>
                  <a:gd name="connsiteY3" fmla="*/ 1293518 h 3923699"/>
                  <a:gd name="connsiteX4" fmla="*/ 1489775 w 1489775"/>
                  <a:gd name="connsiteY4" fmla="*/ 1293518 h 3923699"/>
                  <a:gd name="connsiteX5" fmla="*/ 1489775 w 1489775"/>
                  <a:gd name="connsiteY5" fmla="*/ 2063902 h 3923699"/>
                  <a:gd name="connsiteX6" fmla="*/ 1345759 w 1489775"/>
                  <a:gd name="connsiteY6" fmla="*/ 2207918 h 3923699"/>
                  <a:gd name="connsiteX7" fmla="*/ 1201743 w 1489775"/>
                  <a:gd name="connsiteY7" fmla="*/ 2063902 h 3923699"/>
                  <a:gd name="connsiteX8" fmla="*/ 1201743 w 1489775"/>
                  <a:gd name="connsiteY8" fmla="*/ 1390678 h 3923699"/>
                  <a:gd name="connsiteX9" fmla="*/ 1158887 w 1489775"/>
                  <a:gd name="connsiteY9" fmla="*/ 1390678 h 3923699"/>
                  <a:gd name="connsiteX10" fmla="*/ 1151853 w 1489775"/>
                  <a:gd name="connsiteY10" fmla="*/ 3743699 h 3923699"/>
                  <a:gd name="connsiteX11" fmla="*/ 971853 w 1489775"/>
                  <a:gd name="connsiteY11" fmla="*/ 3923699 h 3923699"/>
                  <a:gd name="connsiteX12" fmla="*/ 791853 w 1489775"/>
                  <a:gd name="connsiteY12" fmla="*/ 3743699 h 3923699"/>
                  <a:gd name="connsiteX13" fmla="*/ 791853 w 1489775"/>
                  <a:gd name="connsiteY13" fmla="*/ 2305078 h 3923699"/>
                  <a:gd name="connsiteX14" fmla="*/ 683854 w 1489775"/>
                  <a:gd name="connsiteY14" fmla="*/ 2305078 h 3923699"/>
                  <a:gd name="connsiteX15" fmla="*/ 683854 w 1489775"/>
                  <a:gd name="connsiteY15" fmla="*/ 3743698 h 3923699"/>
                  <a:gd name="connsiteX16" fmla="*/ 503854 w 1489775"/>
                  <a:gd name="connsiteY16" fmla="*/ 3923698 h 3923699"/>
                  <a:gd name="connsiteX17" fmla="*/ 323854 w 1489775"/>
                  <a:gd name="connsiteY17" fmla="*/ 3743698 h 3923699"/>
                  <a:gd name="connsiteX18" fmla="*/ 330887 w 1489775"/>
                  <a:gd name="connsiteY18" fmla="*/ 1390678 h 3923699"/>
                  <a:gd name="connsiteX19" fmla="*/ 288033 w 1489775"/>
                  <a:gd name="connsiteY19" fmla="*/ 1390678 h 3923699"/>
                  <a:gd name="connsiteX20" fmla="*/ 288033 w 1489775"/>
                  <a:gd name="connsiteY20" fmla="*/ 2063902 h 3923699"/>
                  <a:gd name="connsiteX21" fmla="*/ 144017 w 1489775"/>
                  <a:gd name="connsiteY21" fmla="*/ 2207918 h 3923699"/>
                  <a:gd name="connsiteX22" fmla="*/ 1 w 1489775"/>
                  <a:gd name="connsiteY22" fmla="*/ 2063902 h 3923699"/>
                  <a:gd name="connsiteX23" fmla="*/ 1 w 1489775"/>
                  <a:gd name="connsiteY23" fmla="*/ 1390678 h 3923699"/>
                  <a:gd name="connsiteX24" fmla="*/ 0 w 1489775"/>
                  <a:gd name="connsiteY24" fmla="*/ 1390678 h 3923699"/>
                  <a:gd name="connsiteX25" fmla="*/ 0 w 1489775"/>
                  <a:gd name="connsiteY25" fmla="*/ 1030958 h 3923699"/>
                  <a:gd name="connsiteX26" fmla="*/ 280204 w 1489775"/>
                  <a:gd name="connsiteY26" fmla="*/ 750754 h 3923699"/>
                  <a:gd name="connsiteX27" fmla="*/ 744888 w 1489775"/>
                  <a:gd name="connsiteY27" fmla="*/ 0 h 3923699"/>
                  <a:gd name="connsiteX28" fmla="*/ 1082199 w 1489775"/>
                  <a:gd name="connsiteY28" fmla="*/ 337311 h 3923699"/>
                  <a:gd name="connsiteX29" fmla="*/ 744888 w 1489775"/>
                  <a:gd name="connsiteY29" fmla="*/ 674622 h 3923699"/>
                  <a:gd name="connsiteX30" fmla="*/ 407577 w 1489775"/>
                  <a:gd name="connsiteY30" fmla="*/ 337311 h 3923699"/>
                  <a:gd name="connsiteX31" fmla="*/ 744888 w 1489775"/>
                  <a:gd name="connsiteY31" fmla="*/ 0 h 3923699"/>
                  <a:gd name="connsiteX32" fmla="*/ 744888 w 1489775"/>
                  <a:gd name="connsiteY32" fmla="*/ 0 h 3923699"/>
                  <a:gd name="connsiteX33" fmla="*/ 744888 w 1489775"/>
                  <a:gd name="connsiteY33" fmla="*/ 0 h 3923699"/>
                  <a:gd name="connsiteX34" fmla="*/ 744888 w 1489775"/>
                  <a:gd name="connsiteY34" fmla="*/ 0 h 3923699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489775" h="3923699">
                    <a:moveTo>
                      <a:pt x="280204" y="750754"/>
                    </a:moveTo>
                    <a:lnTo>
                      <a:pt x="1209570" y="750754"/>
                    </a:lnTo>
                    <a:cubicBezTo>
                      <a:pt x="1364322" y="750754"/>
                      <a:pt x="1489774" y="876206"/>
                      <a:pt x="1489774" y="1030958"/>
                    </a:cubicBezTo>
                    <a:lnTo>
                      <a:pt x="1489774" y="1293518"/>
                    </a:lnTo>
                    <a:lnTo>
                      <a:pt x="1489775" y="1293518"/>
                    </a:lnTo>
                    <a:lnTo>
                      <a:pt x="1489775" y="2063902"/>
                    </a:lnTo>
                    <a:cubicBezTo>
                      <a:pt x="1489775" y="2143440"/>
                      <a:pt x="1425297" y="2207918"/>
                      <a:pt x="1345759" y="2207918"/>
                    </a:cubicBezTo>
                    <a:cubicBezTo>
                      <a:pt x="1266221" y="2207918"/>
                      <a:pt x="1201743" y="2143440"/>
                      <a:pt x="1201743" y="2063902"/>
                    </a:cubicBezTo>
                    <a:lnTo>
                      <a:pt x="1201743" y="1390678"/>
                    </a:lnTo>
                    <a:lnTo>
                      <a:pt x="1158887" y="1390678"/>
                    </a:lnTo>
                    <a:cubicBezTo>
                      <a:pt x="1156542" y="2175018"/>
                      <a:pt x="1154198" y="2959359"/>
                      <a:pt x="1151853" y="3743699"/>
                    </a:cubicBezTo>
                    <a:cubicBezTo>
                      <a:pt x="1151853" y="3843110"/>
                      <a:pt x="1071264" y="3923699"/>
                      <a:pt x="971853" y="3923699"/>
                    </a:cubicBezTo>
                    <a:cubicBezTo>
                      <a:pt x="872442" y="3923699"/>
                      <a:pt x="791853" y="3843110"/>
                      <a:pt x="791853" y="3743699"/>
                    </a:cubicBezTo>
                    <a:lnTo>
                      <a:pt x="791853" y="2305078"/>
                    </a:lnTo>
                    <a:lnTo>
                      <a:pt x="683854" y="2305078"/>
                    </a:lnTo>
                    <a:lnTo>
                      <a:pt x="683854" y="3743698"/>
                    </a:lnTo>
                    <a:cubicBezTo>
                      <a:pt x="683854" y="3843109"/>
                      <a:pt x="603265" y="3923698"/>
                      <a:pt x="503854" y="3923698"/>
                    </a:cubicBezTo>
                    <a:cubicBezTo>
                      <a:pt x="404443" y="3923698"/>
                      <a:pt x="323854" y="3843109"/>
                      <a:pt x="323854" y="3743698"/>
                    </a:cubicBezTo>
                    <a:cubicBezTo>
                      <a:pt x="326198" y="2959358"/>
                      <a:pt x="328543" y="2175018"/>
                      <a:pt x="330887" y="1390678"/>
                    </a:cubicBezTo>
                    <a:lnTo>
                      <a:pt x="288033" y="1390678"/>
                    </a:lnTo>
                    <a:lnTo>
                      <a:pt x="288033" y="2063902"/>
                    </a:lnTo>
                    <a:cubicBezTo>
                      <a:pt x="288033" y="2143440"/>
                      <a:pt x="223555" y="2207918"/>
                      <a:pt x="144017" y="2207918"/>
                    </a:cubicBezTo>
                    <a:cubicBezTo>
                      <a:pt x="64479" y="2207918"/>
                      <a:pt x="1" y="2143440"/>
                      <a:pt x="1" y="2063902"/>
                    </a:cubicBezTo>
                    <a:lnTo>
                      <a:pt x="1" y="1390678"/>
                    </a:lnTo>
                    <a:lnTo>
                      <a:pt x="0" y="1390678"/>
                    </a:lnTo>
                    <a:lnTo>
                      <a:pt x="0" y="1030958"/>
                    </a:lnTo>
                    <a:cubicBezTo>
                      <a:pt x="0" y="876206"/>
                      <a:pt x="125452" y="750754"/>
                      <a:pt x="280204" y="750754"/>
                    </a:cubicBezTo>
                    <a:close/>
                    <a:moveTo>
                      <a:pt x="744888" y="0"/>
                    </a:moveTo>
                    <a:cubicBezTo>
                      <a:pt x="931180" y="0"/>
                      <a:pt x="1082199" y="151019"/>
                      <a:pt x="1082199" y="337311"/>
                    </a:cubicBezTo>
                    <a:cubicBezTo>
                      <a:pt x="1082199" y="523603"/>
                      <a:pt x="931180" y="674622"/>
                      <a:pt x="744888" y="674622"/>
                    </a:cubicBezTo>
                    <a:cubicBezTo>
                      <a:pt x="558596" y="674622"/>
                      <a:pt x="407577" y="523603"/>
                      <a:pt x="407577" y="337311"/>
                    </a:cubicBezTo>
                    <a:cubicBezTo>
                      <a:pt x="407577" y="151019"/>
                      <a:pt x="558596" y="0"/>
                      <a:pt x="744888" y="0"/>
                    </a:cubicBezTo>
                    <a:close/>
                  </a:path>
                </a:pathLst>
              </a:custGeom>
              <a:solidFill>
                <a:srgbClr val="0066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400"/>
              </a:p>
            </p:txBody>
          </p:sp>
        </p:grpSp>
      </p:grpSp>
      <p:sp>
        <p:nvSpPr>
          <p:cNvPr id="84" name="Round Same Side Corner Rectangle 8">
            <a:extLst>
              <a:ext uri="{FF2B5EF4-FFF2-40B4-BE49-F238E27FC236}">
                <a16:creationId xmlns:a16="http://schemas.microsoft.com/office/drawing/2014/main" id="{7AF21769-E748-4511-AFA2-12768DE4BDEC}"/>
              </a:ext>
            </a:extLst>
          </p:cNvPr>
          <p:cNvSpPr/>
          <p:nvPr/>
        </p:nvSpPr>
        <p:spPr>
          <a:xfrm>
            <a:off x="9519114" y="3638092"/>
            <a:ext cx="176541" cy="346584"/>
          </a:xfrm>
          <a:custGeom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  <a:gd name="connsiteX32" fmla="*/ 744888 w 1489775"/>
              <a:gd name="connsiteY32" fmla="*/ 0 h 3923699"/>
              <a:gd name="connsiteX33" fmla="*/ 744888 w 1489775"/>
              <a:gd name="connsiteY33" fmla="*/ 0 h 3923699"/>
              <a:gd name="connsiteX34" fmla="*/ 744888 w 1489775"/>
              <a:gd name="connsiteY34" fmla="*/ 0 h 392369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rgbClr val="0066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2E2CFFB1-9B45-4F96-A3BE-8FB305088575}"/>
              </a:ext>
            </a:extLst>
          </p:cNvPr>
          <p:cNvSpPr/>
          <p:nvPr/>
        </p:nvSpPr>
        <p:spPr>
          <a:xfrm>
            <a:off x="8122131" y="4673454"/>
            <a:ext cx="395416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spc="4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23 188 </a:t>
            </a:r>
            <a:r>
              <a:rPr lang="ru-RU" sz="120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занимающихся физической культурой и спортом (21 212 человек в 2021 году);</a:t>
            </a:r>
          </a:p>
        </p:txBody>
      </p:sp>
      <p:sp>
        <p:nvSpPr>
          <p:cNvPr id="86" name="Round Same Side Corner Rectangle 8">
            <a:extLst>
              <a:ext uri="{FF2B5EF4-FFF2-40B4-BE49-F238E27FC236}">
                <a16:creationId xmlns:a16="http://schemas.microsoft.com/office/drawing/2014/main" id="{04032C9E-8D81-4361-8E55-DC917D72F6A7}"/>
              </a:ext>
            </a:extLst>
          </p:cNvPr>
          <p:cNvSpPr/>
          <p:nvPr/>
        </p:nvSpPr>
        <p:spPr>
          <a:xfrm>
            <a:off x="9288269" y="2991343"/>
            <a:ext cx="176541" cy="393228"/>
          </a:xfrm>
          <a:custGeom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  <a:gd name="connsiteX32" fmla="*/ 744888 w 1489775"/>
              <a:gd name="connsiteY32" fmla="*/ 0 h 3923699"/>
              <a:gd name="connsiteX33" fmla="*/ 744888 w 1489775"/>
              <a:gd name="connsiteY33" fmla="*/ 0 h 3923699"/>
              <a:gd name="connsiteX34" fmla="*/ 744888 w 1489775"/>
              <a:gd name="connsiteY34" fmla="*/ 0 h 3923699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352619408"/>
      </p:ext>
    </p:extLst>
  </p:cSld>
  <p:clrMapOvr>
    <a:masterClrMapping/>
  </p:clrMapOvr>
  <p:transition/>
  <p:timing/>
</p:sld>
</file>

<file path=ppt/slides/slide8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0084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F4B483C-619D-491C-AD37-8DF1503C4396}"/>
              </a:ext>
            </a:extLst>
          </p:cNvPr>
          <p:cNvSpPr/>
          <p:nvPr/>
        </p:nvSpPr>
        <p:spPr>
          <a:xfrm>
            <a:off x="1078706" y="-5634"/>
            <a:ext cx="3886200" cy="456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r>
              <a:rPr lang="ru-RU"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Национальные проекты</a:t>
            </a: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AAF9D13E-DEBA-46E0-B904-E0C43E18807F}"/>
              </a:ext>
            </a:extLst>
          </p:cNvPr>
          <p:cNvGrpSpPr/>
          <p:nvPr/>
        </p:nvGrpSpPr>
        <p:grpSpPr>
          <a:xfrm>
            <a:off x="0" y="571491"/>
            <a:ext cx="12403210" cy="6266129"/>
            <a:chOff x="-2656" y="429770"/>
            <a:chExt cx="12403210" cy="6266129"/>
          </a:xfrm>
        </p:grpSpPr>
        <p:grpSp>
          <p:nvGrpSpPr>
            <p:cNvPr id="17" name="Группа 16">
              <a:extLst>
                <a:ext uri="{FF2B5EF4-FFF2-40B4-BE49-F238E27FC236}">
                  <a16:creationId xmlns:a16="http://schemas.microsoft.com/office/drawing/2014/main" id="{0A4C2BE9-506B-48AE-AA4B-77784B4EADFC}"/>
                </a:ext>
              </a:extLst>
            </p:cNvPr>
            <p:cNvGrpSpPr/>
            <p:nvPr/>
          </p:nvGrpSpPr>
          <p:grpSpPr>
            <a:xfrm>
              <a:off x="-2656" y="548461"/>
              <a:ext cx="4188406" cy="2808245"/>
              <a:chOff x="-2656" y="548461"/>
              <a:chExt cx="4188406" cy="2808245"/>
            </a:xfrm>
          </p:grpSpPr>
          <p:sp>
            <p:nvSpPr>
              <p:cNvPr id="90" name="Rectangle 31">
                <a:extLst>
                  <a:ext uri="{FF2B5EF4-FFF2-40B4-BE49-F238E27FC236}">
                    <a16:creationId xmlns:a16="http://schemas.microsoft.com/office/drawing/2014/main" id="{2D715552-154B-474D-9705-4D7072236001}"/>
                  </a:ext>
                </a:extLst>
              </p:cNvPr>
              <p:cNvSpPr/>
              <p:nvPr/>
            </p:nvSpPr>
            <p:spPr>
              <a:xfrm>
                <a:off x="74248" y="548461"/>
                <a:ext cx="3895163" cy="2808245"/>
              </a:xfrm>
              <a:prstGeom prst="rect">
                <a:avLst/>
              </a:prstGeom>
              <a:solidFill>
                <a:schemeClr val="bg1">
                  <a:alpha val="2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14400"/>
                <a:endParaRPr lang="en-US" sz="1600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91" name="Прямоугольник 90">
                <a:extLst>
                  <a:ext uri="{FF2B5EF4-FFF2-40B4-BE49-F238E27FC236}">
                    <a16:creationId xmlns:a16="http://schemas.microsoft.com/office/drawing/2014/main" id="{56A3E42E-3D83-4223-91AF-C60DDEC787CC}"/>
                  </a:ext>
                </a:extLst>
              </p:cNvPr>
              <p:cNvSpPr/>
              <p:nvPr/>
            </p:nvSpPr>
            <p:spPr>
              <a:xfrm>
                <a:off x="-2656" y="1533130"/>
                <a:ext cx="3972067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defTabSz="914400">
                  <a:spcAft>
                    <a:spcPts val="300"/>
                  </a:spcAft>
                </a:pPr>
                <a:r>
                  <a:rPr lang="ru-RU" sz="1400" kern="0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ru-RU" sz="1400" b="1" kern="0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«Содействие занятости женщин – создание условий для детей в возрасте               до 3 лет» (1 показатель);</a:t>
                </a:r>
              </a:p>
            </p:txBody>
          </p:sp>
          <p:sp>
            <p:nvSpPr>
              <p:cNvPr id="92" name="Прямоугольник 91">
                <a:extLst>
                  <a:ext uri="{FF2B5EF4-FFF2-40B4-BE49-F238E27FC236}">
                    <a16:creationId xmlns:a16="http://schemas.microsoft.com/office/drawing/2014/main" id="{B2F831BC-F01A-442C-AE69-6543359E70E5}"/>
                  </a:ext>
                </a:extLst>
              </p:cNvPr>
              <p:cNvSpPr/>
              <p:nvPr/>
            </p:nvSpPr>
            <p:spPr>
              <a:xfrm>
                <a:off x="118542" y="977164"/>
                <a:ext cx="3850869" cy="5379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07000"/>
                  </a:lnSpc>
                </a:pPr>
                <a:r>
                  <a:rPr lang="ru-RU" sz="1400" b="1" i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реализуются 3 региональных проекта (2 целевых показателя):</a:t>
                </a:r>
              </a:p>
            </p:txBody>
          </p:sp>
          <p:sp>
            <p:nvSpPr>
              <p:cNvPr id="93" name="Прямоугольник 92">
                <a:extLst>
                  <a:ext uri="{FF2B5EF4-FFF2-40B4-BE49-F238E27FC236}">
                    <a16:creationId xmlns:a16="http://schemas.microsoft.com/office/drawing/2014/main" id="{5C015441-38D3-42C7-BD98-BA839830A167}"/>
                  </a:ext>
                </a:extLst>
              </p:cNvPr>
              <p:cNvSpPr/>
              <p:nvPr/>
            </p:nvSpPr>
            <p:spPr>
              <a:xfrm>
                <a:off x="846828" y="612798"/>
                <a:ext cx="2890586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r>
                  <a:rPr lang="ru-RU" b="1" cap="none" spc="50">
                    <a:ln w="11430"/>
                    <a:solidFill>
                      <a:srgbClr val="00666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Демография</a:t>
                </a:r>
              </a:p>
            </p:txBody>
          </p:sp>
          <p:grpSp>
            <p:nvGrpSpPr>
              <p:cNvPr id="94" name="Group 27">
                <a:extLst>
                  <a:ext uri="{FF2B5EF4-FFF2-40B4-BE49-F238E27FC236}">
                    <a16:creationId xmlns:a16="http://schemas.microsoft.com/office/drawing/2014/main" id="{0B844BDE-CFEE-4065-B0F2-9638810CEC58}"/>
                  </a:ext>
                </a:extLst>
              </p:cNvPr>
              <p:cNvGrpSpPr/>
              <p:nvPr/>
            </p:nvGrpSpPr>
            <p:grpSpPr>
              <a:xfrm>
                <a:off x="29643" y="560599"/>
                <a:ext cx="829339" cy="553525"/>
                <a:chOff x="7029730" y="4408196"/>
                <a:chExt cx="1470984" cy="1417707"/>
              </a:xfrm>
            </p:grpSpPr>
            <p:sp>
              <p:nvSpPr>
                <p:cNvPr id="101" name="Freeform: Shape 29">
                  <a:extLst>
                    <a:ext uri="{FF2B5EF4-FFF2-40B4-BE49-F238E27FC236}">
                      <a16:creationId xmlns:a16="http://schemas.microsoft.com/office/drawing/2014/main" id="{60E58678-6D2F-4BAA-8D13-5CEF15F6FA2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29730" y="4408196"/>
                  <a:ext cx="1470984" cy="410593"/>
                </a:xfrm>
                <a:custGeom>
                  <a:gdLst>
                    <a:gd name="connsiteX0" fmla="*/ 8875600 w 8892560"/>
                    <a:gd name="connsiteY0" fmla="*/ 0 h 2482154"/>
                    <a:gd name="connsiteX1" fmla="*/ 8892560 w 8892560"/>
                    <a:gd name="connsiteY1" fmla="*/ 0 h 2482154"/>
                    <a:gd name="connsiteX2" fmla="*/ 8892560 w 8892560"/>
                    <a:gd name="connsiteY2" fmla="*/ 1754 h 2482154"/>
                    <a:gd name="connsiteX3" fmla="*/ 1091360 w 8892560"/>
                    <a:gd name="connsiteY3" fmla="*/ 0 h 2482154"/>
                    <a:gd name="connsiteX4" fmla="*/ 8875600 w 8892560"/>
                    <a:gd name="connsiteY4" fmla="*/ 0 h 2482154"/>
                    <a:gd name="connsiteX5" fmla="*/ 7784241 w 8892560"/>
                    <a:gd name="connsiteY5" fmla="*/ 2234837 h 2482154"/>
                    <a:gd name="connsiteX6" fmla="*/ 7808625 w 8892560"/>
                    <a:gd name="connsiteY6" fmla="*/ 2482154 h 2482154"/>
                    <a:gd name="connsiteX7" fmla="*/ 2158335 w 8892560"/>
                    <a:gd name="connsiteY7" fmla="*/ 2482154 h 2482154"/>
                    <a:gd name="connsiteX8" fmla="*/ 1091360 w 8892560"/>
                    <a:gd name="connsiteY8" fmla="*/ 2482154 h 2482154"/>
                    <a:gd name="connsiteX9" fmla="*/ 24384 w 8892560"/>
                    <a:gd name="connsiteY9" fmla="*/ 2482154 h 2482154"/>
                    <a:gd name="connsiteX10" fmla="*/ 0 w 8892560"/>
                    <a:gd name="connsiteY10" fmla="*/ 2234837 h 2482154"/>
                    <a:gd name="connsiteX11" fmla="*/ 1091360 w 8892560"/>
                    <a:gd name="connsiteY11" fmla="*/ 0 h 2482154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892560" h="2482154">
                      <a:moveTo>
                        <a:pt x="8875600" y="0"/>
                      </a:moveTo>
                      <a:lnTo>
                        <a:pt x="8892560" y="0"/>
                      </a:lnTo>
                      <a:lnTo>
                        <a:pt x="8892560" y="1754"/>
                      </a:lnTo>
                      <a:close/>
                      <a:moveTo>
                        <a:pt x="1091360" y="0"/>
                      </a:moveTo>
                      <a:lnTo>
                        <a:pt x="8875600" y="0"/>
                      </a:lnTo>
                      <a:cubicBezTo>
                        <a:pt x="8272860" y="0"/>
                        <a:pt x="7784241" y="1000570"/>
                        <a:pt x="7784241" y="2234837"/>
                      </a:cubicBezTo>
                      <a:lnTo>
                        <a:pt x="7808625" y="2482154"/>
                      </a:lnTo>
                      <a:lnTo>
                        <a:pt x="2158335" y="2482154"/>
                      </a:lnTo>
                      <a:lnTo>
                        <a:pt x="1091360" y="2482154"/>
                      </a:lnTo>
                      <a:lnTo>
                        <a:pt x="24384" y="2482154"/>
                      </a:lnTo>
                      <a:lnTo>
                        <a:pt x="0" y="2234837"/>
                      </a:lnTo>
                      <a:cubicBezTo>
                        <a:pt x="0" y="1000570"/>
                        <a:pt x="488619" y="0"/>
                        <a:pt x="1091360" y="0"/>
                      </a:cubicBezTo>
                      <a:close/>
                    </a:path>
                  </a:pathLst>
                </a:custGeom>
                <a:solidFill>
                  <a:srgbClr val="006666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2" name="Rectangle 30">
                  <a:extLst>
                    <a:ext uri="{FF2B5EF4-FFF2-40B4-BE49-F238E27FC236}">
                      <a16:creationId xmlns:a16="http://schemas.microsoft.com/office/drawing/2014/main" id="{C5887157-36F0-4FE7-B683-B70F1410B9A6}"/>
                    </a:ext>
                  </a:extLst>
                </p:cNvPr>
                <p:cNvSpPr/>
                <p:nvPr/>
              </p:nvSpPr>
              <p:spPr>
                <a:xfrm>
                  <a:off x="7029730" y="4729662"/>
                  <a:ext cx="1289783" cy="1096241"/>
                </a:xfrm>
                <a:prstGeom prst="rect">
                  <a:avLst/>
                </a:prstGeom>
                <a:gradFill>
                  <a:gsLst>
                    <a:gs pos="32500">
                      <a:srgbClr val="00A8A4"/>
                    </a:gs>
                    <a:gs pos="17000">
                      <a:srgbClr val="007976"/>
                    </a:gs>
                    <a:gs pos="0">
                      <a:srgbClr val="006666"/>
                    </a:gs>
                    <a:gs pos="48000">
                      <a:srgbClr val="007976"/>
                    </a:gs>
                    <a:gs pos="100000">
                      <a:srgbClr val="3C9A88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95" name="Picture 3">
                <a:extLst>
                  <a:ext uri="{FF2B5EF4-FFF2-40B4-BE49-F238E27FC236}">
                    <a16:creationId xmlns:a16="http://schemas.microsoft.com/office/drawing/2014/main" id="{F20B26F4-96CC-4C79-8ABC-4F35B7A9F90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85494" y="548461"/>
                <a:ext cx="586530" cy="55395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  <p:sp>
            <p:nvSpPr>
              <p:cNvPr id="96" name="Нашивка 72">
                <a:extLst>
                  <a:ext uri="{FF2B5EF4-FFF2-40B4-BE49-F238E27FC236}">
                    <a16:creationId xmlns:a16="http://schemas.microsoft.com/office/drawing/2014/main" id="{D8CD8F3E-7446-4552-8A0E-F3348BD79812}"/>
                  </a:ext>
                </a:extLst>
              </p:cNvPr>
              <p:cNvSpPr/>
              <p:nvPr/>
            </p:nvSpPr>
            <p:spPr>
              <a:xfrm>
                <a:off x="116326" y="2810788"/>
                <a:ext cx="142810" cy="141620"/>
              </a:xfrm>
              <a:prstGeom prst="chevron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97" name="Нашивка 73">
                <a:extLst>
                  <a:ext uri="{FF2B5EF4-FFF2-40B4-BE49-F238E27FC236}">
                    <a16:creationId xmlns:a16="http://schemas.microsoft.com/office/drawing/2014/main" id="{2C279D49-17C2-4F1F-905B-88AC111E6338}"/>
                  </a:ext>
                </a:extLst>
              </p:cNvPr>
              <p:cNvSpPr/>
              <p:nvPr/>
            </p:nvSpPr>
            <p:spPr>
              <a:xfrm>
                <a:off x="131889" y="2432367"/>
                <a:ext cx="149234" cy="138500"/>
              </a:xfrm>
              <a:prstGeom prst="chevron">
                <a:avLst/>
              </a:prstGeom>
              <a:solidFill>
                <a:srgbClr val="007976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98" name="Нашивка 74">
                <a:extLst>
                  <a:ext uri="{FF2B5EF4-FFF2-40B4-BE49-F238E27FC236}">
                    <a16:creationId xmlns:a16="http://schemas.microsoft.com/office/drawing/2014/main" id="{0793BD83-78BC-4D5B-80F4-DC7F3CD86D05}"/>
                  </a:ext>
                </a:extLst>
              </p:cNvPr>
              <p:cNvSpPr/>
              <p:nvPr/>
            </p:nvSpPr>
            <p:spPr>
              <a:xfrm>
                <a:off x="117898" y="1622446"/>
                <a:ext cx="137372" cy="141620"/>
              </a:xfrm>
              <a:prstGeom prst="chevron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:a16="http://schemas.microsoft.com/office/drawing/2014/main" id="{B8414BAC-027C-432E-A53D-FECC65E5B4EF}"/>
                  </a:ext>
                </a:extLst>
              </p:cNvPr>
              <p:cNvSpPr/>
              <p:nvPr/>
            </p:nvSpPr>
            <p:spPr>
              <a:xfrm>
                <a:off x="277632" y="2340096"/>
                <a:ext cx="390811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defTabSz="914400">
                  <a:spcAft>
                    <a:spcPts val="300"/>
                  </a:spcAft>
                </a:pPr>
                <a:r>
                  <a:rPr lang="ru-RU" sz="1400" b="1" ker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«Спорт - норма жизни» (1 показатель);</a:t>
                </a:r>
                <a:r>
                  <a:rPr lang="ru-RU" sz="1400" kern="0">
                    <a:solidFill>
                      <a:srgbClr val="15614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endParaRPr lang="ru-RU" sz="1400" ker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Прямоугольник 99">
                <a:extLst>
                  <a:ext uri="{FF2B5EF4-FFF2-40B4-BE49-F238E27FC236}">
                    <a16:creationId xmlns:a16="http://schemas.microsoft.com/office/drawing/2014/main" id="{77DEFE31-B7FD-43FA-8152-21619AD0B79F}"/>
                  </a:ext>
                </a:extLst>
              </p:cNvPr>
              <p:cNvSpPr/>
              <p:nvPr/>
            </p:nvSpPr>
            <p:spPr>
              <a:xfrm>
                <a:off x="265560" y="2706540"/>
                <a:ext cx="253875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defTabSz="914400">
                  <a:spcAft>
                    <a:spcPts val="300"/>
                  </a:spcAft>
                </a:pPr>
                <a:r>
                  <a:rPr lang="ru-RU" sz="1400" b="1" kern="0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«Старшее поколение».</a:t>
                </a:r>
              </a:p>
            </p:txBody>
          </p:sp>
        </p:grpSp>
        <p:grpSp>
          <p:nvGrpSpPr>
            <p:cNvPr id="20" name="Группа 19">
              <a:extLst>
                <a:ext uri="{FF2B5EF4-FFF2-40B4-BE49-F238E27FC236}">
                  <a16:creationId xmlns:a16="http://schemas.microsoft.com/office/drawing/2014/main" id="{B058C6F8-567B-40CB-A729-0901C6354161}"/>
                </a:ext>
              </a:extLst>
            </p:cNvPr>
            <p:cNvGrpSpPr/>
            <p:nvPr/>
          </p:nvGrpSpPr>
          <p:grpSpPr>
            <a:xfrm>
              <a:off x="3982064" y="429770"/>
              <a:ext cx="4295327" cy="2926936"/>
              <a:chOff x="3982064" y="429770"/>
              <a:chExt cx="4295327" cy="2926936"/>
            </a:xfrm>
          </p:grpSpPr>
          <p:sp>
            <p:nvSpPr>
              <p:cNvPr id="75" name="Rectangle 1">
                <a:extLst>
                  <a:ext uri="{FF2B5EF4-FFF2-40B4-BE49-F238E27FC236}">
                    <a16:creationId xmlns:a16="http://schemas.microsoft.com/office/drawing/2014/main" id="{5756356B-3173-4C14-8BA5-15ABF61B2E77}"/>
                  </a:ext>
                </a:extLst>
              </p:cNvPr>
              <p:cNvSpPr/>
              <p:nvPr/>
            </p:nvSpPr>
            <p:spPr>
              <a:xfrm>
                <a:off x="4101454" y="470692"/>
                <a:ext cx="3929252" cy="2886014"/>
              </a:xfrm>
              <a:prstGeom prst="rect">
                <a:avLst/>
              </a:prstGeom>
              <a:solidFill>
                <a:schemeClr val="bg1">
                  <a:alpha val="2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Прямоугольник 75">
                <a:extLst>
                  <a:ext uri="{FF2B5EF4-FFF2-40B4-BE49-F238E27FC236}">
                    <a16:creationId xmlns:a16="http://schemas.microsoft.com/office/drawing/2014/main" id="{AD384C1A-BB3D-4380-A73C-73FC441442A1}"/>
                  </a:ext>
                </a:extLst>
              </p:cNvPr>
              <p:cNvSpPr/>
              <p:nvPr/>
            </p:nvSpPr>
            <p:spPr>
              <a:xfrm>
                <a:off x="4898720" y="440699"/>
                <a:ext cx="2890586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r>
                  <a:rPr lang="ru-RU" b="1" cap="none" spc="50">
                    <a:ln w="11430"/>
                    <a:solidFill>
                      <a:srgbClr val="C00000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Образование</a:t>
                </a:r>
              </a:p>
            </p:txBody>
          </p:sp>
          <p:sp>
            <p:nvSpPr>
              <p:cNvPr id="77" name="Прямоугольник 76">
                <a:extLst>
                  <a:ext uri="{FF2B5EF4-FFF2-40B4-BE49-F238E27FC236}">
                    <a16:creationId xmlns:a16="http://schemas.microsoft.com/office/drawing/2014/main" id="{C729C885-E298-4F63-8D64-0892537290E5}"/>
                  </a:ext>
                </a:extLst>
              </p:cNvPr>
              <p:cNvSpPr/>
              <p:nvPr/>
            </p:nvSpPr>
            <p:spPr>
              <a:xfrm>
                <a:off x="4078984" y="837125"/>
                <a:ext cx="397419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ru-RU" sz="1400" b="1" i="1">
                    <a:solidFill>
                      <a:srgbClr val="15614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</a:t>
                </a:r>
                <a:r>
                  <a:rPr lang="ru-RU" sz="1400" b="1" i="1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реализуются 4 региональных проекта (9 целевых показателей):</a:t>
                </a:r>
              </a:p>
            </p:txBody>
          </p:sp>
          <p:sp>
            <p:nvSpPr>
              <p:cNvPr id="78" name="Прямоугольник 77">
                <a:extLst>
                  <a:ext uri="{FF2B5EF4-FFF2-40B4-BE49-F238E27FC236}">
                    <a16:creationId xmlns:a16="http://schemas.microsoft.com/office/drawing/2014/main" id="{48C14EA4-61CE-40E0-B1EA-B3B93F48724B}"/>
                  </a:ext>
                </a:extLst>
              </p:cNvPr>
              <p:cNvSpPr/>
              <p:nvPr/>
            </p:nvSpPr>
            <p:spPr>
              <a:xfrm>
                <a:off x="3982064" y="1432591"/>
                <a:ext cx="405072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914400">
                  <a:spcBef>
                    <a:spcPts val="300"/>
                  </a:spcBef>
                </a:pPr>
                <a:r>
                  <a:rPr lang="ru-RU" sz="1400" b="1" ker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«Современная школа» (1 показатель);</a:t>
                </a:r>
                <a:r>
                  <a:rPr lang="ru-RU" sz="1400" b="1" kern="0">
                    <a:solidFill>
                      <a:srgbClr val="15614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endParaRPr kumimoji="0" lang="ru-RU" sz="1400" b="1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Нашивка 76">
                <a:extLst>
                  <a:ext uri="{FF2B5EF4-FFF2-40B4-BE49-F238E27FC236}">
                    <a16:creationId xmlns:a16="http://schemas.microsoft.com/office/drawing/2014/main" id="{BBE81045-BE1E-4F7E-B6D9-B515232E6ABF}"/>
                  </a:ext>
                </a:extLst>
              </p:cNvPr>
              <p:cNvSpPr/>
              <p:nvPr/>
            </p:nvSpPr>
            <p:spPr>
              <a:xfrm>
                <a:off x="4132509" y="1881773"/>
                <a:ext cx="142810" cy="141620"/>
              </a:xfrm>
              <a:prstGeom prst="chevron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rgbClr val="007976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80" name="Нашивка 77">
                <a:extLst>
                  <a:ext uri="{FF2B5EF4-FFF2-40B4-BE49-F238E27FC236}">
                    <a16:creationId xmlns:a16="http://schemas.microsoft.com/office/drawing/2014/main" id="{888BECA9-B218-4CD4-A800-DE2FD086824B}"/>
                  </a:ext>
                </a:extLst>
              </p:cNvPr>
              <p:cNvSpPr/>
              <p:nvPr/>
            </p:nvSpPr>
            <p:spPr>
              <a:xfrm>
                <a:off x="4120677" y="1503970"/>
                <a:ext cx="149234" cy="138500"/>
              </a:xfrm>
              <a:prstGeom prst="chevron">
                <a:avLst/>
              </a:prstGeom>
              <a:solidFill>
                <a:srgbClr val="007976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81" name="Нашивка 78">
                <a:extLst>
                  <a:ext uri="{FF2B5EF4-FFF2-40B4-BE49-F238E27FC236}">
                    <a16:creationId xmlns:a16="http://schemas.microsoft.com/office/drawing/2014/main" id="{9498F9E8-4DF6-45EE-AF1A-C693FCB3CA66}"/>
                  </a:ext>
                </a:extLst>
              </p:cNvPr>
              <p:cNvSpPr/>
              <p:nvPr/>
            </p:nvSpPr>
            <p:spPr>
              <a:xfrm>
                <a:off x="4144914" y="2317960"/>
                <a:ext cx="146864" cy="138500"/>
              </a:xfrm>
              <a:prstGeom prst="chevron">
                <a:avLst/>
              </a:prstGeom>
              <a:solidFill>
                <a:srgbClr val="007976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82" name="Прямоугольник 81">
                <a:extLst>
                  <a:ext uri="{FF2B5EF4-FFF2-40B4-BE49-F238E27FC236}">
                    <a16:creationId xmlns:a16="http://schemas.microsoft.com/office/drawing/2014/main" id="{7661F6D8-AD93-42D9-A38D-B5455272FA74}"/>
                  </a:ext>
                </a:extLst>
              </p:cNvPr>
              <p:cNvSpPr/>
              <p:nvPr/>
            </p:nvSpPr>
            <p:spPr>
              <a:xfrm>
                <a:off x="4222677" y="1799677"/>
                <a:ext cx="398639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914400">
                  <a:spcBef>
                    <a:spcPts val="300"/>
                  </a:spcBef>
                </a:pPr>
                <a:r>
                  <a:rPr lang="ru-RU" sz="1400" b="1" kern="0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«Успех каждого ребенка» (4 показателя);     </a:t>
                </a:r>
                <a:endParaRPr kumimoji="0" lang="ru-RU" sz="1400" b="1" u="none" strike="noStrike" kern="0" cap="none" spc="0" normalizeH="0" baseline="0" noProof="0">
                  <a:ln>
                    <a:noFill/>
                  </a:ln>
                  <a:solidFill>
                    <a:srgbClr val="007976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" name="Прямоугольник 82">
                <a:extLst>
                  <a:ext uri="{FF2B5EF4-FFF2-40B4-BE49-F238E27FC236}">
                    <a16:creationId xmlns:a16="http://schemas.microsoft.com/office/drawing/2014/main" id="{357C26AD-35CD-49C9-9CD2-066AD4D30C96}"/>
                  </a:ext>
                </a:extLst>
              </p:cNvPr>
              <p:cNvSpPr/>
              <p:nvPr/>
            </p:nvSpPr>
            <p:spPr>
              <a:xfrm>
                <a:off x="4226663" y="2790554"/>
                <a:ext cx="405072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914400">
                  <a:spcBef>
                    <a:spcPts val="300"/>
                  </a:spcBef>
                </a:pPr>
                <a:r>
                  <a:rPr lang="ru-RU" sz="1400" b="1" kern="0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«Социальная активность» (1 показатель).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400" b="1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" name="Прямоугольник 83">
                <a:extLst>
                  <a:ext uri="{FF2B5EF4-FFF2-40B4-BE49-F238E27FC236}">
                    <a16:creationId xmlns:a16="http://schemas.microsoft.com/office/drawing/2014/main" id="{2D7CF686-39FD-4283-B280-E511BC634BE1}"/>
                  </a:ext>
                </a:extLst>
              </p:cNvPr>
              <p:cNvSpPr/>
              <p:nvPr/>
            </p:nvSpPr>
            <p:spPr>
              <a:xfrm>
                <a:off x="4121272" y="2236556"/>
                <a:ext cx="405072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914400">
                  <a:spcBef>
                    <a:spcPts val="300"/>
                  </a:spcBef>
                </a:pPr>
                <a:r>
                  <a:rPr lang="ru-RU" sz="1400" b="1" ker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«Цифровая образовательная среда»             (3 показателя);</a:t>
                </a:r>
              </a:p>
            </p:txBody>
          </p:sp>
          <p:sp>
            <p:nvSpPr>
              <p:cNvPr id="85" name="Нашивка 89">
                <a:extLst>
                  <a:ext uri="{FF2B5EF4-FFF2-40B4-BE49-F238E27FC236}">
                    <a16:creationId xmlns:a16="http://schemas.microsoft.com/office/drawing/2014/main" id="{6A11DE61-EF31-4276-BE7B-3C4801324E26}"/>
                  </a:ext>
                </a:extLst>
              </p:cNvPr>
              <p:cNvSpPr/>
              <p:nvPr/>
            </p:nvSpPr>
            <p:spPr>
              <a:xfrm>
                <a:off x="4133643" y="2881786"/>
                <a:ext cx="140542" cy="141620"/>
              </a:xfrm>
              <a:prstGeom prst="chevron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grpSp>
            <p:nvGrpSpPr>
              <p:cNvPr id="86" name="Group 8">
                <a:extLst>
                  <a:ext uri="{FF2B5EF4-FFF2-40B4-BE49-F238E27FC236}">
                    <a16:creationId xmlns:a16="http://schemas.microsoft.com/office/drawing/2014/main" id="{2DEE02DF-6963-4061-8AA2-A5030E60CD7C}"/>
                  </a:ext>
                </a:extLst>
              </p:cNvPr>
              <p:cNvGrpSpPr/>
              <p:nvPr/>
            </p:nvGrpSpPr>
            <p:grpSpPr>
              <a:xfrm>
                <a:off x="4070432" y="429770"/>
                <a:ext cx="828288" cy="599976"/>
                <a:chOff x="6430838" y="5440293"/>
                <a:chExt cx="1470984" cy="1417707"/>
              </a:xfrm>
            </p:grpSpPr>
            <p:sp>
              <p:nvSpPr>
                <p:cNvPr id="88" name="Freeform: Shape 10">
                  <a:extLst>
                    <a:ext uri="{FF2B5EF4-FFF2-40B4-BE49-F238E27FC236}">
                      <a16:creationId xmlns:a16="http://schemas.microsoft.com/office/drawing/2014/main" id="{E2843397-F084-4999-B068-C2024C620BC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430838" y="5440293"/>
                  <a:ext cx="1470984" cy="410593"/>
                </a:xfrm>
                <a:custGeom>
                  <a:gdLst>
                    <a:gd name="connsiteX0" fmla="*/ 8875600 w 8892560"/>
                    <a:gd name="connsiteY0" fmla="*/ 0 h 2482154"/>
                    <a:gd name="connsiteX1" fmla="*/ 8892560 w 8892560"/>
                    <a:gd name="connsiteY1" fmla="*/ 0 h 2482154"/>
                    <a:gd name="connsiteX2" fmla="*/ 8892560 w 8892560"/>
                    <a:gd name="connsiteY2" fmla="*/ 1754 h 2482154"/>
                    <a:gd name="connsiteX3" fmla="*/ 1091360 w 8892560"/>
                    <a:gd name="connsiteY3" fmla="*/ 0 h 2482154"/>
                    <a:gd name="connsiteX4" fmla="*/ 8875600 w 8892560"/>
                    <a:gd name="connsiteY4" fmla="*/ 0 h 2482154"/>
                    <a:gd name="connsiteX5" fmla="*/ 7784241 w 8892560"/>
                    <a:gd name="connsiteY5" fmla="*/ 2234837 h 2482154"/>
                    <a:gd name="connsiteX6" fmla="*/ 7808625 w 8892560"/>
                    <a:gd name="connsiteY6" fmla="*/ 2482154 h 2482154"/>
                    <a:gd name="connsiteX7" fmla="*/ 2158335 w 8892560"/>
                    <a:gd name="connsiteY7" fmla="*/ 2482154 h 2482154"/>
                    <a:gd name="connsiteX8" fmla="*/ 1091360 w 8892560"/>
                    <a:gd name="connsiteY8" fmla="*/ 2482154 h 2482154"/>
                    <a:gd name="connsiteX9" fmla="*/ 24384 w 8892560"/>
                    <a:gd name="connsiteY9" fmla="*/ 2482154 h 2482154"/>
                    <a:gd name="connsiteX10" fmla="*/ 0 w 8892560"/>
                    <a:gd name="connsiteY10" fmla="*/ 2234837 h 2482154"/>
                    <a:gd name="connsiteX11" fmla="*/ 1091360 w 8892560"/>
                    <a:gd name="connsiteY11" fmla="*/ 0 h 2482154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892560" h="2482154">
                      <a:moveTo>
                        <a:pt x="8875600" y="0"/>
                      </a:moveTo>
                      <a:lnTo>
                        <a:pt x="8892560" y="0"/>
                      </a:lnTo>
                      <a:lnTo>
                        <a:pt x="8892560" y="1754"/>
                      </a:lnTo>
                      <a:close/>
                      <a:moveTo>
                        <a:pt x="1091360" y="0"/>
                      </a:moveTo>
                      <a:lnTo>
                        <a:pt x="8875600" y="0"/>
                      </a:lnTo>
                      <a:cubicBezTo>
                        <a:pt x="8272860" y="0"/>
                        <a:pt x="7784241" y="1000570"/>
                        <a:pt x="7784241" y="2234837"/>
                      </a:cubicBezTo>
                      <a:lnTo>
                        <a:pt x="7808625" y="2482154"/>
                      </a:lnTo>
                      <a:lnTo>
                        <a:pt x="2158335" y="2482154"/>
                      </a:lnTo>
                      <a:lnTo>
                        <a:pt x="1091360" y="2482154"/>
                      </a:lnTo>
                      <a:lnTo>
                        <a:pt x="24384" y="2482154"/>
                      </a:lnTo>
                      <a:lnTo>
                        <a:pt x="0" y="2234837"/>
                      </a:lnTo>
                      <a:cubicBezTo>
                        <a:pt x="0" y="1000570"/>
                        <a:pt x="488619" y="0"/>
                        <a:pt x="1091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2500">
                      <a:srgbClr val="FF5D5C"/>
                    </a:gs>
                    <a:gs pos="17000">
                      <a:srgbClr val="D70302"/>
                    </a:gs>
                    <a:gs pos="0">
                      <a:srgbClr val="D70302"/>
                    </a:gs>
                    <a:gs pos="48000">
                      <a:srgbClr val="FF2B2A"/>
                    </a:gs>
                    <a:gs pos="100000">
                      <a:srgbClr val="C00000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Rectangle 11">
                  <a:extLst>
                    <a:ext uri="{FF2B5EF4-FFF2-40B4-BE49-F238E27FC236}">
                      <a16:creationId xmlns:a16="http://schemas.microsoft.com/office/drawing/2014/main" id="{15F3E48A-199E-4A8E-B001-E99F73A1A74D}"/>
                    </a:ext>
                  </a:extLst>
                </p:cNvPr>
                <p:cNvSpPr/>
                <p:nvPr/>
              </p:nvSpPr>
              <p:spPr>
                <a:xfrm>
                  <a:off x="6430838" y="5761759"/>
                  <a:ext cx="1289783" cy="1096241"/>
                </a:xfrm>
                <a:prstGeom prst="rect">
                  <a:avLst/>
                </a:prstGeom>
                <a:gradFill>
                  <a:gsLst>
                    <a:gs pos="32500">
                      <a:srgbClr val="EE0000"/>
                    </a:gs>
                    <a:gs pos="17000">
                      <a:srgbClr val="D70302"/>
                    </a:gs>
                    <a:gs pos="0">
                      <a:srgbClr val="D70302"/>
                    </a:gs>
                    <a:gs pos="48000">
                      <a:srgbClr val="D2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87" name="Picture 12" descr="https://kachialov.lt/images/stories/Image/reading1600.png">
                <a:extLst>
                  <a:ext uri="{FF2B5EF4-FFF2-40B4-BE49-F238E27FC236}">
                    <a16:creationId xmlns:a16="http://schemas.microsoft.com/office/drawing/2014/main" id="{7BF50D6C-950E-4C51-BA2B-5A159263C36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47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218780" y="461838"/>
                <a:ext cx="522513" cy="51104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1" name="Группа 20">
              <a:extLst>
                <a:ext uri="{FF2B5EF4-FFF2-40B4-BE49-F238E27FC236}">
                  <a16:creationId xmlns:a16="http://schemas.microsoft.com/office/drawing/2014/main" id="{90572D41-A69C-4AD6-BB47-BFFEE3A6AD6A}"/>
                </a:ext>
              </a:extLst>
            </p:cNvPr>
            <p:cNvGrpSpPr/>
            <p:nvPr/>
          </p:nvGrpSpPr>
          <p:grpSpPr>
            <a:xfrm>
              <a:off x="8159447" y="548461"/>
              <a:ext cx="3999995" cy="2808245"/>
              <a:chOff x="8159447" y="548461"/>
              <a:chExt cx="3999995" cy="2808245"/>
            </a:xfrm>
          </p:grpSpPr>
          <p:sp>
            <p:nvSpPr>
              <p:cNvPr id="64" name="Rectangle 1">
                <a:extLst>
                  <a:ext uri="{FF2B5EF4-FFF2-40B4-BE49-F238E27FC236}">
                    <a16:creationId xmlns:a16="http://schemas.microsoft.com/office/drawing/2014/main" id="{551F472F-3C41-47CA-A8F5-11383266D8C8}"/>
                  </a:ext>
                </a:extLst>
              </p:cNvPr>
              <p:cNvSpPr/>
              <p:nvPr/>
            </p:nvSpPr>
            <p:spPr>
              <a:xfrm>
                <a:off x="8159447" y="565815"/>
                <a:ext cx="3950217" cy="2790891"/>
              </a:xfrm>
              <a:prstGeom prst="rect">
                <a:avLst/>
              </a:prstGeom>
              <a:solidFill>
                <a:schemeClr val="bg1">
                  <a:alpha val="2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5" name="Прямоугольник 64">
                <a:extLst>
                  <a:ext uri="{FF2B5EF4-FFF2-40B4-BE49-F238E27FC236}">
                    <a16:creationId xmlns:a16="http://schemas.microsoft.com/office/drawing/2014/main" id="{DEC5A81A-45F9-488E-B2BA-7006554E434C}"/>
                  </a:ext>
                </a:extLst>
              </p:cNvPr>
              <p:cNvSpPr/>
              <p:nvPr/>
            </p:nvSpPr>
            <p:spPr>
              <a:xfrm>
                <a:off x="8972033" y="558112"/>
                <a:ext cx="2890586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r>
                  <a:rPr lang="ru-RU" b="1" cap="none" spc="50">
                    <a:ln w="11430"/>
                    <a:solidFill>
                      <a:srgbClr val="00797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Экология</a:t>
                </a:r>
              </a:p>
            </p:txBody>
          </p:sp>
          <p:sp>
            <p:nvSpPr>
              <p:cNvPr id="66" name="Прямоугольник 65">
                <a:extLst>
                  <a:ext uri="{FF2B5EF4-FFF2-40B4-BE49-F238E27FC236}">
                    <a16:creationId xmlns:a16="http://schemas.microsoft.com/office/drawing/2014/main" id="{1D12BCFF-E67C-4D5E-BF66-252C1C394FC7}"/>
                  </a:ext>
                </a:extLst>
              </p:cNvPr>
              <p:cNvSpPr/>
              <p:nvPr/>
            </p:nvSpPr>
            <p:spPr>
              <a:xfrm>
                <a:off x="8230190" y="937233"/>
                <a:ext cx="3929252" cy="5379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07000"/>
                  </a:lnSpc>
                </a:pPr>
                <a:r>
                  <a:rPr lang="ru-RU" sz="1400" b="1" i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реализуется  региональный проект (2 целевых показателя):</a:t>
                </a:r>
              </a:p>
            </p:txBody>
          </p:sp>
          <p:sp>
            <p:nvSpPr>
              <p:cNvPr id="67" name="Прямоугольник 66">
                <a:extLst>
                  <a:ext uri="{FF2B5EF4-FFF2-40B4-BE49-F238E27FC236}">
                    <a16:creationId xmlns:a16="http://schemas.microsoft.com/office/drawing/2014/main" id="{48B74B7F-6B55-4D8B-BE8D-3B7737AE4AC5}"/>
                  </a:ext>
                </a:extLst>
              </p:cNvPr>
              <p:cNvSpPr/>
              <p:nvPr/>
            </p:nvSpPr>
            <p:spPr>
              <a:xfrm>
                <a:off x="8267791" y="1514001"/>
                <a:ext cx="348006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defTabSz="914400">
                  <a:spcAft>
                    <a:spcPts val="600"/>
                  </a:spcAft>
                </a:pPr>
                <a:r>
                  <a:rPr lang="ru-RU" sz="1400" kern="0">
                    <a:solidFill>
                      <a:srgbClr val="15614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ru-RU" sz="1400" b="1" kern="0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«Сохранение уникальных водных объектов»:</a:t>
                </a:r>
              </a:p>
            </p:txBody>
          </p:sp>
          <p:sp>
            <p:nvSpPr>
              <p:cNvPr id="68" name="Нашивка 90">
                <a:extLst>
                  <a:ext uri="{FF2B5EF4-FFF2-40B4-BE49-F238E27FC236}">
                    <a16:creationId xmlns:a16="http://schemas.microsoft.com/office/drawing/2014/main" id="{BF48A140-38E1-43A4-8B03-C0DE501D7B29}"/>
                  </a:ext>
                </a:extLst>
              </p:cNvPr>
              <p:cNvSpPr/>
              <p:nvPr/>
            </p:nvSpPr>
            <p:spPr>
              <a:xfrm>
                <a:off x="8398254" y="1630704"/>
                <a:ext cx="142810" cy="141620"/>
              </a:xfrm>
              <a:prstGeom prst="chevron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69" name="Прямоугольник 68">
                <a:extLst>
                  <a:ext uri="{FF2B5EF4-FFF2-40B4-BE49-F238E27FC236}">
                    <a16:creationId xmlns:a16="http://schemas.microsoft.com/office/drawing/2014/main" id="{868D3A71-BFBE-43D5-9794-AF215B4D84A8}"/>
                  </a:ext>
                </a:extLst>
              </p:cNvPr>
              <p:cNvSpPr/>
              <p:nvPr/>
            </p:nvSpPr>
            <p:spPr>
              <a:xfrm>
                <a:off x="8183237" y="1992935"/>
                <a:ext cx="392642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0" indent="-285750" defTabSz="914400">
                  <a:spcAft>
                    <a:spcPts val="600"/>
                  </a:spcAft>
                  <a:buFontTx/>
                  <a:buChar char="-"/>
                </a:pPr>
                <a:r>
                  <a:rPr lang="ru-RU" sz="1400" i="1" ker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протяженность очищенной прибрежной полосы водных объектов; </a:t>
                </a:r>
                <a:endParaRPr lang="ru-RU" sz="1400" b="1" i="1" ker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267315F8-AB6A-4FBC-BCA2-EA718259BE8C}"/>
                  </a:ext>
                </a:extLst>
              </p:cNvPr>
              <p:cNvSpPr/>
              <p:nvPr/>
            </p:nvSpPr>
            <p:spPr>
              <a:xfrm>
                <a:off x="8172000" y="2469409"/>
                <a:ext cx="3926427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0" indent="-285750" defTabSz="914400">
                  <a:spcAft>
                    <a:spcPts val="600"/>
                  </a:spcAft>
                  <a:buFontTx/>
                  <a:buChar char="-"/>
                </a:pPr>
                <a:r>
                  <a:rPr lang="ru-RU" sz="1400" i="1" kern="0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количество населения, вовлеченного в мероприятия по очистке берегов водных объектов.</a:t>
                </a:r>
                <a:endParaRPr lang="ru-RU" sz="1400" b="1" i="1" kern="0">
                  <a:solidFill>
                    <a:srgbClr val="00797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1" name="Group 27">
                <a:extLst>
                  <a:ext uri="{FF2B5EF4-FFF2-40B4-BE49-F238E27FC236}">
                    <a16:creationId xmlns:a16="http://schemas.microsoft.com/office/drawing/2014/main" id="{CB8ED870-2708-41F5-9AA7-72D598706B3A}"/>
                  </a:ext>
                </a:extLst>
              </p:cNvPr>
              <p:cNvGrpSpPr/>
              <p:nvPr/>
            </p:nvGrpSpPr>
            <p:grpSpPr>
              <a:xfrm>
                <a:off x="8180404" y="548461"/>
                <a:ext cx="822774" cy="536779"/>
                <a:chOff x="7029729" y="4408196"/>
                <a:chExt cx="1470984" cy="1417707"/>
              </a:xfrm>
            </p:grpSpPr>
            <p:sp>
              <p:nvSpPr>
                <p:cNvPr id="73" name="Freeform: Shape 29">
                  <a:extLst>
                    <a:ext uri="{FF2B5EF4-FFF2-40B4-BE49-F238E27FC236}">
                      <a16:creationId xmlns:a16="http://schemas.microsoft.com/office/drawing/2014/main" id="{84D29902-6381-4732-98D8-535888CF40B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29729" y="4408196"/>
                  <a:ext cx="1470984" cy="410592"/>
                </a:xfrm>
                <a:custGeom>
                  <a:gdLst>
                    <a:gd name="connsiteX0" fmla="*/ 8875600 w 8892560"/>
                    <a:gd name="connsiteY0" fmla="*/ 0 h 2482154"/>
                    <a:gd name="connsiteX1" fmla="*/ 8892560 w 8892560"/>
                    <a:gd name="connsiteY1" fmla="*/ 0 h 2482154"/>
                    <a:gd name="connsiteX2" fmla="*/ 8892560 w 8892560"/>
                    <a:gd name="connsiteY2" fmla="*/ 1754 h 2482154"/>
                    <a:gd name="connsiteX3" fmla="*/ 1091360 w 8892560"/>
                    <a:gd name="connsiteY3" fmla="*/ 0 h 2482154"/>
                    <a:gd name="connsiteX4" fmla="*/ 8875600 w 8892560"/>
                    <a:gd name="connsiteY4" fmla="*/ 0 h 2482154"/>
                    <a:gd name="connsiteX5" fmla="*/ 7784241 w 8892560"/>
                    <a:gd name="connsiteY5" fmla="*/ 2234837 h 2482154"/>
                    <a:gd name="connsiteX6" fmla="*/ 7808625 w 8892560"/>
                    <a:gd name="connsiteY6" fmla="*/ 2482154 h 2482154"/>
                    <a:gd name="connsiteX7" fmla="*/ 2158335 w 8892560"/>
                    <a:gd name="connsiteY7" fmla="*/ 2482154 h 2482154"/>
                    <a:gd name="connsiteX8" fmla="*/ 1091360 w 8892560"/>
                    <a:gd name="connsiteY8" fmla="*/ 2482154 h 2482154"/>
                    <a:gd name="connsiteX9" fmla="*/ 24384 w 8892560"/>
                    <a:gd name="connsiteY9" fmla="*/ 2482154 h 2482154"/>
                    <a:gd name="connsiteX10" fmla="*/ 0 w 8892560"/>
                    <a:gd name="connsiteY10" fmla="*/ 2234837 h 2482154"/>
                    <a:gd name="connsiteX11" fmla="*/ 1091360 w 8892560"/>
                    <a:gd name="connsiteY11" fmla="*/ 0 h 2482154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892560" h="2482154">
                      <a:moveTo>
                        <a:pt x="8875600" y="0"/>
                      </a:moveTo>
                      <a:lnTo>
                        <a:pt x="8892560" y="0"/>
                      </a:lnTo>
                      <a:lnTo>
                        <a:pt x="8892560" y="1754"/>
                      </a:lnTo>
                      <a:close/>
                      <a:moveTo>
                        <a:pt x="1091360" y="0"/>
                      </a:moveTo>
                      <a:lnTo>
                        <a:pt x="8875600" y="0"/>
                      </a:lnTo>
                      <a:cubicBezTo>
                        <a:pt x="8272860" y="0"/>
                        <a:pt x="7784241" y="1000570"/>
                        <a:pt x="7784241" y="2234837"/>
                      </a:cubicBezTo>
                      <a:lnTo>
                        <a:pt x="7808625" y="2482154"/>
                      </a:lnTo>
                      <a:lnTo>
                        <a:pt x="2158335" y="2482154"/>
                      </a:lnTo>
                      <a:lnTo>
                        <a:pt x="1091360" y="2482154"/>
                      </a:lnTo>
                      <a:lnTo>
                        <a:pt x="24384" y="2482154"/>
                      </a:lnTo>
                      <a:lnTo>
                        <a:pt x="0" y="2234837"/>
                      </a:lnTo>
                      <a:cubicBezTo>
                        <a:pt x="0" y="1000570"/>
                        <a:pt x="488619" y="0"/>
                        <a:pt x="1091360" y="0"/>
                      </a:cubicBezTo>
                      <a:close/>
                    </a:path>
                  </a:pathLst>
                </a:custGeom>
                <a:solidFill>
                  <a:srgbClr val="006666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Rectangle 30">
                  <a:extLst>
                    <a:ext uri="{FF2B5EF4-FFF2-40B4-BE49-F238E27FC236}">
                      <a16:creationId xmlns:a16="http://schemas.microsoft.com/office/drawing/2014/main" id="{08354156-876D-4018-8EFB-334C3F00F288}"/>
                    </a:ext>
                  </a:extLst>
                </p:cNvPr>
                <p:cNvSpPr/>
                <p:nvPr/>
              </p:nvSpPr>
              <p:spPr>
                <a:xfrm>
                  <a:off x="7029730" y="4729662"/>
                  <a:ext cx="1289783" cy="1096241"/>
                </a:xfrm>
                <a:prstGeom prst="rect">
                  <a:avLst/>
                </a:prstGeom>
                <a:gradFill>
                  <a:gsLst>
                    <a:gs pos="32500">
                      <a:srgbClr val="00A8A4"/>
                    </a:gs>
                    <a:gs pos="17000">
                      <a:srgbClr val="007976"/>
                    </a:gs>
                    <a:gs pos="0">
                      <a:srgbClr val="006666"/>
                    </a:gs>
                    <a:gs pos="48000">
                      <a:srgbClr val="007976"/>
                    </a:gs>
                    <a:gs pos="100000">
                      <a:srgbClr val="3C9A88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72" name="Picture 3">
                <a:extLst>
                  <a:ext uri="{FF2B5EF4-FFF2-40B4-BE49-F238E27FC236}">
                    <a16:creationId xmlns:a16="http://schemas.microsoft.com/office/drawing/2014/main" id="{456476E1-8843-4961-A0FE-AF97FB16585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8196764" y="579895"/>
                <a:ext cx="608313" cy="4742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2" name="Группа 21">
              <a:extLst>
                <a:ext uri="{FF2B5EF4-FFF2-40B4-BE49-F238E27FC236}">
                  <a16:creationId xmlns:a16="http://schemas.microsoft.com/office/drawing/2014/main" id="{6CE62677-D716-42A7-B39F-A5A366BF81DA}"/>
                </a:ext>
              </a:extLst>
            </p:cNvPr>
            <p:cNvGrpSpPr/>
            <p:nvPr/>
          </p:nvGrpSpPr>
          <p:grpSpPr>
            <a:xfrm>
              <a:off x="4054551" y="3452548"/>
              <a:ext cx="4015605" cy="3243351"/>
              <a:chOff x="4054551" y="3452548"/>
              <a:chExt cx="4015605" cy="3243351"/>
            </a:xfrm>
          </p:grpSpPr>
          <p:sp>
            <p:nvSpPr>
              <p:cNvPr id="51" name="Rectangle 1">
                <a:extLst>
                  <a:ext uri="{FF2B5EF4-FFF2-40B4-BE49-F238E27FC236}">
                    <a16:creationId xmlns:a16="http://schemas.microsoft.com/office/drawing/2014/main" id="{0F2A866D-E040-479E-BB1D-2EA09E3CB2D4}"/>
                  </a:ext>
                </a:extLst>
              </p:cNvPr>
              <p:cNvSpPr/>
              <p:nvPr/>
            </p:nvSpPr>
            <p:spPr>
              <a:xfrm>
                <a:off x="4096710" y="3545052"/>
                <a:ext cx="3933996" cy="3125102"/>
              </a:xfrm>
              <a:prstGeom prst="rect">
                <a:avLst/>
              </a:prstGeom>
              <a:solidFill>
                <a:schemeClr val="bg1">
                  <a:alpha val="2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" name="Прямоугольник 51">
                <a:extLst>
                  <a:ext uri="{FF2B5EF4-FFF2-40B4-BE49-F238E27FC236}">
                    <a16:creationId xmlns:a16="http://schemas.microsoft.com/office/drawing/2014/main" id="{2E78A8B0-9DC1-41F5-995B-771CC895457A}"/>
                  </a:ext>
                </a:extLst>
              </p:cNvPr>
              <p:cNvSpPr/>
              <p:nvPr/>
            </p:nvSpPr>
            <p:spPr>
              <a:xfrm>
                <a:off x="4884742" y="3452548"/>
                <a:ext cx="2890586" cy="36933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r>
                  <a:rPr lang="ru-RU" b="1" cap="none" spc="50">
                    <a:ln w="11430"/>
                    <a:solidFill>
                      <a:srgbClr val="006666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Культура</a:t>
                </a:r>
              </a:p>
            </p:txBody>
          </p:sp>
          <p:sp>
            <p:nvSpPr>
              <p:cNvPr id="53" name="Прямоугольник 52">
                <a:extLst>
                  <a:ext uri="{FF2B5EF4-FFF2-40B4-BE49-F238E27FC236}">
                    <a16:creationId xmlns:a16="http://schemas.microsoft.com/office/drawing/2014/main" id="{7125C748-08BD-4D73-80B5-424DBA10FE44}"/>
                  </a:ext>
                </a:extLst>
              </p:cNvPr>
              <p:cNvSpPr/>
              <p:nvPr/>
            </p:nvSpPr>
            <p:spPr>
              <a:xfrm>
                <a:off x="4070432" y="3782743"/>
                <a:ext cx="397419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ru-RU" sz="1400" b="1" i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реализуются 2 региональных проекта (2 целевых показателя):</a:t>
                </a:r>
              </a:p>
            </p:txBody>
          </p:sp>
          <p:sp>
            <p:nvSpPr>
              <p:cNvPr id="54" name="Прямоугольник 53">
                <a:extLst>
                  <a:ext uri="{FF2B5EF4-FFF2-40B4-BE49-F238E27FC236}">
                    <a16:creationId xmlns:a16="http://schemas.microsoft.com/office/drawing/2014/main" id="{9D5EDA2D-15EE-4B5C-8E1C-4E8C2F53EA11}"/>
                  </a:ext>
                </a:extLst>
              </p:cNvPr>
              <p:cNvSpPr/>
              <p:nvPr/>
            </p:nvSpPr>
            <p:spPr>
              <a:xfrm>
                <a:off x="4086256" y="4390483"/>
                <a:ext cx="353823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914400">
                  <a:spcBef>
                    <a:spcPts val="300"/>
                  </a:spcBef>
                  <a:spcAft>
                    <a:spcPts val="600"/>
                  </a:spcAft>
                </a:pPr>
                <a:r>
                  <a:rPr lang="ru-RU" sz="1400" b="1" kern="0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«Творческие люди» (1 показатель):</a:t>
                </a:r>
                <a:r>
                  <a:rPr lang="ru-RU" sz="1400" b="1" ker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endParaRPr kumimoji="0" lang="ru-RU" sz="1400" b="1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Прямоугольник 54">
                <a:extLst>
                  <a:ext uri="{FF2B5EF4-FFF2-40B4-BE49-F238E27FC236}">
                    <a16:creationId xmlns:a16="http://schemas.microsoft.com/office/drawing/2014/main" id="{0316E891-78AB-49C5-B7B6-6D1D22793C42}"/>
                  </a:ext>
                </a:extLst>
              </p:cNvPr>
              <p:cNvSpPr/>
              <p:nvPr/>
            </p:nvSpPr>
            <p:spPr>
              <a:xfrm>
                <a:off x="4054551" y="5879363"/>
                <a:ext cx="3797511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914400">
                  <a:spcBef>
                    <a:spcPts val="300"/>
                  </a:spcBef>
                  <a:spcAft>
                    <a:spcPts val="600"/>
                  </a:spcAft>
                </a:pPr>
                <a:r>
                  <a:rPr lang="ru-RU" sz="1400" b="1" kern="0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«Культурная среда» (1 показатель):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400" b="1" u="none" strike="noStrike" kern="0" cap="none" spc="0" normalizeH="0" baseline="0" noProof="0">
                  <a:ln>
                    <a:noFill/>
                  </a:ln>
                  <a:solidFill>
                    <a:srgbClr val="007976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Нашивка 97">
                <a:extLst>
                  <a:ext uri="{FF2B5EF4-FFF2-40B4-BE49-F238E27FC236}">
                    <a16:creationId xmlns:a16="http://schemas.microsoft.com/office/drawing/2014/main" id="{8C5CABA1-BDCF-45D1-8955-DD318F2E135D}"/>
                  </a:ext>
                </a:extLst>
              </p:cNvPr>
              <p:cNvSpPr/>
              <p:nvPr/>
            </p:nvSpPr>
            <p:spPr>
              <a:xfrm>
                <a:off x="4198506" y="4479358"/>
                <a:ext cx="142810" cy="141620"/>
              </a:xfrm>
              <a:prstGeom prst="chevron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30CAD434-0D61-4FB9-B61B-E9FAB46FB801}"/>
                  </a:ext>
                </a:extLst>
              </p:cNvPr>
              <p:cNvSpPr/>
              <p:nvPr/>
            </p:nvSpPr>
            <p:spPr>
              <a:xfrm>
                <a:off x="4115385" y="4620978"/>
                <a:ext cx="3926427" cy="11695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0" indent="-285750" defTabSz="914400">
                  <a:spcAft>
                    <a:spcPts val="600"/>
                  </a:spcAft>
                  <a:buFontTx/>
                  <a:buChar char="-"/>
                </a:pPr>
                <a:r>
                  <a:rPr lang="ru-RU" sz="1400" i="1" ker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культуры;</a:t>
                </a:r>
                <a:endParaRPr lang="ru-RU" sz="1400" b="1" i="1" ker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Нашивка 100">
                <a:extLst>
                  <a:ext uri="{FF2B5EF4-FFF2-40B4-BE49-F238E27FC236}">
                    <a16:creationId xmlns:a16="http://schemas.microsoft.com/office/drawing/2014/main" id="{A7937FAE-6BCD-487E-B55D-12811EADE5C1}"/>
                  </a:ext>
                </a:extLst>
              </p:cNvPr>
              <p:cNvSpPr/>
              <p:nvPr/>
            </p:nvSpPr>
            <p:spPr>
              <a:xfrm>
                <a:off x="4198506" y="5970845"/>
                <a:ext cx="142810" cy="141620"/>
              </a:xfrm>
              <a:prstGeom prst="chevron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59" name="Прямоугольник 58">
                <a:extLst>
                  <a:ext uri="{FF2B5EF4-FFF2-40B4-BE49-F238E27FC236}">
                    <a16:creationId xmlns:a16="http://schemas.microsoft.com/office/drawing/2014/main" id="{5317A0C9-3902-42CA-89EE-F66751BF0F8D}"/>
                  </a:ext>
                </a:extLst>
              </p:cNvPr>
              <p:cNvSpPr/>
              <p:nvPr/>
            </p:nvSpPr>
            <p:spPr>
              <a:xfrm>
                <a:off x="4143729" y="6172679"/>
                <a:ext cx="3926427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lvl="0" indent="-285750" defTabSz="914400">
                  <a:spcAft>
                    <a:spcPts val="600"/>
                  </a:spcAft>
                  <a:buFontTx/>
                  <a:buChar char="-"/>
                </a:pPr>
                <a:r>
                  <a:rPr lang="ru-RU" sz="1400" i="1" ker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переоснащены муниципальные библиотеки по модельному стандарту. </a:t>
                </a:r>
                <a:endParaRPr lang="ru-RU" sz="1400" b="1" i="1" ker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60" name="Group 27">
                <a:extLst>
                  <a:ext uri="{FF2B5EF4-FFF2-40B4-BE49-F238E27FC236}">
                    <a16:creationId xmlns:a16="http://schemas.microsoft.com/office/drawing/2014/main" id="{DA436569-3746-42F4-8C9E-BF53D1D2A2D5}"/>
                  </a:ext>
                </a:extLst>
              </p:cNvPr>
              <p:cNvGrpSpPr/>
              <p:nvPr/>
            </p:nvGrpSpPr>
            <p:grpSpPr>
              <a:xfrm>
                <a:off x="4054551" y="3480972"/>
                <a:ext cx="822774" cy="536779"/>
                <a:chOff x="7029729" y="4408196"/>
                <a:chExt cx="1470984" cy="1417707"/>
              </a:xfrm>
            </p:grpSpPr>
            <p:sp>
              <p:nvSpPr>
                <p:cNvPr id="62" name="Freeform: Shape 29">
                  <a:extLst>
                    <a:ext uri="{FF2B5EF4-FFF2-40B4-BE49-F238E27FC236}">
                      <a16:creationId xmlns:a16="http://schemas.microsoft.com/office/drawing/2014/main" id="{BDEC3C26-D315-4D5F-AAF1-F16AD9981CB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029729" y="4408196"/>
                  <a:ext cx="1470984" cy="410592"/>
                </a:xfrm>
                <a:custGeom>
                  <a:gdLst>
                    <a:gd name="connsiteX0" fmla="*/ 8875600 w 8892560"/>
                    <a:gd name="connsiteY0" fmla="*/ 0 h 2482154"/>
                    <a:gd name="connsiteX1" fmla="*/ 8892560 w 8892560"/>
                    <a:gd name="connsiteY1" fmla="*/ 0 h 2482154"/>
                    <a:gd name="connsiteX2" fmla="*/ 8892560 w 8892560"/>
                    <a:gd name="connsiteY2" fmla="*/ 1754 h 2482154"/>
                    <a:gd name="connsiteX3" fmla="*/ 1091360 w 8892560"/>
                    <a:gd name="connsiteY3" fmla="*/ 0 h 2482154"/>
                    <a:gd name="connsiteX4" fmla="*/ 8875600 w 8892560"/>
                    <a:gd name="connsiteY4" fmla="*/ 0 h 2482154"/>
                    <a:gd name="connsiteX5" fmla="*/ 7784241 w 8892560"/>
                    <a:gd name="connsiteY5" fmla="*/ 2234837 h 2482154"/>
                    <a:gd name="connsiteX6" fmla="*/ 7808625 w 8892560"/>
                    <a:gd name="connsiteY6" fmla="*/ 2482154 h 2482154"/>
                    <a:gd name="connsiteX7" fmla="*/ 2158335 w 8892560"/>
                    <a:gd name="connsiteY7" fmla="*/ 2482154 h 2482154"/>
                    <a:gd name="connsiteX8" fmla="*/ 1091360 w 8892560"/>
                    <a:gd name="connsiteY8" fmla="*/ 2482154 h 2482154"/>
                    <a:gd name="connsiteX9" fmla="*/ 24384 w 8892560"/>
                    <a:gd name="connsiteY9" fmla="*/ 2482154 h 2482154"/>
                    <a:gd name="connsiteX10" fmla="*/ 0 w 8892560"/>
                    <a:gd name="connsiteY10" fmla="*/ 2234837 h 2482154"/>
                    <a:gd name="connsiteX11" fmla="*/ 1091360 w 8892560"/>
                    <a:gd name="connsiteY11" fmla="*/ 0 h 2482154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892560" h="2482154">
                      <a:moveTo>
                        <a:pt x="8875600" y="0"/>
                      </a:moveTo>
                      <a:lnTo>
                        <a:pt x="8892560" y="0"/>
                      </a:lnTo>
                      <a:lnTo>
                        <a:pt x="8892560" y="1754"/>
                      </a:lnTo>
                      <a:close/>
                      <a:moveTo>
                        <a:pt x="1091360" y="0"/>
                      </a:moveTo>
                      <a:lnTo>
                        <a:pt x="8875600" y="0"/>
                      </a:lnTo>
                      <a:cubicBezTo>
                        <a:pt x="8272860" y="0"/>
                        <a:pt x="7784241" y="1000570"/>
                        <a:pt x="7784241" y="2234837"/>
                      </a:cubicBezTo>
                      <a:lnTo>
                        <a:pt x="7808625" y="2482154"/>
                      </a:lnTo>
                      <a:lnTo>
                        <a:pt x="2158335" y="2482154"/>
                      </a:lnTo>
                      <a:lnTo>
                        <a:pt x="1091360" y="2482154"/>
                      </a:lnTo>
                      <a:lnTo>
                        <a:pt x="24384" y="2482154"/>
                      </a:lnTo>
                      <a:lnTo>
                        <a:pt x="0" y="2234837"/>
                      </a:lnTo>
                      <a:cubicBezTo>
                        <a:pt x="0" y="1000570"/>
                        <a:pt x="488619" y="0"/>
                        <a:pt x="1091360" y="0"/>
                      </a:cubicBezTo>
                      <a:close/>
                    </a:path>
                  </a:pathLst>
                </a:custGeom>
                <a:solidFill>
                  <a:srgbClr val="006666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Rectangle 30">
                  <a:extLst>
                    <a:ext uri="{FF2B5EF4-FFF2-40B4-BE49-F238E27FC236}">
                      <a16:creationId xmlns:a16="http://schemas.microsoft.com/office/drawing/2014/main" id="{31F7822E-9ADF-4192-96D5-1764C5B8387F}"/>
                    </a:ext>
                  </a:extLst>
                </p:cNvPr>
                <p:cNvSpPr/>
                <p:nvPr/>
              </p:nvSpPr>
              <p:spPr>
                <a:xfrm>
                  <a:off x="7029730" y="4729662"/>
                  <a:ext cx="1289783" cy="1096241"/>
                </a:xfrm>
                <a:prstGeom prst="rect">
                  <a:avLst/>
                </a:prstGeom>
                <a:gradFill>
                  <a:gsLst>
                    <a:gs pos="32500">
                      <a:srgbClr val="00A8A4"/>
                    </a:gs>
                    <a:gs pos="17000">
                      <a:srgbClr val="007976"/>
                    </a:gs>
                    <a:gs pos="0">
                      <a:srgbClr val="006666"/>
                    </a:gs>
                    <a:gs pos="48000">
                      <a:srgbClr val="007976"/>
                    </a:gs>
                    <a:gs pos="100000">
                      <a:srgbClr val="3C9A88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61" name="Picture 5">
                <a:extLst>
                  <a:ext uri="{FF2B5EF4-FFF2-40B4-BE49-F238E27FC236}">
                    <a16:creationId xmlns:a16="http://schemas.microsoft.com/office/drawing/2014/main" id="{B5872DE9-8DF2-4C7F-9196-9D86613997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132509" y="3480972"/>
                <a:ext cx="556113" cy="5276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3" name="Группа 22">
              <a:extLst>
                <a:ext uri="{FF2B5EF4-FFF2-40B4-BE49-F238E27FC236}">
                  <a16:creationId xmlns:a16="http://schemas.microsoft.com/office/drawing/2014/main" id="{6E7B26D1-2E79-4DED-9FF5-979936B91875}"/>
                </a:ext>
              </a:extLst>
            </p:cNvPr>
            <p:cNvGrpSpPr/>
            <p:nvPr/>
          </p:nvGrpSpPr>
          <p:grpSpPr>
            <a:xfrm>
              <a:off x="8159447" y="3471784"/>
              <a:ext cx="4241107" cy="3198370"/>
              <a:chOff x="8159447" y="3471784"/>
              <a:chExt cx="4241107" cy="3198370"/>
            </a:xfrm>
          </p:grpSpPr>
          <p:sp>
            <p:nvSpPr>
              <p:cNvPr id="40" name="Rectangle 1">
                <a:extLst>
                  <a:ext uri="{FF2B5EF4-FFF2-40B4-BE49-F238E27FC236}">
                    <a16:creationId xmlns:a16="http://schemas.microsoft.com/office/drawing/2014/main" id="{A6EA1FE1-2395-4920-B32E-7453C3BF4AD1}"/>
                  </a:ext>
                </a:extLst>
              </p:cNvPr>
              <p:cNvSpPr/>
              <p:nvPr/>
            </p:nvSpPr>
            <p:spPr>
              <a:xfrm>
                <a:off x="8190469" y="3523872"/>
                <a:ext cx="3929252" cy="3146282"/>
              </a:xfrm>
              <a:prstGeom prst="rect">
                <a:avLst/>
              </a:prstGeom>
              <a:solidFill>
                <a:schemeClr val="bg1">
                  <a:alpha val="2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41" name="Picture 2">
                <a:extLst>
                  <a:ext uri="{FF2B5EF4-FFF2-40B4-BE49-F238E27FC236}">
                    <a16:creationId xmlns:a16="http://schemas.microsoft.com/office/drawing/2014/main" id="{5F8D86FB-0FA5-4F35-9E81-5AAED6999F4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8854348" y="3471784"/>
                <a:ext cx="3546206" cy="5857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2" name="Прямоугольник 41">
                <a:extLst>
                  <a:ext uri="{FF2B5EF4-FFF2-40B4-BE49-F238E27FC236}">
                    <a16:creationId xmlns:a16="http://schemas.microsoft.com/office/drawing/2014/main" id="{69233E78-191E-46FB-A382-8152B209EBC4}"/>
                  </a:ext>
                </a:extLst>
              </p:cNvPr>
              <p:cNvSpPr/>
              <p:nvPr/>
            </p:nvSpPr>
            <p:spPr>
              <a:xfrm>
                <a:off x="8310328" y="4078194"/>
                <a:ext cx="3809393" cy="5379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07000"/>
                  </a:lnSpc>
                </a:pPr>
                <a:r>
                  <a:rPr lang="ru-RU" sz="1400" b="1" i="1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реализуются 2 региональных проекта (2 целевых показателя):</a:t>
                </a:r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5FB610B1-BED6-48EF-A6F7-FABBA3053605}"/>
                  </a:ext>
                </a:extLst>
              </p:cNvPr>
              <p:cNvSpPr/>
              <p:nvPr/>
            </p:nvSpPr>
            <p:spPr>
              <a:xfrm>
                <a:off x="8212695" y="4598635"/>
                <a:ext cx="3910421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914400">
                  <a:spcBef>
                    <a:spcPts val="300"/>
                  </a:spcBef>
                  <a:spcAft>
                    <a:spcPts val="600"/>
                  </a:spcAft>
                </a:pPr>
                <a:r>
                  <a:rPr lang="ru-RU" sz="1400" b="1" ker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«Акселерация субъектов малого и среднего предпринимательства»                          (2 показателя);    </a:t>
                </a:r>
                <a:endParaRPr kumimoji="0" lang="ru-RU" sz="1400" b="1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Нашивка 103">
                <a:extLst>
                  <a:ext uri="{FF2B5EF4-FFF2-40B4-BE49-F238E27FC236}">
                    <a16:creationId xmlns:a16="http://schemas.microsoft.com/office/drawing/2014/main" id="{E88F34FB-FEF5-40A4-A1A4-DCAD366AAB74}"/>
                  </a:ext>
                </a:extLst>
              </p:cNvPr>
              <p:cNvSpPr/>
              <p:nvPr/>
            </p:nvSpPr>
            <p:spPr>
              <a:xfrm>
                <a:off x="8277391" y="4701397"/>
                <a:ext cx="149234" cy="138500"/>
              </a:xfrm>
              <a:prstGeom prst="chevron">
                <a:avLst/>
              </a:prstGeom>
              <a:solidFill>
                <a:srgbClr val="007976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2FCB4280-D601-4BCA-AC1F-6D0FE9C7E49E}"/>
                  </a:ext>
                </a:extLst>
              </p:cNvPr>
              <p:cNvSpPr/>
              <p:nvPr/>
            </p:nvSpPr>
            <p:spPr>
              <a:xfrm>
                <a:off x="8261246" y="5456310"/>
                <a:ext cx="3999036" cy="10310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defTabSz="914400">
                  <a:spcBef>
                    <a:spcPts val="300"/>
                  </a:spcBef>
                  <a:spcAft>
                    <a:spcPts val="600"/>
                  </a:spcAft>
                </a:pPr>
                <a:r>
                  <a:rPr lang="ru-RU" sz="1400" b="1" ker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:r>
                  <a:rPr lang="ru-RU" sz="1400" b="1" kern="0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«Создание условий для легкого старта и комфортного ведения бизнеса»                          (показатели не установлены).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400" b="1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6" name="Group 8">
                <a:extLst>
                  <a:ext uri="{FF2B5EF4-FFF2-40B4-BE49-F238E27FC236}">
                    <a16:creationId xmlns:a16="http://schemas.microsoft.com/office/drawing/2014/main" id="{32D6D048-AACB-4126-80E0-697DB3948BD5}"/>
                  </a:ext>
                </a:extLst>
              </p:cNvPr>
              <p:cNvGrpSpPr/>
              <p:nvPr/>
            </p:nvGrpSpPr>
            <p:grpSpPr>
              <a:xfrm>
                <a:off x="8159447" y="3489801"/>
                <a:ext cx="828288" cy="599976"/>
                <a:chOff x="6430838" y="5440293"/>
                <a:chExt cx="1470984" cy="1417707"/>
              </a:xfrm>
            </p:grpSpPr>
            <p:sp>
              <p:nvSpPr>
                <p:cNvPr id="49" name="Freeform: Shape 10">
                  <a:extLst>
                    <a:ext uri="{FF2B5EF4-FFF2-40B4-BE49-F238E27FC236}">
                      <a16:creationId xmlns:a16="http://schemas.microsoft.com/office/drawing/2014/main" id="{79B4C64C-F2F3-4587-B74A-2EB408BEEED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430838" y="5440293"/>
                  <a:ext cx="1470984" cy="410593"/>
                </a:xfrm>
                <a:custGeom>
                  <a:gdLst>
                    <a:gd name="connsiteX0" fmla="*/ 8875600 w 8892560"/>
                    <a:gd name="connsiteY0" fmla="*/ 0 h 2482154"/>
                    <a:gd name="connsiteX1" fmla="*/ 8892560 w 8892560"/>
                    <a:gd name="connsiteY1" fmla="*/ 0 h 2482154"/>
                    <a:gd name="connsiteX2" fmla="*/ 8892560 w 8892560"/>
                    <a:gd name="connsiteY2" fmla="*/ 1754 h 2482154"/>
                    <a:gd name="connsiteX3" fmla="*/ 1091360 w 8892560"/>
                    <a:gd name="connsiteY3" fmla="*/ 0 h 2482154"/>
                    <a:gd name="connsiteX4" fmla="*/ 8875600 w 8892560"/>
                    <a:gd name="connsiteY4" fmla="*/ 0 h 2482154"/>
                    <a:gd name="connsiteX5" fmla="*/ 7784241 w 8892560"/>
                    <a:gd name="connsiteY5" fmla="*/ 2234837 h 2482154"/>
                    <a:gd name="connsiteX6" fmla="*/ 7808625 w 8892560"/>
                    <a:gd name="connsiteY6" fmla="*/ 2482154 h 2482154"/>
                    <a:gd name="connsiteX7" fmla="*/ 2158335 w 8892560"/>
                    <a:gd name="connsiteY7" fmla="*/ 2482154 h 2482154"/>
                    <a:gd name="connsiteX8" fmla="*/ 1091360 w 8892560"/>
                    <a:gd name="connsiteY8" fmla="*/ 2482154 h 2482154"/>
                    <a:gd name="connsiteX9" fmla="*/ 24384 w 8892560"/>
                    <a:gd name="connsiteY9" fmla="*/ 2482154 h 2482154"/>
                    <a:gd name="connsiteX10" fmla="*/ 0 w 8892560"/>
                    <a:gd name="connsiteY10" fmla="*/ 2234837 h 2482154"/>
                    <a:gd name="connsiteX11" fmla="*/ 1091360 w 8892560"/>
                    <a:gd name="connsiteY11" fmla="*/ 0 h 2482154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892560" h="2482154">
                      <a:moveTo>
                        <a:pt x="8875600" y="0"/>
                      </a:moveTo>
                      <a:lnTo>
                        <a:pt x="8892560" y="0"/>
                      </a:lnTo>
                      <a:lnTo>
                        <a:pt x="8892560" y="1754"/>
                      </a:lnTo>
                      <a:close/>
                      <a:moveTo>
                        <a:pt x="1091360" y="0"/>
                      </a:moveTo>
                      <a:lnTo>
                        <a:pt x="8875600" y="0"/>
                      </a:lnTo>
                      <a:cubicBezTo>
                        <a:pt x="8272860" y="0"/>
                        <a:pt x="7784241" y="1000570"/>
                        <a:pt x="7784241" y="2234837"/>
                      </a:cubicBezTo>
                      <a:lnTo>
                        <a:pt x="7808625" y="2482154"/>
                      </a:lnTo>
                      <a:lnTo>
                        <a:pt x="2158335" y="2482154"/>
                      </a:lnTo>
                      <a:lnTo>
                        <a:pt x="1091360" y="2482154"/>
                      </a:lnTo>
                      <a:lnTo>
                        <a:pt x="24384" y="2482154"/>
                      </a:lnTo>
                      <a:lnTo>
                        <a:pt x="0" y="2234837"/>
                      </a:lnTo>
                      <a:cubicBezTo>
                        <a:pt x="0" y="1000570"/>
                        <a:pt x="488619" y="0"/>
                        <a:pt x="1091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2500">
                      <a:srgbClr val="FF5D5C"/>
                    </a:gs>
                    <a:gs pos="17000">
                      <a:srgbClr val="D70302"/>
                    </a:gs>
                    <a:gs pos="0">
                      <a:srgbClr val="D70302"/>
                    </a:gs>
                    <a:gs pos="48000">
                      <a:srgbClr val="FF2B2A"/>
                    </a:gs>
                    <a:gs pos="100000">
                      <a:srgbClr val="C00000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Rectangle 11">
                  <a:extLst>
                    <a:ext uri="{FF2B5EF4-FFF2-40B4-BE49-F238E27FC236}">
                      <a16:creationId xmlns:a16="http://schemas.microsoft.com/office/drawing/2014/main" id="{26E9B16B-8C52-484A-A293-8E5B577B5F56}"/>
                    </a:ext>
                  </a:extLst>
                </p:cNvPr>
                <p:cNvSpPr/>
                <p:nvPr/>
              </p:nvSpPr>
              <p:spPr>
                <a:xfrm>
                  <a:off x="6430838" y="5761759"/>
                  <a:ext cx="1289783" cy="1096241"/>
                </a:xfrm>
                <a:prstGeom prst="rect">
                  <a:avLst/>
                </a:prstGeom>
                <a:gradFill>
                  <a:gsLst>
                    <a:gs pos="32500">
                      <a:srgbClr val="EE0000"/>
                    </a:gs>
                    <a:gs pos="17000">
                      <a:srgbClr val="D70302"/>
                    </a:gs>
                    <a:gs pos="0">
                      <a:srgbClr val="D70302"/>
                    </a:gs>
                    <a:gs pos="48000">
                      <a:srgbClr val="D2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47" name="Picture 6">
                <a:extLst>
                  <a:ext uri="{FF2B5EF4-FFF2-40B4-BE49-F238E27FC236}">
                    <a16:creationId xmlns:a16="http://schemas.microsoft.com/office/drawing/2014/main" id="{41EF5469-8CFC-480B-A30C-89117AA2919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8219331" y="3535015"/>
                <a:ext cx="627426" cy="5316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8" name="Нашивка 102">
                <a:extLst>
                  <a:ext uri="{FF2B5EF4-FFF2-40B4-BE49-F238E27FC236}">
                    <a16:creationId xmlns:a16="http://schemas.microsoft.com/office/drawing/2014/main" id="{D3023AF4-1B74-4BFC-9844-381FB8C22302}"/>
                  </a:ext>
                </a:extLst>
              </p:cNvPr>
              <p:cNvSpPr/>
              <p:nvPr/>
            </p:nvSpPr>
            <p:spPr>
              <a:xfrm>
                <a:off x="8316137" y="5567641"/>
                <a:ext cx="142810" cy="141620"/>
              </a:xfrm>
              <a:prstGeom prst="chevron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</p:grpSp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0AD82A52-05EB-4C1F-8C9D-631A16AC3E8B}"/>
                </a:ext>
              </a:extLst>
            </p:cNvPr>
            <p:cNvGrpSpPr/>
            <p:nvPr/>
          </p:nvGrpSpPr>
          <p:grpSpPr>
            <a:xfrm>
              <a:off x="18218" y="3510231"/>
              <a:ext cx="4218674" cy="3182059"/>
              <a:chOff x="18218" y="3510231"/>
              <a:chExt cx="4218674" cy="3182059"/>
            </a:xfrm>
          </p:grpSpPr>
          <p:sp>
            <p:nvSpPr>
              <p:cNvPr id="25" name="Rectangle 1">
                <a:extLst>
                  <a:ext uri="{FF2B5EF4-FFF2-40B4-BE49-F238E27FC236}">
                    <a16:creationId xmlns:a16="http://schemas.microsoft.com/office/drawing/2014/main" id="{7C2D5911-51AB-4EC2-90A0-B0BB299DA670}"/>
                  </a:ext>
                </a:extLst>
              </p:cNvPr>
              <p:cNvSpPr/>
              <p:nvPr/>
            </p:nvSpPr>
            <p:spPr>
              <a:xfrm>
                <a:off x="18218" y="3546008"/>
                <a:ext cx="3929252" cy="3146282"/>
              </a:xfrm>
              <a:prstGeom prst="rect">
                <a:avLst/>
              </a:prstGeom>
              <a:solidFill>
                <a:schemeClr val="bg1">
                  <a:alpha val="2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079145DA-DE63-423F-9875-AE9844A0B1FC}"/>
                  </a:ext>
                </a:extLst>
              </p:cNvPr>
              <p:cNvSpPr/>
              <p:nvPr/>
            </p:nvSpPr>
            <p:spPr>
              <a:xfrm>
                <a:off x="722944" y="3582688"/>
                <a:ext cx="3270952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r>
                  <a:rPr lang="ru-RU" b="1" cap="none" spc="50">
                    <a:ln w="11430"/>
                    <a:solidFill>
                      <a:srgbClr val="C00000"/>
                    </a:soli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Жилье и городская среда</a:t>
                </a:r>
              </a:p>
            </p:txBody>
          </p:sp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F08FBF5E-E668-411A-B815-DC70C4875E1F}"/>
                  </a:ext>
                </a:extLst>
              </p:cNvPr>
              <p:cNvSpPr/>
              <p:nvPr/>
            </p:nvSpPr>
            <p:spPr>
              <a:xfrm>
                <a:off x="115179" y="3955341"/>
                <a:ext cx="3844753" cy="5379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07000"/>
                  </a:lnSpc>
                </a:pPr>
                <a:r>
                  <a:rPr lang="ru-RU" sz="1400" b="1" i="1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реализуются 4 региональных проекта (6 целевых показателей):</a:t>
                </a:r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D95E14BB-8C6F-4A84-A1DA-1D53BB249F26}"/>
                  </a:ext>
                </a:extLst>
              </p:cNvPr>
              <p:cNvSpPr/>
              <p:nvPr/>
            </p:nvSpPr>
            <p:spPr>
              <a:xfrm>
                <a:off x="267133" y="4591042"/>
                <a:ext cx="262789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defTabSz="914400">
                  <a:spcBef>
                    <a:spcPts val="600"/>
                  </a:spcBef>
                </a:pPr>
                <a:r>
                  <a:rPr lang="ru-RU" sz="1400" b="1" ker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«Жилье» (1 показатель);</a:t>
                </a:r>
                <a:endParaRPr kumimoji="0" lang="ru-RU" sz="1400" b="1" u="none" strike="noStrike" kern="0" cap="none" spc="0" normalizeH="0" baseline="0" noProof="0">
                  <a:ln>
                    <a:noFill/>
                  </a:ln>
                  <a:solidFill>
                    <a:srgbClr val="007976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Нашивка 80">
                <a:extLst>
                  <a:ext uri="{FF2B5EF4-FFF2-40B4-BE49-F238E27FC236}">
                    <a16:creationId xmlns:a16="http://schemas.microsoft.com/office/drawing/2014/main" id="{D86DAFCB-996A-4808-98F5-D8A59CF8CB2D}"/>
                  </a:ext>
                </a:extLst>
              </p:cNvPr>
              <p:cNvSpPr/>
              <p:nvPr/>
            </p:nvSpPr>
            <p:spPr>
              <a:xfrm>
                <a:off x="102667" y="4674301"/>
                <a:ext cx="149234" cy="138500"/>
              </a:xfrm>
              <a:prstGeom prst="chevron">
                <a:avLst/>
              </a:prstGeom>
              <a:solidFill>
                <a:srgbClr val="007976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30" name="Нашивка 82">
                <a:extLst>
                  <a:ext uri="{FF2B5EF4-FFF2-40B4-BE49-F238E27FC236}">
                    <a16:creationId xmlns:a16="http://schemas.microsoft.com/office/drawing/2014/main" id="{3A58ED1A-C1F6-4678-A7E0-3C09C3E0B0B0}"/>
                  </a:ext>
                </a:extLst>
              </p:cNvPr>
              <p:cNvSpPr/>
              <p:nvPr/>
            </p:nvSpPr>
            <p:spPr>
              <a:xfrm>
                <a:off x="95938" y="6261919"/>
                <a:ext cx="142810" cy="141620"/>
              </a:xfrm>
              <a:prstGeom prst="chevron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grpSp>
            <p:nvGrpSpPr>
              <p:cNvPr id="31" name="Group 8">
                <a:extLst>
                  <a:ext uri="{FF2B5EF4-FFF2-40B4-BE49-F238E27FC236}">
                    <a16:creationId xmlns:a16="http://schemas.microsoft.com/office/drawing/2014/main" id="{DEDF309B-2D33-4FF2-A287-698968D56C94}"/>
                  </a:ext>
                </a:extLst>
              </p:cNvPr>
              <p:cNvGrpSpPr/>
              <p:nvPr/>
            </p:nvGrpSpPr>
            <p:grpSpPr>
              <a:xfrm>
                <a:off x="18540" y="3510231"/>
                <a:ext cx="828288" cy="599976"/>
                <a:chOff x="6430838" y="5440293"/>
                <a:chExt cx="1470984" cy="1417707"/>
              </a:xfrm>
            </p:grpSpPr>
            <p:sp>
              <p:nvSpPr>
                <p:cNvPr id="38" name="Freeform: Shape 10">
                  <a:extLst>
                    <a:ext uri="{FF2B5EF4-FFF2-40B4-BE49-F238E27FC236}">
                      <a16:creationId xmlns:a16="http://schemas.microsoft.com/office/drawing/2014/main" id="{30EC95B2-4863-4E8A-8C49-D1A8A40F98B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430838" y="5440293"/>
                  <a:ext cx="1470984" cy="410593"/>
                </a:xfrm>
                <a:custGeom>
                  <a:gdLst>
                    <a:gd name="connsiteX0" fmla="*/ 8875600 w 8892560"/>
                    <a:gd name="connsiteY0" fmla="*/ 0 h 2482154"/>
                    <a:gd name="connsiteX1" fmla="*/ 8892560 w 8892560"/>
                    <a:gd name="connsiteY1" fmla="*/ 0 h 2482154"/>
                    <a:gd name="connsiteX2" fmla="*/ 8892560 w 8892560"/>
                    <a:gd name="connsiteY2" fmla="*/ 1754 h 2482154"/>
                    <a:gd name="connsiteX3" fmla="*/ 1091360 w 8892560"/>
                    <a:gd name="connsiteY3" fmla="*/ 0 h 2482154"/>
                    <a:gd name="connsiteX4" fmla="*/ 8875600 w 8892560"/>
                    <a:gd name="connsiteY4" fmla="*/ 0 h 2482154"/>
                    <a:gd name="connsiteX5" fmla="*/ 7784241 w 8892560"/>
                    <a:gd name="connsiteY5" fmla="*/ 2234837 h 2482154"/>
                    <a:gd name="connsiteX6" fmla="*/ 7808625 w 8892560"/>
                    <a:gd name="connsiteY6" fmla="*/ 2482154 h 2482154"/>
                    <a:gd name="connsiteX7" fmla="*/ 2158335 w 8892560"/>
                    <a:gd name="connsiteY7" fmla="*/ 2482154 h 2482154"/>
                    <a:gd name="connsiteX8" fmla="*/ 1091360 w 8892560"/>
                    <a:gd name="connsiteY8" fmla="*/ 2482154 h 2482154"/>
                    <a:gd name="connsiteX9" fmla="*/ 24384 w 8892560"/>
                    <a:gd name="connsiteY9" fmla="*/ 2482154 h 2482154"/>
                    <a:gd name="connsiteX10" fmla="*/ 0 w 8892560"/>
                    <a:gd name="connsiteY10" fmla="*/ 2234837 h 2482154"/>
                    <a:gd name="connsiteX11" fmla="*/ 1091360 w 8892560"/>
                    <a:gd name="connsiteY11" fmla="*/ 0 h 2482154"/>
                  </a:gdLst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892560" h="2482154">
                      <a:moveTo>
                        <a:pt x="8875600" y="0"/>
                      </a:moveTo>
                      <a:lnTo>
                        <a:pt x="8892560" y="0"/>
                      </a:lnTo>
                      <a:lnTo>
                        <a:pt x="8892560" y="1754"/>
                      </a:lnTo>
                      <a:close/>
                      <a:moveTo>
                        <a:pt x="1091360" y="0"/>
                      </a:moveTo>
                      <a:lnTo>
                        <a:pt x="8875600" y="0"/>
                      </a:lnTo>
                      <a:cubicBezTo>
                        <a:pt x="8272860" y="0"/>
                        <a:pt x="7784241" y="1000570"/>
                        <a:pt x="7784241" y="2234837"/>
                      </a:cubicBezTo>
                      <a:lnTo>
                        <a:pt x="7808625" y="2482154"/>
                      </a:lnTo>
                      <a:lnTo>
                        <a:pt x="2158335" y="2482154"/>
                      </a:lnTo>
                      <a:lnTo>
                        <a:pt x="1091360" y="2482154"/>
                      </a:lnTo>
                      <a:lnTo>
                        <a:pt x="24384" y="2482154"/>
                      </a:lnTo>
                      <a:lnTo>
                        <a:pt x="0" y="2234837"/>
                      </a:lnTo>
                      <a:cubicBezTo>
                        <a:pt x="0" y="1000570"/>
                        <a:pt x="488619" y="0"/>
                        <a:pt x="1091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2500">
                      <a:srgbClr val="FF5D5C"/>
                    </a:gs>
                    <a:gs pos="17000">
                      <a:srgbClr val="D70302"/>
                    </a:gs>
                    <a:gs pos="0">
                      <a:srgbClr val="D70302"/>
                    </a:gs>
                    <a:gs pos="48000">
                      <a:srgbClr val="FF2B2A"/>
                    </a:gs>
                    <a:gs pos="100000">
                      <a:srgbClr val="C00000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Rectangle 11">
                  <a:extLst>
                    <a:ext uri="{FF2B5EF4-FFF2-40B4-BE49-F238E27FC236}">
                      <a16:creationId xmlns:a16="http://schemas.microsoft.com/office/drawing/2014/main" id="{EAE6498A-3678-4BC1-8A48-C471A22D5B91}"/>
                    </a:ext>
                  </a:extLst>
                </p:cNvPr>
                <p:cNvSpPr/>
                <p:nvPr/>
              </p:nvSpPr>
              <p:spPr>
                <a:xfrm>
                  <a:off x="6430838" y="5761759"/>
                  <a:ext cx="1289783" cy="1096241"/>
                </a:xfrm>
                <a:prstGeom prst="rect">
                  <a:avLst/>
                </a:prstGeom>
                <a:gradFill>
                  <a:gsLst>
                    <a:gs pos="32500">
                      <a:srgbClr val="EE0000"/>
                    </a:gs>
                    <a:gs pos="17000">
                      <a:srgbClr val="D70302"/>
                    </a:gs>
                    <a:gs pos="0">
                      <a:srgbClr val="D70302"/>
                    </a:gs>
                    <a:gs pos="48000">
                      <a:srgbClr val="D2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32" name="Picture 4">
                <a:extLst>
                  <a:ext uri="{FF2B5EF4-FFF2-40B4-BE49-F238E27FC236}">
                    <a16:creationId xmlns:a16="http://schemas.microsoft.com/office/drawing/2014/main" id="{82972FC9-99DF-4547-9BE5-55AF0A1A16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82477" y="3535015"/>
                <a:ext cx="592563" cy="5925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3" name="Прямоугольник 32">
                <a:extLst>
                  <a:ext uri="{FF2B5EF4-FFF2-40B4-BE49-F238E27FC236}">
                    <a16:creationId xmlns:a16="http://schemas.microsoft.com/office/drawing/2014/main" id="{B2BF9CDD-6543-4FDB-85C2-7567D7639FF2}"/>
                  </a:ext>
                </a:extLst>
              </p:cNvPr>
              <p:cNvSpPr/>
              <p:nvPr/>
            </p:nvSpPr>
            <p:spPr>
              <a:xfrm>
                <a:off x="81775" y="4868017"/>
                <a:ext cx="3997209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defTabSz="914400">
                  <a:spcBef>
                    <a:spcPts val="600"/>
                  </a:spcBef>
                </a:pPr>
                <a:r>
                  <a:rPr lang="ru-RU" sz="1400" b="1" kern="0">
                    <a:solidFill>
                      <a:srgbClr val="15614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ru-RU" sz="1400" b="1" kern="0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«Обеспечение устойчивого сокращения непригодного для проживания жилищного фонда» (1 показатель); </a:t>
                </a:r>
                <a:endParaRPr kumimoji="0" lang="ru-RU" sz="1400" b="1" u="none" strike="noStrike" kern="0" cap="none" spc="0" normalizeH="0" baseline="0" noProof="0">
                  <a:ln>
                    <a:noFill/>
                  </a:ln>
                  <a:solidFill>
                    <a:srgbClr val="007976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Прямоугольник 33">
                <a:extLst>
                  <a:ext uri="{FF2B5EF4-FFF2-40B4-BE49-F238E27FC236}">
                    <a16:creationId xmlns:a16="http://schemas.microsoft.com/office/drawing/2014/main" id="{01AA8AB5-5F17-429C-9D08-31298545238F}"/>
                  </a:ext>
                </a:extLst>
              </p:cNvPr>
              <p:cNvSpPr/>
              <p:nvPr/>
            </p:nvSpPr>
            <p:spPr>
              <a:xfrm>
                <a:off x="239683" y="6198208"/>
                <a:ext cx="3997209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defTabSz="914400">
                  <a:spcBef>
                    <a:spcPts val="600"/>
                  </a:spcBef>
                </a:pPr>
                <a:r>
                  <a:rPr lang="ru-RU" sz="1400" b="1" kern="0">
                    <a:solidFill>
                      <a:srgbClr val="00797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«Чистая вода» (2 показателя).</a:t>
                </a:r>
                <a:endParaRPr kumimoji="0" lang="ru-RU" sz="1400" b="1" u="none" strike="noStrike" kern="0" cap="none" spc="0" normalizeH="0" baseline="0" noProof="0">
                  <a:ln>
                    <a:noFill/>
                  </a:ln>
                  <a:solidFill>
                    <a:srgbClr val="007976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430B1EEB-DC6E-4AC3-90D7-F787F373665A}"/>
                  </a:ext>
                </a:extLst>
              </p:cNvPr>
              <p:cNvSpPr/>
              <p:nvPr/>
            </p:nvSpPr>
            <p:spPr>
              <a:xfrm>
                <a:off x="43424" y="5648470"/>
                <a:ext cx="3997209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defTabSz="914400">
                  <a:spcBef>
                    <a:spcPts val="600"/>
                  </a:spcBef>
                </a:pPr>
                <a:r>
                  <a:rPr lang="ru-RU" sz="1400" b="1" kern="0">
                    <a:solidFill>
                      <a:srgbClr val="15614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ru-RU" sz="1400" b="1" ker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«Формирование комфортной городской среды» (2 показателя);</a:t>
                </a:r>
                <a:endParaRPr kumimoji="0" lang="ru-RU" sz="1400" b="1" u="none" strike="noStrike" kern="0" cap="none" spc="0" normalizeH="0" baseline="0" noProof="0">
                  <a:ln>
                    <a:noFill/>
                  </a:ln>
                  <a:solidFill>
                    <a:srgbClr val="007976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Нашивка 79">
                <a:extLst>
                  <a:ext uri="{FF2B5EF4-FFF2-40B4-BE49-F238E27FC236}">
                    <a16:creationId xmlns:a16="http://schemas.microsoft.com/office/drawing/2014/main" id="{3C452D85-57A5-4EE1-A594-10214D66047F}"/>
                  </a:ext>
                </a:extLst>
              </p:cNvPr>
              <p:cNvSpPr/>
              <p:nvPr/>
            </p:nvSpPr>
            <p:spPr>
              <a:xfrm>
                <a:off x="102667" y="4965983"/>
                <a:ext cx="142810" cy="141620"/>
              </a:xfrm>
              <a:prstGeom prst="chevron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  <p:sp>
            <p:nvSpPr>
              <p:cNvPr id="37" name="Нашивка 81">
                <a:extLst>
                  <a:ext uri="{FF2B5EF4-FFF2-40B4-BE49-F238E27FC236}">
                    <a16:creationId xmlns:a16="http://schemas.microsoft.com/office/drawing/2014/main" id="{E2217D39-C479-414E-A0AA-4BB1AD1E55C3}"/>
                  </a:ext>
                </a:extLst>
              </p:cNvPr>
              <p:cNvSpPr/>
              <p:nvPr/>
            </p:nvSpPr>
            <p:spPr>
              <a:xfrm>
                <a:off x="141290" y="5738587"/>
                <a:ext cx="149234" cy="138500"/>
              </a:xfrm>
              <a:prstGeom prst="chevron">
                <a:avLst/>
              </a:prstGeom>
              <a:solidFill>
                <a:srgbClr val="007976"/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38133410"/>
      </p:ext>
    </p:extLst>
  </p:cSld>
  <p:clrMapOvr>
    <a:masterClrMapping/>
  </p:clrMapOvr>
  <p:transition/>
  <p:timing/>
</p:sld>
</file>

<file path=ppt/slides/slide8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4" name="Группа 63"/>
          <p:cNvGrpSpPr/>
          <p:nvPr/>
        </p:nvGrpSpPr>
        <p:grpSpPr>
          <a:xfrm>
            <a:off x="1" y="5405118"/>
            <a:ext cx="12192000" cy="1448792"/>
            <a:chOff x="-14287" y="5532437"/>
            <a:chExt cx="10706100" cy="2054225"/>
          </a:xfrm>
        </p:grpSpPr>
        <p:grpSp>
          <p:nvGrpSpPr>
            <p:cNvPr id="65" name="Группа 64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Прямоугольник 71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818127">
                  <a:defRPr/>
                </a:pPr>
                <a:endParaRPr lang="ru-RU" sz="1633" kern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Прямоугольник 65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818127">
                <a:defRPr/>
              </a:pPr>
              <a:endParaRPr lang="ru-RU" sz="1633" kern="0">
                <a:solidFill>
                  <a:prstClr val="white"/>
                </a:solidFill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49" y="0"/>
            <a:ext cx="1145842" cy="8098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79951" y="2737780"/>
            <a:ext cx="165274" cy="333888"/>
          </a:xfrm>
          <a:prstGeom prst="rect">
            <a:avLst/>
          </a:prstGeom>
          <a:noFill/>
        </p:spPr>
        <p:txBody>
          <a:bodyPr wrap="none" lIns="81806" tIns="40901" rIns="81806" bIns="40901" rtlCol="0">
            <a:spAutoFit/>
          </a:bodyPr>
          <a:lstStyle/>
          <a:p>
            <a:pPr defTabSz="933189"/>
            <a:endParaRPr lang="ru-RU" sz="1633">
              <a:solidFill>
                <a:prstClr val="black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C2923663-CDA4-4F55-9707-4B42406AB05B}"/>
              </a:ext>
            </a:extLst>
          </p:cNvPr>
          <p:cNvSpPr/>
          <p:nvPr/>
        </p:nvSpPr>
        <p:spPr>
          <a:xfrm>
            <a:off x="1440132" y="1908355"/>
            <a:ext cx="88463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Информация о состоянии муниципального долга Нефтеюганского района </a:t>
            </a:r>
          </a:p>
          <a:p>
            <a:pPr marL="0" marR="0" lvl="0" indent="0" algn="ctr" defTabSz="9012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на 01.01.2022 и 01.01.2023</a:t>
            </a:r>
            <a:endParaRPr kumimoji="0" lang="ru-RU" sz="4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017836"/>
      </p:ext>
    </p:extLst>
  </p:cSld>
  <p:clrMapOvr>
    <a:masterClrMapping/>
  </p:clrMapOvr>
  <p:transition/>
  <p:timing/>
</p:sld>
</file>

<file path=ppt/slides/slide8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" name="Прямоугольник 4"/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1" y="20380"/>
            <a:ext cx="1145812" cy="809801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CEAC696-E195-415A-9527-C386D6C0F78E}"/>
              </a:ext>
            </a:extLst>
          </p:cNvPr>
          <p:cNvSpPr/>
          <p:nvPr/>
        </p:nvSpPr>
        <p:spPr>
          <a:xfrm>
            <a:off x="1459706" y="-17755"/>
            <a:ext cx="76206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Информация о состоянии муниципального долга Нефтеюганского района на 01.01.2022 и 01.01.2023</a:t>
            </a:r>
            <a:endParaRPr lang="ru-RU" sz="200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CB2829A0-2CB0-4D86-ACB8-4887ED15BA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297887"/>
              </p:ext>
            </p:extLst>
          </p:nvPr>
        </p:nvGraphicFramePr>
        <p:xfrm>
          <a:off x="1271005" y="830181"/>
          <a:ext cx="9649990" cy="52813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2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3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9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30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75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14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7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54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03983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66311"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9922">
                <a:tc rowSpan="2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6E66"/>
                    </a:solidFill>
                  </a:tcPr>
                </a:tc>
                <a:tc rowSpan="2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долгового обязательства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6E66"/>
                    </a:solidFill>
                  </a:tcPr>
                </a:tc>
                <a:tc gridSpan="3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Утверждено на 2022 год (решение Думы Нефтеюганского района от 08.12.2021 № 695 в редакции от 28.12.2022 № 839), тыс. рублей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</a:t>
                      </a:r>
                      <a:r>
                        <a:rPr lang="ru-RU" sz="1200" b="1" baseline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долга </a:t>
                      </a:r>
                      <a:br>
                        <a:rPr lang="ru-RU" sz="12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(фактическое значение), тыс рублей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Отношение объема муниципального долга к предельному объему муниципального долга, утвержденному решением о бюджете, %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8923"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Предельный объем муниципального долга 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Верхний предел муниципального долга 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01.01.2022 года 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01.01.2023 года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6E66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687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Кредиты, полученные от кредитных организаций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rowSpan="3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4041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Бюджетные кредиты от других бюджетов бюджетной системы Российской Федерации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307 000,0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57 000,0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242 100,0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9,6   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687"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гарантии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v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  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  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   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8403"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сумма муниципального долга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2 519 757,1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307 000,0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57 000,0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gridSpan="2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242 100,0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tc hMerge="1"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ct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9,6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3137" marR="5313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9467">
                <a:tc gridSpan="9">
                  <a:txBody>
                    <a:bodyPr vert="horz" wrap="square"/>
                    <a:lstStyle/>
                    <a:p>
                      <a:r>
                        <a:rPr lang="ru-RU" sz="1200" b="0" kern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Предельный объем муниципального долга Нефтеюганского района установлен решением Думы Нефтеюганского района от 08.12.2021 № 695 «О бюджете Нефтеюганского района на 2022 год и плановый период 2023 и 2024 годов» (в редакции от 28.12.2022 № 839) в сумме 2 519 757,1 тыс. рублей.</a:t>
                      </a:r>
                    </a:p>
                    <a:p>
                      <a:r>
                        <a:rPr lang="ru-RU" sz="1200" b="0" kern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Верхний предел муниципального долга составляет 307 000,0 тыс. рублей.</a:t>
                      </a:r>
                    </a:p>
                    <a:p>
                      <a:r>
                        <a:rPr lang="ru-RU" sz="1200" b="0" kern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Фактическое значение муниципального долга по состоянию на 01.01.2023 года составляет 242 100,0 тыс. рублей.</a:t>
                      </a:r>
                    </a:p>
                  </a:txBody>
                  <a:tcPr marL="53137" marR="53137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3137" marR="531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3137" marR="531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3137" marR="531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3137" marR="531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 vert="horz" wrap="square"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3137" marR="531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 vert="horz" wrap="square"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900">
                        <a:solidFill>
                          <a:schemeClr val="tx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3137" marR="53137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5685715"/>
      </p:ext>
    </p:extLst>
  </p:cSld>
  <p:clrMapOvr>
    <a:masterClrMapping/>
  </p:clrMapOvr>
  <p:transition/>
  <p:timing/>
</p:sld>
</file>

<file path=ppt/slides/slide8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7A9A5317-0269-472D-A6C7-5288C1BA97A3}"/>
              </a:ext>
            </a:extLst>
          </p:cNvPr>
          <p:cNvGrpSpPr/>
          <p:nvPr/>
        </p:nvGrpSpPr>
        <p:grpSpPr>
          <a:xfrm>
            <a:off x="0" y="4437113"/>
            <a:ext cx="12192000" cy="2445373"/>
            <a:chOff x="-14287" y="5532437"/>
            <a:chExt cx="10706100" cy="2054225"/>
          </a:xfrm>
        </p:grpSpPr>
        <p:grpSp>
          <p:nvGrpSpPr>
            <p:cNvPr id="25" name="Группа 24">
              <a:extLst>
                <a:ext uri="{FF2B5EF4-FFF2-40B4-BE49-F238E27FC236}">
                  <a16:creationId xmlns:a16="http://schemas.microsoft.com/office/drawing/2014/main" id="{9FAD02E0-7CB1-46D6-B3DC-679F194CBCA9}"/>
                </a:ext>
              </a:extLst>
            </p:cNvPr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7" name="Picture 2">
                <a:extLst>
                  <a:ext uri="{FF2B5EF4-FFF2-40B4-BE49-F238E27FC236}">
                    <a16:creationId xmlns:a16="http://schemas.microsoft.com/office/drawing/2014/main" id="{AC619E0E-B8CB-4E4C-AB30-61005D33E4F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BC51D219-E07D-4379-B777-2AE9B13E5E1B}"/>
                  </a:ext>
                </a:extLst>
              </p:cNvPr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8E715787-FC6F-4285-9ADA-1B4AA0A7EE0C}"/>
                  </a:ext>
                </a:extLst>
              </p:cNvPr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F6B2D88D-1280-43D2-8C24-92DF7C19391F}"/>
                  </a:ext>
                </a:extLst>
              </p:cNvPr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4E04C21E-8D4F-4A7D-B662-67A6C261E943}"/>
                </a:ext>
              </a:extLst>
            </p:cNvPr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15" name="Picture 2">
            <a:extLst>
              <a:ext uri="{FF2B5EF4-FFF2-40B4-BE49-F238E27FC236}">
                <a16:creationId xmlns:a16="http://schemas.microsoft.com/office/drawing/2014/main" id="{955B41F6-F0D0-47C0-B867-F0D49D650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513" y="-1696"/>
            <a:ext cx="11059485" cy="6531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695"/>
            <a:ext cx="12192000" cy="922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FE5FEF-36D6-4EED-9E52-53D67C13C9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2" y="54669"/>
            <a:ext cx="1145812" cy="809801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94FC3F78-4CC0-4F5B-BF5A-283C45CD0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96256" y="54669"/>
            <a:ext cx="426085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2F686CD5-99D4-4E20-AEE9-C4EA57025768}"/>
              </a:ext>
            </a:extLst>
          </p:cNvPr>
          <p:cNvSpPr/>
          <p:nvPr/>
        </p:nvSpPr>
        <p:spPr>
          <a:xfrm>
            <a:off x="3233528" y="1369901"/>
            <a:ext cx="555716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750" lvl="0" algn="ctr"/>
            <a:r>
              <a:rPr lang="ru-RU" sz="3200" b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Департамент финансов </a:t>
            </a:r>
          </a:p>
          <a:p>
            <a:pPr marR="2750" lvl="0" algn="ctr"/>
            <a:r>
              <a:rPr lang="ru-RU" sz="3200" b="1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Нефтеюганского района </a:t>
            </a:r>
            <a:endParaRPr lang="ru-RU" sz="32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510" lvl="0" algn="ctr"/>
            <a:endParaRPr lang="ru-RU" sz="12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1D8E8222-F4F1-4227-A710-4ECFA91B0AF5}"/>
              </a:ext>
            </a:extLst>
          </p:cNvPr>
          <p:cNvSpPr/>
          <p:nvPr/>
        </p:nvSpPr>
        <p:spPr>
          <a:xfrm>
            <a:off x="7317628" y="5474199"/>
            <a:ext cx="42128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510"/>
            <a:r>
              <a:rPr lang="ru-RU" i="1">
                <a:latin typeface="Times New Roman" panose="02020603050405020304" pitchFamily="18" charset="0"/>
              </a:rPr>
              <a:t>3-й микрорайон, д. 21, г. Нефтеюганск</a:t>
            </a:r>
          </a:p>
          <a:p>
            <a:pPr marR="1510"/>
            <a:r>
              <a:rPr lang="ru-RU" i="1">
                <a:latin typeface="Times New Roman" panose="02020603050405020304" pitchFamily="18" charset="0"/>
              </a:rPr>
              <a:t>Ханты-Мансийский автономный округ – Югра, Тюменская область</a:t>
            </a:r>
            <a:endParaRPr lang="ru-RU">
              <a:latin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E2734849-3F56-47C0-9DCE-AA37BC00CDBC}"/>
              </a:ext>
            </a:extLst>
          </p:cNvPr>
          <p:cNvSpPr/>
          <p:nvPr/>
        </p:nvSpPr>
        <p:spPr>
          <a:xfrm>
            <a:off x="9155089" y="2663729"/>
            <a:ext cx="236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работы:</a:t>
            </a:r>
          </a:p>
          <a:p>
            <a:pPr algn="r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понедельник-пятница </a:t>
            </a:r>
          </a:p>
          <a:p>
            <a:pPr algn="r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с 8:30 до 17:30</a:t>
            </a:r>
          </a:p>
          <a:p>
            <a:pPr algn="r"/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обед с 13:00 до 14:00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B8C73CC3-ACB5-41FA-B96C-23716C7891FB}"/>
              </a:ext>
            </a:extLst>
          </p:cNvPr>
          <p:cNvSpPr/>
          <p:nvPr/>
        </p:nvSpPr>
        <p:spPr>
          <a:xfrm>
            <a:off x="6985954" y="403532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R="16440" lvl="2" algn="r"/>
            <a:r>
              <a:rPr lang="ru-RU" i="1">
                <a:latin typeface="Times New Roman" panose="02020603050405020304" pitchFamily="18" charset="0"/>
              </a:rPr>
              <a:t>Телефон: (3463) 25-01-45 </a:t>
            </a:r>
            <a:endParaRPr lang="ru-RU">
              <a:latin typeface="Times New Roman" panose="02020603050405020304" pitchFamily="18" charset="0"/>
            </a:endParaRPr>
          </a:p>
          <a:p>
            <a:pPr marR="16340" lvl="2" algn="r"/>
            <a:r>
              <a:rPr lang="ru-RU" i="1">
                <a:latin typeface="Times New Roman" panose="02020603050405020304" pitchFamily="18" charset="0"/>
              </a:rPr>
              <a:t>Факс: (3463) 22-45-11 </a:t>
            </a:r>
            <a:endParaRPr lang="ru-RU">
              <a:latin typeface="Times New Roman" panose="02020603050405020304" pitchFamily="18" charset="0"/>
            </a:endParaRPr>
          </a:p>
          <a:p>
            <a:pPr marR="16210" algn="r"/>
            <a:r>
              <a:rPr lang="en-US" i="1">
                <a:latin typeface="Times New Roman" panose="02020603050405020304" pitchFamily="18" charset="0"/>
              </a:rPr>
              <a:t>E-mail: </a:t>
            </a:r>
            <a:r>
              <a:rPr lang="en-US" i="1">
                <a:latin typeface="Times New Roman" panose="02020603050405020304" pitchFamily="18" charset="0"/>
                <a:hlinkClick r:id="rId7"/>
              </a:rPr>
              <a:t>komfin@admoil.ru</a:t>
            </a:r>
            <a:endParaRPr lang="ru-RU" i="1">
              <a:latin typeface="Times New Roman" panose="02020603050405020304" pitchFamily="18" charset="0"/>
            </a:endParaRPr>
          </a:p>
          <a:p>
            <a:pPr marR="16210" algn="r"/>
            <a:r>
              <a:rPr lang="en-US" i="1" u="sng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http://budget.admoil.ru/index.php</a:t>
            </a:r>
            <a:endParaRPr lang="ru-RU" i="1" u="sng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object 6">
            <a:extLst>
              <a:ext uri="{FF2B5EF4-FFF2-40B4-BE49-F238E27FC236}">
                <a16:creationId xmlns:a16="http://schemas.microsoft.com/office/drawing/2014/main" id="{EE8CB5A4-668E-49B2-B111-9D27742A5F5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91691" y="3229898"/>
            <a:ext cx="2510282" cy="329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781593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6231"/>
            <a:ext cx="12191999" cy="100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2899E0-FE6C-4AED-B294-06F5D1FCE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C8744D0B-E69D-44DF-9EDB-1EF9326ED40D}"/>
              </a:ext>
            </a:extLst>
          </p:cNvPr>
          <p:cNvGrpSpPr/>
          <p:nvPr/>
        </p:nvGrpSpPr>
        <p:grpSpPr>
          <a:xfrm>
            <a:off x="-15474" y="5284877"/>
            <a:ext cx="12202950" cy="1568566"/>
            <a:chOff x="-14287" y="5532437"/>
            <a:chExt cx="10706100" cy="2054225"/>
          </a:xfrm>
        </p:grpSpPr>
        <p:grpSp>
          <p:nvGrpSpPr>
            <p:cNvPr id="24" name="Группа 23">
              <a:extLst>
                <a:ext uri="{FF2B5EF4-FFF2-40B4-BE49-F238E27FC236}">
                  <a16:creationId xmlns:a16="http://schemas.microsoft.com/office/drawing/2014/main" id="{85409AFF-D35F-48B6-86D8-429F91A54CE0}"/>
                </a:ext>
              </a:extLst>
            </p:cNvPr>
            <p:cNvGrpSpPr/>
            <p:nvPr/>
          </p:nvGrpSpPr>
          <p:grpSpPr>
            <a:xfrm>
              <a:off x="-14287" y="5532437"/>
              <a:ext cx="10706100" cy="2054225"/>
              <a:chOff x="-14287" y="5532437"/>
              <a:chExt cx="10706100" cy="2054225"/>
            </a:xfrm>
          </p:grpSpPr>
          <p:pic>
            <p:nvPicPr>
              <p:cNvPr id="26" name="Picture 2">
                <a:extLst>
                  <a:ext uri="{FF2B5EF4-FFF2-40B4-BE49-F238E27FC236}">
                    <a16:creationId xmlns:a16="http://schemas.microsoft.com/office/drawing/2014/main" id="{8E2906FD-3AC3-47F0-93C0-D9E6850630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-14287" y="6215062"/>
                <a:ext cx="10706100" cy="137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EC1EAFE0-8631-4808-8B60-EC50C8F6C21C}"/>
                  </a:ext>
                </a:extLst>
              </p:cNvPr>
              <p:cNvSpPr/>
              <p:nvPr/>
            </p:nvSpPr>
            <p:spPr>
              <a:xfrm>
                <a:off x="164306" y="6142037"/>
                <a:ext cx="3352800" cy="75882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B8BD6EB7-3EB1-4D9A-91B7-FBCF7EA13756}"/>
                  </a:ext>
                </a:extLst>
              </p:cNvPr>
              <p:cNvSpPr/>
              <p:nvPr/>
            </p:nvSpPr>
            <p:spPr>
              <a:xfrm>
                <a:off x="469106" y="6900862"/>
                <a:ext cx="457200" cy="307975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3CA1C7CC-DB86-4941-97C7-D9AF48C7BCEC}"/>
                  </a:ext>
                </a:extLst>
              </p:cNvPr>
              <p:cNvSpPr/>
              <p:nvPr/>
            </p:nvSpPr>
            <p:spPr>
              <a:xfrm>
                <a:off x="4126706" y="5532437"/>
                <a:ext cx="2667000" cy="914400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00861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ru-R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BC12EEC3-35E1-4CA1-AAE9-A9D7A41C76CB}"/>
                </a:ext>
              </a:extLst>
            </p:cNvPr>
            <p:cNvSpPr/>
            <p:nvPr/>
          </p:nvSpPr>
          <p:spPr>
            <a:xfrm>
              <a:off x="469106" y="7110411"/>
              <a:ext cx="450056" cy="15398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800861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3" name="Рисунок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80" y="48519"/>
            <a:ext cx="1263079" cy="892679"/>
          </a:xfrm>
          <a:prstGeom prst="rect">
            <a:avLst/>
          </a:prstGeom>
        </p:spPr>
      </p:pic>
      <p:sp>
        <p:nvSpPr>
          <p:cNvPr id="133" name="Заголовок 1"/>
          <p:cNvSpPr txBox="1"/>
          <p:nvPr/>
        </p:nvSpPr>
        <p:spPr>
          <a:xfrm>
            <a:off x="1705518" y="8430"/>
            <a:ext cx="6802603" cy="575441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Анализ исполнения бюджета по налогам  на доходы физических лиц (НДФЛ) </a:t>
            </a:r>
            <a:r>
              <a:rPr kumimoji="0" lang="ru-RU" sz="18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за 2018 – 2022гг.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88" name="Picture 4">
            <a:extLst>
              <a:ext uri="{FF2B5EF4-FFF2-40B4-BE49-F238E27FC236}">
                <a16:creationId xmlns:a16="http://schemas.microsoft.com/office/drawing/2014/main" id="{89FC3039-5243-4B31-8C73-6CDA98AD6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10395861" y="253707"/>
            <a:ext cx="1796138" cy="660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4">
            <a:extLst>
              <a:ext uri="{FF2B5EF4-FFF2-40B4-BE49-F238E27FC236}">
                <a16:creationId xmlns:a16="http://schemas.microsoft.com/office/drawing/2014/main" id="{89FC3039-5243-4B31-8C73-6CDA98AD6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-8416" y="5847397"/>
            <a:ext cx="1638868" cy="720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9" name="Group 45"/>
          <p:cNvGrpSpPr/>
          <p:nvPr/>
        </p:nvGrpSpPr>
        <p:grpSpPr>
          <a:xfrm>
            <a:off x="4179606" y="5934985"/>
            <a:ext cx="669883" cy="519113"/>
            <a:chOff x="2989263" y="4414524"/>
            <a:chExt cx="531813" cy="519113"/>
          </a:xfrm>
        </p:grpSpPr>
        <p:grpSp>
          <p:nvGrpSpPr>
            <p:cNvPr id="70" name="Group 22"/>
            <p:cNvGrpSpPr/>
            <p:nvPr/>
          </p:nvGrpSpPr>
          <p:grpSpPr>
            <a:xfrm>
              <a:off x="2989263" y="4414524"/>
              <a:ext cx="531813" cy="519113"/>
              <a:chOff x="2989263" y="4006850"/>
              <a:chExt cx="531813" cy="519113"/>
            </a:xfrm>
          </p:grpSpPr>
          <p:sp>
            <p:nvSpPr>
              <p:cNvPr id="72" name="Rectangle 15"/>
              <p:cNvSpPr>
                <a:spLocks noChangeArrowheads="1"/>
              </p:cNvSpPr>
              <p:nvPr/>
            </p:nvSpPr>
            <p:spPr bwMode="auto">
              <a:xfrm>
                <a:off x="2989263" y="4006850"/>
                <a:ext cx="531813" cy="519113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9" name="Rectangle 15"/>
              <p:cNvSpPr>
                <a:spLocks noChangeArrowheads="1"/>
              </p:cNvSpPr>
              <p:nvPr/>
            </p:nvSpPr>
            <p:spPr bwMode="auto">
              <a:xfrm>
                <a:off x="3041548" y="4091608"/>
                <a:ext cx="447817" cy="39687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</p:grpSp>
        <p:sp>
          <p:nvSpPr>
            <p:cNvPr id="71" name="Text Placeholder 3"/>
            <p:cNvSpPr txBox="1"/>
            <p:nvPr/>
          </p:nvSpPr>
          <p:spPr>
            <a:xfrm>
              <a:off x="3066604" y="4589998"/>
              <a:ext cx="397545" cy="215444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4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2018</a:t>
              </a:r>
              <a:endPara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oup 46"/>
          <p:cNvGrpSpPr/>
          <p:nvPr/>
        </p:nvGrpSpPr>
        <p:grpSpPr>
          <a:xfrm>
            <a:off x="4818408" y="5381253"/>
            <a:ext cx="708134" cy="631825"/>
            <a:chOff x="3624263" y="3836674"/>
            <a:chExt cx="646113" cy="631825"/>
          </a:xfrm>
        </p:grpSpPr>
        <p:grpSp>
          <p:nvGrpSpPr>
            <p:cNvPr id="81" name="Group 23"/>
            <p:cNvGrpSpPr/>
            <p:nvPr/>
          </p:nvGrpSpPr>
          <p:grpSpPr>
            <a:xfrm>
              <a:off x="3624263" y="3836674"/>
              <a:ext cx="646113" cy="631825"/>
              <a:chOff x="3624263" y="3429000"/>
              <a:chExt cx="646113" cy="631825"/>
            </a:xfrm>
          </p:grpSpPr>
          <p:sp>
            <p:nvSpPr>
              <p:cNvPr id="83" name="Rectangle 11"/>
              <p:cNvSpPr>
                <a:spLocks noChangeArrowheads="1"/>
              </p:cNvSpPr>
              <p:nvPr/>
            </p:nvSpPr>
            <p:spPr bwMode="auto">
              <a:xfrm>
                <a:off x="3624263" y="3429000"/>
                <a:ext cx="646113" cy="63182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4" name="Rectangle 11"/>
              <p:cNvSpPr>
                <a:spLocks noChangeArrowheads="1"/>
              </p:cNvSpPr>
              <p:nvPr/>
            </p:nvSpPr>
            <p:spPr bwMode="auto">
              <a:xfrm>
                <a:off x="3686450" y="3515479"/>
                <a:ext cx="521283" cy="509756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82" name="Text Placeholder 3"/>
            <p:cNvSpPr txBox="1"/>
            <p:nvPr/>
          </p:nvSpPr>
          <p:spPr>
            <a:xfrm>
              <a:off x="3719695" y="4060254"/>
              <a:ext cx="455253" cy="246221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6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2019</a:t>
              </a:r>
            </a:p>
          </p:txBody>
        </p:sp>
      </p:grpSp>
      <p:grpSp>
        <p:nvGrpSpPr>
          <p:cNvPr id="85" name="Group 47"/>
          <p:cNvGrpSpPr/>
          <p:nvPr/>
        </p:nvGrpSpPr>
        <p:grpSpPr>
          <a:xfrm>
            <a:off x="5574552" y="4706855"/>
            <a:ext cx="828751" cy="727075"/>
            <a:chOff x="4384675" y="3184212"/>
            <a:chExt cx="746125" cy="727075"/>
          </a:xfrm>
        </p:grpSpPr>
        <p:grpSp>
          <p:nvGrpSpPr>
            <p:cNvPr id="86" name="Group 24"/>
            <p:cNvGrpSpPr/>
            <p:nvPr/>
          </p:nvGrpSpPr>
          <p:grpSpPr>
            <a:xfrm>
              <a:off x="4384675" y="3184212"/>
              <a:ext cx="746125" cy="727075"/>
              <a:chOff x="4384675" y="2776538"/>
              <a:chExt cx="746125" cy="727075"/>
            </a:xfrm>
          </p:grpSpPr>
          <p:sp>
            <p:nvSpPr>
              <p:cNvPr id="91" name="Rectangle 8"/>
              <p:cNvSpPr>
                <a:spLocks noChangeArrowheads="1"/>
              </p:cNvSpPr>
              <p:nvPr/>
            </p:nvSpPr>
            <p:spPr bwMode="auto">
              <a:xfrm>
                <a:off x="4384675" y="2776538"/>
                <a:ext cx="746125" cy="727075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2" name="Rectangle 8"/>
              <p:cNvSpPr>
                <a:spLocks noChangeArrowheads="1"/>
              </p:cNvSpPr>
              <p:nvPr/>
            </p:nvSpPr>
            <p:spPr bwMode="auto">
              <a:xfrm>
                <a:off x="4458034" y="2873445"/>
                <a:ext cx="599404" cy="584100"/>
              </a:xfrm>
              <a:prstGeom prst="rect">
                <a:avLst/>
              </a:prstGeom>
              <a:solidFill>
                <a:srgbClr val="00B050"/>
              </a:soli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90" name="Text Placeholder 3"/>
            <p:cNvSpPr txBox="1"/>
            <p:nvPr/>
          </p:nvSpPr>
          <p:spPr>
            <a:xfrm>
              <a:off x="4498049" y="3393862"/>
              <a:ext cx="519374" cy="307777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2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2020</a:t>
              </a: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04" name="Group 48"/>
          <p:cNvGrpSpPr/>
          <p:nvPr/>
        </p:nvGrpSpPr>
        <p:grpSpPr>
          <a:xfrm>
            <a:off x="7309519" y="3117435"/>
            <a:ext cx="913950" cy="860878"/>
            <a:chOff x="5219700" y="2426974"/>
            <a:chExt cx="814388" cy="795338"/>
          </a:xfrm>
        </p:grpSpPr>
        <p:grpSp>
          <p:nvGrpSpPr>
            <p:cNvPr id="105" name="Group 25"/>
            <p:cNvGrpSpPr/>
            <p:nvPr/>
          </p:nvGrpSpPr>
          <p:grpSpPr>
            <a:xfrm>
              <a:off x="5219700" y="2426974"/>
              <a:ext cx="814388" cy="795338"/>
              <a:chOff x="5219700" y="2019300"/>
              <a:chExt cx="814388" cy="795338"/>
            </a:xfrm>
          </p:grpSpPr>
          <p:sp>
            <p:nvSpPr>
              <p:cNvPr id="107" name="Rectangle 5"/>
              <p:cNvSpPr>
                <a:spLocks noChangeArrowheads="1"/>
              </p:cNvSpPr>
              <p:nvPr/>
            </p:nvSpPr>
            <p:spPr bwMode="auto">
              <a:xfrm>
                <a:off x="5219700" y="2019300"/>
                <a:ext cx="814388" cy="795338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8" name="Rectangle 5"/>
              <p:cNvSpPr>
                <a:spLocks noChangeArrowheads="1"/>
              </p:cNvSpPr>
              <p:nvPr/>
            </p:nvSpPr>
            <p:spPr bwMode="auto">
              <a:xfrm>
                <a:off x="5296327" y="2119039"/>
                <a:ext cx="661133" cy="645668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06" name="Text Placeholder 3"/>
            <p:cNvSpPr txBox="1"/>
            <p:nvPr/>
          </p:nvSpPr>
          <p:spPr>
            <a:xfrm>
              <a:off x="5372015" y="2841808"/>
              <a:ext cx="570670" cy="307777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20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2022</a:t>
              </a:r>
              <a:endPara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7" name="Text Placeholder 3"/>
            <p:cNvSpPr txBox="1"/>
            <p:nvPr/>
          </p:nvSpPr>
          <p:spPr>
            <a:xfrm>
              <a:off x="5325878" y="2583144"/>
              <a:ext cx="631583" cy="270843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8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Уточненный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8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план</a:t>
              </a:r>
              <a:endParaRPr kumimoji="0" lang="en-US" sz="8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35" name="Rounded Rectangle 110"/>
          <p:cNvSpPr/>
          <p:nvPr/>
        </p:nvSpPr>
        <p:spPr>
          <a:xfrm flipH="1">
            <a:off x="8816207" y="873283"/>
            <a:ext cx="1809104" cy="1695080"/>
          </a:xfrm>
          <a:prstGeom prst="roundRect">
            <a:avLst>
              <a:gd name="adj" fmla="val 2499"/>
            </a:avLst>
          </a:prstGeom>
          <a:solidFill>
            <a:srgbClr val="F1F5F3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36" name="Group 111"/>
          <p:cNvGrpSpPr/>
          <p:nvPr/>
        </p:nvGrpSpPr>
        <p:grpSpPr>
          <a:xfrm flipH="1">
            <a:off x="7642901" y="5044429"/>
            <a:ext cx="1989645" cy="389501"/>
            <a:chOff x="425669" y="2203667"/>
            <a:chExt cx="3973509" cy="811886"/>
          </a:xfrm>
        </p:grpSpPr>
        <p:sp>
          <p:nvSpPr>
            <p:cNvPr id="137" name="Isosceles Triangle 114"/>
            <p:cNvSpPr/>
            <p:nvPr/>
          </p:nvSpPr>
          <p:spPr>
            <a:xfrm rot="5400000">
              <a:off x="3986273" y="2453549"/>
              <a:ext cx="463912" cy="361899"/>
            </a:xfrm>
            <a:prstGeom prst="triangl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8" name="Rounded Rectangle 112"/>
            <p:cNvSpPr/>
            <p:nvPr/>
          </p:nvSpPr>
          <p:spPr>
            <a:xfrm>
              <a:off x="425669" y="2203667"/>
              <a:ext cx="3725972" cy="762109"/>
            </a:xfrm>
            <a:prstGeom prst="roundRect">
              <a:avLst/>
            </a:prstGeom>
            <a:solidFill>
              <a:srgbClr val="CC33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9" name="Rounded Rectangle 113"/>
            <p:cNvSpPr/>
            <p:nvPr/>
          </p:nvSpPr>
          <p:spPr>
            <a:xfrm>
              <a:off x="425669" y="2253444"/>
              <a:ext cx="3725972" cy="762109"/>
            </a:xfrm>
            <a:prstGeom prst="roundRect">
              <a:avLst>
                <a:gd name="adj" fmla="val 11275"/>
              </a:avLst>
            </a:prstGeom>
            <a:solidFill>
              <a:srgbClr val="E90D0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40" name="TextBox 139"/>
          <p:cNvSpPr txBox="1"/>
          <p:nvPr/>
        </p:nvSpPr>
        <p:spPr>
          <a:xfrm>
            <a:off x="8811707" y="964466"/>
            <a:ext cx="1923978" cy="147732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000" b="1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 бюджет Нефтеюганского района НДФЛ отчисляется  по нормативу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35,5% 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3588761" y="832175"/>
            <a:ext cx="6105129" cy="6485309"/>
            <a:chOff x="1506525" y="767157"/>
            <a:chExt cx="5486720" cy="6485308"/>
          </a:xfrm>
        </p:grpSpPr>
        <p:grpSp>
          <p:nvGrpSpPr>
            <p:cNvPr id="30" name="Group 60"/>
            <p:cNvGrpSpPr/>
            <p:nvPr/>
          </p:nvGrpSpPr>
          <p:grpSpPr>
            <a:xfrm>
              <a:off x="1565144" y="5422200"/>
              <a:ext cx="1003300" cy="993775"/>
              <a:chOff x="3492020" y="3939862"/>
              <a:chExt cx="1003300" cy="993775"/>
            </a:xfrm>
          </p:grpSpPr>
          <p:sp>
            <p:nvSpPr>
              <p:cNvPr id="31" name="Freeform 14"/>
              <p:cNvSpPr/>
              <p:nvPr/>
            </p:nvSpPr>
            <p:spPr bwMode="auto">
              <a:xfrm>
                <a:off x="3492020" y="3939862"/>
                <a:ext cx="1003300" cy="474663"/>
              </a:xfrm>
              <a:custGeom>
                <a:cxnLst>
                  <a:cxn ang="0">
                    <a:pos x="297" y="299"/>
                  </a:cxn>
                  <a:cxn ang="0">
                    <a:pos x="0" y="0"/>
                  </a:cxn>
                  <a:cxn ang="0">
                    <a:pos x="335" y="0"/>
                  </a:cxn>
                  <a:cxn ang="0">
                    <a:pos x="632" y="299"/>
                  </a:cxn>
                  <a:cxn ang="0">
                    <a:pos x="297" y="299"/>
                  </a:cxn>
                </a:cxnLst>
                <a:rect l="0" t="0" r="r" b="b"/>
                <a:pathLst>
                  <a:path w="632" h="299">
                    <a:moveTo>
                      <a:pt x="297" y="299"/>
                    </a:moveTo>
                    <a:lnTo>
                      <a:pt x="0" y="0"/>
                    </a:lnTo>
                    <a:lnTo>
                      <a:pt x="335" y="0"/>
                    </a:lnTo>
                    <a:lnTo>
                      <a:pt x="632" y="299"/>
                    </a:lnTo>
                    <a:lnTo>
                      <a:pt x="297" y="299"/>
                    </a:lnTo>
                    <a:close/>
                  </a:path>
                </a:pathLst>
              </a:custGeom>
              <a:solidFill>
                <a:srgbClr val="A8C0B3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" name="Freeform 16"/>
              <p:cNvSpPr/>
              <p:nvPr/>
            </p:nvSpPr>
            <p:spPr bwMode="auto">
              <a:xfrm>
                <a:off x="3492020" y="3939862"/>
                <a:ext cx="471488" cy="993775"/>
              </a:xfrm>
              <a:custGeom>
                <a:cxnLst>
                  <a:cxn ang="0">
                    <a:pos x="0" y="0"/>
                  </a:cxn>
                  <a:cxn ang="0">
                    <a:pos x="297" y="299"/>
                  </a:cxn>
                  <a:cxn ang="0">
                    <a:pos x="297" y="626"/>
                  </a:cxn>
                  <a:cxn ang="0">
                    <a:pos x="0" y="327"/>
                  </a:cxn>
                  <a:cxn ang="0">
                    <a:pos x="0" y="0"/>
                  </a:cxn>
                </a:cxnLst>
                <a:rect l="0" t="0" r="r" b="b"/>
                <a:pathLst>
                  <a:path w="297" h="626">
                    <a:moveTo>
                      <a:pt x="0" y="0"/>
                    </a:moveTo>
                    <a:lnTo>
                      <a:pt x="297" y="299"/>
                    </a:lnTo>
                    <a:lnTo>
                      <a:pt x="297" y="626"/>
                    </a:lnTo>
                    <a:lnTo>
                      <a:pt x="0" y="3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6" name="Text Placeholder 3"/>
            <p:cNvSpPr txBox="1"/>
            <p:nvPr/>
          </p:nvSpPr>
          <p:spPr>
            <a:xfrm>
              <a:off x="5303789" y="4990515"/>
              <a:ext cx="1669131" cy="369332"/>
            </a:xfrm>
            <a:prstGeom prst="rect">
              <a:avLst/>
            </a:prstGeom>
            <a:effectLst/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Дополнительный норматив – 0,33%</a:t>
              </a:r>
              <a:endParaRPr kumimoji="0" 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38" name="Group 61"/>
            <p:cNvGrpSpPr/>
            <p:nvPr/>
          </p:nvGrpSpPr>
          <p:grpSpPr>
            <a:xfrm>
              <a:off x="2045870" y="4748005"/>
              <a:ext cx="1217613" cy="1206500"/>
              <a:chOff x="4078378" y="3261999"/>
              <a:chExt cx="1217613" cy="1206500"/>
            </a:xfrm>
          </p:grpSpPr>
          <p:sp>
            <p:nvSpPr>
              <p:cNvPr id="39" name="Freeform 12"/>
              <p:cNvSpPr/>
              <p:nvPr/>
            </p:nvSpPr>
            <p:spPr bwMode="auto">
              <a:xfrm>
                <a:off x="4078378" y="3261999"/>
                <a:ext cx="571500" cy="1206500"/>
              </a:xfrm>
              <a:custGeom>
                <a:cxnLst>
                  <a:cxn ang="0">
                    <a:pos x="360" y="760"/>
                  </a:cxn>
                  <a:cxn ang="0">
                    <a:pos x="0" y="398"/>
                  </a:cxn>
                  <a:cxn ang="0">
                    <a:pos x="0" y="0"/>
                  </a:cxn>
                  <a:cxn ang="0">
                    <a:pos x="360" y="362"/>
                  </a:cxn>
                  <a:cxn ang="0">
                    <a:pos x="360" y="760"/>
                  </a:cxn>
                </a:cxnLst>
                <a:rect l="0" t="0" r="r" b="b"/>
                <a:pathLst>
                  <a:path w="360" h="760">
                    <a:moveTo>
                      <a:pt x="360" y="760"/>
                    </a:moveTo>
                    <a:lnTo>
                      <a:pt x="0" y="398"/>
                    </a:lnTo>
                    <a:lnTo>
                      <a:pt x="0" y="0"/>
                    </a:lnTo>
                    <a:lnTo>
                      <a:pt x="360" y="362"/>
                    </a:lnTo>
                    <a:lnTo>
                      <a:pt x="360" y="76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0" name="Freeform 13"/>
              <p:cNvSpPr/>
              <p:nvPr/>
            </p:nvSpPr>
            <p:spPr bwMode="auto">
              <a:xfrm>
                <a:off x="4078378" y="3261999"/>
                <a:ext cx="1217613" cy="574675"/>
              </a:xfrm>
              <a:custGeom>
                <a:cxnLst>
                  <a:cxn ang="0">
                    <a:pos x="360" y="362"/>
                  </a:cxn>
                  <a:cxn ang="0">
                    <a:pos x="0" y="0"/>
                  </a:cxn>
                  <a:cxn ang="0">
                    <a:pos x="405" y="0"/>
                  </a:cxn>
                  <a:cxn ang="0">
                    <a:pos x="767" y="362"/>
                  </a:cxn>
                  <a:cxn ang="0">
                    <a:pos x="360" y="362"/>
                  </a:cxn>
                </a:cxnLst>
                <a:rect l="0" t="0" r="r" b="b"/>
                <a:pathLst>
                  <a:path w="767" h="362">
                    <a:moveTo>
                      <a:pt x="360" y="362"/>
                    </a:moveTo>
                    <a:lnTo>
                      <a:pt x="0" y="0"/>
                    </a:lnTo>
                    <a:lnTo>
                      <a:pt x="405" y="0"/>
                    </a:lnTo>
                    <a:lnTo>
                      <a:pt x="767" y="362"/>
                    </a:lnTo>
                    <a:lnTo>
                      <a:pt x="360" y="362"/>
                    </a:lnTo>
                    <a:close/>
                  </a:path>
                </a:pathLst>
              </a:custGeom>
              <a:solidFill>
                <a:srgbClr val="A8C0B3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48" name="Group 62"/>
            <p:cNvGrpSpPr/>
            <p:nvPr/>
          </p:nvGrpSpPr>
          <p:grpSpPr>
            <a:xfrm>
              <a:off x="2646909" y="3986117"/>
              <a:ext cx="1408113" cy="1390650"/>
              <a:chOff x="4799673" y="2520637"/>
              <a:chExt cx="1408113" cy="1390650"/>
            </a:xfrm>
          </p:grpSpPr>
          <p:sp>
            <p:nvSpPr>
              <p:cNvPr id="49" name="Freeform 9"/>
              <p:cNvSpPr/>
              <p:nvPr/>
            </p:nvSpPr>
            <p:spPr bwMode="auto">
              <a:xfrm>
                <a:off x="4799673" y="2520637"/>
                <a:ext cx="661988" cy="1390650"/>
              </a:xfrm>
              <a:custGeom>
                <a:cxnLst>
                  <a:cxn ang="0">
                    <a:pos x="0" y="0"/>
                  </a:cxn>
                  <a:cxn ang="0">
                    <a:pos x="417" y="418"/>
                  </a:cxn>
                  <a:cxn ang="0">
                    <a:pos x="417" y="876"/>
                  </a:cxn>
                  <a:cxn ang="0">
                    <a:pos x="0" y="457"/>
                  </a:cxn>
                  <a:cxn ang="0">
                    <a:pos x="0" y="0"/>
                  </a:cxn>
                </a:cxnLst>
                <a:rect l="0" t="0" r="r" b="b"/>
                <a:pathLst>
                  <a:path w="417" h="876">
                    <a:moveTo>
                      <a:pt x="0" y="0"/>
                    </a:moveTo>
                    <a:lnTo>
                      <a:pt x="417" y="418"/>
                    </a:lnTo>
                    <a:lnTo>
                      <a:pt x="417" y="876"/>
                    </a:lnTo>
                    <a:lnTo>
                      <a:pt x="0" y="4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0" name="Freeform 10"/>
              <p:cNvSpPr/>
              <p:nvPr/>
            </p:nvSpPr>
            <p:spPr bwMode="auto">
              <a:xfrm>
                <a:off x="4799673" y="2520637"/>
                <a:ext cx="1408113" cy="663575"/>
              </a:xfrm>
              <a:custGeom>
                <a:cxnLst>
                  <a:cxn ang="0">
                    <a:pos x="417" y="418"/>
                  </a:cxn>
                  <a:cxn ang="0">
                    <a:pos x="0" y="0"/>
                  </a:cxn>
                  <a:cxn ang="0">
                    <a:pos x="470" y="0"/>
                  </a:cxn>
                  <a:cxn ang="0">
                    <a:pos x="887" y="418"/>
                  </a:cxn>
                  <a:cxn ang="0">
                    <a:pos x="417" y="418"/>
                  </a:cxn>
                </a:cxnLst>
                <a:rect l="0" t="0" r="r" b="b"/>
                <a:pathLst>
                  <a:path w="886" h="418">
                    <a:moveTo>
                      <a:pt x="417" y="418"/>
                    </a:moveTo>
                    <a:lnTo>
                      <a:pt x="0" y="0"/>
                    </a:lnTo>
                    <a:lnTo>
                      <a:pt x="470" y="0"/>
                    </a:lnTo>
                    <a:lnTo>
                      <a:pt x="887" y="418"/>
                    </a:lnTo>
                    <a:lnTo>
                      <a:pt x="417" y="418"/>
                    </a:lnTo>
                    <a:close/>
                  </a:path>
                </a:pathLst>
              </a:custGeom>
              <a:solidFill>
                <a:srgbClr val="A8C0B3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56" name="Group 63"/>
            <p:cNvGrpSpPr/>
            <p:nvPr/>
          </p:nvGrpSpPr>
          <p:grpSpPr>
            <a:xfrm>
              <a:off x="3365228" y="3187614"/>
              <a:ext cx="1541463" cy="1519238"/>
              <a:chOff x="5610706" y="1703074"/>
              <a:chExt cx="1541463" cy="1519238"/>
            </a:xfrm>
          </p:grpSpPr>
          <p:sp>
            <p:nvSpPr>
              <p:cNvPr id="57" name="Freeform 6"/>
              <p:cNvSpPr/>
              <p:nvPr/>
            </p:nvSpPr>
            <p:spPr bwMode="auto">
              <a:xfrm>
                <a:off x="5610706" y="1703074"/>
                <a:ext cx="727075" cy="1519238"/>
              </a:xfrm>
              <a:custGeom>
                <a:cxnLst>
                  <a:cxn ang="0">
                    <a:pos x="0" y="0"/>
                  </a:cxn>
                  <a:cxn ang="0">
                    <a:pos x="458" y="456"/>
                  </a:cxn>
                  <a:cxn ang="0">
                    <a:pos x="458" y="957"/>
                  </a:cxn>
                  <a:cxn ang="0">
                    <a:pos x="0" y="501"/>
                  </a:cxn>
                  <a:cxn ang="0">
                    <a:pos x="0" y="0"/>
                  </a:cxn>
                </a:cxnLst>
                <a:rect l="0" t="0" r="r" b="b"/>
                <a:pathLst>
                  <a:path w="458" h="957">
                    <a:moveTo>
                      <a:pt x="0" y="0"/>
                    </a:moveTo>
                    <a:lnTo>
                      <a:pt x="458" y="456"/>
                    </a:lnTo>
                    <a:lnTo>
                      <a:pt x="458" y="957"/>
                    </a:lnTo>
                    <a:lnTo>
                      <a:pt x="0" y="5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Freeform 7"/>
              <p:cNvSpPr/>
              <p:nvPr/>
            </p:nvSpPr>
            <p:spPr bwMode="auto">
              <a:xfrm>
                <a:off x="5610706" y="1703074"/>
                <a:ext cx="1541463" cy="723900"/>
              </a:xfrm>
              <a:custGeom>
                <a:cxnLst>
                  <a:cxn ang="0">
                    <a:pos x="458" y="456"/>
                  </a:cxn>
                  <a:cxn ang="0">
                    <a:pos x="0" y="0"/>
                  </a:cxn>
                  <a:cxn ang="0">
                    <a:pos x="513" y="0"/>
                  </a:cxn>
                  <a:cxn ang="0">
                    <a:pos x="971" y="456"/>
                  </a:cxn>
                  <a:cxn ang="0">
                    <a:pos x="458" y="456"/>
                  </a:cxn>
                </a:cxnLst>
                <a:rect l="0" t="0" r="r" b="b"/>
                <a:pathLst>
                  <a:path w="971" h="456">
                    <a:moveTo>
                      <a:pt x="458" y="456"/>
                    </a:moveTo>
                    <a:lnTo>
                      <a:pt x="0" y="0"/>
                    </a:lnTo>
                    <a:lnTo>
                      <a:pt x="513" y="0"/>
                    </a:lnTo>
                    <a:lnTo>
                      <a:pt x="971" y="456"/>
                    </a:lnTo>
                    <a:lnTo>
                      <a:pt x="458" y="456"/>
                    </a:lnTo>
                    <a:close/>
                  </a:path>
                </a:pathLst>
              </a:custGeom>
              <a:solidFill>
                <a:srgbClr val="A8C0B3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59" name="Group 48"/>
            <p:cNvGrpSpPr/>
            <p:nvPr/>
          </p:nvGrpSpPr>
          <p:grpSpPr>
            <a:xfrm>
              <a:off x="5671768" y="2280193"/>
              <a:ext cx="814388" cy="795338"/>
              <a:chOff x="5219700" y="2426974"/>
              <a:chExt cx="814388" cy="795338"/>
            </a:xfrm>
          </p:grpSpPr>
          <p:grpSp>
            <p:nvGrpSpPr>
              <p:cNvPr id="60" name="Group 25"/>
              <p:cNvGrpSpPr/>
              <p:nvPr/>
            </p:nvGrpSpPr>
            <p:grpSpPr>
              <a:xfrm>
                <a:off x="5219700" y="2426974"/>
                <a:ext cx="814388" cy="795338"/>
                <a:chOff x="5219700" y="2019300"/>
                <a:chExt cx="814388" cy="795338"/>
              </a:xfrm>
            </p:grpSpPr>
            <p:sp>
              <p:nvSpPr>
                <p:cNvPr id="62" name="Rectangle 5"/>
                <p:cNvSpPr>
                  <a:spLocks noChangeArrowheads="1"/>
                </p:cNvSpPr>
                <p:nvPr/>
              </p:nvSpPr>
              <p:spPr bwMode="auto">
                <a:xfrm>
                  <a:off x="5219700" y="2019300"/>
                  <a:ext cx="814388" cy="79533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9525">
                  <a:noFill/>
                  <a:miter lim="800000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Rectangle 5"/>
                <p:cNvSpPr>
                  <a:spLocks noChangeArrowheads="1"/>
                </p:cNvSpPr>
                <p:nvPr/>
              </p:nvSpPr>
              <p:spPr bwMode="auto">
                <a:xfrm>
                  <a:off x="5296328" y="2094135"/>
                  <a:ext cx="661133" cy="645668"/>
                </a:xfrm>
                <a:prstGeom prst="rect">
                  <a:avLst/>
                </a:prstGeom>
                <a:solidFill>
                  <a:schemeClr val="accent1">
                    <a:lumMod val="50000"/>
                  </a:schemeClr>
                </a:solidFill>
                <a:ln w="9525">
                  <a:noFill/>
                  <a:miter lim="800000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61" name="Text Placeholder 3"/>
              <p:cNvSpPr txBox="1"/>
              <p:nvPr/>
            </p:nvSpPr>
            <p:spPr>
              <a:xfrm>
                <a:off x="5382102" y="2661566"/>
                <a:ext cx="519374" cy="307777"/>
              </a:xfrm>
              <a:prstGeom prst="rect">
                <a:avLst/>
              </a:prstGeom>
            </p:spPr>
            <p:txBody>
              <a:bodyPr wrap="none" lIns="0" tIns="0" rIns="0" bIns="0" anchor="b">
                <a:spAutoFit/>
              </a:bodyPr>
              <a:lstStyle>
                <a:lvl1pPr marL="0" indent="0" algn="ctr">
                  <a:buNone/>
                  <a:defRPr sz="2800" b="1" baseline="0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2000" b="1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2022</a:t>
                </a:r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93" name="Group 63"/>
            <p:cNvGrpSpPr/>
            <p:nvPr/>
          </p:nvGrpSpPr>
          <p:grpSpPr>
            <a:xfrm>
              <a:off x="4944693" y="1569004"/>
              <a:ext cx="1541463" cy="1519238"/>
              <a:chOff x="5610706" y="1703074"/>
              <a:chExt cx="1541463" cy="1519238"/>
            </a:xfrm>
          </p:grpSpPr>
          <p:sp>
            <p:nvSpPr>
              <p:cNvPr id="94" name="Freeform 6"/>
              <p:cNvSpPr/>
              <p:nvPr/>
            </p:nvSpPr>
            <p:spPr bwMode="auto">
              <a:xfrm>
                <a:off x="5610706" y="1703074"/>
                <a:ext cx="727075" cy="1519238"/>
              </a:xfrm>
              <a:custGeom>
                <a:cxnLst>
                  <a:cxn ang="0">
                    <a:pos x="0" y="0"/>
                  </a:cxn>
                  <a:cxn ang="0">
                    <a:pos x="458" y="456"/>
                  </a:cxn>
                  <a:cxn ang="0">
                    <a:pos x="458" y="957"/>
                  </a:cxn>
                  <a:cxn ang="0">
                    <a:pos x="0" y="501"/>
                  </a:cxn>
                  <a:cxn ang="0">
                    <a:pos x="0" y="0"/>
                  </a:cxn>
                </a:cxnLst>
                <a:rect l="0" t="0" r="r" b="b"/>
                <a:pathLst>
                  <a:path w="458" h="957">
                    <a:moveTo>
                      <a:pt x="0" y="0"/>
                    </a:moveTo>
                    <a:lnTo>
                      <a:pt x="458" y="456"/>
                    </a:lnTo>
                    <a:lnTo>
                      <a:pt x="458" y="957"/>
                    </a:lnTo>
                    <a:lnTo>
                      <a:pt x="0" y="5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5" name="Freeform 7"/>
              <p:cNvSpPr/>
              <p:nvPr/>
            </p:nvSpPr>
            <p:spPr bwMode="auto">
              <a:xfrm>
                <a:off x="5610706" y="1703074"/>
                <a:ext cx="1541463" cy="723900"/>
              </a:xfrm>
              <a:custGeom>
                <a:cxnLst>
                  <a:cxn ang="0">
                    <a:pos x="458" y="456"/>
                  </a:cxn>
                  <a:cxn ang="0">
                    <a:pos x="0" y="0"/>
                  </a:cxn>
                  <a:cxn ang="0">
                    <a:pos x="513" y="0"/>
                  </a:cxn>
                  <a:cxn ang="0">
                    <a:pos x="971" y="456"/>
                  </a:cxn>
                  <a:cxn ang="0">
                    <a:pos x="458" y="456"/>
                  </a:cxn>
                </a:cxnLst>
                <a:rect l="0" t="0" r="r" b="b"/>
                <a:pathLst>
                  <a:path w="971" h="456">
                    <a:moveTo>
                      <a:pt x="458" y="456"/>
                    </a:moveTo>
                    <a:lnTo>
                      <a:pt x="0" y="0"/>
                    </a:lnTo>
                    <a:lnTo>
                      <a:pt x="513" y="0"/>
                    </a:lnTo>
                    <a:lnTo>
                      <a:pt x="971" y="456"/>
                    </a:lnTo>
                    <a:lnTo>
                      <a:pt x="458" y="456"/>
                    </a:lnTo>
                    <a:close/>
                  </a:path>
                </a:pathLst>
              </a:custGeom>
              <a:solidFill>
                <a:srgbClr val="A8C0B3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96" name="Group 48"/>
            <p:cNvGrpSpPr/>
            <p:nvPr/>
          </p:nvGrpSpPr>
          <p:grpSpPr>
            <a:xfrm>
              <a:off x="4092303" y="3903967"/>
              <a:ext cx="814388" cy="795338"/>
              <a:chOff x="5219700" y="2426974"/>
              <a:chExt cx="814388" cy="795338"/>
            </a:xfrm>
          </p:grpSpPr>
          <p:grpSp>
            <p:nvGrpSpPr>
              <p:cNvPr id="97" name="Group 25"/>
              <p:cNvGrpSpPr/>
              <p:nvPr/>
            </p:nvGrpSpPr>
            <p:grpSpPr>
              <a:xfrm>
                <a:off x="5219700" y="2426974"/>
                <a:ext cx="814388" cy="795338"/>
                <a:chOff x="5219700" y="2019300"/>
                <a:chExt cx="814388" cy="795338"/>
              </a:xfrm>
            </p:grpSpPr>
            <p:sp>
              <p:nvSpPr>
                <p:cNvPr id="99" name="Rectangle 5"/>
                <p:cNvSpPr>
                  <a:spLocks noChangeArrowheads="1"/>
                </p:cNvSpPr>
                <p:nvPr/>
              </p:nvSpPr>
              <p:spPr bwMode="auto">
                <a:xfrm>
                  <a:off x="5219700" y="2019300"/>
                  <a:ext cx="814388" cy="795338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9525">
                  <a:noFill/>
                  <a:miter lim="800000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0" name="Rectangle 5"/>
                <p:cNvSpPr>
                  <a:spLocks noChangeArrowheads="1"/>
                </p:cNvSpPr>
                <p:nvPr/>
              </p:nvSpPr>
              <p:spPr bwMode="auto">
                <a:xfrm>
                  <a:off x="5296328" y="2094135"/>
                  <a:ext cx="661133" cy="645668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 w="9525">
                  <a:noFill/>
                  <a:miter lim="800000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98" name="Text Placeholder 3"/>
              <p:cNvSpPr txBox="1"/>
              <p:nvPr/>
            </p:nvSpPr>
            <p:spPr>
              <a:xfrm>
                <a:off x="5341559" y="2670755"/>
                <a:ext cx="570670" cy="307777"/>
              </a:xfrm>
              <a:prstGeom prst="rect">
                <a:avLst/>
              </a:prstGeom>
            </p:spPr>
            <p:txBody>
              <a:bodyPr wrap="none" lIns="0" tIns="0" rIns="0" bIns="0" anchor="b">
                <a:spAutoFit/>
              </a:bodyPr>
              <a:lstStyle>
                <a:lvl1pPr marL="0" indent="0" algn="ctr">
                  <a:buNone/>
                  <a:defRPr sz="2800" b="1" baseline="0">
                    <a:solidFill>
                      <a:schemeClr val="tx2">
                        <a:lumMod val="60000"/>
                        <a:lumOff val="40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2000" b="1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2021</a:t>
                </a:r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01" name="Group 63"/>
            <p:cNvGrpSpPr/>
            <p:nvPr/>
          </p:nvGrpSpPr>
          <p:grpSpPr>
            <a:xfrm>
              <a:off x="4135959" y="2370410"/>
              <a:ext cx="1541463" cy="1519238"/>
              <a:chOff x="5610706" y="1703074"/>
              <a:chExt cx="1541463" cy="1519238"/>
            </a:xfrm>
          </p:grpSpPr>
          <p:sp>
            <p:nvSpPr>
              <p:cNvPr id="102" name="Freeform 6"/>
              <p:cNvSpPr/>
              <p:nvPr/>
            </p:nvSpPr>
            <p:spPr bwMode="auto">
              <a:xfrm>
                <a:off x="5610706" y="1703074"/>
                <a:ext cx="727075" cy="1519238"/>
              </a:xfrm>
              <a:custGeom>
                <a:cxnLst>
                  <a:cxn ang="0">
                    <a:pos x="0" y="0"/>
                  </a:cxn>
                  <a:cxn ang="0">
                    <a:pos x="458" y="456"/>
                  </a:cxn>
                  <a:cxn ang="0">
                    <a:pos x="458" y="957"/>
                  </a:cxn>
                  <a:cxn ang="0">
                    <a:pos x="0" y="501"/>
                  </a:cxn>
                  <a:cxn ang="0">
                    <a:pos x="0" y="0"/>
                  </a:cxn>
                </a:cxnLst>
                <a:rect l="0" t="0" r="r" b="b"/>
                <a:pathLst>
                  <a:path w="458" h="957">
                    <a:moveTo>
                      <a:pt x="0" y="0"/>
                    </a:moveTo>
                    <a:lnTo>
                      <a:pt x="458" y="456"/>
                    </a:lnTo>
                    <a:lnTo>
                      <a:pt x="458" y="957"/>
                    </a:lnTo>
                    <a:lnTo>
                      <a:pt x="0" y="5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03" name="Freeform 7"/>
              <p:cNvSpPr/>
              <p:nvPr/>
            </p:nvSpPr>
            <p:spPr bwMode="auto">
              <a:xfrm>
                <a:off x="5610706" y="1703074"/>
                <a:ext cx="1541463" cy="723900"/>
              </a:xfrm>
              <a:custGeom>
                <a:cxnLst>
                  <a:cxn ang="0">
                    <a:pos x="458" y="456"/>
                  </a:cxn>
                  <a:cxn ang="0">
                    <a:pos x="0" y="0"/>
                  </a:cxn>
                  <a:cxn ang="0">
                    <a:pos x="513" y="0"/>
                  </a:cxn>
                  <a:cxn ang="0">
                    <a:pos x="971" y="456"/>
                  </a:cxn>
                  <a:cxn ang="0">
                    <a:pos x="458" y="456"/>
                  </a:cxn>
                </a:cxnLst>
                <a:rect l="0" t="0" r="r" b="b"/>
                <a:pathLst>
                  <a:path w="971" h="456">
                    <a:moveTo>
                      <a:pt x="458" y="456"/>
                    </a:moveTo>
                    <a:lnTo>
                      <a:pt x="0" y="0"/>
                    </a:lnTo>
                    <a:lnTo>
                      <a:pt x="513" y="0"/>
                    </a:lnTo>
                    <a:lnTo>
                      <a:pt x="971" y="456"/>
                    </a:lnTo>
                    <a:lnTo>
                      <a:pt x="458" y="456"/>
                    </a:lnTo>
                    <a:close/>
                  </a:path>
                </a:pathLst>
              </a:custGeom>
              <a:solidFill>
                <a:srgbClr val="A8C0B3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33" name="Group 279"/>
            <p:cNvGrpSpPr/>
            <p:nvPr/>
          </p:nvGrpSpPr>
          <p:grpSpPr>
            <a:xfrm>
              <a:off x="1506525" y="4739676"/>
              <a:ext cx="750986" cy="798884"/>
              <a:chOff x="895546" y="1391872"/>
              <a:chExt cx="877417" cy="877416"/>
            </a:xfrm>
            <a:effectLst/>
          </p:grpSpPr>
          <p:sp>
            <p:nvSpPr>
              <p:cNvPr id="34" name="Teardrop 34"/>
              <p:cNvSpPr/>
              <p:nvPr/>
            </p:nvSpPr>
            <p:spPr>
              <a:xfrm rot="8100000">
                <a:off x="895546" y="1391872"/>
                <a:ext cx="877417" cy="877416"/>
              </a:xfrm>
              <a:prstGeom prst="teardrop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5" name="Oval 35"/>
              <p:cNvSpPr/>
              <p:nvPr/>
            </p:nvSpPr>
            <p:spPr>
              <a:xfrm>
                <a:off x="914757" y="1538791"/>
                <a:ext cx="807293" cy="60847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20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1 115,8</a:t>
                </a:r>
                <a:endParaRPr kumimoji="0" lang="en-US" sz="120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12" name="Group 279"/>
            <p:cNvGrpSpPr/>
            <p:nvPr/>
          </p:nvGrpSpPr>
          <p:grpSpPr>
            <a:xfrm>
              <a:off x="2066794" y="3993714"/>
              <a:ext cx="785994" cy="785992"/>
              <a:chOff x="846989" y="1401020"/>
              <a:chExt cx="877416" cy="877416"/>
            </a:xfrm>
            <a:effectLst/>
          </p:grpSpPr>
          <p:sp>
            <p:nvSpPr>
              <p:cNvPr id="113" name="Teardrop 34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14" name="Oval 35"/>
              <p:cNvSpPr/>
              <p:nvPr/>
            </p:nvSpPr>
            <p:spPr>
              <a:xfrm>
                <a:off x="890851" y="1545462"/>
                <a:ext cx="742494" cy="60847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05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1 157,8</a:t>
                </a: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15" name="Group 279"/>
            <p:cNvGrpSpPr/>
            <p:nvPr/>
          </p:nvGrpSpPr>
          <p:grpSpPr>
            <a:xfrm>
              <a:off x="2682160" y="3232807"/>
              <a:ext cx="785994" cy="785992"/>
              <a:chOff x="846989" y="1401020"/>
              <a:chExt cx="877416" cy="877416"/>
            </a:xfrm>
            <a:effectLst/>
          </p:grpSpPr>
          <p:sp>
            <p:nvSpPr>
              <p:cNvPr id="116" name="Teardrop 34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17" name="Oval 35"/>
              <p:cNvSpPr/>
              <p:nvPr/>
            </p:nvSpPr>
            <p:spPr>
              <a:xfrm>
                <a:off x="916367" y="1545513"/>
                <a:ext cx="735111" cy="60847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05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1 187,8</a:t>
                </a: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18" name="Group 279"/>
            <p:cNvGrpSpPr/>
            <p:nvPr/>
          </p:nvGrpSpPr>
          <p:grpSpPr>
            <a:xfrm>
              <a:off x="3327418" y="2438755"/>
              <a:ext cx="785994" cy="785992"/>
              <a:chOff x="846989" y="1401020"/>
              <a:chExt cx="877416" cy="877416"/>
            </a:xfrm>
            <a:effectLst/>
          </p:grpSpPr>
          <p:sp>
            <p:nvSpPr>
              <p:cNvPr id="119" name="Teardrop 34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chemeClr val="accent4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0" name="Oval 35"/>
              <p:cNvSpPr/>
              <p:nvPr/>
            </p:nvSpPr>
            <p:spPr>
              <a:xfrm>
                <a:off x="926266" y="1555661"/>
                <a:ext cx="719999" cy="60847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05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1 263,8</a:t>
                </a: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21" name="Group 279"/>
            <p:cNvGrpSpPr/>
            <p:nvPr/>
          </p:nvGrpSpPr>
          <p:grpSpPr>
            <a:xfrm>
              <a:off x="4092303" y="1484195"/>
              <a:ext cx="785994" cy="785992"/>
              <a:chOff x="846989" y="1401020"/>
              <a:chExt cx="877416" cy="877416"/>
            </a:xfrm>
            <a:effectLst/>
          </p:grpSpPr>
          <p:sp>
            <p:nvSpPr>
              <p:cNvPr id="122" name="Teardrop 34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rgbClr val="3D9FA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3" name="Oval 35"/>
              <p:cNvSpPr/>
              <p:nvPr/>
            </p:nvSpPr>
            <p:spPr>
              <a:xfrm>
                <a:off x="936028" y="1518570"/>
                <a:ext cx="663771" cy="60847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05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1 399,5</a:t>
                </a: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124" name="Group 279"/>
            <p:cNvGrpSpPr/>
            <p:nvPr/>
          </p:nvGrpSpPr>
          <p:grpSpPr>
            <a:xfrm>
              <a:off x="5043560" y="767157"/>
              <a:ext cx="788622" cy="795010"/>
              <a:chOff x="849757" y="1398391"/>
              <a:chExt cx="880350" cy="887483"/>
            </a:xfrm>
            <a:effectLst/>
          </p:grpSpPr>
          <p:sp>
            <p:nvSpPr>
              <p:cNvPr id="125" name="Teardrop 34"/>
              <p:cNvSpPr/>
              <p:nvPr/>
            </p:nvSpPr>
            <p:spPr>
              <a:xfrm rot="8100000">
                <a:off x="849757" y="1398391"/>
                <a:ext cx="880350" cy="887483"/>
              </a:xfrm>
              <a:prstGeom prst="teardrop">
                <a:avLst/>
              </a:prstGeom>
              <a:solidFill>
                <a:schemeClr val="accent2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6" name="Oval 35"/>
              <p:cNvSpPr/>
              <p:nvPr/>
            </p:nvSpPr>
            <p:spPr>
              <a:xfrm>
                <a:off x="913527" y="1545978"/>
                <a:ext cx="716742" cy="60847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ru-RU" sz="1050" b="1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1 454,0</a:t>
                </a:r>
                <a:endParaRPr kumimoji="0" lang="en-US" sz="1050" b="1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142" name="Arc 106"/>
            <p:cNvSpPr/>
            <p:nvPr/>
          </p:nvSpPr>
          <p:spPr>
            <a:xfrm rot="15861118">
              <a:off x="2617325" y="5995149"/>
              <a:ext cx="1257316" cy="1257316"/>
            </a:xfrm>
            <a:prstGeom prst="arc">
              <a:avLst>
                <a:gd name="adj1" fmla="val 17164829"/>
                <a:gd name="adj2" fmla="val 81156"/>
              </a:avLst>
            </a:prstGeom>
            <a:noFill/>
            <a:ln w="28575" cap="flat" cmpd="sng" algn="ctr">
              <a:solidFill>
                <a:srgbClr val="FF6619"/>
              </a:solidFill>
              <a:prstDash val="sysDot"/>
              <a:tailEnd type="stealth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9" name="Arc 106"/>
            <p:cNvSpPr/>
            <p:nvPr/>
          </p:nvSpPr>
          <p:spPr>
            <a:xfrm rot="15861118">
              <a:off x="3342961" y="5452037"/>
              <a:ext cx="1257316" cy="1257316"/>
            </a:xfrm>
            <a:prstGeom prst="arc">
              <a:avLst>
                <a:gd name="adj1" fmla="val 17164829"/>
                <a:gd name="adj2" fmla="val 284252"/>
              </a:avLst>
            </a:prstGeom>
            <a:noFill/>
            <a:ln w="28575" cap="flat" cmpd="sng" algn="ctr">
              <a:solidFill>
                <a:srgbClr val="FF6619"/>
              </a:solidFill>
              <a:prstDash val="sysDot"/>
              <a:tailEnd type="stealth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0" name="Arc 106"/>
            <p:cNvSpPr/>
            <p:nvPr/>
          </p:nvSpPr>
          <p:spPr>
            <a:xfrm rot="15861118">
              <a:off x="4151121" y="4798419"/>
              <a:ext cx="1257316" cy="1257316"/>
            </a:xfrm>
            <a:prstGeom prst="arc">
              <a:avLst>
                <a:gd name="adj1" fmla="val 17164829"/>
                <a:gd name="adj2" fmla="val 494685"/>
              </a:avLst>
            </a:prstGeom>
            <a:noFill/>
            <a:ln w="28575" cap="flat" cmpd="sng" algn="ctr">
              <a:solidFill>
                <a:srgbClr val="FF6619"/>
              </a:solidFill>
              <a:prstDash val="sysDot"/>
              <a:tailEnd type="stealth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863994" y="6017457"/>
              <a:ext cx="1167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+ 3,8%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3508587" y="5621019"/>
              <a:ext cx="1167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+ 2,6%</a:t>
              </a: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246348" y="5008948"/>
              <a:ext cx="1167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+ 6,4%</a:t>
              </a:r>
            </a:p>
          </p:txBody>
        </p:sp>
        <p:sp>
          <p:nvSpPr>
            <p:cNvPr id="153" name="Arc 106"/>
            <p:cNvSpPr/>
            <p:nvPr/>
          </p:nvSpPr>
          <p:spPr>
            <a:xfrm rot="15861118">
              <a:off x="4955728" y="3948467"/>
              <a:ext cx="1257316" cy="1257316"/>
            </a:xfrm>
            <a:prstGeom prst="arc">
              <a:avLst>
                <a:gd name="adj1" fmla="val 17164829"/>
                <a:gd name="adj2" fmla="val 494685"/>
              </a:avLst>
            </a:prstGeom>
            <a:noFill/>
            <a:ln w="28575" cap="flat" cmpd="sng" algn="ctr">
              <a:solidFill>
                <a:srgbClr val="FF6619"/>
              </a:solidFill>
              <a:prstDash val="sysDot"/>
              <a:tailEnd type="stealth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5141740" y="4202550"/>
              <a:ext cx="1167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+ 10,7%</a:t>
              </a:r>
            </a:p>
          </p:txBody>
        </p:sp>
        <p:sp>
          <p:nvSpPr>
            <p:cNvPr id="155" name="Arc 106"/>
            <p:cNvSpPr/>
            <p:nvPr/>
          </p:nvSpPr>
          <p:spPr>
            <a:xfrm rot="15861118">
              <a:off x="5709990" y="3132679"/>
              <a:ext cx="1257316" cy="1257316"/>
            </a:xfrm>
            <a:prstGeom prst="arc">
              <a:avLst>
                <a:gd name="adj1" fmla="val 17164829"/>
                <a:gd name="adj2" fmla="val 494685"/>
              </a:avLst>
            </a:prstGeom>
            <a:noFill/>
            <a:ln w="28575" cap="flat" cmpd="sng" algn="ctr">
              <a:solidFill>
                <a:srgbClr val="FF6619"/>
              </a:solidFill>
              <a:prstDash val="sysDot"/>
              <a:tailEnd type="stealth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5825813" y="3247393"/>
              <a:ext cx="1167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+ 3,9%</a:t>
              </a:r>
            </a:p>
          </p:txBody>
        </p:sp>
        <p:sp>
          <p:nvSpPr>
            <p:cNvPr id="352" name="TextBox 351">
              <a:extLst>
                <a:ext uri="{FF2B5EF4-FFF2-40B4-BE49-F238E27FC236}">
                  <a16:creationId xmlns:a16="http://schemas.microsoft.com/office/drawing/2014/main" id="{60A804CF-13E7-4ECD-82D3-42C108DDFDE0}"/>
                </a:ext>
              </a:extLst>
            </p:cNvPr>
            <p:cNvSpPr txBox="1"/>
            <p:nvPr/>
          </p:nvSpPr>
          <p:spPr>
            <a:xfrm>
              <a:off x="4619006" y="2609497"/>
              <a:ext cx="1167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2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+ 15%</a:t>
              </a:r>
            </a:p>
          </p:txBody>
        </p:sp>
      </p:grpSp>
      <p:pic>
        <p:nvPicPr>
          <p:cNvPr id="15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5426973" y="1597371"/>
            <a:ext cx="630794" cy="1011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" name="TextBox 157"/>
          <p:cNvSpPr txBox="1"/>
          <p:nvPr/>
        </p:nvSpPr>
        <p:spPr>
          <a:xfrm>
            <a:off x="6561887" y="795189"/>
            <a:ext cx="10684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млн руб.</a:t>
            </a:r>
          </a:p>
        </p:txBody>
      </p:sp>
      <p:sp>
        <p:nvSpPr>
          <p:cNvPr id="168" name="Oval 56"/>
          <p:cNvSpPr/>
          <p:nvPr/>
        </p:nvSpPr>
        <p:spPr>
          <a:xfrm>
            <a:off x="2303177" y="2704701"/>
            <a:ext cx="816261" cy="762353"/>
          </a:xfrm>
          <a:prstGeom prst="ellipse">
            <a:avLst/>
          </a:prstGeom>
          <a:solidFill>
            <a:srgbClr val="3D9FAC"/>
          </a:solidFill>
          <a:ln w="38100" cap="flat" cmpd="sng" algn="ctr">
            <a:noFill/>
            <a:prstDash val="sysDot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0" cap="none" spc="0" normalizeH="0" baseline="0" noProof="0">
              <a:ln>
                <a:noFill/>
              </a:ln>
              <a:solidFill>
                <a:srgbClr val="FEB834">
                  <a:lumMod val="75000"/>
                </a:srgbClr>
              </a:solidFill>
              <a:effectLst/>
              <a:uLnTx/>
              <a:uFillTx/>
              <a:latin typeface="FontAwesome" pitchFamily="2" charset="0"/>
              <a:ea typeface="+mn-ea"/>
              <a:cs typeface="+mn-cs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731218" y="714039"/>
            <a:ext cx="3233120" cy="2275042"/>
            <a:chOff x="98410" y="746726"/>
            <a:chExt cx="3233120" cy="2120054"/>
          </a:xfrm>
        </p:grpSpPr>
        <p:sp>
          <p:nvSpPr>
            <p:cNvPr id="159" name="Bent Arrow 13"/>
            <p:cNvSpPr/>
            <p:nvPr/>
          </p:nvSpPr>
          <p:spPr>
            <a:xfrm rot="10800000" flipH="1" flipV="1">
              <a:off x="495149" y="1347384"/>
              <a:ext cx="1248619" cy="452756"/>
            </a:xfrm>
            <a:prstGeom prst="bentArrow">
              <a:avLst>
                <a:gd name="adj1" fmla="val 17673"/>
                <a:gd name="adj2" fmla="val 3577"/>
                <a:gd name="adj3" fmla="val 0"/>
                <a:gd name="adj4" fmla="val 70302"/>
              </a:avLst>
            </a:prstGeom>
            <a:solidFill>
              <a:schemeClr val="accent3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160" name="Group 9"/>
            <p:cNvGrpSpPr/>
            <p:nvPr/>
          </p:nvGrpSpPr>
          <p:grpSpPr>
            <a:xfrm flipH="1" flipV="1">
              <a:off x="1917984" y="906638"/>
              <a:ext cx="753197" cy="1543009"/>
              <a:chOff x="2983524" y="1737892"/>
              <a:chExt cx="1208855" cy="3002775"/>
            </a:xfrm>
            <a:solidFill>
              <a:srgbClr val="3BC7E2"/>
            </a:solidFill>
          </p:grpSpPr>
          <p:sp>
            <p:nvSpPr>
              <p:cNvPr id="161" name="Bent Arrow 10"/>
              <p:cNvSpPr/>
              <p:nvPr/>
            </p:nvSpPr>
            <p:spPr>
              <a:xfrm rot="16200000">
                <a:off x="2640731" y="2080685"/>
                <a:ext cx="1515381" cy="829796"/>
              </a:xfrm>
              <a:prstGeom prst="bentArrow">
                <a:avLst>
                  <a:gd name="adj1" fmla="val 20500"/>
                  <a:gd name="adj2" fmla="val 10250"/>
                  <a:gd name="adj3" fmla="val 0"/>
                  <a:gd name="adj4" fmla="val 71708"/>
                </a:avLst>
              </a:prstGeom>
              <a:solidFill>
                <a:schemeClr val="accent3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2" name="Bent Arrow 11"/>
              <p:cNvSpPr/>
              <p:nvPr/>
            </p:nvSpPr>
            <p:spPr>
              <a:xfrm rot="5400000">
                <a:off x="2888187" y="3436475"/>
                <a:ext cx="1738804" cy="869580"/>
              </a:xfrm>
              <a:prstGeom prst="bentArrow">
                <a:avLst>
                  <a:gd name="adj1" fmla="val 17673"/>
                  <a:gd name="adj2" fmla="val 10250"/>
                  <a:gd name="adj3" fmla="val 0"/>
                  <a:gd name="adj4" fmla="val 70302"/>
                </a:avLst>
              </a:prstGeom>
              <a:solidFill>
                <a:schemeClr val="accent3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163" name="Up Arrow 5"/>
            <p:cNvSpPr/>
            <p:nvPr/>
          </p:nvSpPr>
          <p:spPr>
            <a:xfrm flipV="1">
              <a:off x="1764943" y="773533"/>
              <a:ext cx="167541" cy="1523971"/>
            </a:xfrm>
            <a:prstGeom prst="upArrow">
              <a:avLst>
                <a:gd name="adj1" fmla="val 53549"/>
                <a:gd name="adj2" fmla="val 0"/>
              </a:avLst>
            </a:prstGeom>
            <a:solidFill>
              <a:srgbClr val="FEB83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164" name="Group 8"/>
            <p:cNvGrpSpPr/>
            <p:nvPr/>
          </p:nvGrpSpPr>
          <p:grpSpPr>
            <a:xfrm flipV="1">
              <a:off x="1023441" y="1201241"/>
              <a:ext cx="835890" cy="1665539"/>
              <a:chOff x="2625351" y="1576060"/>
              <a:chExt cx="1341572" cy="3345921"/>
            </a:xfrm>
            <a:solidFill>
              <a:srgbClr val="3D9FAC"/>
            </a:solidFill>
          </p:grpSpPr>
          <p:sp>
            <p:nvSpPr>
              <p:cNvPr id="165" name="Bent Arrow 4"/>
              <p:cNvSpPr/>
              <p:nvPr/>
            </p:nvSpPr>
            <p:spPr>
              <a:xfrm rot="16200000">
                <a:off x="1944844" y="2256567"/>
                <a:ext cx="2083624" cy="722610"/>
              </a:xfrm>
              <a:prstGeom prst="bentArrow">
                <a:avLst>
                  <a:gd name="adj1" fmla="val 22756"/>
                  <a:gd name="adj2" fmla="val 10438"/>
                  <a:gd name="adj3" fmla="val 50000"/>
                  <a:gd name="adj4" fmla="val 7030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6" name="Bent Arrow 7"/>
              <p:cNvSpPr/>
              <p:nvPr/>
            </p:nvSpPr>
            <p:spPr>
              <a:xfrm rot="5400000">
                <a:off x="2840274" y="3795332"/>
                <a:ext cx="1436772" cy="816526"/>
              </a:xfrm>
              <a:prstGeom prst="bentArrow">
                <a:avLst>
                  <a:gd name="adj1" fmla="val 19506"/>
                  <a:gd name="adj2" fmla="val 11167"/>
                  <a:gd name="adj3" fmla="val 29331"/>
                  <a:gd name="adj4" fmla="val 53802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167" name="Oval 55"/>
            <p:cNvSpPr/>
            <p:nvPr/>
          </p:nvSpPr>
          <p:spPr>
            <a:xfrm>
              <a:off x="1434412" y="1957791"/>
              <a:ext cx="824662" cy="766425"/>
            </a:xfrm>
            <a:prstGeom prst="ellipse">
              <a:avLst/>
            </a:prstGeom>
            <a:solidFill>
              <a:srgbClr val="FEB834"/>
            </a:solidFill>
            <a:ln w="38100" cap="flat" cmpd="sng" algn="ctr">
              <a:noFill/>
              <a:prstDash val="sysDot"/>
            </a:ln>
            <a:effectLst/>
          </p:spPr>
          <p:txBody>
            <a:bodyPr tIns="0" bIns="9144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EB834">
                    <a:lumMod val="75000"/>
                  </a:srgbClr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endParaRPr>
            </a:p>
          </p:txBody>
        </p:sp>
        <p:sp>
          <p:nvSpPr>
            <p:cNvPr id="169" name="Oval 64"/>
            <p:cNvSpPr/>
            <p:nvPr/>
          </p:nvSpPr>
          <p:spPr>
            <a:xfrm>
              <a:off x="98410" y="1670951"/>
              <a:ext cx="793475" cy="746091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8100" cap="flat" cmpd="sng" algn="ctr">
              <a:noFill/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70" name="Oval 53"/>
            <p:cNvSpPr/>
            <p:nvPr/>
          </p:nvSpPr>
          <p:spPr>
            <a:xfrm>
              <a:off x="2264057" y="1813707"/>
              <a:ext cx="882310" cy="77295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8100" cap="flat" cmpd="sng" algn="ctr">
              <a:noFill/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EB834">
                    <a:lumMod val="75000"/>
                  </a:srgbClr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endParaRPr>
            </a:p>
          </p:txBody>
        </p:sp>
        <p:sp>
          <p:nvSpPr>
            <p:cNvPr id="171" name="Bent Arrow 14"/>
            <p:cNvSpPr/>
            <p:nvPr/>
          </p:nvSpPr>
          <p:spPr>
            <a:xfrm rot="10800000" flipV="1">
              <a:off x="2065260" y="1032904"/>
              <a:ext cx="847525" cy="430834"/>
            </a:xfrm>
            <a:prstGeom prst="bentArrow">
              <a:avLst>
                <a:gd name="adj1" fmla="val 17673"/>
                <a:gd name="adj2" fmla="val 3577"/>
                <a:gd name="adj3" fmla="val 0"/>
                <a:gd name="adj4" fmla="val 70302"/>
              </a:avLst>
            </a:prstGeom>
            <a:solidFill>
              <a:srgbClr val="FF661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2" name="Oval 66"/>
            <p:cNvSpPr/>
            <p:nvPr/>
          </p:nvSpPr>
          <p:spPr>
            <a:xfrm>
              <a:off x="2702082" y="1267474"/>
              <a:ext cx="629448" cy="561141"/>
            </a:xfrm>
            <a:prstGeom prst="ellipse">
              <a:avLst/>
            </a:prstGeom>
            <a:solidFill>
              <a:srgbClr val="FF6619"/>
            </a:solidFill>
            <a:ln w="38100" cap="flat" cmpd="sng" algn="ctr">
              <a:noFill/>
              <a:prstDash val="sysDot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EB834">
                    <a:lumMod val="75000"/>
                  </a:srgbClr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endParaRPr>
            </a:p>
          </p:txBody>
        </p:sp>
        <p:sp>
          <p:nvSpPr>
            <p:cNvPr id="173" name="Rounded Rectangle 163"/>
            <p:cNvSpPr/>
            <p:nvPr/>
          </p:nvSpPr>
          <p:spPr>
            <a:xfrm>
              <a:off x="770187" y="746726"/>
              <a:ext cx="1958760" cy="565124"/>
            </a:xfrm>
            <a:prstGeom prst="roundRect">
              <a:avLst>
                <a:gd name="adj" fmla="val 6876"/>
              </a:avLst>
            </a:prstGeom>
            <a:solidFill>
              <a:srgbClr val="00808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1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Ставки налога на доходы физических лиц</a:t>
              </a:r>
              <a:endParaRPr kumimoji="0" lang="en-US" sz="11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74" name="Text Placeholder 3"/>
          <p:cNvSpPr txBox="1"/>
          <p:nvPr/>
        </p:nvSpPr>
        <p:spPr>
          <a:xfrm>
            <a:off x="3154827" y="2227938"/>
            <a:ext cx="617157" cy="3693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%</a:t>
            </a:r>
          </a:p>
        </p:txBody>
      </p:sp>
      <p:sp>
        <p:nvSpPr>
          <p:cNvPr id="175" name="Text Placeholder 3"/>
          <p:cNvSpPr txBox="1"/>
          <p:nvPr/>
        </p:nvSpPr>
        <p:spPr>
          <a:xfrm>
            <a:off x="1828926" y="1882139"/>
            <a:ext cx="617157" cy="3693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%</a:t>
            </a:r>
          </a:p>
        </p:txBody>
      </p:sp>
      <p:sp>
        <p:nvSpPr>
          <p:cNvPr id="176" name="Text Placeholder 3"/>
          <p:cNvSpPr txBox="1"/>
          <p:nvPr/>
        </p:nvSpPr>
        <p:spPr>
          <a:xfrm>
            <a:off x="4051643" y="2108623"/>
            <a:ext cx="617157" cy="3693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35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%</a:t>
            </a:r>
          </a:p>
        </p:txBody>
      </p:sp>
      <p:sp>
        <p:nvSpPr>
          <p:cNvPr id="177" name="Text Placeholder 3"/>
          <p:cNvSpPr txBox="1"/>
          <p:nvPr/>
        </p:nvSpPr>
        <p:spPr>
          <a:xfrm>
            <a:off x="2404319" y="2890711"/>
            <a:ext cx="617157" cy="3693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%</a:t>
            </a:r>
          </a:p>
        </p:txBody>
      </p:sp>
      <p:sp>
        <p:nvSpPr>
          <p:cNvPr id="178" name="Text Placeholder 3"/>
          <p:cNvSpPr txBox="1"/>
          <p:nvPr/>
        </p:nvSpPr>
        <p:spPr>
          <a:xfrm>
            <a:off x="4432290" y="1364844"/>
            <a:ext cx="445635" cy="3693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%</a:t>
            </a:r>
          </a:p>
        </p:txBody>
      </p:sp>
      <p:sp>
        <p:nvSpPr>
          <p:cNvPr id="200" name="Text Placeholder 3"/>
          <p:cNvSpPr txBox="1"/>
          <p:nvPr/>
        </p:nvSpPr>
        <p:spPr>
          <a:xfrm>
            <a:off x="396260" y="1528692"/>
            <a:ext cx="1177335" cy="5909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Доходы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нерезидентов РФ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2" name="Text Placeholder 3"/>
          <p:cNvSpPr txBox="1"/>
          <p:nvPr/>
        </p:nvSpPr>
        <p:spPr>
          <a:xfrm>
            <a:off x="4202855" y="2740314"/>
            <a:ext cx="1586280" cy="60939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srgbClr val="1848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выигрыши, призы;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srgbClr val="1848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страховые выплаты;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kumimoji="0" lang="ru-RU" sz="900" b="0" i="0" u="none" strike="noStrike" kern="1200" cap="none" spc="0" normalizeH="0" baseline="0" noProof="0" err="1">
                <a:ln>
                  <a:noFill/>
                </a:ln>
                <a:solidFill>
                  <a:srgbClr val="1848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ддоходы по вкладам в банках.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1848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4" name="Text Placeholder 3"/>
          <p:cNvSpPr txBox="1"/>
          <p:nvPr/>
        </p:nvSpPr>
        <p:spPr>
          <a:xfrm>
            <a:off x="3110470" y="2915131"/>
            <a:ext cx="1177335" cy="36933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rgbClr val="E2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Основная ставка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E2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5" name="Text Placeholder 3"/>
          <p:cNvSpPr txBox="1"/>
          <p:nvPr/>
        </p:nvSpPr>
        <p:spPr>
          <a:xfrm>
            <a:off x="4824810" y="860460"/>
            <a:ext cx="1583199" cy="54168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kumimoji="0" lang="ru-RU" sz="1100" b="0" i="0" u="none" strike="noStrike" kern="1200" cap="none" spc="0" normalizeH="0" baseline="0" noProof="0">
                <a:ln>
                  <a:noFill/>
                </a:ln>
                <a:solidFill>
                  <a:srgbClr val="E2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дивиденды;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kumimoji="0" lang="ru-RU" sz="1100" b="0" i="0" u="none" strike="noStrike" kern="1200" cap="none" spc="0" normalizeH="0" baseline="0" noProof="0">
                <a:ln>
                  <a:noFill/>
                </a:ln>
                <a:solidFill>
                  <a:srgbClr val="E2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проценты по облигациям;</a:t>
            </a: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E2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90" name="组合 2"/>
          <p:cNvGrpSpPr/>
          <p:nvPr/>
        </p:nvGrpSpPr>
        <p:grpSpPr>
          <a:xfrm>
            <a:off x="322169" y="4039944"/>
            <a:ext cx="3001078" cy="1739623"/>
            <a:chOff x="2636838" y="1553035"/>
            <a:chExt cx="6918325" cy="3575369"/>
          </a:xfrm>
        </p:grpSpPr>
        <p:sp>
          <p:nvSpPr>
            <p:cNvPr id="491" name="任意多边形 19">
              <a:extLst>
                <a:ext uri="{FF2B5EF4-FFF2-40B4-BE49-F238E27FC236}">
                  <a16:creationId xmlns:a16="http://schemas.microsoft.com/office/drawing/2014/main" id="{7B362AB3-EE37-481F-80C9-99BC010BA00F}"/>
                </a:ext>
              </a:extLst>
            </p:cNvPr>
            <p:cNvSpPr/>
            <p:nvPr/>
          </p:nvSpPr>
          <p:spPr bwMode="auto">
            <a:xfrm>
              <a:off x="2636838" y="3335765"/>
              <a:ext cx="3478981" cy="1215211"/>
            </a:xfrm>
            <a:custGeom>
              <a:gdLst>
                <a:gd name="T0" fmla="*/ 1440 w 2266"/>
                <a:gd name="T1" fmla="*/ 636 h 791"/>
                <a:gd name="T2" fmla="*/ 346 w 2266"/>
                <a:gd name="T3" fmla="*/ 368 h 791"/>
                <a:gd name="T4" fmla="*/ 0 w 2266"/>
                <a:gd name="T5" fmla="*/ 458 h 791"/>
                <a:gd name="T6" fmla="*/ 0 w 2266"/>
                <a:gd name="T7" fmla="*/ 791 h 791"/>
                <a:gd name="T8" fmla="*/ 2266 w 2266"/>
                <a:gd name="T9" fmla="*/ 791 h 791"/>
                <a:gd name="T10" fmla="*/ 1440 w 2266"/>
                <a:gd name="T11" fmla="*/ 636 h 7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66" h="791">
                  <a:moveTo>
                    <a:pt x="1440" y="636"/>
                  </a:moveTo>
                  <a:cubicBezTo>
                    <a:pt x="1036" y="424"/>
                    <a:pt x="1051" y="0"/>
                    <a:pt x="346" y="368"/>
                  </a:cubicBezTo>
                  <a:cubicBezTo>
                    <a:pt x="189" y="450"/>
                    <a:pt x="80" y="471"/>
                    <a:pt x="0" y="458"/>
                  </a:cubicBezTo>
                  <a:cubicBezTo>
                    <a:pt x="0" y="791"/>
                    <a:pt x="0" y="791"/>
                    <a:pt x="0" y="791"/>
                  </a:cubicBezTo>
                  <a:cubicBezTo>
                    <a:pt x="2266" y="791"/>
                    <a:pt x="2266" y="791"/>
                    <a:pt x="2266" y="791"/>
                  </a:cubicBezTo>
                  <a:cubicBezTo>
                    <a:pt x="1930" y="693"/>
                    <a:pt x="1680" y="762"/>
                    <a:pt x="1440" y="636"/>
                  </a:cubicBez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2" name="任意多边形 20">
              <a:extLst>
                <a:ext uri="{FF2B5EF4-FFF2-40B4-BE49-F238E27FC236}">
                  <a16:creationId xmlns:a16="http://schemas.microsoft.com/office/drawing/2014/main" id="{49A2549D-9FE2-41A4-88ED-C6BB7ABAB958}"/>
                </a:ext>
              </a:extLst>
            </p:cNvPr>
            <p:cNvSpPr/>
            <p:nvPr/>
          </p:nvSpPr>
          <p:spPr bwMode="auto">
            <a:xfrm>
              <a:off x="7854408" y="3505120"/>
              <a:ext cx="1700755" cy="1045856"/>
            </a:xfrm>
            <a:custGeom>
              <a:gdLst>
                <a:gd name="T0" fmla="*/ 713 w 1108"/>
                <a:gd name="T1" fmla="*/ 62 h 681"/>
                <a:gd name="T2" fmla="*/ 0 w 1108"/>
                <a:gd name="T3" fmla="*/ 681 h 681"/>
                <a:gd name="T4" fmla="*/ 1108 w 1108"/>
                <a:gd name="T5" fmla="*/ 681 h 681"/>
                <a:gd name="T6" fmla="*/ 1108 w 1108"/>
                <a:gd name="T7" fmla="*/ 274 h 681"/>
                <a:gd name="T8" fmla="*/ 713 w 1108"/>
                <a:gd name="T9" fmla="*/ 62 h 6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8" h="681">
                  <a:moveTo>
                    <a:pt x="713" y="62"/>
                  </a:moveTo>
                  <a:cubicBezTo>
                    <a:pt x="530" y="112"/>
                    <a:pt x="4" y="677"/>
                    <a:pt x="0" y="681"/>
                  </a:cubicBezTo>
                  <a:cubicBezTo>
                    <a:pt x="1108" y="681"/>
                    <a:pt x="1108" y="681"/>
                    <a:pt x="1108" y="681"/>
                  </a:cubicBezTo>
                  <a:cubicBezTo>
                    <a:pt x="1108" y="274"/>
                    <a:pt x="1108" y="274"/>
                    <a:pt x="1108" y="274"/>
                  </a:cubicBezTo>
                  <a:cubicBezTo>
                    <a:pt x="995" y="169"/>
                    <a:pt x="940" y="0"/>
                    <a:pt x="713" y="62"/>
                  </a:cubicBez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3" name="任意多边形 21">
              <a:extLst>
                <a:ext uri="{FF2B5EF4-FFF2-40B4-BE49-F238E27FC236}">
                  <a16:creationId xmlns:a16="http://schemas.microsoft.com/office/drawing/2014/main" id="{DBFC7750-DBA0-4C1D-87ED-B16F4E0AAFE0}"/>
                </a:ext>
              </a:extLst>
            </p:cNvPr>
            <p:cNvSpPr/>
            <p:nvPr/>
          </p:nvSpPr>
          <p:spPr bwMode="auto">
            <a:xfrm>
              <a:off x="3610629" y="1575556"/>
              <a:ext cx="807138" cy="1508880"/>
            </a:xfrm>
            <a:custGeom>
              <a:gdLst>
                <a:gd name="T0" fmla="*/ 387 w 526"/>
                <a:gd name="T1" fmla="*/ 627 h 982"/>
                <a:gd name="T2" fmla="*/ 492 w 526"/>
                <a:gd name="T3" fmla="*/ 511 h 982"/>
                <a:gd name="T4" fmla="*/ 477 w 526"/>
                <a:gd name="T5" fmla="*/ 339 h 982"/>
                <a:gd name="T6" fmla="*/ 125 w 526"/>
                <a:gd name="T7" fmla="*/ 146 h 982"/>
                <a:gd name="T8" fmla="*/ 42 w 526"/>
                <a:gd name="T9" fmla="*/ 415 h 982"/>
                <a:gd name="T10" fmla="*/ 13 w 526"/>
                <a:gd name="T11" fmla="*/ 736 h 982"/>
                <a:gd name="T12" fmla="*/ 243 w 526"/>
                <a:gd name="T13" fmla="*/ 949 h 982"/>
                <a:gd name="T14" fmla="*/ 403 w 526"/>
                <a:gd name="T15" fmla="*/ 832 h 982"/>
                <a:gd name="T16" fmla="*/ 387 w 526"/>
                <a:gd name="T17" fmla="*/ 627 h 98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6" h="982">
                  <a:moveTo>
                    <a:pt x="387" y="627"/>
                  </a:moveTo>
                  <a:cubicBezTo>
                    <a:pt x="404" y="575"/>
                    <a:pt x="463" y="556"/>
                    <a:pt x="492" y="511"/>
                  </a:cubicBezTo>
                  <a:cubicBezTo>
                    <a:pt x="526" y="460"/>
                    <a:pt x="513" y="386"/>
                    <a:pt x="477" y="339"/>
                  </a:cubicBezTo>
                  <a:cubicBezTo>
                    <a:pt x="475" y="336"/>
                    <a:pt x="304" y="0"/>
                    <a:pt x="125" y="146"/>
                  </a:cubicBezTo>
                  <a:cubicBezTo>
                    <a:pt x="73" y="189"/>
                    <a:pt x="49" y="345"/>
                    <a:pt x="42" y="415"/>
                  </a:cubicBezTo>
                  <a:cubicBezTo>
                    <a:pt x="32" y="522"/>
                    <a:pt x="23" y="629"/>
                    <a:pt x="13" y="736"/>
                  </a:cubicBezTo>
                  <a:cubicBezTo>
                    <a:pt x="0" y="876"/>
                    <a:pt x="114" y="982"/>
                    <a:pt x="243" y="949"/>
                  </a:cubicBezTo>
                  <a:cubicBezTo>
                    <a:pt x="297" y="936"/>
                    <a:pt x="382" y="892"/>
                    <a:pt x="403" y="832"/>
                  </a:cubicBezTo>
                  <a:cubicBezTo>
                    <a:pt x="427" y="761"/>
                    <a:pt x="363" y="697"/>
                    <a:pt x="387" y="627"/>
                  </a:cubicBez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4" name="任意多边形 22">
              <a:extLst>
                <a:ext uri="{FF2B5EF4-FFF2-40B4-BE49-F238E27FC236}">
                  <a16:creationId xmlns:a16="http://schemas.microsoft.com/office/drawing/2014/main" id="{D88106DC-0EF4-40BD-80C2-F1AE90DB20CF}"/>
                </a:ext>
              </a:extLst>
            </p:cNvPr>
            <p:cNvSpPr/>
            <p:nvPr/>
          </p:nvSpPr>
          <p:spPr bwMode="auto">
            <a:xfrm>
              <a:off x="3916007" y="3033088"/>
              <a:ext cx="39636" cy="685527"/>
            </a:xfrm>
            <a:custGeom>
              <a:gdLst>
                <a:gd name="T0" fmla="*/ 27 w 44"/>
                <a:gd name="T1" fmla="*/ 761 h 761"/>
                <a:gd name="T2" fmla="*/ 0 w 44"/>
                <a:gd name="T3" fmla="*/ 761 h 761"/>
                <a:gd name="T4" fmla="*/ 17 w 44"/>
                <a:gd name="T5" fmla="*/ 0 h 761"/>
                <a:gd name="T6" fmla="*/ 44 w 44"/>
                <a:gd name="T7" fmla="*/ 0 h 761"/>
                <a:gd name="T8" fmla="*/ 27 w 44"/>
                <a:gd name="T9" fmla="*/ 761 h 7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761">
                  <a:moveTo>
                    <a:pt x="27" y="761"/>
                  </a:moveTo>
                  <a:lnTo>
                    <a:pt x="0" y="761"/>
                  </a:lnTo>
                  <a:lnTo>
                    <a:pt x="17" y="0"/>
                  </a:lnTo>
                  <a:lnTo>
                    <a:pt x="44" y="0"/>
                  </a:lnTo>
                  <a:lnTo>
                    <a:pt x="27" y="761"/>
                  </a:ln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5" name="任意多边形 23">
              <a:extLst>
                <a:ext uri="{FF2B5EF4-FFF2-40B4-BE49-F238E27FC236}">
                  <a16:creationId xmlns:a16="http://schemas.microsoft.com/office/drawing/2014/main" id="{47EC41EC-7741-4C4B-B059-464F85B2DF16}"/>
                </a:ext>
              </a:extLst>
            </p:cNvPr>
            <p:cNvSpPr/>
            <p:nvPr/>
          </p:nvSpPr>
          <p:spPr bwMode="auto">
            <a:xfrm>
              <a:off x="3931322" y="2289909"/>
              <a:ext cx="41438" cy="743180"/>
            </a:xfrm>
            <a:custGeom>
              <a:gdLst>
                <a:gd name="T0" fmla="*/ 27 w 46"/>
                <a:gd name="T1" fmla="*/ 825 h 825"/>
                <a:gd name="T2" fmla="*/ 0 w 46"/>
                <a:gd name="T3" fmla="*/ 825 h 825"/>
                <a:gd name="T4" fmla="*/ 19 w 46"/>
                <a:gd name="T5" fmla="*/ 0 h 825"/>
                <a:gd name="T6" fmla="*/ 46 w 46"/>
                <a:gd name="T7" fmla="*/ 0 h 825"/>
                <a:gd name="T8" fmla="*/ 27 w 46"/>
                <a:gd name="T9" fmla="*/ 825 h 8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825">
                  <a:moveTo>
                    <a:pt x="27" y="825"/>
                  </a:moveTo>
                  <a:lnTo>
                    <a:pt x="0" y="825"/>
                  </a:lnTo>
                  <a:lnTo>
                    <a:pt x="19" y="0"/>
                  </a:lnTo>
                  <a:lnTo>
                    <a:pt x="46" y="0"/>
                  </a:lnTo>
                  <a:lnTo>
                    <a:pt x="27" y="825"/>
                  </a:lnTo>
                  <a:close/>
                </a:path>
              </a:pathLst>
            </a:cu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6" name="任意多边形 24">
              <a:extLst>
                <a:ext uri="{FF2B5EF4-FFF2-40B4-BE49-F238E27FC236}">
                  <a16:creationId xmlns:a16="http://schemas.microsoft.com/office/drawing/2014/main" id="{5E86260B-24CC-4F3C-A71A-35C6D3D25505}"/>
                </a:ext>
              </a:extLst>
            </p:cNvPr>
            <p:cNvSpPr/>
            <p:nvPr/>
          </p:nvSpPr>
          <p:spPr bwMode="auto">
            <a:xfrm>
              <a:off x="3765570" y="2243967"/>
              <a:ext cx="400867" cy="217999"/>
            </a:xfrm>
            <a:custGeom>
              <a:gdLst>
                <a:gd name="T0" fmla="*/ 215 w 445"/>
                <a:gd name="T1" fmla="*/ 242 h 242"/>
                <a:gd name="T2" fmla="*/ 0 w 445"/>
                <a:gd name="T3" fmla="*/ 112 h 242"/>
                <a:gd name="T4" fmla="*/ 15 w 445"/>
                <a:gd name="T5" fmla="*/ 90 h 242"/>
                <a:gd name="T6" fmla="*/ 211 w 445"/>
                <a:gd name="T7" fmla="*/ 208 h 242"/>
                <a:gd name="T8" fmla="*/ 424 w 445"/>
                <a:gd name="T9" fmla="*/ 0 h 242"/>
                <a:gd name="T10" fmla="*/ 445 w 445"/>
                <a:gd name="T11" fmla="*/ 20 h 242"/>
                <a:gd name="T12" fmla="*/ 215 w 445"/>
                <a:gd name="T13" fmla="*/ 242 h 2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5" h="241">
                  <a:moveTo>
                    <a:pt x="215" y="242"/>
                  </a:moveTo>
                  <a:lnTo>
                    <a:pt x="0" y="112"/>
                  </a:lnTo>
                  <a:lnTo>
                    <a:pt x="15" y="90"/>
                  </a:lnTo>
                  <a:lnTo>
                    <a:pt x="211" y="208"/>
                  </a:lnTo>
                  <a:lnTo>
                    <a:pt x="424" y="0"/>
                  </a:lnTo>
                  <a:lnTo>
                    <a:pt x="445" y="20"/>
                  </a:lnTo>
                  <a:lnTo>
                    <a:pt x="215" y="242"/>
                  </a:lnTo>
                  <a:close/>
                </a:path>
              </a:pathLst>
            </a:cu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7" name="任意多边形 25">
              <a:extLst>
                <a:ext uri="{FF2B5EF4-FFF2-40B4-BE49-F238E27FC236}">
                  <a16:creationId xmlns:a16="http://schemas.microsoft.com/office/drawing/2014/main" id="{F8A60160-27E9-4E4B-B9C0-2C9F47F6CF29}"/>
                </a:ext>
              </a:extLst>
            </p:cNvPr>
            <p:cNvSpPr/>
            <p:nvPr/>
          </p:nvSpPr>
          <p:spPr bwMode="auto">
            <a:xfrm>
              <a:off x="3750256" y="2642131"/>
              <a:ext cx="429693" cy="99091"/>
            </a:xfrm>
            <a:custGeom>
              <a:gdLst>
                <a:gd name="T0" fmla="*/ 222 w 477"/>
                <a:gd name="T1" fmla="*/ 110 h 110"/>
                <a:gd name="T2" fmla="*/ 0 w 477"/>
                <a:gd name="T3" fmla="*/ 25 h 110"/>
                <a:gd name="T4" fmla="*/ 9 w 477"/>
                <a:gd name="T5" fmla="*/ 0 h 110"/>
                <a:gd name="T6" fmla="*/ 223 w 477"/>
                <a:gd name="T7" fmla="*/ 81 h 110"/>
                <a:gd name="T8" fmla="*/ 470 w 477"/>
                <a:gd name="T9" fmla="*/ 15 h 110"/>
                <a:gd name="T10" fmla="*/ 477 w 477"/>
                <a:gd name="T11" fmla="*/ 42 h 110"/>
                <a:gd name="T12" fmla="*/ 222 w 477"/>
                <a:gd name="T13" fmla="*/ 110 h 1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110">
                  <a:moveTo>
                    <a:pt x="222" y="110"/>
                  </a:moveTo>
                  <a:lnTo>
                    <a:pt x="0" y="25"/>
                  </a:lnTo>
                  <a:lnTo>
                    <a:pt x="9" y="0"/>
                  </a:lnTo>
                  <a:lnTo>
                    <a:pt x="223" y="81"/>
                  </a:lnTo>
                  <a:lnTo>
                    <a:pt x="470" y="15"/>
                  </a:lnTo>
                  <a:lnTo>
                    <a:pt x="477" y="42"/>
                  </a:lnTo>
                  <a:lnTo>
                    <a:pt x="222" y="110"/>
                  </a:lnTo>
                  <a:close/>
                </a:path>
              </a:pathLst>
            </a:cu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8" name="任意多边形 26">
              <a:extLst>
                <a:ext uri="{FF2B5EF4-FFF2-40B4-BE49-F238E27FC236}">
                  <a16:creationId xmlns:a16="http://schemas.microsoft.com/office/drawing/2014/main" id="{9F1D9110-CB57-4B10-AC64-F7040169CE1B}"/>
                </a:ext>
              </a:extLst>
            </p:cNvPr>
            <p:cNvSpPr/>
            <p:nvPr/>
          </p:nvSpPr>
          <p:spPr bwMode="auto">
            <a:xfrm>
              <a:off x="4031313" y="2564660"/>
              <a:ext cx="73868" cy="145033"/>
            </a:xfrm>
            <a:custGeom>
              <a:gdLst>
                <a:gd name="T0" fmla="*/ 24 w 82"/>
                <a:gd name="T1" fmla="*/ 161 h 161"/>
                <a:gd name="T2" fmla="*/ 0 w 82"/>
                <a:gd name="T3" fmla="*/ 150 h 161"/>
                <a:gd name="T4" fmla="*/ 56 w 82"/>
                <a:gd name="T5" fmla="*/ 0 h 161"/>
                <a:gd name="T6" fmla="*/ 82 w 82"/>
                <a:gd name="T7" fmla="*/ 11 h 161"/>
                <a:gd name="T8" fmla="*/ 24 w 82"/>
                <a:gd name="T9" fmla="*/ 161 h 1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61">
                  <a:moveTo>
                    <a:pt x="24" y="161"/>
                  </a:moveTo>
                  <a:lnTo>
                    <a:pt x="0" y="150"/>
                  </a:lnTo>
                  <a:lnTo>
                    <a:pt x="56" y="0"/>
                  </a:lnTo>
                  <a:lnTo>
                    <a:pt x="82" y="11"/>
                  </a:lnTo>
                  <a:lnTo>
                    <a:pt x="24" y="161"/>
                  </a:lnTo>
                  <a:close/>
                </a:path>
              </a:pathLst>
            </a:cu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9" name="任意多边形 27">
              <a:extLst>
                <a:ext uri="{FF2B5EF4-FFF2-40B4-BE49-F238E27FC236}">
                  <a16:creationId xmlns:a16="http://schemas.microsoft.com/office/drawing/2014/main" id="{8EE1DDE7-1F98-4696-9CEA-8541BB73F6A2}"/>
                </a:ext>
              </a:extLst>
            </p:cNvPr>
            <p:cNvSpPr/>
            <p:nvPr/>
          </p:nvSpPr>
          <p:spPr bwMode="auto">
            <a:xfrm>
              <a:off x="3831330" y="2252975"/>
              <a:ext cx="26124" cy="126115"/>
            </a:xfrm>
            <a:custGeom>
              <a:gdLst>
                <a:gd name="T0" fmla="*/ 2 w 29"/>
                <a:gd name="T1" fmla="*/ 140 h 140"/>
                <a:gd name="T2" fmla="*/ 0 w 29"/>
                <a:gd name="T3" fmla="*/ 0 h 140"/>
                <a:gd name="T4" fmla="*/ 28 w 29"/>
                <a:gd name="T5" fmla="*/ 0 h 140"/>
                <a:gd name="T6" fmla="*/ 29 w 29"/>
                <a:gd name="T7" fmla="*/ 140 h 140"/>
                <a:gd name="T8" fmla="*/ 2 w 29"/>
                <a:gd name="T9" fmla="*/ 140 h 1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40">
                  <a:moveTo>
                    <a:pt x="2" y="140"/>
                  </a:moveTo>
                  <a:lnTo>
                    <a:pt x="0" y="0"/>
                  </a:lnTo>
                  <a:lnTo>
                    <a:pt x="28" y="0"/>
                  </a:lnTo>
                  <a:lnTo>
                    <a:pt x="29" y="140"/>
                  </a:lnTo>
                  <a:lnTo>
                    <a:pt x="2" y="140"/>
                  </a:lnTo>
                  <a:close/>
                </a:path>
              </a:pathLst>
            </a:cu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0" name="任意多边形 28">
              <a:extLst>
                <a:ext uri="{FF2B5EF4-FFF2-40B4-BE49-F238E27FC236}">
                  <a16:creationId xmlns:a16="http://schemas.microsoft.com/office/drawing/2014/main" id="{6FC073ED-A746-46A4-8897-CE5E96AFE333}"/>
                </a:ext>
              </a:extLst>
            </p:cNvPr>
            <p:cNvSpPr/>
            <p:nvPr/>
          </p:nvSpPr>
          <p:spPr bwMode="auto">
            <a:xfrm>
              <a:off x="3251200" y="2549346"/>
              <a:ext cx="333305" cy="806237"/>
            </a:xfrm>
            <a:custGeom>
              <a:gdLst>
                <a:gd name="T0" fmla="*/ 214 w 217"/>
                <a:gd name="T1" fmla="*/ 179 h 525"/>
                <a:gd name="T2" fmla="*/ 189 w 217"/>
                <a:gd name="T3" fmla="*/ 46 h 525"/>
                <a:gd name="T4" fmla="*/ 82 w 217"/>
                <a:gd name="T5" fmla="*/ 11 h 525"/>
                <a:gd name="T6" fmla="*/ 7 w 217"/>
                <a:gd name="T7" fmla="*/ 95 h 525"/>
                <a:gd name="T8" fmla="*/ 18 w 217"/>
                <a:gd name="T9" fmla="*/ 202 h 525"/>
                <a:gd name="T10" fmla="*/ 33 w 217"/>
                <a:gd name="T11" fmla="*/ 447 h 525"/>
                <a:gd name="T12" fmla="*/ 139 w 217"/>
                <a:gd name="T13" fmla="*/ 510 h 525"/>
                <a:gd name="T14" fmla="*/ 203 w 217"/>
                <a:gd name="T15" fmla="*/ 391 h 525"/>
                <a:gd name="T16" fmla="*/ 214 w 217"/>
                <a:gd name="T17" fmla="*/ 179 h 5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525">
                  <a:moveTo>
                    <a:pt x="214" y="179"/>
                  </a:moveTo>
                  <a:cubicBezTo>
                    <a:pt x="216" y="133"/>
                    <a:pt x="217" y="83"/>
                    <a:pt x="189" y="46"/>
                  </a:cubicBezTo>
                  <a:cubicBezTo>
                    <a:pt x="165" y="15"/>
                    <a:pt x="121" y="0"/>
                    <a:pt x="82" y="11"/>
                  </a:cubicBezTo>
                  <a:cubicBezTo>
                    <a:pt x="44" y="22"/>
                    <a:pt x="14" y="56"/>
                    <a:pt x="7" y="95"/>
                  </a:cubicBezTo>
                  <a:cubicBezTo>
                    <a:pt x="1" y="131"/>
                    <a:pt x="13" y="166"/>
                    <a:pt x="18" y="202"/>
                  </a:cubicBezTo>
                  <a:cubicBezTo>
                    <a:pt x="28" y="284"/>
                    <a:pt x="0" y="371"/>
                    <a:pt x="33" y="447"/>
                  </a:cubicBezTo>
                  <a:cubicBezTo>
                    <a:pt x="51" y="489"/>
                    <a:pt x="96" y="525"/>
                    <a:pt x="139" y="510"/>
                  </a:cubicBezTo>
                  <a:cubicBezTo>
                    <a:pt x="185" y="494"/>
                    <a:pt x="200" y="434"/>
                    <a:pt x="203" y="391"/>
                  </a:cubicBezTo>
                  <a:cubicBezTo>
                    <a:pt x="207" y="320"/>
                    <a:pt x="210" y="250"/>
                    <a:pt x="214" y="179"/>
                  </a:cubicBez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1" name="任意多边形 29">
              <a:extLst>
                <a:ext uri="{FF2B5EF4-FFF2-40B4-BE49-F238E27FC236}">
                  <a16:creationId xmlns:a16="http://schemas.microsoft.com/office/drawing/2014/main" id="{74464724-4016-442B-9F89-68FFF5074099}"/>
                </a:ext>
              </a:extLst>
            </p:cNvPr>
            <p:cNvSpPr/>
            <p:nvPr/>
          </p:nvSpPr>
          <p:spPr bwMode="auto">
            <a:xfrm>
              <a:off x="3412447" y="3337567"/>
              <a:ext cx="39636" cy="503561"/>
            </a:xfrm>
            <a:custGeom>
              <a:gdLst>
                <a:gd name="T0" fmla="*/ 17 w 44"/>
                <a:gd name="T1" fmla="*/ 559 h 559"/>
                <a:gd name="T2" fmla="*/ 0 w 44"/>
                <a:gd name="T3" fmla="*/ 0 h 559"/>
                <a:gd name="T4" fmla="*/ 27 w 44"/>
                <a:gd name="T5" fmla="*/ 0 h 559"/>
                <a:gd name="T6" fmla="*/ 44 w 44"/>
                <a:gd name="T7" fmla="*/ 557 h 559"/>
                <a:gd name="T8" fmla="*/ 17 w 44"/>
                <a:gd name="T9" fmla="*/ 559 h 5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559">
                  <a:moveTo>
                    <a:pt x="17" y="559"/>
                  </a:moveTo>
                  <a:lnTo>
                    <a:pt x="0" y="0"/>
                  </a:lnTo>
                  <a:lnTo>
                    <a:pt x="27" y="0"/>
                  </a:lnTo>
                  <a:lnTo>
                    <a:pt x="44" y="557"/>
                  </a:lnTo>
                  <a:lnTo>
                    <a:pt x="17" y="559"/>
                  </a:ln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2" name="任意多边形 30">
              <a:extLst>
                <a:ext uri="{FF2B5EF4-FFF2-40B4-BE49-F238E27FC236}">
                  <a16:creationId xmlns:a16="http://schemas.microsoft.com/office/drawing/2014/main" id="{4BB57250-F385-42FB-8D5A-C7FFFFECEF96}"/>
                </a:ext>
              </a:extLst>
            </p:cNvPr>
            <p:cNvSpPr/>
            <p:nvPr/>
          </p:nvSpPr>
          <p:spPr bwMode="auto">
            <a:xfrm>
              <a:off x="3397133" y="2861031"/>
              <a:ext cx="39636" cy="476536"/>
            </a:xfrm>
            <a:custGeom>
              <a:gdLst>
                <a:gd name="T0" fmla="*/ 17 w 44"/>
                <a:gd name="T1" fmla="*/ 529 h 529"/>
                <a:gd name="T2" fmla="*/ 0 w 44"/>
                <a:gd name="T3" fmla="*/ 0 h 529"/>
                <a:gd name="T4" fmla="*/ 27 w 44"/>
                <a:gd name="T5" fmla="*/ 0 h 529"/>
                <a:gd name="T6" fmla="*/ 44 w 44"/>
                <a:gd name="T7" fmla="*/ 529 h 529"/>
                <a:gd name="T8" fmla="*/ 17 w 44"/>
                <a:gd name="T9" fmla="*/ 529 h 52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529">
                  <a:moveTo>
                    <a:pt x="17" y="529"/>
                  </a:moveTo>
                  <a:lnTo>
                    <a:pt x="0" y="0"/>
                  </a:lnTo>
                  <a:lnTo>
                    <a:pt x="27" y="0"/>
                  </a:lnTo>
                  <a:lnTo>
                    <a:pt x="44" y="529"/>
                  </a:lnTo>
                  <a:lnTo>
                    <a:pt x="17" y="529"/>
                  </a:lnTo>
                  <a:close/>
                </a:path>
              </a:pathLst>
            </a:cu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3" name="任意多边形 31">
              <a:extLst>
                <a:ext uri="{FF2B5EF4-FFF2-40B4-BE49-F238E27FC236}">
                  <a16:creationId xmlns:a16="http://schemas.microsoft.com/office/drawing/2014/main" id="{4F47798D-06F0-4F76-8F95-D2E1218CB880}"/>
                </a:ext>
              </a:extLst>
            </p:cNvPr>
            <p:cNvSpPr/>
            <p:nvPr/>
          </p:nvSpPr>
          <p:spPr bwMode="auto">
            <a:xfrm>
              <a:off x="3316960" y="2890758"/>
              <a:ext cx="208091" cy="139628"/>
            </a:xfrm>
            <a:custGeom>
              <a:gdLst>
                <a:gd name="T0" fmla="*/ 109 w 231"/>
                <a:gd name="T1" fmla="*/ 155 h 155"/>
                <a:gd name="T2" fmla="*/ 0 w 231"/>
                <a:gd name="T3" fmla="*/ 63 h 155"/>
                <a:gd name="T4" fmla="*/ 17 w 231"/>
                <a:gd name="T5" fmla="*/ 42 h 155"/>
                <a:gd name="T6" fmla="*/ 108 w 231"/>
                <a:gd name="T7" fmla="*/ 116 h 155"/>
                <a:gd name="T8" fmla="*/ 212 w 231"/>
                <a:gd name="T9" fmla="*/ 0 h 155"/>
                <a:gd name="T10" fmla="*/ 231 w 231"/>
                <a:gd name="T11" fmla="*/ 18 h 155"/>
                <a:gd name="T12" fmla="*/ 109 w 231"/>
                <a:gd name="T13" fmla="*/ 155 h 1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" h="155">
                  <a:moveTo>
                    <a:pt x="109" y="155"/>
                  </a:moveTo>
                  <a:lnTo>
                    <a:pt x="0" y="63"/>
                  </a:lnTo>
                  <a:lnTo>
                    <a:pt x="17" y="42"/>
                  </a:lnTo>
                  <a:lnTo>
                    <a:pt x="108" y="116"/>
                  </a:lnTo>
                  <a:lnTo>
                    <a:pt x="212" y="0"/>
                  </a:lnTo>
                  <a:lnTo>
                    <a:pt x="231" y="18"/>
                  </a:lnTo>
                  <a:lnTo>
                    <a:pt x="109" y="155"/>
                  </a:lnTo>
                  <a:close/>
                </a:path>
              </a:pathLst>
            </a:cu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4" name="任意多边形 32">
              <a:extLst>
                <a:ext uri="{FF2B5EF4-FFF2-40B4-BE49-F238E27FC236}">
                  <a16:creationId xmlns:a16="http://schemas.microsoft.com/office/drawing/2014/main" id="{6D925DCC-A85D-425A-8657-1246482797B6}"/>
                </a:ext>
              </a:extLst>
            </p:cNvPr>
            <p:cNvSpPr/>
            <p:nvPr/>
          </p:nvSpPr>
          <p:spPr bwMode="auto">
            <a:xfrm>
              <a:off x="3332274" y="3130377"/>
              <a:ext cx="92785" cy="54951"/>
            </a:xfrm>
            <a:custGeom>
              <a:gdLst>
                <a:gd name="T0" fmla="*/ 92 w 103"/>
                <a:gd name="T1" fmla="*/ 61 h 61"/>
                <a:gd name="T2" fmla="*/ 0 w 103"/>
                <a:gd name="T3" fmla="*/ 25 h 61"/>
                <a:gd name="T4" fmla="*/ 9 w 103"/>
                <a:gd name="T5" fmla="*/ 0 h 61"/>
                <a:gd name="T6" fmla="*/ 103 w 103"/>
                <a:gd name="T7" fmla="*/ 36 h 61"/>
                <a:gd name="T8" fmla="*/ 92 w 103"/>
                <a:gd name="T9" fmla="*/ 61 h 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61">
                  <a:moveTo>
                    <a:pt x="92" y="61"/>
                  </a:moveTo>
                  <a:lnTo>
                    <a:pt x="0" y="25"/>
                  </a:lnTo>
                  <a:lnTo>
                    <a:pt x="9" y="0"/>
                  </a:lnTo>
                  <a:lnTo>
                    <a:pt x="103" y="36"/>
                  </a:lnTo>
                  <a:lnTo>
                    <a:pt x="92" y="61"/>
                  </a:lnTo>
                  <a:close/>
                </a:path>
              </a:pathLst>
            </a:cu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5" name="任意多边形 33">
              <a:extLst>
                <a:ext uri="{FF2B5EF4-FFF2-40B4-BE49-F238E27FC236}">
                  <a16:creationId xmlns:a16="http://schemas.microsoft.com/office/drawing/2014/main" id="{5C91BE1F-46BD-4B29-B00D-DF6FC1EC2B76}"/>
                </a:ext>
              </a:extLst>
            </p:cNvPr>
            <p:cNvSpPr/>
            <p:nvPr/>
          </p:nvSpPr>
          <p:spPr bwMode="auto">
            <a:xfrm>
              <a:off x="8593083" y="1553035"/>
              <a:ext cx="833262" cy="1680036"/>
            </a:xfrm>
            <a:custGeom>
              <a:gdLst>
                <a:gd name="T0" fmla="*/ 139 w 543"/>
                <a:gd name="T1" fmla="*/ 681 h 1094"/>
                <a:gd name="T2" fmla="*/ 33 w 543"/>
                <a:gd name="T3" fmla="*/ 546 h 1094"/>
                <a:gd name="T4" fmla="*/ 64 w 543"/>
                <a:gd name="T5" fmla="*/ 358 h 1094"/>
                <a:gd name="T6" fmla="*/ 467 w 543"/>
                <a:gd name="T7" fmla="*/ 176 h 1094"/>
                <a:gd name="T8" fmla="*/ 535 w 543"/>
                <a:gd name="T9" fmla="*/ 478 h 1094"/>
                <a:gd name="T10" fmla="*/ 541 w 543"/>
                <a:gd name="T11" fmla="*/ 832 h 1094"/>
                <a:gd name="T12" fmla="*/ 269 w 543"/>
                <a:gd name="T13" fmla="*/ 1047 h 1094"/>
                <a:gd name="T14" fmla="*/ 104 w 543"/>
                <a:gd name="T15" fmla="*/ 905 h 1094"/>
                <a:gd name="T16" fmla="*/ 139 w 543"/>
                <a:gd name="T17" fmla="*/ 681 h 10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3" h="1094">
                  <a:moveTo>
                    <a:pt x="139" y="681"/>
                  </a:moveTo>
                  <a:cubicBezTo>
                    <a:pt x="124" y="623"/>
                    <a:pt x="62" y="597"/>
                    <a:pt x="33" y="546"/>
                  </a:cubicBezTo>
                  <a:cubicBezTo>
                    <a:pt x="0" y="487"/>
                    <a:pt x="21" y="407"/>
                    <a:pt x="64" y="358"/>
                  </a:cubicBezTo>
                  <a:cubicBezTo>
                    <a:pt x="67" y="355"/>
                    <a:pt x="283" y="0"/>
                    <a:pt x="467" y="176"/>
                  </a:cubicBezTo>
                  <a:cubicBezTo>
                    <a:pt x="520" y="227"/>
                    <a:pt x="534" y="401"/>
                    <a:pt x="535" y="478"/>
                  </a:cubicBezTo>
                  <a:cubicBezTo>
                    <a:pt x="537" y="596"/>
                    <a:pt x="539" y="714"/>
                    <a:pt x="541" y="832"/>
                  </a:cubicBezTo>
                  <a:cubicBezTo>
                    <a:pt x="543" y="987"/>
                    <a:pt x="408" y="1094"/>
                    <a:pt x="269" y="1047"/>
                  </a:cubicBezTo>
                  <a:cubicBezTo>
                    <a:pt x="212" y="1028"/>
                    <a:pt x="122" y="973"/>
                    <a:pt x="104" y="905"/>
                  </a:cubicBezTo>
                  <a:cubicBezTo>
                    <a:pt x="83" y="825"/>
                    <a:pt x="159" y="760"/>
                    <a:pt x="139" y="681"/>
                  </a:cubicBezTo>
                  <a:close/>
                </a:path>
              </a:pathLst>
            </a:custGeom>
            <a:solidFill>
              <a:srgbClr val="F1D1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6" name="任意多边形 34">
              <a:extLst>
                <a:ext uri="{FF2B5EF4-FFF2-40B4-BE49-F238E27FC236}">
                  <a16:creationId xmlns:a16="http://schemas.microsoft.com/office/drawing/2014/main" id="{54EB4D4A-AEA7-4CEF-9616-ED93C9FB8F15}"/>
                </a:ext>
              </a:extLst>
            </p:cNvPr>
            <p:cNvSpPr/>
            <p:nvPr/>
          </p:nvSpPr>
          <p:spPr bwMode="auto">
            <a:xfrm>
              <a:off x="8975033" y="2344859"/>
              <a:ext cx="132421" cy="1972803"/>
            </a:xfrm>
            <a:custGeom>
              <a:gdLst>
                <a:gd name="T0" fmla="*/ 27 w 147"/>
                <a:gd name="T1" fmla="*/ 2190 h 2190"/>
                <a:gd name="T2" fmla="*/ 0 w 147"/>
                <a:gd name="T3" fmla="*/ 2188 h 2190"/>
                <a:gd name="T4" fmla="*/ 119 w 147"/>
                <a:gd name="T5" fmla="*/ 0 h 2190"/>
                <a:gd name="T6" fmla="*/ 147 w 147"/>
                <a:gd name="T7" fmla="*/ 2 h 2190"/>
                <a:gd name="T8" fmla="*/ 27 w 147"/>
                <a:gd name="T9" fmla="*/ 2190 h 219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2190">
                  <a:moveTo>
                    <a:pt x="27" y="2190"/>
                  </a:moveTo>
                  <a:lnTo>
                    <a:pt x="0" y="2188"/>
                  </a:lnTo>
                  <a:lnTo>
                    <a:pt x="119" y="0"/>
                  </a:lnTo>
                  <a:lnTo>
                    <a:pt x="147" y="2"/>
                  </a:lnTo>
                  <a:lnTo>
                    <a:pt x="27" y="2190"/>
                  </a:ln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7" name="任意多边形 35">
              <a:extLst>
                <a:ext uri="{FF2B5EF4-FFF2-40B4-BE49-F238E27FC236}">
                  <a16:creationId xmlns:a16="http://schemas.microsoft.com/office/drawing/2014/main" id="{41B35E7C-A5D6-446D-8D07-E3DDBD718271}"/>
                </a:ext>
              </a:extLst>
            </p:cNvPr>
            <p:cNvSpPr/>
            <p:nvPr/>
          </p:nvSpPr>
          <p:spPr bwMode="auto">
            <a:xfrm>
              <a:off x="8873240" y="2282702"/>
              <a:ext cx="430594" cy="251330"/>
            </a:xfrm>
            <a:custGeom>
              <a:gdLst>
                <a:gd name="T0" fmla="*/ 232 w 478"/>
                <a:gd name="T1" fmla="*/ 279 h 279"/>
                <a:gd name="T2" fmla="*/ 0 w 478"/>
                <a:gd name="T3" fmla="*/ 17 h 279"/>
                <a:gd name="T4" fmla="*/ 21 w 478"/>
                <a:gd name="T5" fmla="*/ 0 h 279"/>
                <a:gd name="T6" fmla="*/ 239 w 478"/>
                <a:gd name="T7" fmla="*/ 247 h 279"/>
                <a:gd name="T8" fmla="*/ 464 w 478"/>
                <a:gd name="T9" fmla="*/ 131 h 279"/>
                <a:gd name="T10" fmla="*/ 478 w 478"/>
                <a:gd name="T11" fmla="*/ 156 h 279"/>
                <a:gd name="T12" fmla="*/ 232 w 478"/>
                <a:gd name="T13" fmla="*/ 279 h 2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8" h="279">
                  <a:moveTo>
                    <a:pt x="232" y="279"/>
                  </a:moveTo>
                  <a:lnTo>
                    <a:pt x="0" y="17"/>
                  </a:lnTo>
                  <a:lnTo>
                    <a:pt x="21" y="0"/>
                  </a:lnTo>
                  <a:lnTo>
                    <a:pt x="239" y="247"/>
                  </a:lnTo>
                  <a:lnTo>
                    <a:pt x="464" y="131"/>
                  </a:lnTo>
                  <a:lnTo>
                    <a:pt x="478" y="156"/>
                  </a:lnTo>
                  <a:lnTo>
                    <a:pt x="232" y="279"/>
                  </a:ln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8" name="任意多边形 36">
              <a:extLst>
                <a:ext uri="{FF2B5EF4-FFF2-40B4-BE49-F238E27FC236}">
                  <a16:creationId xmlns:a16="http://schemas.microsoft.com/office/drawing/2014/main" id="{5B4A75A2-0AEA-453E-A34F-5586E7DA81C4}"/>
                </a:ext>
              </a:extLst>
            </p:cNvPr>
            <p:cNvSpPr/>
            <p:nvPr/>
          </p:nvSpPr>
          <p:spPr bwMode="auto">
            <a:xfrm>
              <a:off x="8821893" y="2732213"/>
              <a:ext cx="472032" cy="110802"/>
            </a:xfrm>
            <a:custGeom>
              <a:gdLst>
                <a:gd name="T0" fmla="*/ 274 w 524"/>
                <a:gd name="T1" fmla="*/ 123 h 123"/>
                <a:gd name="T2" fmla="*/ 0 w 524"/>
                <a:gd name="T3" fmla="*/ 26 h 123"/>
                <a:gd name="T4" fmla="*/ 8 w 524"/>
                <a:gd name="T5" fmla="*/ 0 h 123"/>
                <a:gd name="T6" fmla="*/ 274 w 524"/>
                <a:gd name="T7" fmla="*/ 94 h 123"/>
                <a:gd name="T8" fmla="*/ 518 w 524"/>
                <a:gd name="T9" fmla="*/ 22 h 123"/>
                <a:gd name="T10" fmla="*/ 524 w 524"/>
                <a:gd name="T11" fmla="*/ 48 h 123"/>
                <a:gd name="T12" fmla="*/ 274 w 524"/>
                <a:gd name="T13" fmla="*/ 123 h 1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4" h="123">
                  <a:moveTo>
                    <a:pt x="274" y="123"/>
                  </a:moveTo>
                  <a:lnTo>
                    <a:pt x="0" y="26"/>
                  </a:lnTo>
                  <a:lnTo>
                    <a:pt x="8" y="0"/>
                  </a:lnTo>
                  <a:lnTo>
                    <a:pt x="274" y="94"/>
                  </a:lnTo>
                  <a:lnTo>
                    <a:pt x="518" y="22"/>
                  </a:lnTo>
                  <a:lnTo>
                    <a:pt x="524" y="48"/>
                  </a:lnTo>
                  <a:lnTo>
                    <a:pt x="274" y="123"/>
                  </a:ln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9" name="任意多边形 37">
              <a:extLst>
                <a:ext uri="{FF2B5EF4-FFF2-40B4-BE49-F238E27FC236}">
                  <a16:creationId xmlns:a16="http://schemas.microsoft.com/office/drawing/2014/main" id="{522FA9C5-00AE-4F2B-87FE-E3550B8E51C7}"/>
                </a:ext>
              </a:extLst>
            </p:cNvPr>
            <p:cNvSpPr/>
            <p:nvPr/>
          </p:nvSpPr>
          <p:spPr bwMode="auto">
            <a:xfrm>
              <a:off x="8913777" y="2640329"/>
              <a:ext cx="68463" cy="157644"/>
            </a:xfrm>
            <a:custGeom>
              <a:gdLst>
                <a:gd name="T0" fmla="*/ 51 w 76"/>
                <a:gd name="T1" fmla="*/ 175 h 175"/>
                <a:gd name="T2" fmla="*/ 0 w 76"/>
                <a:gd name="T3" fmla="*/ 7 h 175"/>
                <a:gd name="T4" fmla="*/ 25 w 76"/>
                <a:gd name="T5" fmla="*/ 0 h 175"/>
                <a:gd name="T6" fmla="*/ 76 w 76"/>
                <a:gd name="T7" fmla="*/ 167 h 175"/>
                <a:gd name="T8" fmla="*/ 51 w 76"/>
                <a:gd name="T9" fmla="*/ 175 h 17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75">
                  <a:moveTo>
                    <a:pt x="51" y="175"/>
                  </a:moveTo>
                  <a:lnTo>
                    <a:pt x="0" y="7"/>
                  </a:lnTo>
                  <a:lnTo>
                    <a:pt x="25" y="0"/>
                  </a:lnTo>
                  <a:lnTo>
                    <a:pt x="76" y="167"/>
                  </a:lnTo>
                  <a:lnTo>
                    <a:pt x="51" y="175"/>
                  </a:ln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0" name="任意多边形 38">
              <a:extLst>
                <a:ext uri="{FF2B5EF4-FFF2-40B4-BE49-F238E27FC236}">
                  <a16:creationId xmlns:a16="http://schemas.microsoft.com/office/drawing/2014/main" id="{DC6512BA-DDDA-4642-B0FB-A516303C7769}"/>
                </a:ext>
              </a:extLst>
            </p:cNvPr>
            <p:cNvSpPr/>
            <p:nvPr/>
          </p:nvSpPr>
          <p:spPr bwMode="auto">
            <a:xfrm>
              <a:off x="9202040" y="2314231"/>
              <a:ext cx="36934" cy="141430"/>
            </a:xfrm>
            <a:custGeom>
              <a:gdLst>
                <a:gd name="T0" fmla="*/ 27 w 41"/>
                <a:gd name="T1" fmla="*/ 157 h 157"/>
                <a:gd name="T2" fmla="*/ 0 w 41"/>
                <a:gd name="T3" fmla="*/ 154 h 157"/>
                <a:gd name="T4" fmla="*/ 14 w 41"/>
                <a:gd name="T5" fmla="*/ 0 h 157"/>
                <a:gd name="T6" fmla="*/ 41 w 41"/>
                <a:gd name="T7" fmla="*/ 4 h 157"/>
                <a:gd name="T8" fmla="*/ 27 w 41"/>
                <a:gd name="T9" fmla="*/ 157 h 15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57">
                  <a:moveTo>
                    <a:pt x="27" y="157"/>
                  </a:moveTo>
                  <a:lnTo>
                    <a:pt x="0" y="154"/>
                  </a:lnTo>
                  <a:lnTo>
                    <a:pt x="14" y="0"/>
                  </a:lnTo>
                  <a:lnTo>
                    <a:pt x="41" y="4"/>
                  </a:lnTo>
                  <a:lnTo>
                    <a:pt x="27" y="157"/>
                  </a:ln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1" name="任意多边形 39">
              <a:extLst>
                <a:ext uri="{FF2B5EF4-FFF2-40B4-BE49-F238E27FC236}">
                  <a16:creationId xmlns:a16="http://schemas.microsoft.com/office/drawing/2014/main" id="{ED104961-D299-44EB-95DB-AC1870628084}"/>
                </a:ext>
              </a:extLst>
            </p:cNvPr>
            <p:cNvSpPr/>
            <p:nvPr/>
          </p:nvSpPr>
          <p:spPr bwMode="auto">
            <a:xfrm>
              <a:off x="8273291" y="2361074"/>
              <a:ext cx="387354" cy="1020633"/>
            </a:xfrm>
            <a:custGeom>
              <a:gdLst>
                <a:gd name="T0" fmla="*/ 38 w 252"/>
                <a:gd name="T1" fmla="*/ 463 h 665"/>
                <a:gd name="T2" fmla="*/ 61 w 252"/>
                <a:gd name="T3" fmla="*/ 421 h 665"/>
                <a:gd name="T4" fmla="*/ 65 w 252"/>
                <a:gd name="T5" fmla="*/ 375 h 665"/>
                <a:gd name="T6" fmla="*/ 16 w 252"/>
                <a:gd name="T7" fmla="*/ 329 h 665"/>
                <a:gd name="T8" fmla="*/ 20 w 252"/>
                <a:gd name="T9" fmla="*/ 253 h 665"/>
                <a:gd name="T10" fmla="*/ 57 w 252"/>
                <a:gd name="T11" fmla="*/ 183 h 665"/>
                <a:gd name="T12" fmla="*/ 57 w 252"/>
                <a:gd name="T13" fmla="*/ 74 h 665"/>
                <a:gd name="T14" fmla="*/ 109 w 252"/>
                <a:gd name="T15" fmla="*/ 9 h 665"/>
                <a:gd name="T16" fmla="*/ 186 w 252"/>
                <a:gd name="T17" fmla="*/ 33 h 665"/>
                <a:gd name="T18" fmla="*/ 202 w 252"/>
                <a:gd name="T19" fmla="*/ 154 h 665"/>
                <a:gd name="T20" fmla="*/ 251 w 252"/>
                <a:gd name="T21" fmla="*/ 266 h 665"/>
                <a:gd name="T22" fmla="*/ 227 w 252"/>
                <a:gd name="T23" fmla="*/ 347 h 665"/>
                <a:gd name="T24" fmla="*/ 223 w 252"/>
                <a:gd name="T25" fmla="*/ 442 h 665"/>
                <a:gd name="T26" fmla="*/ 227 w 252"/>
                <a:gd name="T27" fmla="*/ 538 h 665"/>
                <a:gd name="T28" fmla="*/ 93 w 252"/>
                <a:gd name="T29" fmla="*/ 622 h 665"/>
                <a:gd name="T30" fmla="*/ 38 w 252"/>
                <a:gd name="T31" fmla="*/ 463 h 6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1" h="665">
                  <a:moveTo>
                    <a:pt x="38" y="463"/>
                  </a:moveTo>
                  <a:cubicBezTo>
                    <a:pt x="44" y="448"/>
                    <a:pt x="54" y="435"/>
                    <a:pt x="61" y="421"/>
                  </a:cubicBezTo>
                  <a:cubicBezTo>
                    <a:pt x="68" y="407"/>
                    <a:pt x="72" y="390"/>
                    <a:pt x="65" y="375"/>
                  </a:cubicBezTo>
                  <a:cubicBezTo>
                    <a:pt x="55" y="355"/>
                    <a:pt x="29" y="348"/>
                    <a:pt x="16" y="329"/>
                  </a:cubicBezTo>
                  <a:cubicBezTo>
                    <a:pt x="0" y="308"/>
                    <a:pt x="7" y="277"/>
                    <a:pt x="20" y="253"/>
                  </a:cubicBezTo>
                  <a:cubicBezTo>
                    <a:pt x="32" y="230"/>
                    <a:pt x="50" y="209"/>
                    <a:pt x="57" y="183"/>
                  </a:cubicBezTo>
                  <a:cubicBezTo>
                    <a:pt x="65" y="147"/>
                    <a:pt x="51" y="110"/>
                    <a:pt x="57" y="74"/>
                  </a:cubicBezTo>
                  <a:cubicBezTo>
                    <a:pt x="62" y="45"/>
                    <a:pt x="82" y="19"/>
                    <a:pt x="109" y="9"/>
                  </a:cubicBezTo>
                  <a:cubicBezTo>
                    <a:pt x="136" y="0"/>
                    <a:pt x="170" y="9"/>
                    <a:pt x="186" y="33"/>
                  </a:cubicBezTo>
                  <a:cubicBezTo>
                    <a:pt x="209" y="68"/>
                    <a:pt x="191" y="114"/>
                    <a:pt x="202" y="154"/>
                  </a:cubicBezTo>
                  <a:cubicBezTo>
                    <a:pt x="212" y="194"/>
                    <a:pt x="249" y="225"/>
                    <a:pt x="251" y="266"/>
                  </a:cubicBezTo>
                  <a:cubicBezTo>
                    <a:pt x="252" y="294"/>
                    <a:pt x="235" y="320"/>
                    <a:pt x="227" y="347"/>
                  </a:cubicBezTo>
                  <a:cubicBezTo>
                    <a:pt x="218" y="377"/>
                    <a:pt x="220" y="410"/>
                    <a:pt x="223" y="442"/>
                  </a:cubicBezTo>
                  <a:cubicBezTo>
                    <a:pt x="226" y="474"/>
                    <a:pt x="231" y="506"/>
                    <a:pt x="227" y="538"/>
                  </a:cubicBezTo>
                  <a:cubicBezTo>
                    <a:pt x="219" y="598"/>
                    <a:pt x="157" y="665"/>
                    <a:pt x="93" y="622"/>
                  </a:cubicBezTo>
                  <a:cubicBezTo>
                    <a:pt x="48" y="591"/>
                    <a:pt x="15" y="513"/>
                    <a:pt x="38" y="463"/>
                  </a:cubicBez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2" name="任意多边形 40">
              <a:extLst>
                <a:ext uri="{FF2B5EF4-FFF2-40B4-BE49-F238E27FC236}">
                  <a16:creationId xmlns:a16="http://schemas.microsoft.com/office/drawing/2014/main" id="{2F9934A3-2227-4F4A-A988-324015826F7A}"/>
                </a:ext>
              </a:extLst>
            </p:cNvPr>
            <p:cNvSpPr/>
            <p:nvPr/>
          </p:nvSpPr>
          <p:spPr bwMode="auto">
            <a:xfrm>
              <a:off x="8468770" y="2632222"/>
              <a:ext cx="30628" cy="1433210"/>
            </a:xfrm>
            <a:custGeom>
              <a:gdLst>
                <a:gd name="T0" fmla="*/ 6 w 34"/>
                <a:gd name="T1" fmla="*/ 1591 h 1591"/>
                <a:gd name="T2" fmla="*/ 0 w 34"/>
                <a:gd name="T3" fmla="*/ 0 h 1591"/>
                <a:gd name="T4" fmla="*/ 27 w 34"/>
                <a:gd name="T5" fmla="*/ 0 h 1591"/>
                <a:gd name="T6" fmla="*/ 34 w 34"/>
                <a:gd name="T7" fmla="*/ 1591 h 1591"/>
                <a:gd name="T8" fmla="*/ 6 w 34"/>
                <a:gd name="T9" fmla="*/ 1591 h 15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590">
                  <a:moveTo>
                    <a:pt x="6" y="1591"/>
                  </a:moveTo>
                  <a:lnTo>
                    <a:pt x="0" y="0"/>
                  </a:lnTo>
                  <a:lnTo>
                    <a:pt x="27" y="0"/>
                  </a:lnTo>
                  <a:lnTo>
                    <a:pt x="34" y="1591"/>
                  </a:lnTo>
                  <a:lnTo>
                    <a:pt x="6" y="1591"/>
                  </a:ln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3" name="任意多边形 41">
              <a:extLst>
                <a:ext uri="{FF2B5EF4-FFF2-40B4-BE49-F238E27FC236}">
                  <a16:creationId xmlns:a16="http://schemas.microsoft.com/office/drawing/2014/main" id="{4EA2D5C4-F53B-451F-8137-15E807C37281}"/>
                </a:ext>
              </a:extLst>
            </p:cNvPr>
            <p:cNvSpPr/>
            <p:nvPr/>
          </p:nvSpPr>
          <p:spPr bwMode="auto">
            <a:xfrm>
              <a:off x="5130318" y="1873728"/>
              <a:ext cx="782816" cy="193677"/>
            </a:xfrm>
            <a:custGeom>
              <a:gdLst>
                <a:gd name="T0" fmla="*/ 483 w 510"/>
                <a:gd name="T1" fmla="*/ 111 h 126"/>
                <a:gd name="T2" fmla="*/ 328 w 510"/>
                <a:gd name="T3" fmla="*/ 47 h 126"/>
                <a:gd name="T4" fmla="*/ 195 w 510"/>
                <a:gd name="T5" fmla="*/ 43 h 126"/>
                <a:gd name="T6" fmla="*/ 130 w 510"/>
                <a:gd name="T7" fmla="*/ 96 h 126"/>
                <a:gd name="T8" fmla="*/ 15 w 510"/>
                <a:gd name="T9" fmla="*/ 61 h 126"/>
                <a:gd name="T10" fmla="*/ 18 w 510"/>
                <a:gd name="T11" fmla="*/ 126 h 126"/>
                <a:gd name="T12" fmla="*/ 510 w 510"/>
                <a:gd name="T13" fmla="*/ 126 h 126"/>
                <a:gd name="T14" fmla="*/ 483 w 510"/>
                <a:gd name="T15" fmla="*/ 111 h 1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0" h="125">
                  <a:moveTo>
                    <a:pt x="483" y="111"/>
                  </a:moveTo>
                  <a:cubicBezTo>
                    <a:pt x="431" y="89"/>
                    <a:pt x="380" y="68"/>
                    <a:pt x="328" y="47"/>
                  </a:cubicBezTo>
                  <a:cubicBezTo>
                    <a:pt x="285" y="29"/>
                    <a:pt x="231" y="13"/>
                    <a:pt x="195" y="43"/>
                  </a:cubicBezTo>
                  <a:cubicBezTo>
                    <a:pt x="173" y="62"/>
                    <a:pt x="159" y="98"/>
                    <a:pt x="130" y="96"/>
                  </a:cubicBezTo>
                  <a:cubicBezTo>
                    <a:pt x="89" y="92"/>
                    <a:pt x="62" y="0"/>
                    <a:pt x="15" y="61"/>
                  </a:cubicBezTo>
                  <a:cubicBezTo>
                    <a:pt x="0" y="82"/>
                    <a:pt x="5" y="106"/>
                    <a:pt x="18" y="126"/>
                  </a:cubicBezTo>
                  <a:cubicBezTo>
                    <a:pt x="510" y="126"/>
                    <a:pt x="510" y="126"/>
                    <a:pt x="510" y="126"/>
                  </a:cubicBezTo>
                  <a:cubicBezTo>
                    <a:pt x="502" y="119"/>
                    <a:pt x="492" y="114"/>
                    <a:pt x="483" y="111"/>
                  </a:cubicBez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4" name="任意多边形 42">
              <a:extLst>
                <a:ext uri="{FF2B5EF4-FFF2-40B4-BE49-F238E27FC236}">
                  <a16:creationId xmlns:a16="http://schemas.microsoft.com/office/drawing/2014/main" id="{C6301C37-FC0C-4408-A81D-03A050C58982}"/>
                </a:ext>
              </a:extLst>
            </p:cNvPr>
            <p:cNvSpPr/>
            <p:nvPr/>
          </p:nvSpPr>
          <p:spPr bwMode="auto">
            <a:xfrm>
              <a:off x="5904125" y="1858414"/>
              <a:ext cx="777411" cy="101793"/>
            </a:xfrm>
            <a:custGeom>
              <a:gdLst>
                <a:gd name="T0" fmla="*/ 14 w 506"/>
                <a:gd name="T1" fmla="*/ 66 h 66"/>
                <a:gd name="T2" fmla="*/ 506 w 506"/>
                <a:gd name="T3" fmla="*/ 66 h 66"/>
                <a:gd name="T4" fmla="*/ 472 w 506"/>
                <a:gd name="T5" fmla="*/ 33 h 66"/>
                <a:gd name="T6" fmla="*/ 295 w 506"/>
                <a:gd name="T7" fmla="*/ 23 h 66"/>
                <a:gd name="T8" fmla="*/ 82 w 506"/>
                <a:gd name="T9" fmla="*/ 10 h 66"/>
                <a:gd name="T10" fmla="*/ 31 w 506"/>
                <a:gd name="T11" fmla="*/ 10 h 66"/>
                <a:gd name="T12" fmla="*/ 4 w 506"/>
                <a:gd name="T13" fmla="*/ 49 h 66"/>
                <a:gd name="T14" fmla="*/ 14 w 506"/>
                <a:gd name="T15" fmla="*/ 66 h 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6" h="66">
                  <a:moveTo>
                    <a:pt x="14" y="66"/>
                  </a:moveTo>
                  <a:cubicBezTo>
                    <a:pt x="506" y="66"/>
                    <a:pt x="506" y="66"/>
                    <a:pt x="506" y="66"/>
                  </a:cubicBezTo>
                  <a:cubicBezTo>
                    <a:pt x="497" y="52"/>
                    <a:pt x="484" y="41"/>
                    <a:pt x="472" y="33"/>
                  </a:cubicBezTo>
                  <a:cubicBezTo>
                    <a:pt x="421" y="0"/>
                    <a:pt x="352" y="22"/>
                    <a:pt x="295" y="23"/>
                  </a:cubicBezTo>
                  <a:cubicBezTo>
                    <a:pt x="224" y="25"/>
                    <a:pt x="152" y="20"/>
                    <a:pt x="82" y="10"/>
                  </a:cubicBezTo>
                  <a:cubicBezTo>
                    <a:pt x="65" y="8"/>
                    <a:pt x="47" y="5"/>
                    <a:pt x="31" y="10"/>
                  </a:cubicBezTo>
                  <a:cubicBezTo>
                    <a:pt x="14" y="16"/>
                    <a:pt x="0" y="32"/>
                    <a:pt x="4" y="49"/>
                  </a:cubicBezTo>
                  <a:cubicBezTo>
                    <a:pt x="5" y="56"/>
                    <a:pt x="9" y="61"/>
                    <a:pt x="14" y="66"/>
                  </a:cubicBez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5" name="任意多边形 43">
              <a:extLst>
                <a:ext uri="{FF2B5EF4-FFF2-40B4-BE49-F238E27FC236}">
                  <a16:creationId xmlns:a16="http://schemas.microsoft.com/office/drawing/2014/main" id="{9C89F00A-CBF4-4936-BCE0-7728811608EC}"/>
                </a:ext>
              </a:extLst>
            </p:cNvPr>
            <p:cNvSpPr/>
            <p:nvPr/>
          </p:nvSpPr>
          <p:spPr bwMode="auto">
            <a:xfrm>
              <a:off x="3998883" y="5006792"/>
              <a:ext cx="65760" cy="81975"/>
            </a:xfrm>
            <a:custGeom>
              <a:gdLst>
                <a:gd name="T0" fmla="*/ 41 w 43"/>
                <a:gd name="T1" fmla="*/ 39 h 53"/>
                <a:gd name="T2" fmla="*/ 41 w 43"/>
                <a:gd name="T3" fmla="*/ 48 h 53"/>
                <a:gd name="T4" fmla="*/ 35 w 43"/>
                <a:gd name="T5" fmla="*/ 51 h 53"/>
                <a:gd name="T6" fmla="*/ 12 w 43"/>
                <a:gd name="T7" fmla="*/ 50 h 53"/>
                <a:gd name="T8" fmla="*/ 0 w 43"/>
                <a:gd name="T9" fmla="*/ 1 h 53"/>
                <a:gd name="T10" fmla="*/ 18 w 43"/>
                <a:gd name="T11" fmla="*/ 1 h 53"/>
                <a:gd name="T12" fmla="*/ 30 w 43"/>
                <a:gd name="T13" fmla="*/ 6 h 53"/>
                <a:gd name="T14" fmla="*/ 36 w 43"/>
                <a:gd name="T15" fmla="*/ 20 h 53"/>
                <a:gd name="T16" fmla="*/ 41 w 43"/>
                <a:gd name="T17" fmla="*/ 39 h 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52">
                  <a:moveTo>
                    <a:pt x="41" y="39"/>
                  </a:moveTo>
                  <a:cubicBezTo>
                    <a:pt x="42" y="42"/>
                    <a:pt x="43" y="46"/>
                    <a:pt x="41" y="48"/>
                  </a:cubicBezTo>
                  <a:cubicBezTo>
                    <a:pt x="40" y="50"/>
                    <a:pt x="38" y="51"/>
                    <a:pt x="35" y="51"/>
                  </a:cubicBezTo>
                  <a:cubicBezTo>
                    <a:pt x="28" y="53"/>
                    <a:pt x="19" y="52"/>
                    <a:pt x="12" y="50"/>
                  </a:cubicBezTo>
                  <a:cubicBezTo>
                    <a:pt x="8" y="34"/>
                    <a:pt x="4" y="18"/>
                    <a:pt x="0" y="1"/>
                  </a:cubicBezTo>
                  <a:cubicBezTo>
                    <a:pt x="0" y="0"/>
                    <a:pt x="16" y="1"/>
                    <a:pt x="18" y="1"/>
                  </a:cubicBezTo>
                  <a:cubicBezTo>
                    <a:pt x="22" y="2"/>
                    <a:pt x="27" y="3"/>
                    <a:pt x="30" y="6"/>
                  </a:cubicBezTo>
                  <a:cubicBezTo>
                    <a:pt x="34" y="9"/>
                    <a:pt x="34" y="16"/>
                    <a:pt x="36" y="20"/>
                  </a:cubicBezTo>
                  <a:cubicBezTo>
                    <a:pt x="37" y="26"/>
                    <a:pt x="39" y="33"/>
                    <a:pt x="41" y="39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6" name="任意多边形 44">
              <a:extLst>
                <a:ext uri="{FF2B5EF4-FFF2-40B4-BE49-F238E27FC236}">
                  <a16:creationId xmlns:a16="http://schemas.microsoft.com/office/drawing/2014/main" id="{B60A9BFD-3E42-43EB-8741-8A71E0DFF9D9}"/>
                </a:ext>
              </a:extLst>
            </p:cNvPr>
            <p:cNvSpPr/>
            <p:nvPr/>
          </p:nvSpPr>
          <p:spPr bwMode="auto">
            <a:xfrm>
              <a:off x="3353894" y="4959049"/>
              <a:ext cx="55851" cy="80174"/>
            </a:xfrm>
            <a:custGeom>
              <a:gdLst>
                <a:gd name="T0" fmla="*/ 22 w 36"/>
                <a:gd name="T1" fmla="*/ 45 h 52"/>
                <a:gd name="T2" fmla="*/ 17 w 36"/>
                <a:gd name="T3" fmla="*/ 51 h 52"/>
                <a:gd name="T4" fmla="*/ 8 w 36"/>
                <a:gd name="T5" fmla="*/ 47 h 52"/>
                <a:gd name="T6" fmla="*/ 0 w 36"/>
                <a:gd name="T7" fmla="*/ 34 h 52"/>
                <a:gd name="T8" fmla="*/ 3 w 36"/>
                <a:gd name="T9" fmla="*/ 23 h 52"/>
                <a:gd name="T10" fmla="*/ 12 w 36"/>
                <a:gd name="T11" fmla="*/ 5 h 52"/>
                <a:gd name="T12" fmla="*/ 17 w 36"/>
                <a:gd name="T13" fmla="*/ 0 h 52"/>
                <a:gd name="T14" fmla="*/ 23 w 36"/>
                <a:gd name="T15" fmla="*/ 3 h 52"/>
                <a:gd name="T16" fmla="*/ 33 w 36"/>
                <a:gd name="T17" fmla="*/ 12 h 52"/>
                <a:gd name="T18" fmla="*/ 34 w 36"/>
                <a:gd name="T19" fmla="*/ 20 h 52"/>
                <a:gd name="T20" fmla="*/ 22 w 36"/>
                <a:gd name="T21" fmla="*/ 45 h 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52">
                  <a:moveTo>
                    <a:pt x="22" y="45"/>
                  </a:moveTo>
                  <a:cubicBezTo>
                    <a:pt x="21" y="48"/>
                    <a:pt x="20" y="50"/>
                    <a:pt x="17" y="51"/>
                  </a:cubicBezTo>
                  <a:cubicBezTo>
                    <a:pt x="14" y="52"/>
                    <a:pt x="11" y="50"/>
                    <a:pt x="8" y="47"/>
                  </a:cubicBezTo>
                  <a:cubicBezTo>
                    <a:pt x="4" y="44"/>
                    <a:pt x="0" y="40"/>
                    <a:pt x="0" y="34"/>
                  </a:cubicBezTo>
                  <a:cubicBezTo>
                    <a:pt x="0" y="30"/>
                    <a:pt x="1" y="27"/>
                    <a:pt x="3" y="23"/>
                  </a:cubicBezTo>
                  <a:cubicBezTo>
                    <a:pt x="6" y="17"/>
                    <a:pt x="9" y="11"/>
                    <a:pt x="12" y="5"/>
                  </a:cubicBezTo>
                  <a:cubicBezTo>
                    <a:pt x="13" y="3"/>
                    <a:pt x="15" y="0"/>
                    <a:pt x="17" y="0"/>
                  </a:cubicBezTo>
                  <a:cubicBezTo>
                    <a:pt x="19" y="0"/>
                    <a:pt x="21" y="1"/>
                    <a:pt x="23" y="3"/>
                  </a:cubicBezTo>
                  <a:cubicBezTo>
                    <a:pt x="26" y="6"/>
                    <a:pt x="30" y="9"/>
                    <a:pt x="33" y="12"/>
                  </a:cubicBezTo>
                  <a:cubicBezTo>
                    <a:pt x="36" y="15"/>
                    <a:pt x="36" y="17"/>
                    <a:pt x="34" y="20"/>
                  </a:cubicBezTo>
                  <a:cubicBezTo>
                    <a:pt x="30" y="28"/>
                    <a:pt x="26" y="37"/>
                    <a:pt x="22" y="45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7" name="任意多边形 45">
              <a:extLst>
                <a:ext uri="{FF2B5EF4-FFF2-40B4-BE49-F238E27FC236}">
                  <a16:creationId xmlns:a16="http://schemas.microsoft.com/office/drawing/2014/main" id="{7555B756-98E3-415B-97AF-0D3C55E0FC9A}"/>
                </a:ext>
              </a:extLst>
            </p:cNvPr>
            <p:cNvSpPr/>
            <p:nvPr/>
          </p:nvSpPr>
          <p:spPr bwMode="auto">
            <a:xfrm>
              <a:off x="3728636" y="4314059"/>
              <a:ext cx="353123" cy="734171"/>
            </a:xfrm>
            <a:custGeom>
              <a:gdLst>
                <a:gd name="T0" fmla="*/ 205 w 230"/>
                <a:gd name="T1" fmla="*/ 187 h 478"/>
                <a:gd name="T2" fmla="*/ 88 w 230"/>
                <a:gd name="T3" fmla="*/ 13 h 478"/>
                <a:gd name="T4" fmla="*/ 4 w 230"/>
                <a:gd name="T5" fmla="*/ 61 h 478"/>
                <a:gd name="T6" fmla="*/ 17 w 230"/>
                <a:gd name="T7" fmla="*/ 116 h 478"/>
                <a:gd name="T8" fmla="*/ 145 w 230"/>
                <a:gd name="T9" fmla="*/ 222 h 478"/>
                <a:gd name="T10" fmla="*/ 178 w 230"/>
                <a:gd name="T11" fmla="*/ 467 h 478"/>
                <a:gd name="T12" fmla="*/ 213 w 230"/>
                <a:gd name="T13" fmla="*/ 469 h 478"/>
                <a:gd name="T14" fmla="*/ 205 w 230"/>
                <a:gd name="T15" fmla="*/ 187 h 47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0" h="478">
                  <a:moveTo>
                    <a:pt x="205" y="187"/>
                  </a:moveTo>
                  <a:cubicBezTo>
                    <a:pt x="172" y="109"/>
                    <a:pt x="112" y="23"/>
                    <a:pt x="88" y="13"/>
                  </a:cubicBezTo>
                  <a:cubicBezTo>
                    <a:pt x="59" y="0"/>
                    <a:pt x="12" y="28"/>
                    <a:pt x="4" y="61"/>
                  </a:cubicBezTo>
                  <a:cubicBezTo>
                    <a:pt x="0" y="80"/>
                    <a:pt x="6" y="100"/>
                    <a:pt x="17" y="116"/>
                  </a:cubicBezTo>
                  <a:cubicBezTo>
                    <a:pt x="30" y="135"/>
                    <a:pt x="140" y="200"/>
                    <a:pt x="145" y="222"/>
                  </a:cubicBezTo>
                  <a:cubicBezTo>
                    <a:pt x="154" y="264"/>
                    <a:pt x="126" y="335"/>
                    <a:pt x="178" y="467"/>
                  </a:cubicBezTo>
                  <a:cubicBezTo>
                    <a:pt x="182" y="477"/>
                    <a:pt x="215" y="478"/>
                    <a:pt x="213" y="469"/>
                  </a:cubicBezTo>
                  <a:cubicBezTo>
                    <a:pt x="193" y="327"/>
                    <a:pt x="230" y="245"/>
                    <a:pt x="205" y="187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8" name="任意多边形 46">
              <a:extLst>
                <a:ext uri="{FF2B5EF4-FFF2-40B4-BE49-F238E27FC236}">
                  <a16:creationId xmlns:a16="http://schemas.microsoft.com/office/drawing/2014/main" id="{8E97EB39-F1BA-4586-9501-83AFCE38AF9D}"/>
                </a:ext>
              </a:extLst>
            </p:cNvPr>
            <p:cNvSpPr/>
            <p:nvPr/>
          </p:nvSpPr>
          <p:spPr bwMode="auto">
            <a:xfrm>
              <a:off x="3590810" y="4287034"/>
              <a:ext cx="281057" cy="207189"/>
            </a:xfrm>
            <a:custGeom>
              <a:gdLst>
                <a:gd name="T0" fmla="*/ 121 w 183"/>
                <a:gd name="T1" fmla="*/ 130 h 135"/>
                <a:gd name="T2" fmla="*/ 46 w 183"/>
                <a:gd name="T3" fmla="*/ 116 h 135"/>
                <a:gd name="T4" fmla="*/ 15 w 183"/>
                <a:gd name="T5" fmla="*/ 99 h 135"/>
                <a:gd name="T6" fmla="*/ 1 w 183"/>
                <a:gd name="T7" fmla="*/ 66 h 135"/>
                <a:gd name="T8" fmla="*/ 34 w 183"/>
                <a:gd name="T9" fmla="*/ 29 h 135"/>
                <a:gd name="T10" fmla="*/ 149 w 183"/>
                <a:gd name="T11" fmla="*/ 3 h 135"/>
                <a:gd name="T12" fmla="*/ 183 w 183"/>
                <a:gd name="T13" fmla="*/ 36 h 135"/>
                <a:gd name="T14" fmla="*/ 121 w 183"/>
                <a:gd name="T15" fmla="*/ 130 h 13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3" h="135">
                  <a:moveTo>
                    <a:pt x="121" y="130"/>
                  </a:moveTo>
                  <a:cubicBezTo>
                    <a:pt x="96" y="135"/>
                    <a:pt x="70" y="126"/>
                    <a:pt x="46" y="116"/>
                  </a:cubicBezTo>
                  <a:cubicBezTo>
                    <a:pt x="35" y="112"/>
                    <a:pt x="24" y="108"/>
                    <a:pt x="15" y="99"/>
                  </a:cubicBezTo>
                  <a:cubicBezTo>
                    <a:pt x="6" y="91"/>
                    <a:pt x="0" y="79"/>
                    <a:pt x="1" y="66"/>
                  </a:cubicBezTo>
                  <a:cubicBezTo>
                    <a:pt x="3" y="48"/>
                    <a:pt x="19" y="36"/>
                    <a:pt x="34" y="29"/>
                  </a:cubicBezTo>
                  <a:cubicBezTo>
                    <a:pt x="69" y="11"/>
                    <a:pt x="110" y="0"/>
                    <a:pt x="149" y="3"/>
                  </a:cubicBezTo>
                  <a:cubicBezTo>
                    <a:pt x="160" y="3"/>
                    <a:pt x="183" y="8"/>
                    <a:pt x="183" y="36"/>
                  </a:cubicBezTo>
                  <a:cubicBezTo>
                    <a:pt x="183" y="75"/>
                    <a:pt x="130" y="128"/>
                    <a:pt x="121" y="130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9" name="任意多边形 47">
              <a:extLst>
                <a:ext uri="{FF2B5EF4-FFF2-40B4-BE49-F238E27FC236}">
                  <a16:creationId xmlns:a16="http://schemas.microsoft.com/office/drawing/2014/main" id="{72BD55A6-6321-4E50-9909-4690B5224365}"/>
                </a:ext>
              </a:extLst>
            </p:cNvPr>
            <p:cNvSpPr/>
            <p:nvPr/>
          </p:nvSpPr>
          <p:spPr bwMode="auto">
            <a:xfrm>
              <a:off x="3362001" y="4323968"/>
              <a:ext cx="414379" cy="689130"/>
            </a:xfrm>
            <a:custGeom>
              <a:gdLst>
                <a:gd name="T0" fmla="*/ 264 w 270"/>
                <a:gd name="T1" fmla="*/ 71 h 449"/>
                <a:gd name="T2" fmla="*/ 190 w 270"/>
                <a:gd name="T3" fmla="*/ 6 h 449"/>
                <a:gd name="T4" fmla="*/ 151 w 270"/>
                <a:gd name="T5" fmla="*/ 42 h 449"/>
                <a:gd name="T6" fmla="*/ 111 w 270"/>
                <a:gd name="T7" fmla="*/ 225 h 449"/>
                <a:gd name="T8" fmla="*/ 3 w 270"/>
                <a:gd name="T9" fmla="*/ 417 h 449"/>
                <a:gd name="T10" fmla="*/ 30 w 270"/>
                <a:gd name="T11" fmla="*/ 441 h 449"/>
                <a:gd name="T12" fmla="*/ 169 w 270"/>
                <a:gd name="T13" fmla="*/ 271 h 449"/>
                <a:gd name="T14" fmla="*/ 264 w 270"/>
                <a:gd name="T15" fmla="*/ 71 h 4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449">
                  <a:moveTo>
                    <a:pt x="264" y="71"/>
                  </a:moveTo>
                  <a:cubicBezTo>
                    <a:pt x="270" y="18"/>
                    <a:pt x="220" y="0"/>
                    <a:pt x="190" y="6"/>
                  </a:cubicBezTo>
                  <a:cubicBezTo>
                    <a:pt x="173" y="9"/>
                    <a:pt x="159" y="24"/>
                    <a:pt x="151" y="42"/>
                  </a:cubicBezTo>
                  <a:cubicBezTo>
                    <a:pt x="144" y="57"/>
                    <a:pt x="137" y="172"/>
                    <a:pt x="111" y="225"/>
                  </a:cubicBezTo>
                  <a:cubicBezTo>
                    <a:pt x="86" y="275"/>
                    <a:pt x="23" y="358"/>
                    <a:pt x="3" y="417"/>
                  </a:cubicBezTo>
                  <a:cubicBezTo>
                    <a:pt x="0" y="428"/>
                    <a:pt x="25" y="449"/>
                    <a:pt x="30" y="441"/>
                  </a:cubicBezTo>
                  <a:cubicBezTo>
                    <a:pt x="76" y="370"/>
                    <a:pt x="135" y="314"/>
                    <a:pt x="169" y="271"/>
                  </a:cubicBezTo>
                  <a:cubicBezTo>
                    <a:pt x="187" y="249"/>
                    <a:pt x="261" y="90"/>
                    <a:pt x="264" y="71"/>
                  </a:cubicBezTo>
                  <a:close/>
                </a:path>
              </a:pathLst>
            </a:custGeom>
            <a:solidFill>
              <a:srgbClr val="2D6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0" name="任意多边形 48">
              <a:extLst>
                <a:ext uri="{FF2B5EF4-FFF2-40B4-BE49-F238E27FC236}">
                  <a16:creationId xmlns:a16="http://schemas.microsoft.com/office/drawing/2014/main" id="{5612D315-E7A8-4C07-BB9C-54EBD18B34BC}"/>
                </a:ext>
              </a:extLst>
            </p:cNvPr>
            <p:cNvSpPr/>
            <p:nvPr/>
          </p:nvSpPr>
          <p:spPr bwMode="auto">
            <a:xfrm>
              <a:off x="4105180" y="3557367"/>
              <a:ext cx="56752" cy="76570"/>
            </a:xfrm>
            <a:custGeom>
              <a:gdLst>
                <a:gd name="T0" fmla="*/ 30 w 37"/>
                <a:gd name="T1" fmla="*/ 42 h 50"/>
                <a:gd name="T2" fmla="*/ 4 w 37"/>
                <a:gd name="T3" fmla="*/ 50 h 50"/>
                <a:gd name="T4" fmla="*/ 1 w 37"/>
                <a:gd name="T5" fmla="*/ 8 h 50"/>
                <a:gd name="T6" fmla="*/ 24 w 37"/>
                <a:gd name="T7" fmla="*/ 7 h 50"/>
                <a:gd name="T8" fmla="*/ 37 w 37"/>
                <a:gd name="T9" fmla="*/ 37 h 50"/>
                <a:gd name="T10" fmla="*/ 30 w 37"/>
                <a:gd name="T11" fmla="*/ 42 h 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0">
                  <a:moveTo>
                    <a:pt x="30" y="42"/>
                  </a:moveTo>
                  <a:cubicBezTo>
                    <a:pt x="21" y="46"/>
                    <a:pt x="13" y="48"/>
                    <a:pt x="4" y="50"/>
                  </a:cubicBezTo>
                  <a:cubicBezTo>
                    <a:pt x="2" y="32"/>
                    <a:pt x="1" y="18"/>
                    <a:pt x="1" y="8"/>
                  </a:cubicBezTo>
                  <a:cubicBezTo>
                    <a:pt x="0" y="3"/>
                    <a:pt x="21" y="0"/>
                    <a:pt x="24" y="7"/>
                  </a:cubicBezTo>
                  <a:cubicBezTo>
                    <a:pt x="27" y="12"/>
                    <a:pt x="31" y="23"/>
                    <a:pt x="37" y="37"/>
                  </a:cubicBezTo>
                  <a:cubicBezTo>
                    <a:pt x="34" y="39"/>
                    <a:pt x="32" y="41"/>
                    <a:pt x="30" y="42"/>
                  </a:cubicBezTo>
                  <a:close/>
                </a:path>
              </a:pathLst>
            </a:custGeom>
            <a:solidFill>
              <a:srgbClr val="D5E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1" name="任意多边形 49">
              <a:extLst>
                <a:ext uri="{FF2B5EF4-FFF2-40B4-BE49-F238E27FC236}">
                  <a16:creationId xmlns:a16="http://schemas.microsoft.com/office/drawing/2014/main" id="{95F3086F-8D5F-42EA-B668-B7FC29EA102C}"/>
                </a:ext>
              </a:extLst>
            </p:cNvPr>
            <p:cNvSpPr/>
            <p:nvPr/>
          </p:nvSpPr>
          <p:spPr bwMode="auto">
            <a:xfrm>
              <a:off x="3861958" y="3614119"/>
              <a:ext cx="373842" cy="340511"/>
            </a:xfrm>
            <a:custGeom>
              <a:gdLst>
                <a:gd name="T0" fmla="*/ 160 w 243"/>
                <a:gd name="T1" fmla="*/ 8 h 222"/>
                <a:gd name="T2" fmla="*/ 176 w 243"/>
                <a:gd name="T3" fmla="*/ 127 h 222"/>
                <a:gd name="T4" fmla="*/ 50 w 243"/>
                <a:gd name="T5" fmla="*/ 128 h 222"/>
                <a:gd name="T6" fmla="*/ 5 w 243"/>
                <a:gd name="T7" fmla="*/ 144 h 222"/>
                <a:gd name="T8" fmla="*/ 13 w 243"/>
                <a:gd name="T9" fmla="*/ 192 h 222"/>
                <a:gd name="T10" fmla="*/ 73 w 243"/>
                <a:gd name="T11" fmla="*/ 221 h 222"/>
                <a:gd name="T12" fmla="*/ 229 w 243"/>
                <a:gd name="T13" fmla="*/ 168 h 222"/>
                <a:gd name="T14" fmla="*/ 195 w 243"/>
                <a:gd name="T15" fmla="*/ 0 h 222"/>
                <a:gd name="T16" fmla="*/ 160 w 243"/>
                <a:gd name="T17" fmla="*/ 8 h 2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221">
                  <a:moveTo>
                    <a:pt x="160" y="8"/>
                  </a:moveTo>
                  <a:cubicBezTo>
                    <a:pt x="167" y="49"/>
                    <a:pt x="187" y="120"/>
                    <a:pt x="176" y="127"/>
                  </a:cubicBezTo>
                  <a:cubicBezTo>
                    <a:pt x="159" y="137"/>
                    <a:pt x="92" y="128"/>
                    <a:pt x="50" y="128"/>
                  </a:cubicBezTo>
                  <a:cubicBezTo>
                    <a:pt x="32" y="128"/>
                    <a:pt x="13" y="124"/>
                    <a:pt x="5" y="144"/>
                  </a:cubicBezTo>
                  <a:cubicBezTo>
                    <a:pt x="0" y="158"/>
                    <a:pt x="3" y="178"/>
                    <a:pt x="13" y="192"/>
                  </a:cubicBezTo>
                  <a:cubicBezTo>
                    <a:pt x="27" y="211"/>
                    <a:pt x="51" y="220"/>
                    <a:pt x="73" y="221"/>
                  </a:cubicBezTo>
                  <a:cubicBezTo>
                    <a:pt x="100" y="222"/>
                    <a:pt x="213" y="194"/>
                    <a:pt x="229" y="168"/>
                  </a:cubicBezTo>
                  <a:cubicBezTo>
                    <a:pt x="243" y="145"/>
                    <a:pt x="214" y="51"/>
                    <a:pt x="195" y="0"/>
                  </a:cubicBezTo>
                  <a:lnTo>
                    <a:pt x="160" y="8"/>
                  </a:lnTo>
                  <a:close/>
                </a:path>
              </a:pathLst>
            </a:custGeom>
            <a:solidFill>
              <a:srgbClr val="2D6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2" name="任意多边形 50">
              <a:extLst>
                <a:ext uri="{FF2B5EF4-FFF2-40B4-BE49-F238E27FC236}">
                  <a16:creationId xmlns:a16="http://schemas.microsoft.com/office/drawing/2014/main" id="{630B1B57-39BE-463D-9260-680CB651276E}"/>
                </a:ext>
              </a:extLst>
            </p:cNvPr>
            <p:cNvSpPr/>
            <p:nvPr/>
          </p:nvSpPr>
          <p:spPr bwMode="auto">
            <a:xfrm>
              <a:off x="4063743" y="3437558"/>
              <a:ext cx="76570" cy="144132"/>
            </a:xfrm>
            <a:custGeom>
              <a:gdLst>
                <a:gd name="T0" fmla="*/ 50 w 50"/>
                <a:gd name="T1" fmla="*/ 72 h 94"/>
                <a:gd name="T2" fmla="*/ 46 w 50"/>
                <a:gd name="T3" fmla="*/ 54 h 94"/>
                <a:gd name="T4" fmla="*/ 44 w 50"/>
                <a:gd name="T5" fmla="*/ 32 h 94"/>
                <a:gd name="T6" fmla="*/ 44 w 50"/>
                <a:gd name="T7" fmla="*/ 19 h 94"/>
                <a:gd name="T8" fmla="*/ 38 w 50"/>
                <a:gd name="T9" fmla="*/ 34 h 94"/>
                <a:gd name="T10" fmla="*/ 36 w 50"/>
                <a:gd name="T11" fmla="*/ 9 h 94"/>
                <a:gd name="T12" fmla="*/ 35 w 50"/>
                <a:gd name="T13" fmla="*/ 7 h 94"/>
                <a:gd name="T14" fmla="*/ 32 w 50"/>
                <a:gd name="T15" fmla="*/ 8 h 94"/>
                <a:gd name="T16" fmla="*/ 31 w 50"/>
                <a:gd name="T17" fmla="*/ 11 h 94"/>
                <a:gd name="T18" fmla="*/ 30 w 50"/>
                <a:gd name="T19" fmla="*/ 33 h 94"/>
                <a:gd name="T20" fmla="*/ 26 w 50"/>
                <a:gd name="T21" fmla="*/ 7 h 94"/>
                <a:gd name="T22" fmla="*/ 25 w 50"/>
                <a:gd name="T23" fmla="*/ 3 h 94"/>
                <a:gd name="T24" fmla="*/ 22 w 50"/>
                <a:gd name="T25" fmla="*/ 2 h 94"/>
                <a:gd name="T26" fmla="*/ 21 w 50"/>
                <a:gd name="T27" fmla="*/ 5 h 94"/>
                <a:gd name="T28" fmla="*/ 21 w 50"/>
                <a:gd name="T29" fmla="*/ 30 h 94"/>
                <a:gd name="T30" fmla="*/ 14 w 50"/>
                <a:gd name="T31" fmla="*/ 3 h 94"/>
                <a:gd name="T32" fmla="*/ 12 w 50"/>
                <a:gd name="T33" fmla="*/ 1 h 94"/>
                <a:gd name="T34" fmla="*/ 10 w 50"/>
                <a:gd name="T35" fmla="*/ 2 h 94"/>
                <a:gd name="T36" fmla="*/ 9 w 50"/>
                <a:gd name="T37" fmla="*/ 5 h 94"/>
                <a:gd name="T38" fmla="*/ 20 w 50"/>
                <a:gd name="T39" fmla="*/ 50 h 94"/>
                <a:gd name="T40" fmla="*/ 21 w 50"/>
                <a:gd name="T41" fmla="*/ 53 h 94"/>
                <a:gd name="T42" fmla="*/ 20 w 50"/>
                <a:gd name="T43" fmla="*/ 56 h 94"/>
                <a:gd name="T44" fmla="*/ 17 w 50"/>
                <a:gd name="T45" fmla="*/ 55 h 94"/>
                <a:gd name="T46" fmla="*/ 8 w 50"/>
                <a:gd name="T47" fmla="*/ 51 h 94"/>
                <a:gd name="T48" fmla="*/ 5 w 50"/>
                <a:gd name="T49" fmla="*/ 49 h 94"/>
                <a:gd name="T50" fmla="*/ 1 w 50"/>
                <a:gd name="T51" fmla="*/ 51 h 94"/>
                <a:gd name="T52" fmla="*/ 2 w 50"/>
                <a:gd name="T53" fmla="*/ 56 h 94"/>
                <a:gd name="T54" fmla="*/ 31 w 50"/>
                <a:gd name="T55" fmla="*/ 88 h 94"/>
                <a:gd name="T56" fmla="*/ 44 w 50"/>
                <a:gd name="T57" fmla="*/ 89 h 94"/>
                <a:gd name="T58" fmla="*/ 50 w 50"/>
                <a:gd name="T59" fmla="*/ 72 h 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" h="94">
                  <a:moveTo>
                    <a:pt x="50" y="72"/>
                  </a:moveTo>
                  <a:cubicBezTo>
                    <a:pt x="50" y="66"/>
                    <a:pt x="47" y="60"/>
                    <a:pt x="46" y="54"/>
                  </a:cubicBezTo>
                  <a:cubicBezTo>
                    <a:pt x="44" y="47"/>
                    <a:pt x="44" y="39"/>
                    <a:pt x="44" y="32"/>
                  </a:cubicBezTo>
                  <a:cubicBezTo>
                    <a:pt x="44" y="28"/>
                    <a:pt x="44" y="23"/>
                    <a:pt x="44" y="19"/>
                  </a:cubicBezTo>
                  <a:cubicBezTo>
                    <a:pt x="40" y="23"/>
                    <a:pt x="38" y="29"/>
                    <a:pt x="38" y="34"/>
                  </a:cubicBezTo>
                  <a:cubicBezTo>
                    <a:pt x="37" y="26"/>
                    <a:pt x="36" y="18"/>
                    <a:pt x="36" y="9"/>
                  </a:cubicBezTo>
                  <a:cubicBezTo>
                    <a:pt x="35" y="8"/>
                    <a:pt x="35" y="7"/>
                    <a:pt x="35" y="7"/>
                  </a:cubicBezTo>
                  <a:cubicBezTo>
                    <a:pt x="34" y="6"/>
                    <a:pt x="32" y="7"/>
                    <a:pt x="32" y="8"/>
                  </a:cubicBezTo>
                  <a:cubicBezTo>
                    <a:pt x="31" y="9"/>
                    <a:pt x="31" y="10"/>
                    <a:pt x="31" y="11"/>
                  </a:cubicBezTo>
                  <a:cubicBezTo>
                    <a:pt x="31" y="18"/>
                    <a:pt x="31" y="26"/>
                    <a:pt x="30" y="33"/>
                  </a:cubicBezTo>
                  <a:cubicBezTo>
                    <a:pt x="28" y="25"/>
                    <a:pt x="26" y="16"/>
                    <a:pt x="26" y="7"/>
                  </a:cubicBezTo>
                  <a:cubicBezTo>
                    <a:pt x="26" y="6"/>
                    <a:pt x="26" y="4"/>
                    <a:pt x="25" y="3"/>
                  </a:cubicBezTo>
                  <a:cubicBezTo>
                    <a:pt x="25" y="2"/>
                    <a:pt x="23" y="1"/>
                    <a:pt x="22" y="2"/>
                  </a:cubicBezTo>
                  <a:cubicBezTo>
                    <a:pt x="21" y="2"/>
                    <a:pt x="21" y="3"/>
                    <a:pt x="21" y="5"/>
                  </a:cubicBezTo>
                  <a:cubicBezTo>
                    <a:pt x="19" y="13"/>
                    <a:pt x="20" y="21"/>
                    <a:pt x="21" y="30"/>
                  </a:cubicBezTo>
                  <a:cubicBezTo>
                    <a:pt x="18" y="21"/>
                    <a:pt x="16" y="12"/>
                    <a:pt x="14" y="3"/>
                  </a:cubicBezTo>
                  <a:cubicBezTo>
                    <a:pt x="14" y="2"/>
                    <a:pt x="13" y="1"/>
                    <a:pt x="12" y="1"/>
                  </a:cubicBezTo>
                  <a:cubicBezTo>
                    <a:pt x="11" y="0"/>
                    <a:pt x="10" y="1"/>
                    <a:pt x="10" y="2"/>
                  </a:cubicBezTo>
                  <a:cubicBezTo>
                    <a:pt x="9" y="3"/>
                    <a:pt x="9" y="4"/>
                    <a:pt x="9" y="5"/>
                  </a:cubicBezTo>
                  <a:cubicBezTo>
                    <a:pt x="8" y="21"/>
                    <a:pt x="12" y="36"/>
                    <a:pt x="20" y="50"/>
                  </a:cubicBezTo>
                  <a:cubicBezTo>
                    <a:pt x="20" y="51"/>
                    <a:pt x="21" y="52"/>
                    <a:pt x="21" y="53"/>
                  </a:cubicBezTo>
                  <a:cubicBezTo>
                    <a:pt x="21" y="54"/>
                    <a:pt x="21" y="55"/>
                    <a:pt x="20" y="56"/>
                  </a:cubicBezTo>
                  <a:cubicBezTo>
                    <a:pt x="19" y="56"/>
                    <a:pt x="18" y="56"/>
                    <a:pt x="17" y="55"/>
                  </a:cubicBezTo>
                  <a:cubicBezTo>
                    <a:pt x="14" y="54"/>
                    <a:pt x="11" y="52"/>
                    <a:pt x="8" y="51"/>
                  </a:cubicBezTo>
                  <a:cubicBezTo>
                    <a:pt x="7" y="50"/>
                    <a:pt x="6" y="49"/>
                    <a:pt x="5" y="49"/>
                  </a:cubicBezTo>
                  <a:cubicBezTo>
                    <a:pt x="3" y="49"/>
                    <a:pt x="2" y="50"/>
                    <a:pt x="1" y="51"/>
                  </a:cubicBezTo>
                  <a:cubicBezTo>
                    <a:pt x="0" y="52"/>
                    <a:pt x="1" y="54"/>
                    <a:pt x="2" y="56"/>
                  </a:cubicBezTo>
                  <a:cubicBezTo>
                    <a:pt x="10" y="68"/>
                    <a:pt x="20" y="79"/>
                    <a:pt x="31" y="88"/>
                  </a:cubicBezTo>
                  <a:cubicBezTo>
                    <a:pt x="35" y="92"/>
                    <a:pt x="41" y="94"/>
                    <a:pt x="44" y="89"/>
                  </a:cubicBezTo>
                  <a:cubicBezTo>
                    <a:pt x="47" y="84"/>
                    <a:pt x="50" y="79"/>
                    <a:pt x="50" y="72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3" name="任意多边形 51">
              <a:extLst>
                <a:ext uri="{FF2B5EF4-FFF2-40B4-BE49-F238E27FC236}">
                  <a16:creationId xmlns:a16="http://schemas.microsoft.com/office/drawing/2014/main" id="{3F4EC812-3FC5-4655-9F84-DB056767B6AE}"/>
                </a:ext>
              </a:extLst>
            </p:cNvPr>
            <p:cNvSpPr/>
            <p:nvPr/>
          </p:nvSpPr>
          <p:spPr bwMode="auto">
            <a:xfrm>
              <a:off x="3872768" y="3586194"/>
              <a:ext cx="55851" cy="84677"/>
            </a:xfrm>
            <a:custGeom>
              <a:gdLst>
                <a:gd name="T0" fmla="*/ 23 w 36"/>
                <a:gd name="T1" fmla="*/ 51 h 55"/>
                <a:gd name="T2" fmla="*/ 18 w 36"/>
                <a:gd name="T3" fmla="*/ 50 h 55"/>
                <a:gd name="T4" fmla="*/ 6 w 36"/>
                <a:gd name="T5" fmla="*/ 21 h 55"/>
                <a:gd name="T6" fmla="*/ 3 w 36"/>
                <a:gd name="T7" fmla="*/ 11 h 55"/>
                <a:gd name="T8" fmla="*/ 23 w 36"/>
                <a:gd name="T9" fmla="*/ 51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5">
                  <a:moveTo>
                    <a:pt x="23" y="51"/>
                  </a:moveTo>
                  <a:cubicBezTo>
                    <a:pt x="22" y="55"/>
                    <a:pt x="19" y="55"/>
                    <a:pt x="18" y="50"/>
                  </a:cubicBezTo>
                  <a:cubicBezTo>
                    <a:pt x="15" y="35"/>
                    <a:pt x="15" y="33"/>
                    <a:pt x="6" y="21"/>
                  </a:cubicBezTo>
                  <a:cubicBezTo>
                    <a:pt x="1" y="14"/>
                    <a:pt x="0" y="14"/>
                    <a:pt x="3" y="11"/>
                  </a:cubicBezTo>
                  <a:cubicBezTo>
                    <a:pt x="12" y="0"/>
                    <a:pt x="36" y="13"/>
                    <a:pt x="23" y="51"/>
                  </a:cubicBezTo>
                  <a:close/>
                </a:path>
              </a:pathLst>
            </a:custGeom>
            <a:solidFill>
              <a:srgbClr val="222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4" name="任意多边形 52">
              <a:extLst>
                <a:ext uri="{FF2B5EF4-FFF2-40B4-BE49-F238E27FC236}">
                  <a16:creationId xmlns:a16="http://schemas.microsoft.com/office/drawing/2014/main" id="{170F8142-DB63-4C6A-B00C-C22C440F9B5A}"/>
                </a:ext>
              </a:extLst>
            </p:cNvPr>
            <p:cNvSpPr/>
            <p:nvPr/>
          </p:nvSpPr>
          <p:spPr bwMode="auto">
            <a:xfrm>
              <a:off x="3782686" y="3677177"/>
              <a:ext cx="91884" cy="154942"/>
            </a:xfrm>
            <a:custGeom>
              <a:gdLst>
                <a:gd name="T0" fmla="*/ 46 w 60"/>
                <a:gd name="T1" fmla="*/ 22 h 101"/>
                <a:gd name="T2" fmla="*/ 11 w 60"/>
                <a:gd name="T3" fmla="*/ 8 h 101"/>
                <a:gd name="T4" fmla="*/ 0 w 60"/>
                <a:gd name="T5" fmla="*/ 93 h 101"/>
                <a:gd name="T6" fmla="*/ 60 w 60"/>
                <a:gd name="T7" fmla="*/ 82 h 101"/>
                <a:gd name="T8" fmla="*/ 46 w 60"/>
                <a:gd name="T9" fmla="*/ 22 h 1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00">
                  <a:moveTo>
                    <a:pt x="46" y="22"/>
                  </a:moveTo>
                  <a:cubicBezTo>
                    <a:pt x="36" y="2"/>
                    <a:pt x="19" y="0"/>
                    <a:pt x="11" y="8"/>
                  </a:cubicBezTo>
                  <a:cubicBezTo>
                    <a:pt x="14" y="50"/>
                    <a:pt x="10" y="67"/>
                    <a:pt x="0" y="93"/>
                  </a:cubicBezTo>
                  <a:cubicBezTo>
                    <a:pt x="21" y="101"/>
                    <a:pt x="55" y="94"/>
                    <a:pt x="60" y="82"/>
                  </a:cubicBezTo>
                  <a:cubicBezTo>
                    <a:pt x="59" y="78"/>
                    <a:pt x="50" y="33"/>
                    <a:pt x="46" y="22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5" name="任意多边形 53">
              <a:extLst>
                <a:ext uri="{FF2B5EF4-FFF2-40B4-BE49-F238E27FC236}">
                  <a16:creationId xmlns:a16="http://schemas.microsoft.com/office/drawing/2014/main" id="{3F6566C5-32EB-4951-A482-169729C01DFF}"/>
                </a:ext>
              </a:extLst>
            </p:cNvPr>
            <p:cNvSpPr/>
            <p:nvPr/>
          </p:nvSpPr>
          <p:spPr bwMode="auto">
            <a:xfrm>
              <a:off x="3791694" y="3589797"/>
              <a:ext cx="121611" cy="181066"/>
            </a:xfrm>
            <a:custGeom>
              <a:gdLst>
                <a:gd name="T0" fmla="*/ 8 w 79"/>
                <a:gd name="T1" fmla="*/ 25 h 118"/>
                <a:gd name="T2" fmla="*/ 64 w 79"/>
                <a:gd name="T3" fmla="*/ 20 h 118"/>
                <a:gd name="T4" fmla="*/ 71 w 79"/>
                <a:gd name="T5" fmla="*/ 98 h 118"/>
                <a:gd name="T6" fmla="*/ 18 w 79"/>
                <a:gd name="T7" fmla="*/ 95 h 118"/>
                <a:gd name="T8" fmla="*/ 8 w 79"/>
                <a:gd name="T9" fmla="*/ 25 h 1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18">
                  <a:moveTo>
                    <a:pt x="8" y="25"/>
                  </a:moveTo>
                  <a:cubicBezTo>
                    <a:pt x="19" y="3"/>
                    <a:pt x="49" y="0"/>
                    <a:pt x="64" y="20"/>
                  </a:cubicBezTo>
                  <a:cubicBezTo>
                    <a:pt x="79" y="39"/>
                    <a:pt x="77" y="87"/>
                    <a:pt x="71" y="98"/>
                  </a:cubicBezTo>
                  <a:cubicBezTo>
                    <a:pt x="60" y="118"/>
                    <a:pt x="25" y="106"/>
                    <a:pt x="18" y="95"/>
                  </a:cubicBezTo>
                  <a:cubicBezTo>
                    <a:pt x="8" y="79"/>
                    <a:pt x="0" y="44"/>
                    <a:pt x="8" y="25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6" name="任意多边形 54">
              <a:extLst>
                <a:ext uri="{FF2B5EF4-FFF2-40B4-BE49-F238E27FC236}">
                  <a16:creationId xmlns:a16="http://schemas.microsoft.com/office/drawing/2014/main" id="{D17F51E7-9199-4188-8EF6-1518DC7E78F8}"/>
                </a:ext>
              </a:extLst>
            </p:cNvPr>
            <p:cNvSpPr/>
            <p:nvPr/>
          </p:nvSpPr>
          <p:spPr bwMode="auto">
            <a:xfrm>
              <a:off x="3765570" y="3623127"/>
              <a:ext cx="58554" cy="89182"/>
            </a:xfrm>
            <a:custGeom>
              <a:gdLst>
                <a:gd name="T0" fmla="*/ 34 w 38"/>
                <a:gd name="T1" fmla="*/ 8 h 58"/>
                <a:gd name="T2" fmla="*/ 36 w 38"/>
                <a:gd name="T3" fmla="*/ 58 h 58"/>
                <a:gd name="T4" fmla="*/ 16 w 38"/>
                <a:gd name="T5" fmla="*/ 48 h 58"/>
                <a:gd name="T6" fmla="*/ 9 w 38"/>
                <a:gd name="T7" fmla="*/ 46 h 58"/>
                <a:gd name="T8" fmla="*/ 5 w 38"/>
                <a:gd name="T9" fmla="*/ 10 h 58"/>
                <a:gd name="T10" fmla="*/ 34 w 38"/>
                <a:gd name="T11" fmla="*/ 8 h 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57">
                  <a:moveTo>
                    <a:pt x="34" y="8"/>
                  </a:moveTo>
                  <a:cubicBezTo>
                    <a:pt x="36" y="11"/>
                    <a:pt x="38" y="58"/>
                    <a:pt x="36" y="58"/>
                  </a:cubicBezTo>
                  <a:cubicBezTo>
                    <a:pt x="32" y="57"/>
                    <a:pt x="24" y="45"/>
                    <a:pt x="16" y="48"/>
                  </a:cubicBezTo>
                  <a:cubicBezTo>
                    <a:pt x="13" y="49"/>
                    <a:pt x="10" y="51"/>
                    <a:pt x="9" y="46"/>
                  </a:cubicBezTo>
                  <a:cubicBezTo>
                    <a:pt x="1" y="12"/>
                    <a:pt x="0" y="14"/>
                    <a:pt x="5" y="10"/>
                  </a:cubicBezTo>
                  <a:cubicBezTo>
                    <a:pt x="17" y="0"/>
                    <a:pt x="31" y="2"/>
                    <a:pt x="34" y="8"/>
                  </a:cubicBezTo>
                  <a:close/>
                </a:path>
              </a:pathLst>
            </a:custGeom>
            <a:solidFill>
              <a:srgbClr val="222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7" name="任意多边形 55">
              <a:extLst>
                <a:ext uri="{FF2B5EF4-FFF2-40B4-BE49-F238E27FC236}">
                  <a16:creationId xmlns:a16="http://schemas.microsoft.com/office/drawing/2014/main" id="{D9ED104F-5045-4F0B-80CD-A2AA915B703B}"/>
                </a:ext>
              </a:extLst>
            </p:cNvPr>
            <p:cNvSpPr/>
            <p:nvPr/>
          </p:nvSpPr>
          <p:spPr bwMode="auto">
            <a:xfrm>
              <a:off x="3726835" y="3549260"/>
              <a:ext cx="182867" cy="99992"/>
            </a:xfrm>
            <a:custGeom>
              <a:gdLst>
                <a:gd name="T0" fmla="*/ 19 w 119"/>
                <a:gd name="T1" fmla="*/ 43 h 65"/>
                <a:gd name="T2" fmla="*/ 98 w 119"/>
                <a:gd name="T3" fmla="*/ 4 h 65"/>
                <a:gd name="T4" fmla="*/ 106 w 119"/>
                <a:gd name="T5" fmla="*/ 51 h 65"/>
                <a:gd name="T6" fmla="*/ 96 w 119"/>
                <a:gd name="T7" fmla="*/ 49 h 65"/>
                <a:gd name="T8" fmla="*/ 61 w 119"/>
                <a:gd name="T9" fmla="*/ 57 h 65"/>
                <a:gd name="T10" fmla="*/ 19 w 119"/>
                <a:gd name="T11" fmla="*/ 43 h 6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65">
                  <a:moveTo>
                    <a:pt x="19" y="43"/>
                  </a:moveTo>
                  <a:cubicBezTo>
                    <a:pt x="42" y="17"/>
                    <a:pt x="84" y="0"/>
                    <a:pt x="98" y="4"/>
                  </a:cubicBezTo>
                  <a:cubicBezTo>
                    <a:pt x="119" y="12"/>
                    <a:pt x="112" y="48"/>
                    <a:pt x="106" y="51"/>
                  </a:cubicBezTo>
                  <a:cubicBezTo>
                    <a:pt x="102" y="53"/>
                    <a:pt x="99" y="51"/>
                    <a:pt x="96" y="49"/>
                  </a:cubicBezTo>
                  <a:cubicBezTo>
                    <a:pt x="81" y="43"/>
                    <a:pt x="71" y="53"/>
                    <a:pt x="61" y="57"/>
                  </a:cubicBezTo>
                  <a:cubicBezTo>
                    <a:pt x="45" y="65"/>
                    <a:pt x="0" y="65"/>
                    <a:pt x="19" y="43"/>
                  </a:cubicBezTo>
                  <a:close/>
                </a:path>
              </a:pathLst>
            </a:custGeom>
            <a:solidFill>
              <a:srgbClr val="222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8" name="任意多边形 56">
              <a:extLst>
                <a:ext uri="{FF2B5EF4-FFF2-40B4-BE49-F238E27FC236}">
                  <a16:creationId xmlns:a16="http://schemas.microsoft.com/office/drawing/2014/main" id="{1D4BA12F-2EA8-41D5-B695-C81342B566AB}"/>
                </a:ext>
              </a:extLst>
            </p:cNvPr>
            <p:cNvSpPr/>
            <p:nvPr/>
          </p:nvSpPr>
          <p:spPr bwMode="auto">
            <a:xfrm>
              <a:off x="3774578" y="3666367"/>
              <a:ext cx="43240" cy="63058"/>
            </a:xfrm>
            <a:custGeom>
              <a:gdLst>
                <a:gd name="T0" fmla="*/ 2 w 28"/>
                <a:gd name="T1" fmla="*/ 16 h 41"/>
                <a:gd name="T2" fmla="*/ 9 w 28"/>
                <a:gd name="T3" fmla="*/ 31 h 41"/>
                <a:gd name="T4" fmla="*/ 23 w 28"/>
                <a:gd name="T5" fmla="*/ 12 h 41"/>
                <a:gd name="T6" fmla="*/ 2 w 28"/>
                <a:gd name="T7" fmla="*/ 16 h 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41">
                  <a:moveTo>
                    <a:pt x="2" y="16"/>
                  </a:moveTo>
                  <a:cubicBezTo>
                    <a:pt x="2" y="22"/>
                    <a:pt x="5" y="27"/>
                    <a:pt x="9" y="31"/>
                  </a:cubicBezTo>
                  <a:cubicBezTo>
                    <a:pt x="22" y="41"/>
                    <a:pt x="28" y="22"/>
                    <a:pt x="23" y="12"/>
                  </a:cubicBezTo>
                  <a:cubicBezTo>
                    <a:pt x="18" y="0"/>
                    <a:pt x="0" y="1"/>
                    <a:pt x="2" y="16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9" name="任意多边形 57">
              <a:extLst>
                <a:ext uri="{FF2B5EF4-FFF2-40B4-BE49-F238E27FC236}">
                  <a16:creationId xmlns:a16="http://schemas.microsoft.com/office/drawing/2014/main" id="{073B0DA8-524F-4D9E-9A08-77246E5C6FD5}"/>
                </a:ext>
              </a:extLst>
            </p:cNvPr>
            <p:cNvSpPr/>
            <p:nvPr/>
          </p:nvSpPr>
          <p:spPr bwMode="auto">
            <a:xfrm>
              <a:off x="3303447" y="4984272"/>
              <a:ext cx="144132" cy="135124"/>
            </a:xfrm>
            <a:custGeom>
              <a:gdLst>
                <a:gd name="T0" fmla="*/ 34 w 94"/>
                <a:gd name="T1" fmla="*/ 2 h 88"/>
                <a:gd name="T2" fmla="*/ 41 w 94"/>
                <a:gd name="T3" fmla="*/ 13 h 88"/>
                <a:gd name="T4" fmla="*/ 54 w 94"/>
                <a:gd name="T5" fmla="*/ 21 h 88"/>
                <a:gd name="T6" fmla="*/ 62 w 94"/>
                <a:gd name="T7" fmla="*/ 21 h 88"/>
                <a:gd name="T8" fmla="*/ 68 w 94"/>
                <a:gd name="T9" fmla="*/ 27 h 88"/>
                <a:gd name="T10" fmla="*/ 67 w 94"/>
                <a:gd name="T11" fmla="*/ 33 h 88"/>
                <a:gd name="T12" fmla="*/ 73 w 94"/>
                <a:gd name="T13" fmla="*/ 61 h 88"/>
                <a:gd name="T14" fmla="*/ 88 w 94"/>
                <a:gd name="T15" fmla="*/ 69 h 88"/>
                <a:gd name="T16" fmla="*/ 91 w 94"/>
                <a:gd name="T17" fmla="*/ 84 h 88"/>
                <a:gd name="T18" fmla="*/ 86 w 94"/>
                <a:gd name="T19" fmla="*/ 88 h 88"/>
                <a:gd name="T20" fmla="*/ 35 w 94"/>
                <a:gd name="T21" fmla="*/ 61 h 88"/>
                <a:gd name="T22" fmla="*/ 21 w 94"/>
                <a:gd name="T23" fmla="*/ 42 h 88"/>
                <a:gd name="T24" fmla="*/ 28 w 94"/>
                <a:gd name="T25" fmla="*/ 34 h 88"/>
                <a:gd name="T26" fmla="*/ 18 w 94"/>
                <a:gd name="T27" fmla="*/ 38 h 88"/>
                <a:gd name="T28" fmla="*/ 0 w 94"/>
                <a:gd name="T29" fmla="*/ 14 h 88"/>
                <a:gd name="T30" fmla="*/ 4 w 94"/>
                <a:gd name="T31" fmla="*/ 12 h 88"/>
                <a:gd name="T32" fmla="*/ 22 w 94"/>
                <a:gd name="T33" fmla="*/ 4 h 88"/>
                <a:gd name="T34" fmla="*/ 34 w 94"/>
                <a:gd name="T35" fmla="*/ 2 h 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4" h="88">
                  <a:moveTo>
                    <a:pt x="34" y="2"/>
                  </a:moveTo>
                  <a:cubicBezTo>
                    <a:pt x="38" y="4"/>
                    <a:pt x="38" y="10"/>
                    <a:pt x="41" y="13"/>
                  </a:cubicBezTo>
                  <a:cubicBezTo>
                    <a:pt x="44" y="17"/>
                    <a:pt x="49" y="20"/>
                    <a:pt x="54" y="21"/>
                  </a:cubicBezTo>
                  <a:cubicBezTo>
                    <a:pt x="57" y="21"/>
                    <a:pt x="60" y="21"/>
                    <a:pt x="62" y="21"/>
                  </a:cubicBezTo>
                  <a:cubicBezTo>
                    <a:pt x="65" y="22"/>
                    <a:pt x="68" y="24"/>
                    <a:pt x="68" y="27"/>
                  </a:cubicBezTo>
                  <a:cubicBezTo>
                    <a:pt x="69" y="29"/>
                    <a:pt x="68" y="31"/>
                    <a:pt x="67" y="33"/>
                  </a:cubicBezTo>
                  <a:cubicBezTo>
                    <a:pt x="57" y="48"/>
                    <a:pt x="69" y="59"/>
                    <a:pt x="73" y="61"/>
                  </a:cubicBezTo>
                  <a:cubicBezTo>
                    <a:pt x="78" y="64"/>
                    <a:pt x="84" y="66"/>
                    <a:pt x="88" y="69"/>
                  </a:cubicBezTo>
                  <a:cubicBezTo>
                    <a:pt x="92" y="73"/>
                    <a:pt x="94" y="79"/>
                    <a:pt x="91" y="84"/>
                  </a:cubicBezTo>
                  <a:cubicBezTo>
                    <a:pt x="90" y="86"/>
                    <a:pt x="88" y="87"/>
                    <a:pt x="86" y="88"/>
                  </a:cubicBezTo>
                  <a:cubicBezTo>
                    <a:pt x="67" y="84"/>
                    <a:pt x="46" y="75"/>
                    <a:pt x="35" y="61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0"/>
                    <a:pt x="26" y="35"/>
                    <a:pt x="28" y="34"/>
                  </a:cubicBezTo>
                  <a:cubicBezTo>
                    <a:pt x="25" y="35"/>
                    <a:pt x="20" y="38"/>
                    <a:pt x="18" y="3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2" y="13"/>
                    <a:pt x="4" y="12"/>
                  </a:cubicBezTo>
                  <a:cubicBezTo>
                    <a:pt x="10" y="9"/>
                    <a:pt x="16" y="7"/>
                    <a:pt x="22" y="4"/>
                  </a:cubicBezTo>
                  <a:cubicBezTo>
                    <a:pt x="25" y="2"/>
                    <a:pt x="30" y="0"/>
                    <a:pt x="34" y="2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0" name="任意多边形 58">
              <a:extLst>
                <a:ext uri="{FF2B5EF4-FFF2-40B4-BE49-F238E27FC236}">
                  <a16:creationId xmlns:a16="http://schemas.microsoft.com/office/drawing/2014/main" id="{40D1B87F-3B49-40B5-A39D-723A7A54A397}"/>
                </a:ext>
              </a:extLst>
            </p:cNvPr>
            <p:cNvSpPr/>
            <p:nvPr/>
          </p:nvSpPr>
          <p:spPr bwMode="auto">
            <a:xfrm>
              <a:off x="4011495" y="5023908"/>
              <a:ext cx="154942" cy="104496"/>
            </a:xfrm>
            <a:custGeom>
              <a:gdLst>
                <a:gd name="T0" fmla="*/ 3 w 101"/>
                <a:gd name="T1" fmla="*/ 32 h 68"/>
                <a:gd name="T2" fmla="*/ 15 w 101"/>
                <a:gd name="T3" fmla="*/ 29 h 68"/>
                <a:gd name="T4" fmla="*/ 27 w 101"/>
                <a:gd name="T5" fmla="*/ 19 h 68"/>
                <a:gd name="T6" fmla="*/ 30 w 101"/>
                <a:gd name="T7" fmla="*/ 11 h 68"/>
                <a:gd name="T8" fmla="*/ 37 w 101"/>
                <a:gd name="T9" fmla="*/ 7 h 68"/>
                <a:gd name="T10" fmla="*/ 42 w 101"/>
                <a:gd name="T11" fmla="*/ 11 h 68"/>
                <a:gd name="T12" fmla="*/ 72 w 101"/>
                <a:gd name="T13" fmla="*/ 13 h 68"/>
                <a:gd name="T14" fmla="*/ 84 w 101"/>
                <a:gd name="T15" fmla="*/ 3 h 68"/>
                <a:gd name="T16" fmla="*/ 99 w 101"/>
                <a:gd name="T17" fmla="*/ 4 h 68"/>
                <a:gd name="T18" fmla="*/ 101 w 101"/>
                <a:gd name="T19" fmla="*/ 10 h 68"/>
                <a:gd name="T20" fmla="*/ 59 w 101"/>
                <a:gd name="T21" fmla="*/ 50 h 68"/>
                <a:gd name="T22" fmla="*/ 37 w 101"/>
                <a:gd name="T23" fmla="*/ 57 h 68"/>
                <a:gd name="T24" fmla="*/ 31 w 101"/>
                <a:gd name="T25" fmla="*/ 48 h 68"/>
                <a:gd name="T26" fmla="*/ 31 w 101"/>
                <a:gd name="T27" fmla="*/ 59 h 68"/>
                <a:gd name="T28" fmla="*/ 3 w 101"/>
                <a:gd name="T29" fmla="*/ 68 h 68"/>
                <a:gd name="T30" fmla="*/ 3 w 101"/>
                <a:gd name="T31" fmla="*/ 64 h 68"/>
                <a:gd name="T32" fmla="*/ 1 w 101"/>
                <a:gd name="T33" fmla="*/ 44 h 68"/>
                <a:gd name="T34" fmla="*/ 3 w 101"/>
                <a:gd name="T35" fmla="*/ 32 h 6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68">
                  <a:moveTo>
                    <a:pt x="3" y="32"/>
                  </a:moveTo>
                  <a:cubicBezTo>
                    <a:pt x="6" y="28"/>
                    <a:pt x="11" y="30"/>
                    <a:pt x="15" y="29"/>
                  </a:cubicBezTo>
                  <a:cubicBezTo>
                    <a:pt x="20" y="27"/>
                    <a:pt x="24" y="24"/>
                    <a:pt x="27" y="19"/>
                  </a:cubicBezTo>
                  <a:cubicBezTo>
                    <a:pt x="28" y="16"/>
                    <a:pt x="29" y="13"/>
                    <a:pt x="30" y="11"/>
                  </a:cubicBezTo>
                  <a:cubicBezTo>
                    <a:pt x="32" y="9"/>
                    <a:pt x="34" y="6"/>
                    <a:pt x="37" y="7"/>
                  </a:cubicBezTo>
                  <a:cubicBezTo>
                    <a:pt x="39" y="8"/>
                    <a:pt x="41" y="9"/>
                    <a:pt x="42" y="11"/>
                  </a:cubicBezTo>
                  <a:cubicBezTo>
                    <a:pt x="54" y="25"/>
                    <a:pt x="68" y="17"/>
                    <a:pt x="72" y="13"/>
                  </a:cubicBezTo>
                  <a:cubicBezTo>
                    <a:pt x="76" y="10"/>
                    <a:pt x="79" y="5"/>
                    <a:pt x="84" y="3"/>
                  </a:cubicBezTo>
                  <a:cubicBezTo>
                    <a:pt x="89" y="0"/>
                    <a:pt x="95" y="0"/>
                    <a:pt x="99" y="4"/>
                  </a:cubicBezTo>
                  <a:cubicBezTo>
                    <a:pt x="100" y="6"/>
                    <a:pt x="101" y="8"/>
                    <a:pt x="101" y="10"/>
                  </a:cubicBezTo>
                  <a:cubicBezTo>
                    <a:pt x="91" y="27"/>
                    <a:pt x="75" y="44"/>
                    <a:pt x="59" y="50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5" y="56"/>
                    <a:pt x="32" y="50"/>
                    <a:pt x="31" y="48"/>
                  </a:cubicBezTo>
                  <a:cubicBezTo>
                    <a:pt x="31" y="51"/>
                    <a:pt x="32" y="57"/>
                    <a:pt x="31" y="5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7"/>
                    <a:pt x="3" y="65"/>
                    <a:pt x="3" y="64"/>
                  </a:cubicBezTo>
                  <a:cubicBezTo>
                    <a:pt x="2" y="57"/>
                    <a:pt x="1" y="51"/>
                    <a:pt x="1" y="44"/>
                  </a:cubicBezTo>
                  <a:cubicBezTo>
                    <a:pt x="1" y="40"/>
                    <a:pt x="0" y="35"/>
                    <a:pt x="3" y="32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1" name="任意多边形 59">
              <a:extLst>
                <a:ext uri="{FF2B5EF4-FFF2-40B4-BE49-F238E27FC236}">
                  <a16:creationId xmlns:a16="http://schemas.microsoft.com/office/drawing/2014/main" id="{479F16F3-8AAA-4A1D-808F-A44B759B566C}"/>
                </a:ext>
              </a:extLst>
            </p:cNvPr>
            <p:cNvSpPr/>
            <p:nvPr/>
          </p:nvSpPr>
          <p:spPr bwMode="auto">
            <a:xfrm>
              <a:off x="3516943" y="3792482"/>
              <a:ext cx="462123" cy="638684"/>
            </a:xfrm>
            <a:custGeom>
              <a:gdLst>
                <a:gd name="T0" fmla="*/ 288 w 301"/>
                <a:gd name="T1" fmla="*/ 153 h 416"/>
                <a:gd name="T2" fmla="*/ 280 w 301"/>
                <a:gd name="T3" fmla="*/ 40 h 416"/>
                <a:gd name="T4" fmla="*/ 228 w 301"/>
                <a:gd name="T5" fmla="*/ 5 h 416"/>
                <a:gd name="T6" fmla="*/ 165 w 301"/>
                <a:gd name="T7" fmla="*/ 7 h 416"/>
                <a:gd name="T8" fmla="*/ 85 w 301"/>
                <a:gd name="T9" fmla="*/ 47 h 416"/>
                <a:gd name="T10" fmla="*/ 91 w 301"/>
                <a:gd name="T11" fmla="*/ 146 h 416"/>
                <a:gd name="T12" fmla="*/ 104 w 301"/>
                <a:gd name="T13" fmla="*/ 237 h 416"/>
                <a:gd name="T14" fmla="*/ 42 w 301"/>
                <a:gd name="T15" fmla="*/ 356 h 416"/>
                <a:gd name="T16" fmla="*/ 254 w 301"/>
                <a:gd name="T17" fmla="*/ 388 h 416"/>
                <a:gd name="T18" fmla="*/ 288 w 301"/>
                <a:gd name="T19" fmla="*/ 153 h 4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1" h="416">
                  <a:moveTo>
                    <a:pt x="288" y="153"/>
                  </a:moveTo>
                  <a:cubicBezTo>
                    <a:pt x="299" y="115"/>
                    <a:pt x="301" y="71"/>
                    <a:pt x="280" y="40"/>
                  </a:cubicBezTo>
                  <a:cubicBezTo>
                    <a:pt x="268" y="22"/>
                    <a:pt x="248" y="10"/>
                    <a:pt x="228" y="5"/>
                  </a:cubicBezTo>
                  <a:cubicBezTo>
                    <a:pt x="208" y="0"/>
                    <a:pt x="186" y="2"/>
                    <a:pt x="165" y="7"/>
                  </a:cubicBezTo>
                  <a:cubicBezTo>
                    <a:pt x="139" y="15"/>
                    <a:pt x="107" y="27"/>
                    <a:pt x="85" y="47"/>
                  </a:cubicBezTo>
                  <a:cubicBezTo>
                    <a:pt x="63" y="69"/>
                    <a:pt x="85" y="116"/>
                    <a:pt x="91" y="146"/>
                  </a:cubicBezTo>
                  <a:cubicBezTo>
                    <a:pt x="97" y="176"/>
                    <a:pt x="106" y="206"/>
                    <a:pt x="104" y="237"/>
                  </a:cubicBezTo>
                  <a:cubicBezTo>
                    <a:pt x="101" y="284"/>
                    <a:pt x="67" y="318"/>
                    <a:pt x="42" y="356"/>
                  </a:cubicBezTo>
                  <a:cubicBezTo>
                    <a:pt x="0" y="416"/>
                    <a:pt x="228" y="406"/>
                    <a:pt x="254" y="388"/>
                  </a:cubicBezTo>
                  <a:cubicBezTo>
                    <a:pt x="271" y="376"/>
                    <a:pt x="277" y="190"/>
                    <a:pt x="288" y="153"/>
                  </a:cubicBezTo>
                  <a:close/>
                </a:path>
              </a:pathLst>
            </a:custGeom>
            <a:solidFill>
              <a:srgbClr val="3C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2" name="任意多边形 60">
              <a:extLst>
                <a:ext uri="{FF2B5EF4-FFF2-40B4-BE49-F238E27FC236}">
                  <a16:creationId xmlns:a16="http://schemas.microsoft.com/office/drawing/2014/main" id="{D1BCE235-8F02-4CA3-8D3E-12BE91F766EB}"/>
                </a:ext>
              </a:extLst>
            </p:cNvPr>
            <p:cNvSpPr/>
            <p:nvPr/>
          </p:nvSpPr>
          <p:spPr bwMode="auto">
            <a:xfrm>
              <a:off x="3699810" y="3833920"/>
              <a:ext cx="111702" cy="325198"/>
            </a:xfrm>
            <a:custGeom>
              <a:gdLst>
                <a:gd name="T0" fmla="*/ 70 w 73"/>
                <a:gd name="T1" fmla="*/ 212 h 212"/>
                <a:gd name="T2" fmla="*/ 2 w 73"/>
                <a:gd name="T3" fmla="*/ 92 h 212"/>
                <a:gd name="T4" fmla="*/ 0 w 73"/>
                <a:gd name="T5" fmla="*/ 90 h 212"/>
                <a:gd name="T6" fmla="*/ 24 w 73"/>
                <a:gd name="T7" fmla="*/ 77 h 212"/>
                <a:gd name="T8" fmla="*/ 6 w 73"/>
                <a:gd name="T9" fmla="*/ 64 h 212"/>
                <a:gd name="T10" fmla="*/ 27 w 73"/>
                <a:gd name="T11" fmla="*/ 0 h 212"/>
                <a:gd name="T12" fmla="*/ 31 w 73"/>
                <a:gd name="T13" fmla="*/ 2 h 212"/>
                <a:gd name="T14" fmla="*/ 11 w 73"/>
                <a:gd name="T15" fmla="*/ 62 h 212"/>
                <a:gd name="T16" fmla="*/ 31 w 73"/>
                <a:gd name="T17" fmla="*/ 78 h 212"/>
                <a:gd name="T18" fmla="*/ 7 w 73"/>
                <a:gd name="T19" fmla="*/ 91 h 212"/>
                <a:gd name="T20" fmla="*/ 73 w 73"/>
                <a:gd name="T21" fmla="*/ 211 h 212"/>
                <a:gd name="T22" fmla="*/ 70 w 73"/>
                <a:gd name="T23" fmla="*/ 212 h 2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211">
                  <a:moveTo>
                    <a:pt x="70" y="212"/>
                  </a:moveTo>
                  <a:cubicBezTo>
                    <a:pt x="57" y="167"/>
                    <a:pt x="34" y="125"/>
                    <a:pt x="2" y="92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38" y="124"/>
                    <a:pt x="61" y="166"/>
                    <a:pt x="73" y="211"/>
                  </a:cubicBezTo>
                  <a:lnTo>
                    <a:pt x="70" y="212"/>
                  </a:ln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3" name="任意多边形 61">
              <a:extLst>
                <a:ext uri="{FF2B5EF4-FFF2-40B4-BE49-F238E27FC236}">
                  <a16:creationId xmlns:a16="http://schemas.microsoft.com/office/drawing/2014/main" id="{01EC4521-2628-4F78-972A-F2710E18F7D4}"/>
                </a:ext>
              </a:extLst>
            </p:cNvPr>
            <p:cNvSpPr/>
            <p:nvPr/>
          </p:nvSpPr>
          <p:spPr bwMode="auto">
            <a:xfrm>
              <a:off x="3839438" y="3833920"/>
              <a:ext cx="118008" cy="326999"/>
            </a:xfrm>
            <a:custGeom>
              <a:gdLst>
                <a:gd name="T0" fmla="*/ 3 w 77"/>
                <a:gd name="T1" fmla="*/ 213 h 213"/>
                <a:gd name="T2" fmla="*/ 0 w 77"/>
                <a:gd name="T3" fmla="*/ 210 h 213"/>
                <a:gd name="T4" fmla="*/ 72 w 77"/>
                <a:gd name="T5" fmla="*/ 99 h 213"/>
                <a:gd name="T6" fmla="*/ 55 w 77"/>
                <a:gd name="T7" fmla="*/ 89 h 213"/>
                <a:gd name="T8" fmla="*/ 69 w 77"/>
                <a:gd name="T9" fmla="*/ 75 h 213"/>
                <a:gd name="T10" fmla="*/ 43 w 77"/>
                <a:gd name="T11" fmla="*/ 1 h 213"/>
                <a:gd name="T12" fmla="*/ 46 w 77"/>
                <a:gd name="T13" fmla="*/ 0 h 213"/>
                <a:gd name="T14" fmla="*/ 74 w 77"/>
                <a:gd name="T15" fmla="*/ 76 h 213"/>
                <a:gd name="T16" fmla="*/ 61 w 77"/>
                <a:gd name="T17" fmla="*/ 88 h 213"/>
                <a:gd name="T18" fmla="*/ 77 w 77"/>
                <a:gd name="T19" fmla="*/ 98 h 213"/>
                <a:gd name="T20" fmla="*/ 76 w 77"/>
                <a:gd name="T21" fmla="*/ 99 h 213"/>
                <a:gd name="T22" fmla="*/ 3 w 77"/>
                <a:gd name="T23" fmla="*/ 213 h 2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213">
                  <a:moveTo>
                    <a:pt x="3" y="213"/>
                  </a:moveTo>
                  <a:cubicBezTo>
                    <a:pt x="0" y="210"/>
                    <a:pt x="0" y="210"/>
                    <a:pt x="0" y="210"/>
                  </a:cubicBezTo>
                  <a:cubicBezTo>
                    <a:pt x="33" y="180"/>
                    <a:pt x="58" y="142"/>
                    <a:pt x="72" y="99"/>
                  </a:cubicBezTo>
                  <a:cubicBezTo>
                    <a:pt x="55" y="89"/>
                    <a:pt x="55" y="89"/>
                    <a:pt x="55" y="89"/>
                  </a:cubicBezTo>
                  <a:cubicBezTo>
                    <a:pt x="69" y="75"/>
                    <a:pt x="69" y="75"/>
                    <a:pt x="69" y="75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1" y="88"/>
                    <a:pt x="61" y="88"/>
                    <a:pt x="61" y="88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62" y="143"/>
                    <a:pt x="36" y="182"/>
                    <a:pt x="3" y="213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4" name="任意多边形 62">
              <a:extLst>
                <a:ext uri="{FF2B5EF4-FFF2-40B4-BE49-F238E27FC236}">
                  <a16:creationId xmlns:a16="http://schemas.microsoft.com/office/drawing/2014/main" id="{49C6317A-2042-4DF4-96D4-DD7900F207AA}"/>
                </a:ext>
              </a:extLst>
            </p:cNvPr>
            <p:cNvSpPr/>
            <p:nvPr/>
          </p:nvSpPr>
          <p:spPr bwMode="auto">
            <a:xfrm>
              <a:off x="3789892" y="4182539"/>
              <a:ext cx="35132" cy="222504"/>
            </a:xfrm>
            <a:custGeom>
              <a:gdLst>
                <a:gd name="T0" fmla="*/ 4 w 23"/>
                <a:gd name="T1" fmla="*/ 145 h 145"/>
                <a:gd name="T2" fmla="*/ 0 w 23"/>
                <a:gd name="T3" fmla="*/ 144 h 145"/>
                <a:gd name="T4" fmla="*/ 19 w 23"/>
                <a:gd name="T5" fmla="*/ 0 h 145"/>
                <a:gd name="T6" fmla="*/ 23 w 23"/>
                <a:gd name="T7" fmla="*/ 0 h 145"/>
                <a:gd name="T8" fmla="*/ 4 w 23"/>
                <a:gd name="T9" fmla="*/ 145 h 14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45">
                  <a:moveTo>
                    <a:pt x="4" y="145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12" y="97"/>
                    <a:pt x="19" y="49"/>
                    <a:pt x="1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49"/>
                    <a:pt x="16" y="98"/>
                    <a:pt x="4" y="145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5" name="任意多边形 63">
              <a:extLst>
                <a:ext uri="{FF2B5EF4-FFF2-40B4-BE49-F238E27FC236}">
                  <a16:creationId xmlns:a16="http://schemas.microsoft.com/office/drawing/2014/main" id="{90F3CBF2-5FE2-494D-A2D1-85D047292B40}"/>
                </a:ext>
              </a:extLst>
            </p:cNvPr>
            <p:cNvSpPr/>
            <p:nvPr/>
          </p:nvSpPr>
          <p:spPr bwMode="auto">
            <a:xfrm>
              <a:off x="3770074" y="4217671"/>
              <a:ext cx="27926" cy="27926"/>
            </a:xfrm>
            <a:custGeom>
              <a:gdLst>
                <a:gd name="T0" fmla="*/ 9 w 18"/>
                <a:gd name="T1" fmla="*/ 18 h 18"/>
                <a:gd name="T2" fmla="*/ 7 w 18"/>
                <a:gd name="T3" fmla="*/ 18 h 18"/>
                <a:gd name="T4" fmla="*/ 2 w 18"/>
                <a:gd name="T5" fmla="*/ 14 h 18"/>
                <a:gd name="T6" fmla="*/ 1 w 18"/>
                <a:gd name="T7" fmla="*/ 8 h 18"/>
                <a:gd name="T8" fmla="*/ 11 w 18"/>
                <a:gd name="T9" fmla="*/ 1 h 18"/>
                <a:gd name="T10" fmla="*/ 16 w 18"/>
                <a:gd name="T11" fmla="*/ 5 h 18"/>
                <a:gd name="T12" fmla="*/ 17 w 18"/>
                <a:gd name="T13" fmla="*/ 11 h 18"/>
                <a:gd name="T14" fmla="*/ 9 w 18"/>
                <a:gd name="T15" fmla="*/ 18 h 18"/>
                <a:gd name="T16" fmla="*/ 9 w 18"/>
                <a:gd name="T17" fmla="*/ 5 h 18"/>
                <a:gd name="T18" fmla="*/ 5 w 18"/>
                <a:gd name="T19" fmla="*/ 8 h 18"/>
                <a:gd name="T20" fmla="*/ 5 w 18"/>
                <a:gd name="T21" fmla="*/ 8 h 18"/>
                <a:gd name="T22" fmla="*/ 5 w 18"/>
                <a:gd name="T23" fmla="*/ 12 h 18"/>
                <a:gd name="T24" fmla="*/ 8 w 18"/>
                <a:gd name="T25" fmla="*/ 14 h 18"/>
                <a:gd name="T26" fmla="*/ 13 w 18"/>
                <a:gd name="T27" fmla="*/ 10 h 18"/>
                <a:gd name="T28" fmla="*/ 13 w 18"/>
                <a:gd name="T29" fmla="*/ 7 h 18"/>
                <a:gd name="T30" fmla="*/ 10 w 18"/>
                <a:gd name="T31" fmla="*/ 5 h 18"/>
                <a:gd name="T32" fmla="*/ 9 w 18"/>
                <a:gd name="T33" fmla="*/ 5 h 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8" y="18"/>
                    <a:pt x="8" y="18"/>
                    <a:pt x="7" y="18"/>
                  </a:cubicBezTo>
                  <a:cubicBezTo>
                    <a:pt x="5" y="18"/>
                    <a:pt x="3" y="16"/>
                    <a:pt x="2" y="14"/>
                  </a:cubicBezTo>
                  <a:cubicBezTo>
                    <a:pt x="1" y="12"/>
                    <a:pt x="0" y="10"/>
                    <a:pt x="1" y="8"/>
                  </a:cubicBezTo>
                  <a:cubicBezTo>
                    <a:pt x="2" y="3"/>
                    <a:pt x="6" y="0"/>
                    <a:pt x="11" y="1"/>
                  </a:cubicBezTo>
                  <a:cubicBezTo>
                    <a:pt x="13" y="1"/>
                    <a:pt x="15" y="3"/>
                    <a:pt x="16" y="5"/>
                  </a:cubicBezTo>
                  <a:cubicBezTo>
                    <a:pt x="17" y="6"/>
                    <a:pt x="18" y="9"/>
                    <a:pt x="17" y="11"/>
                  </a:cubicBezTo>
                  <a:cubicBezTo>
                    <a:pt x="16" y="15"/>
                    <a:pt x="13" y="18"/>
                    <a:pt x="9" y="18"/>
                  </a:cubicBezTo>
                  <a:close/>
                  <a:moveTo>
                    <a:pt x="9" y="5"/>
                  </a:moveTo>
                  <a:cubicBezTo>
                    <a:pt x="7" y="5"/>
                    <a:pt x="5" y="6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10"/>
                    <a:pt x="5" y="11"/>
                    <a:pt x="5" y="12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11" y="15"/>
                    <a:pt x="13" y="13"/>
                    <a:pt x="13" y="10"/>
                  </a:cubicBezTo>
                  <a:cubicBezTo>
                    <a:pt x="14" y="9"/>
                    <a:pt x="13" y="8"/>
                    <a:pt x="13" y="7"/>
                  </a:cubicBezTo>
                  <a:cubicBezTo>
                    <a:pt x="12" y="6"/>
                    <a:pt x="11" y="5"/>
                    <a:pt x="10" y="5"/>
                  </a:cubicBezTo>
                  <a:cubicBezTo>
                    <a:pt x="10" y="5"/>
                    <a:pt x="9" y="5"/>
                    <a:pt x="9" y="5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6" name="任意多边形 64">
              <a:extLst>
                <a:ext uri="{FF2B5EF4-FFF2-40B4-BE49-F238E27FC236}">
                  <a16:creationId xmlns:a16="http://schemas.microsoft.com/office/drawing/2014/main" id="{6070469F-2401-4DE2-873F-61609E84D9FA}"/>
                </a:ext>
              </a:extLst>
            </p:cNvPr>
            <p:cNvSpPr/>
            <p:nvPr/>
          </p:nvSpPr>
          <p:spPr bwMode="auto">
            <a:xfrm>
              <a:off x="3765570" y="4287034"/>
              <a:ext cx="28826" cy="28826"/>
            </a:xfrm>
            <a:custGeom>
              <a:gdLst>
                <a:gd name="T0" fmla="*/ 9 w 19"/>
                <a:gd name="T1" fmla="*/ 19 h 19"/>
                <a:gd name="T2" fmla="*/ 7 w 19"/>
                <a:gd name="T3" fmla="*/ 18 h 19"/>
                <a:gd name="T4" fmla="*/ 2 w 19"/>
                <a:gd name="T5" fmla="*/ 15 h 19"/>
                <a:gd name="T6" fmla="*/ 1 w 19"/>
                <a:gd name="T7" fmla="*/ 8 h 19"/>
                <a:gd name="T8" fmla="*/ 1 w 19"/>
                <a:gd name="T9" fmla="*/ 8 h 19"/>
                <a:gd name="T10" fmla="*/ 11 w 19"/>
                <a:gd name="T11" fmla="*/ 1 h 19"/>
                <a:gd name="T12" fmla="*/ 18 w 19"/>
                <a:gd name="T13" fmla="*/ 11 h 19"/>
                <a:gd name="T14" fmla="*/ 14 w 19"/>
                <a:gd name="T15" fmla="*/ 17 h 19"/>
                <a:gd name="T16" fmla="*/ 9 w 19"/>
                <a:gd name="T17" fmla="*/ 19 h 19"/>
                <a:gd name="T18" fmla="*/ 5 w 19"/>
                <a:gd name="T19" fmla="*/ 9 h 19"/>
                <a:gd name="T20" fmla="*/ 6 w 19"/>
                <a:gd name="T21" fmla="*/ 12 h 19"/>
                <a:gd name="T22" fmla="*/ 8 w 19"/>
                <a:gd name="T23" fmla="*/ 14 h 19"/>
                <a:gd name="T24" fmla="*/ 12 w 19"/>
                <a:gd name="T25" fmla="*/ 14 h 19"/>
                <a:gd name="T26" fmla="*/ 14 w 19"/>
                <a:gd name="T27" fmla="*/ 11 h 19"/>
                <a:gd name="T28" fmla="*/ 10 w 19"/>
                <a:gd name="T29" fmla="*/ 5 h 19"/>
                <a:gd name="T30" fmla="*/ 5 w 19"/>
                <a:gd name="T31" fmla="*/ 9 h 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19">
                  <a:moveTo>
                    <a:pt x="9" y="19"/>
                  </a:moveTo>
                  <a:cubicBezTo>
                    <a:pt x="9" y="19"/>
                    <a:pt x="8" y="18"/>
                    <a:pt x="7" y="18"/>
                  </a:cubicBezTo>
                  <a:cubicBezTo>
                    <a:pt x="5" y="18"/>
                    <a:pt x="3" y="17"/>
                    <a:pt x="2" y="15"/>
                  </a:cubicBezTo>
                  <a:cubicBezTo>
                    <a:pt x="1" y="13"/>
                    <a:pt x="0" y="10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3"/>
                    <a:pt x="6" y="0"/>
                    <a:pt x="11" y="1"/>
                  </a:cubicBezTo>
                  <a:cubicBezTo>
                    <a:pt x="16" y="2"/>
                    <a:pt x="19" y="7"/>
                    <a:pt x="18" y="11"/>
                  </a:cubicBezTo>
                  <a:cubicBezTo>
                    <a:pt x="17" y="14"/>
                    <a:pt x="16" y="16"/>
                    <a:pt x="14" y="17"/>
                  </a:cubicBezTo>
                  <a:cubicBezTo>
                    <a:pt x="12" y="18"/>
                    <a:pt x="11" y="19"/>
                    <a:pt x="9" y="19"/>
                  </a:cubicBezTo>
                  <a:close/>
                  <a:moveTo>
                    <a:pt x="5" y="9"/>
                  </a:moveTo>
                  <a:cubicBezTo>
                    <a:pt x="5" y="10"/>
                    <a:pt x="5" y="11"/>
                    <a:pt x="6" y="12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5"/>
                    <a:pt x="11" y="14"/>
                    <a:pt x="12" y="14"/>
                  </a:cubicBezTo>
                  <a:cubicBezTo>
                    <a:pt x="13" y="13"/>
                    <a:pt x="13" y="12"/>
                    <a:pt x="14" y="11"/>
                  </a:cubicBezTo>
                  <a:cubicBezTo>
                    <a:pt x="14" y="8"/>
                    <a:pt x="13" y="6"/>
                    <a:pt x="10" y="5"/>
                  </a:cubicBezTo>
                  <a:cubicBezTo>
                    <a:pt x="8" y="5"/>
                    <a:pt x="5" y="6"/>
                    <a:pt x="5" y="9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7" name="任意多边形 65">
              <a:extLst>
                <a:ext uri="{FF2B5EF4-FFF2-40B4-BE49-F238E27FC236}">
                  <a16:creationId xmlns:a16="http://schemas.microsoft.com/office/drawing/2014/main" id="{1AE8920B-6380-418A-BD7F-7F2914EF857B}"/>
                </a:ext>
              </a:extLst>
            </p:cNvPr>
            <p:cNvSpPr/>
            <p:nvPr/>
          </p:nvSpPr>
          <p:spPr bwMode="auto">
            <a:xfrm>
              <a:off x="3767372" y="4318563"/>
              <a:ext cx="44141" cy="103595"/>
            </a:xfrm>
            <a:custGeom>
              <a:gdLst>
                <a:gd name="T0" fmla="*/ 29 w 29"/>
                <a:gd name="T1" fmla="*/ 0 h 67"/>
                <a:gd name="T2" fmla="*/ 25 w 29"/>
                <a:gd name="T3" fmla="*/ 67 h 67"/>
                <a:gd name="T4" fmla="*/ 4 w 29"/>
                <a:gd name="T5" fmla="*/ 62 h 67"/>
                <a:gd name="T6" fmla="*/ 0 w 29"/>
                <a:gd name="T7" fmla="*/ 59 h 67"/>
                <a:gd name="T8" fmla="*/ 29 w 29"/>
                <a:gd name="T9" fmla="*/ 0 h 6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67">
                  <a:moveTo>
                    <a:pt x="29" y="0"/>
                  </a:moveTo>
                  <a:cubicBezTo>
                    <a:pt x="27" y="3"/>
                    <a:pt x="26" y="64"/>
                    <a:pt x="25" y="67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0" y="42"/>
                    <a:pt x="22" y="19"/>
                    <a:pt x="29" y="0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8" name="任意多边形 66">
              <a:extLst>
                <a:ext uri="{FF2B5EF4-FFF2-40B4-BE49-F238E27FC236}">
                  <a16:creationId xmlns:a16="http://schemas.microsoft.com/office/drawing/2014/main" id="{6A2BE58D-8E9E-45E7-8806-D4879C6A19CB}"/>
                </a:ext>
              </a:extLst>
            </p:cNvPr>
            <p:cNvSpPr/>
            <p:nvPr/>
          </p:nvSpPr>
          <p:spPr bwMode="auto">
            <a:xfrm>
              <a:off x="3756562" y="3792482"/>
              <a:ext cx="154942" cy="377445"/>
            </a:xfrm>
            <a:custGeom>
              <a:gdLst>
                <a:gd name="T0" fmla="*/ 1 w 101"/>
                <a:gd name="T1" fmla="*/ 14 h 246"/>
                <a:gd name="T2" fmla="*/ 0 w 101"/>
                <a:gd name="T3" fmla="*/ 11 h 246"/>
                <a:gd name="T4" fmla="*/ 9 w 101"/>
                <a:gd name="T5" fmla="*/ 8 h 246"/>
                <a:gd name="T6" fmla="*/ 72 w 101"/>
                <a:gd name="T7" fmla="*/ 5 h 246"/>
                <a:gd name="T8" fmla="*/ 86 w 101"/>
                <a:gd name="T9" fmla="*/ 10 h 246"/>
                <a:gd name="T10" fmla="*/ 96 w 101"/>
                <a:gd name="T11" fmla="*/ 44 h 246"/>
                <a:gd name="T12" fmla="*/ 80 w 101"/>
                <a:gd name="T13" fmla="*/ 178 h 246"/>
                <a:gd name="T14" fmla="*/ 45 w 101"/>
                <a:gd name="T15" fmla="*/ 246 h 246"/>
                <a:gd name="T16" fmla="*/ 9 w 101"/>
                <a:gd name="T17" fmla="*/ 32 h 246"/>
                <a:gd name="T18" fmla="*/ 1 w 101"/>
                <a:gd name="T19" fmla="*/ 14 h 24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" h="246">
                  <a:moveTo>
                    <a:pt x="1" y="14"/>
                  </a:moveTo>
                  <a:cubicBezTo>
                    <a:pt x="0" y="13"/>
                    <a:pt x="0" y="12"/>
                    <a:pt x="0" y="11"/>
                  </a:cubicBezTo>
                  <a:cubicBezTo>
                    <a:pt x="3" y="10"/>
                    <a:pt x="6" y="9"/>
                    <a:pt x="9" y="8"/>
                  </a:cubicBezTo>
                  <a:cubicBezTo>
                    <a:pt x="30" y="2"/>
                    <a:pt x="52" y="0"/>
                    <a:pt x="72" y="5"/>
                  </a:cubicBezTo>
                  <a:cubicBezTo>
                    <a:pt x="77" y="6"/>
                    <a:pt x="81" y="8"/>
                    <a:pt x="86" y="10"/>
                  </a:cubicBezTo>
                  <a:cubicBezTo>
                    <a:pt x="93" y="19"/>
                    <a:pt x="94" y="30"/>
                    <a:pt x="96" y="44"/>
                  </a:cubicBezTo>
                  <a:cubicBezTo>
                    <a:pt x="101" y="89"/>
                    <a:pt x="96" y="135"/>
                    <a:pt x="80" y="178"/>
                  </a:cubicBezTo>
                  <a:cubicBezTo>
                    <a:pt x="72" y="202"/>
                    <a:pt x="60" y="225"/>
                    <a:pt x="45" y="246"/>
                  </a:cubicBezTo>
                  <a:cubicBezTo>
                    <a:pt x="57" y="173"/>
                    <a:pt x="44" y="96"/>
                    <a:pt x="9" y="32"/>
                  </a:cubicBezTo>
                  <a:cubicBezTo>
                    <a:pt x="6" y="26"/>
                    <a:pt x="2" y="21"/>
                    <a:pt x="1" y="14"/>
                  </a:cubicBezTo>
                  <a:close/>
                </a:path>
              </a:pathLst>
            </a:custGeom>
            <a:solidFill>
              <a:srgbClr val="ACCC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9" name="任意多边形 67">
              <a:extLst>
                <a:ext uri="{FF2B5EF4-FFF2-40B4-BE49-F238E27FC236}">
                  <a16:creationId xmlns:a16="http://schemas.microsoft.com/office/drawing/2014/main" id="{0E6184A8-7932-4845-A4B1-8F16B549A5DC}"/>
                </a:ext>
              </a:extLst>
            </p:cNvPr>
            <p:cNvSpPr/>
            <p:nvPr/>
          </p:nvSpPr>
          <p:spPr bwMode="auto">
            <a:xfrm>
              <a:off x="3745752" y="3808697"/>
              <a:ext cx="196380" cy="328801"/>
            </a:xfrm>
            <a:custGeom>
              <a:gdLst>
                <a:gd name="T0" fmla="*/ 0 w 128"/>
                <a:gd name="T1" fmla="*/ 214 h 214"/>
                <a:gd name="T2" fmla="*/ 71 w 128"/>
                <a:gd name="T3" fmla="*/ 22 h 214"/>
                <a:gd name="T4" fmla="*/ 63 w 128"/>
                <a:gd name="T5" fmla="*/ 13 h 214"/>
                <a:gd name="T6" fmla="*/ 80 w 128"/>
                <a:gd name="T7" fmla="*/ 9 h 214"/>
                <a:gd name="T8" fmla="*/ 78 w 128"/>
                <a:gd name="T9" fmla="*/ 21 h 214"/>
                <a:gd name="T10" fmla="*/ 0 w 128"/>
                <a:gd name="T11" fmla="*/ 214 h 2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214">
                  <a:moveTo>
                    <a:pt x="0" y="214"/>
                  </a:moveTo>
                  <a:cubicBezTo>
                    <a:pt x="93" y="109"/>
                    <a:pt x="74" y="28"/>
                    <a:pt x="71" y="22"/>
                  </a:cubicBezTo>
                  <a:cubicBezTo>
                    <a:pt x="70" y="20"/>
                    <a:pt x="62" y="16"/>
                    <a:pt x="63" y="13"/>
                  </a:cubicBezTo>
                  <a:cubicBezTo>
                    <a:pt x="65" y="0"/>
                    <a:pt x="77" y="2"/>
                    <a:pt x="80" y="9"/>
                  </a:cubicBezTo>
                  <a:cubicBezTo>
                    <a:pt x="80" y="9"/>
                    <a:pt x="82" y="14"/>
                    <a:pt x="78" y="21"/>
                  </a:cubicBezTo>
                  <a:cubicBezTo>
                    <a:pt x="79" y="25"/>
                    <a:pt x="128" y="187"/>
                    <a:pt x="0" y="214"/>
                  </a:cubicBezTo>
                  <a:close/>
                </a:path>
              </a:pathLst>
            </a:custGeom>
            <a:solidFill>
              <a:srgbClr val="2E85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0" name="任意多边形 68">
              <a:extLst>
                <a:ext uri="{FF2B5EF4-FFF2-40B4-BE49-F238E27FC236}">
                  <a16:creationId xmlns:a16="http://schemas.microsoft.com/office/drawing/2014/main" id="{656E34C4-3820-4FD4-A48F-82B82C618FBC}"/>
                </a:ext>
              </a:extLst>
            </p:cNvPr>
            <p:cNvSpPr/>
            <p:nvPr/>
          </p:nvSpPr>
          <p:spPr bwMode="auto">
            <a:xfrm>
              <a:off x="3774578" y="3770862"/>
              <a:ext cx="118008" cy="81074"/>
            </a:xfrm>
            <a:custGeom>
              <a:gdLst>
                <a:gd name="T0" fmla="*/ 77 w 77"/>
                <a:gd name="T1" fmla="*/ 42 h 53"/>
                <a:gd name="T2" fmla="*/ 52 w 77"/>
                <a:gd name="T3" fmla="*/ 32 h 53"/>
                <a:gd name="T4" fmla="*/ 31 w 77"/>
                <a:gd name="T5" fmla="*/ 53 h 53"/>
                <a:gd name="T6" fmla="*/ 2 w 77"/>
                <a:gd name="T7" fmla="*/ 22 h 53"/>
                <a:gd name="T8" fmla="*/ 0 w 77"/>
                <a:gd name="T9" fmla="*/ 12 h 53"/>
                <a:gd name="T10" fmla="*/ 4 w 77"/>
                <a:gd name="T11" fmla="*/ 2 h 53"/>
                <a:gd name="T12" fmla="*/ 14 w 77"/>
                <a:gd name="T13" fmla="*/ 0 h 53"/>
                <a:gd name="T14" fmla="*/ 56 w 77"/>
                <a:gd name="T15" fmla="*/ 2 h 53"/>
                <a:gd name="T16" fmla="*/ 73 w 77"/>
                <a:gd name="T17" fmla="*/ 13 h 53"/>
                <a:gd name="T18" fmla="*/ 77 w 77"/>
                <a:gd name="T19" fmla="*/ 42 h 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52">
                  <a:moveTo>
                    <a:pt x="77" y="42"/>
                  </a:moveTo>
                  <a:cubicBezTo>
                    <a:pt x="69" y="39"/>
                    <a:pt x="61" y="35"/>
                    <a:pt x="52" y="32"/>
                  </a:cubicBezTo>
                  <a:cubicBezTo>
                    <a:pt x="45" y="39"/>
                    <a:pt x="38" y="46"/>
                    <a:pt x="31" y="53"/>
                  </a:cubicBezTo>
                  <a:cubicBezTo>
                    <a:pt x="19" y="46"/>
                    <a:pt x="9" y="35"/>
                    <a:pt x="2" y="22"/>
                  </a:cubicBezTo>
                  <a:cubicBezTo>
                    <a:pt x="1" y="19"/>
                    <a:pt x="0" y="15"/>
                    <a:pt x="0" y="12"/>
                  </a:cubicBezTo>
                  <a:cubicBezTo>
                    <a:pt x="0" y="8"/>
                    <a:pt x="1" y="4"/>
                    <a:pt x="4" y="2"/>
                  </a:cubicBezTo>
                  <a:cubicBezTo>
                    <a:pt x="7" y="0"/>
                    <a:pt x="10" y="0"/>
                    <a:pt x="14" y="0"/>
                  </a:cubicBezTo>
                  <a:cubicBezTo>
                    <a:pt x="28" y="1"/>
                    <a:pt x="42" y="1"/>
                    <a:pt x="56" y="2"/>
                  </a:cubicBezTo>
                  <a:cubicBezTo>
                    <a:pt x="68" y="2"/>
                    <a:pt x="71" y="1"/>
                    <a:pt x="73" y="13"/>
                  </a:cubicBezTo>
                  <a:cubicBezTo>
                    <a:pt x="73" y="16"/>
                    <a:pt x="76" y="42"/>
                    <a:pt x="77" y="42"/>
                  </a:cubicBezTo>
                  <a:close/>
                </a:path>
              </a:pathLst>
            </a:custGeom>
            <a:solidFill>
              <a:srgbClr val="D5E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1" name="任意多边形 69">
              <a:extLst>
                <a:ext uri="{FF2B5EF4-FFF2-40B4-BE49-F238E27FC236}">
                  <a16:creationId xmlns:a16="http://schemas.microsoft.com/office/drawing/2014/main" id="{5DE93BA1-B99D-4AB2-9311-45A9AC81AC3A}"/>
                </a:ext>
              </a:extLst>
            </p:cNvPr>
            <p:cNvSpPr/>
            <p:nvPr/>
          </p:nvSpPr>
          <p:spPr bwMode="auto">
            <a:xfrm>
              <a:off x="3702513" y="3206947"/>
              <a:ext cx="621568" cy="317991"/>
            </a:xfrm>
            <a:custGeom>
              <a:gdLst>
                <a:gd name="T0" fmla="*/ 77 w 405"/>
                <a:gd name="T1" fmla="*/ 207 h 207"/>
                <a:gd name="T2" fmla="*/ 396 w 405"/>
                <a:gd name="T3" fmla="*/ 207 h 207"/>
                <a:gd name="T4" fmla="*/ 403 w 405"/>
                <a:gd name="T5" fmla="*/ 196 h 207"/>
                <a:gd name="T6" fmla="*/ 342 w 405"/>
                <a:gd name="T7" fmla="*/ 11 h 207"/>
                <a:gd name="T8" fmla="*/ 328 w 405"/>
                <a:gd name="T9" fmla="*/ 0 h 207"/>
                <a:gd name="T10" fmla="*/ 9 w 405"/>
                <a:gd name="T11" fmla="*/ 0 h 207"/>
                <a:gd name="T12" fmla="*/ 2 w 405"/>
                <a:gd name="T13" fmla="*/ 11 h 207"/>
                <a:gd name="T14" fmla="*/ 63 w 405"/>
                <a:gd name="T15" fmla="*/ 196 h 207"/>
                <a:gd name="T16" fmla="*/ 77 w 405"/>
                <a:gd name="T17" fmla="*/ 207 h 2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" h="206">
                  <a:moveTo>
                    <a:pt x="77" y="207"/>
                  </a:moveTo>
                  <a:cubicBezTo>
                    <a:pt x="396" y="207"/>
                    <a:pt x="396" y="207"/>
                    <a:pt x="396" y="207"/>
                  </a:cubicBezTo>
                  <a:cubicBezTo>
                    <a:pt x="402" y="207"/>
                    <a:pt x="405" y="202"/>
                    <a:pt x="403" y="196"/>
                  </a:cubicBezTo>
                  <a:cubicBezTo>
                    <a:pt x="342" y="11"/>
                    <a:pt x="342" y="11"/>
                    <a:pt x="342" y="11"/>
                  </a:cubicBezTo>
                  <a:cubicBezTo>
                    <a:pt x="340" y="5"/>
                    <a:pt x="334" y="0"/>
                    <a:pt x="3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0"/>
                    <a:pt x="0" y="5"/>
                    <a:pt x="2" y="11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5" y="202"/>
                    <a:pt x="71" y="207"/>
                    <a:pt x="77" y="207"/>
                  </a:cubicBezTo>
                  <a:close/>
                </a:path>
              </a:pathLst>
            </a:custGeom>
            <a:solidFill>
              <a:srgbClr val="F1D1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2" name="任意多边形 70">
              <a:extLst>
                <a:ext uri="{FF2B5EF4-FFF2-40B4-BE49-F238E27FC236}">
                  <a16:creationId xmlns:a16="http://schemas.microsoft.com/office/drawing/2014/main" id="{73C4718D-B317-445B-852D-C0ED7F3909A7}"/>
                </a:ext>
              </a:extLst>
            </p:cNvPr>
            <p:cNvSpPr/>
            <p:nvPr/>
          </p:nvSpPr>
          <p:spPr bwMode="auto">
            <a:xfrm>
              <a:off x="3711521" y="3240278"/>
              <a:ext cx="522478" cy="181966"/>
            </a:xfrm>
            <a:custGeom>
              <a:gdLst>
                <a:gd name="T0" fmla="*/ 0 w 340"/>
                <a:gd name="T1" fmla="*/ 0 h 118"/>
                <a:gd name="T2" fmla="*/ 53 w 340"/>
                <a:gd name="T3" fmla="*/ 25 h 118"/>
                <a:gd name="T4" fmla="*/ 106 w 340"/>
                <a:gd name="T5" fmla="*/ 51 h 118"/>
                <a:gd name="T6" fmla="*/ 158 w 340"/>
                <a:gd name="T7" fmla="*/ 79 h 118"/>
                <a:gd name="T8" fmla="*/ 183 w 340"/>
                <a:gd name="T9" fmla="*/ 92 h 118"/>
                <a:gd name="T10" fmla="*/ 209 w 340"/>
                <a:gd name="T11" fmla="*/ 106 h 118"/>
                <a:gd name="T12" fmla="*/ 203 w 340"/>
                <a:gd name="T13" fmla="*/ 107 h 118"/>
                <a:gd name="T14" fmla="*/ 236 w 340"/>
                <a:gd name="T15" fmla="*/ 80 h 118"/>
                <a:gd name="T16" fmla="*/ 270 w 340"/>
                <a:gd name="T17" fmla="*/ 53 h 118"/>
                <a:gd name="T18" fmla="*/ 305 w 340"/>
                <a:gd name="T19" fmla="*/ 26 h 118"/>
                <a:gd name="T20" fmla="*/ 340 w 340"/>
                <a:gd name="T21" fmla="*/ 0 h 118"/>
                <a:gd name="T22" fmla="*/ 308 w 340"/>
                <a:gd name="T23" fmla="*/ 30 h 118"/>
                <a:gd name="T24" fmla="*/ 276 w 340"/>
                <a:gd name="T25" fmla="*/ 59 h 118"/>
                <a:gd name="T26" fmla="*/ 243 w 340"/>
                <a:gd name="T27" fmla="*/ 88 h 118"/>
                <a:gd name="T28" fmla="*/ 210 w 340"/>
                <a:gd name="T29" fmla="*/ 116 h 118"/>
                <a:gd name="T30" fmla="*/ 207 w 340"/>
                <a:gd name="T31" fmla="*/ 118 h 118"/>
                <a:gd name="T32" fmla="*/ 204 w 340"/>
                <a:gd name="T33" fmla="*/ 117 h 118"/>
                <a:gd name="T34" fmla="*/ 178 w 340"/>
                <a:gd name="T35" fmla="*/ 103 h 118"/>
                <a:gd name="T36" fmla="*/ 152 w 340"/>
                <a:gd name="T37" fmla="*/ 89 h 118"/>
                <a:gd name="T38" fmla="*/ 101 w 340"/>
                <a:gd name="T39" fmla="*/ 60 h 118"/>
                <a:gd name="T40" fmla="*/ 50 w 340"/>
                <a:gd name="T41" fmla="*/ 31 h 118"/>
                <a:gd name="T42" fmla="*/ 0 w 340"/>
                <a:gd name="T43" fmla="*/ 0 h 1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0" h="118">
                  <a:moveTo>
                    <a:pt x="0" y="0"/>
                  </a:moveTo>
                  <a:cubicBezTo>
                    <a:pt x="18" y="8"/>
                    <a:pt x="36" y="17"/>
                    <a:pt x="53" y="25"/>
                  </a:cubicBezTo>
                  <a:cubicBezTo>
                    <a:pt x="71" y="34"/>
                    <a:pt x="88" y="43"/>
                    <a:pt x="106" y="51"/>
                  </a:cubicBezTo>
                  <a:cubicBezTo>
                    <a:pt x="123" y="60"/>
                    <a:pt x="140" y="69"/>
                    <a:pt x="158" y="79"/>
                  </a:cubicBezTo>
                  <a:cubicBezTo>
                    <a:pt x="183" y="92"/>
                    <a:pt x="183" y="92"/>
                    <a:pt x="183" y="92"/>
                  </a:cubicBezTo>
                  <a:cubicBezTo>
                    <a:pt x="209" y="106"/>
                    <a:pt x="209" y="106"/>
                    <a:pt x="209" y="106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14" y="98"/>
                    <a:pt x="225" y="89"/>
                    <a:pt x="236" y="80"/>
                  </a:cubicBezTo>
                  <a:cubicBezTo>
                    <a:pt x="248" y="71"/>
                    <a:pt x="259" y="62"/>
                    <a:pt x="270" y="53"/>
                  </a:cubicBezTo>
                  <a:cubicBezTo>
                    <a:pt x="282" y="44"/>
                    <a:pt x="293" y="35"/>
                    <a:pt x="305" y="26"/>
                  </a:cubicBezTo>
                  <a:cubicBezTo>
                    <a:pt x="316" y="17"/>
                    <a:pt x="328" y="9"/>
                    <a:pt x="340" y="0"/>
                  </a:cubicBezTo>
                  <a:cubicBezTo>
                    <a:pt x="329" y="10"/>
                    <a:pt x="319" y="20"/>
                    <a:pt x="308" y="30"/>
                  </a:cubicBezTo>
                  <a:cubicBezTo>
                    <a:pt x="297" y="40"/>
                    <a:pt x="287" y="50"/>
                    <a:pt x="276" y="59"/>
                  </a:cubicBezTo>
                  <a:cubicBezTo>
                    <a:pt x="265" y="69"/>
                    <a:pt x="254" y="78"/>
                    <a:pt x="243" y="88"/>
                  </a:cubicBezTo>
                  <a:cubicBezTo>
                    <a:pt x="232" y="97"/>
                    <a:pt x="221" y="107"/>
                    <a:pt x="210" y="116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4" y="117"/>
                    <a:pt x="204" y="117"/>
                    <a:pt x="204" y="117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52" y="89"/>
                    <a:pt x="152" y="89"/>
                    <a:pt x="152" y="89"/>
                  </a:cubicBezTo>
                  <a:cubicBezTo>
                    <a:pt x="135" y="80"/>
                    <a:pt x="118" y="70"/>
                    <a:pt x="101" y="60"/>
                  </a:cubicBezTo>
                  <a:cubicBezTo>
                    <a:pt x="84" y="51"/>
                    <a:pt x="67" y="41"/>
                    <a:pt x="50" y="31"/>
                  </a:cubicBezTo>
                  <a:cubicBezTo>
                    <a:pt x="33" y="21"/>
                    <a:pt x="16" y="11"/>
                    <a:pt x="0" y="0"/>
                  </a:cubicBezTo>
                  <a:close/>
                </a:path>
              </a:pathLst>
            </a:custGeom>
            <a:solidFill>
              <a:srgbClr val="D9AB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3" name="任意多边形 71">
              <a:extLst>
                <a:ext uri="{FF2B5EF4-FFF2-40B4-BE49-F238E27FC236}">
                  <a16:creationId xmlns:a16="http://schemas.microsoft.com/office/drawing/2014/main" id="{89AB8B7F-095F-4F1F-98C9-C9C7B670F8B6}"/>
                </a:ext>
              </a:extLst>
            </p:cNvPr>
            <p:cNvSpPr/>
            <p:nvPr/>
          </p:nvSpPr>
          <p:spPr bwMode="auto">
            <a:xfrm>
              <a:off x="3937627" y="3557367"/>
              <a:ext cx="54951" cy="76570"/>
            </a:xfrm>
            <a:custGeom>
              <a:gdLst>
                <a:gd name="T0" fmla="*/ 29 w 36"/>
                <a:gd name="T1" fmla="*/ 42 h 50"/>
                <a:gd name="T2" fmla="*/ 3 w 36"/>
                <a:gd name="T3" fmla="*/ 50 h 50"/>
                <a:gd name="T4" fmla="*/ 0 w 36"/>
                <a:gd name="T5" fmla="*/ 8 h 50"/>
                <a:gd name="T6" fmla="*/ 24 w 36"/>
                <a:gd name="T7" fmla="*/ 7 h 50"/>
                <a:gd name="T8" fmla="*/ 36 w 36"/>
                <a:gd name="T9" fmla="*/ 37 h 50"/>
                <a:gd name="T10" fmla="*/ 29 w 36"/>
                <a:gd name="T11" fmla="*/ 42 h 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50">
                  <a:moveTo>
                    <a:pt x="29" y="42"/>
                  </a:moveTo>
                  <a:cubicBezTo>
                    <a:pt x="21" y="46"/>
                    <a:pt x="12" y="48"/>
                    <a:pt x="3" y="50"/>
                  </a:cubicBezTo>
                  <a:cubicBezTo>
                    <a:pt x="2" y="32"/>
                    <a:pt x="1" y="18"/>
                    <a:pt x="0" y="8"/>
                  </a:cubicBezTo>
                  <a:cubicBezTo>
                    <a:pt x="0" y="3"/>
                    <a:pt x="20" y="0"/>
                    <a:pt x="24" y="7"/>
                  </a:cubicBezTo>
                  <a:cubicBezTo>
                    <a:pt x="26" y="12"/>
                    <a:pt x="31" y="23"/>
                    <a:pt x="36" y="37"/>
                  </a:cubicBezTo>
                  <a:cubicBezTo>
                    <a:pt x="34" y="39"/>
                    <a:pt x="31" y="41"/>
                    <a:pt x="29" y="42"/>
                  </a:cubicBezTo>
                  <a:close/>
                </a:path>
              </a:pathLst>
            </a:custGeom>
            <a:solidFill>
              <a:srgbClr val="D5E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4" name="任意多边形 72">
              <a:extLst>
                <a:ext uri="{FF2B5EF4-FFF2-40B4-BE49-F238E27FC236}">
                  <a16:creationId xmlns:a16="http://schemas.microsoft.com/office/drawing/2014/main" id="{C44AF57F-8C65-41DD-A7F4-BEB3CADF9165}"/>
                </a:ext>
              </a:extLst>
            </p:cNvPr>
            <p:cNvSpPr/>
            <p:nvPr/>
          </p:nvSpPr>
          <p:spPr bwMode="auto">
            <a:xfrm>
              <a:off x="3645760" y="3614119"/>
              <a:ext cx="420685" cy="340511"/>
            </a:xfrm>
            <a:custGeom>
              <a:gdLst>
                <a:gd name="T0" fmla="*/ 191 w 274"/>
                <a:gd name="T1" fmla="*/ 8 h 222"/>
                <a:gd name="T2" fmla="*/ 208 w 274"/>
                <a:gd name="T3" fmla="*/ 127 h 222"/>
                <a:gd name="T4" fmla="*/ 81 w 274"/>
                <a:gd name="T5" fmla="*/ 128 h 222"/>
                <a:gd name="T6" fmla="*/ 12 w 274"/>
                <a:gd name="T7" fmla="*/ 163 h 222"/>
                <a:gd name="T8" fmla="*/ 104 w 274"/>
                <a:gd name="T9" fmla="*/ 221 h 222"/>
                <a:gd name="T10" fmla="*/ 261 w 274"/>
                <a:gd name="T11" fmla="*/ 168 h 222"/>
                <a:gd name="T12" fmla="*/ 227 w 274"/>
                <a:gd name="T13" fmla="*/ 0 h 222"/>
                <a:gd name="T14" fmla="*/ 191 w 274"/>
                <a:gd name="T15" fmla="*/ 8 h 22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4" h="221">
                  <a:moveTo>
                    <a:pt x="191" y="8"/>
                  </a:moveTo>
                  <a:cubicBezTo>
                    <a:pt x="199" y="49"/>
                    <a:pt x="218" y="120"/>
                    <a:pt x="208" y="127"/>
                  </a:cubicBezTo>
                  <a:cubicBezTo>
                    <a:pt x="191" y="137"/>
                    <a:pt x="123" y="128"/>
                    <a:pt x="81" y="128"/>
                  </a:cubicBezTo>
                  <a:cubicBezTo>
                    <a:pt x="64" y="128"/>
                    <a:pt x="20" y="143"/>
                    <a:pt x="12" y="163"/>
                  </a:cubicBezTo>
                  <a:cubicBezTo>
                    <a:pt x="0" y="195"/>
                    <a:pt x="53" y="219"/>
                    <a:pt x="104" y="221"/>
                  </a:cubicBezTo>
                  <a:cubicBezTo>
                    <a:pt x="131" y="222"/>
                    <a:pt x="244" y="194"/>
                    <a:pt x="261" y="168"/>
                  </a:cubicBezTo>
                  <a:cubicBezTo>
                    <a:pt x="274" y="145"/>
                    <a:pt x="246" y="51"/>
                    <a:pt x="227" y="0"/>
                  </a:cubicBezTo>
                  <a:lnTo>
                    <a:pt x="191" y="8"/>
                  </a:lnTo>
                  <a:close/>
                </a:path>
              </a:pathLst>
            </a:custGeom>
            <a:solidFill>
              <a:srgbClr val="3C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5" name="任意多边形 73">
              <a:extLst>
                <a:ext uri="{FF2B5EF4-FFF2-40B4-BE49-F238E27FC236}">
                  <a16:creationId xmlns:a16="http://schemas.microsoft.com/office/drawing/2014/main" id="{9E7CF2E3-2340-49C1-87F5-5A4F5BA78544}"/>
                </a:ext>
              </a:extLst>
            </p:cNvPr>
            <p:cNvSpPr/>
            <p:nvPr/>
          </p:nvSpPr>
          <p:spPr bwMode="auto">
            <a:xfrm>
              <a:off x="3885379" y="3440260"/>
              <a:ext cx="89182" cy="139628"/>
            </a:xfrm>
            <a:custGeom>
              <a:gdLst>
                <a:gd name="T0" fmla="*/ 29 w 58"/>
                <a:gd name="T1" fmla="*/ 80 h 91"/>
                <a:gd name="T2" fmla="*/ 21 w 58"/>
                <a:gd name="T3" fmla="*/ 63 h 91"/>
                <a:gd name="T4" fmla="*/ 9 w 58"/>
                <a:gd name="T5" fmla="*/ 45 h 91"/>
                <a:gd name="T6" fmla="*/ 0 w 58"/>
                <a:gd name="T7" fmla="*/ 35 h 91"/>
                <a:gd name="T8" fmla="*/ 15 w 58"/>
                <a:gd name="T9" fmla="*/ 43 h 91"/>
                <a:gd name="T10" fmla="*/ 1 w 58"/>
                <a:gd name="T11" fmla="*/ 22 h 91"/>
                <a:gd name="T12" fmla="*/ 0 w 58"/>
                <a:gd name="T13" fmla="*/ 19 h 91"/>
                <a:gd name="T14" fmla="*/ 3 w 58"/>
                <a:gd name="T15" fmla="*/ 18 h 91"/>
                <a:gd name="T16" fmla="*/ 5 w 58"/>
                <a:gd name="T17" fmla="*/ 20 h 91"/>
                <a:gd name="T18" fmla="*/ 20 w 58"/>
                <a:gd name="T19" fmla="*/ 37 h 91"/>
                <a:gd name="T20" fmla="*/ 7 w 58"/>
                <a:gd name="T21" fmla="*/ 14 h 91"/>
                <a:gd name="T22" fmla="*/ 5 w 58"/>
                <a:gd name="T23" fmla="*/ 11 h 91"/>
                <a:gd name="T24" fmla="*/ 7 w 58"/>
                <a:gd name="T25" fmla="*/ 8 h 91"/>
                <a:gd name="T26" fmla="*/ 9 w 58"/>
                <a:gd name="T27" fmla="*/ 9 h 91"/>
                <a:gd name="T28" fmla="*/ 25 w 58"/>
                <a:gd name="T29" fmla="*/ 28 h 91"/>
                <a:gd name="T30" fmla="*/ 14 w 58"/>
                <a:gd name="T31" fmla="*/ 4 h 91"/>
                <a:gd name="T32" fmla="*/ 14 w 58"/>
                <a:gd name="T33" fmla="*/ 1 h 91"/>
                <a:gd name="T34" fmla="*/ 16 w 58"/>
                <a:gd name="T35" fmla="*/ 0 h 91"/>
                <a:gd name="T36" fmla="*/ 19 w 58"/>
                <a:gd name="T37" fmla="*/ 2 h 91"/>
                <a:gd name="T38" fmla="*/ 39 w 58"/>
                <a:gd name="T39" fmla="*/ 44 h 91"/>
                <a:gd name="T40" fmla="*/ 40 w 58"/>
                <a:gd name="T41" fmla="*/ 47 h 91"/>
                <a:gd name="T42" fmla="*/ 43 w 58"/>
                <a:gd name="T43" fmla="*/ 48 h 91"/>
                <a:gd name="T44" fmla="*/ 45 w 58"/>
                <a:gd name="T45" fmla="*/ 46 h 91"/>
                <a:gd name="T46" fmla="*/ 48 w 58"/>
                <a:gd name="T47" fmla="*/ 37 h 91"/>
                <a:gd name="T48" fmla="*/ 50 w 58"/>
                <a:gd name="T49" fmla="*/ 33 h 91"/>
                <a:gd name="T50" fmla="*/ 54 w 58"/>
                <a:gd name="T51" fmla="*/ 32 h 91"/>
                <a:gd name="T52" fmla="*/ 56 w 58"/>
                <a:gd name="T53" fmla="*/ 37 h 91"/>
                <a:gd name="T54" fmla="*/ 54 w 58"/>
                <a:gd name="T55" fmla="*/ 80 h 91"/>
                <a:gd name="T56" fmla="*/ 44 w 58"/>
                <a:gd name="T57" fmla="*/ 89 h 91"/>
                <a:gd name="T58" fmla="*/ 29 w 58"/>
                <a:gd name="T59" fmla="*/ 80 h 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7" h="91">
                  <a:moveTo>
                    <a:pt x="29" y="80"/>
                  </a:moveTo>
                  <a:cubicBezTo>
                    <a:pt x="25" y="75"/>
                    <a:pt x="24" y="69"/>
                    <a:pt x="21" y="63"/>
                  </a:cubicBezTo>
                  <a:cubicBezTo>
                    <a:pt x="18" y="56"/>
                    <a:pt x="13" y="51"/>
                    <a:pt x="9" y="45"/>
                  </a:cubicBezTo>
                  <a:cubicBezTo>
                    <a:pt x="6" y="42"/>
                    <a:pt x="3" y="38"/>
                    <a:pt x="0" y="35"/>
                  </a:cubicBezTo>
                  <a:cubicBezTo>
                    <a:pt x="6" y="35"/>
                    <a:pt x="11" y="38"/>
                    <a:pt x="15" y="43"/>
                  </a:cubicBezTo>
                  <a:cubicBezTo>
                    <a:pt x="10" y="36"/>
                    <a:pt x="6" y="29"/>
                    <a:pt x="1" y="22"/>
                  </a:cubicBezTo>
                  <a:cubicBezTo>
                    <a:pt x="0" y="21"/>
                    <a:pt x="0" y="20"/>
                    <a:pt x="0" y="19"/>
                  </a:cubicBezTo>
                  <a:cubicBezTo>
                    <a:pt x="0" y="18"/>
                    <a:pt x="2" y="18"/>
                    <a:pt x="3" y="18"/>
                  </a:cubicBezTo>
                  <a:cubicBezTo>
                    <a:pt x="4" y="19"/>
                    <a:pt x="4" y="20"/>
                    <a:pt x="5" y="20"/>
                  </a:cubicBezTo>
                  <a:cubicBezTo>
                    <a:pt x="10" y="26"/>
                    <a:pt x="15" y="31"/>
                    <a:pt x="20" y="37"/>
                  </a:cubicBezTo>
                  <a:cubicBezTo>
                    <a:pt x="17" y="29"/>
                    <a:pt x="12" y="21"/>
                    <a:pt x="7" y="14"/>
                  </a:cubicBezTo>
                  <a:cubicBezTo>
                    <a:pt x="6" y="13"/>
                    <a:pt x="5" y="12"/>
                    <a:pt x="5" y="11"/>
                  </a:cubicBezTo>
                  <a:cubicBezTo>
                    <a:pt x="5" y="9"/>
                    <a:pt x="5" y="8"/>
                    <a:pt x="7" y="8"/>
                  </a:cubicBezTo>
                  <a:cubicBezTo>
                    <a:pt x="8" y="7"/>
                    <a:pt x="9" y="8"/>
                    <a:pt x="9" y="9"/>
                  </a:cubicBezTo>
                  <a:cubicBezTo>
                    <a:pt x="16" y="14"/>
                    <a:pt x="21" y="21"/>
                    <a:pt x="25" y="28"/>
                  </a:cubicBezTo>
                  <a:cubicBezTo>
                    <a:pt x="22" y="20"/>
                    <a:pt x="18" y="12"/>
                    <a:pt x="14" y="4"/>
                  </a:cubicBezTo>
                  <a:cubicBezTo>
                    <a:pt x="14" y="3"/>
                    <a:pt x="13" y="1"/>
                    <a:pt x="14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17" y="0"/>
                    <a:pt x="18" y="1"/>
                    <a:pt x="19" y="2"/>
                  </a:cubicBezTo>
                  <a:cubicBezTo>
                    <a:pt x="29" y="14"/>
                    <a:pt x="36" y="28"/>
                    <a:pt x="39" y="44"/>
                  </a:cubicBezTo>
                  <a:cubicBezTo>
                    <a:pt x="39" y="45"/>
                    <a:pt x="39" y="46"/>
                    <a:pt x="40" y="47"/>
                  </a:cubicBezTo>
                  <a:cubicBezTo>
                    <a:pt x="40" y="48"/>
                    <a:pt x="41" y="48"/>
                    <a:pt x="43" y="48"/>
                  </a:cubicBezTo>
                  <a:cubicBezTo>
                    <a:pt x="44" y="48"/>
                    <a:pt x="44" y="47"/>
                    <a:pt x="45" y="46"/>
                  </a:cubicBezTo>
                  <a:cubicBezTo>
                    <a:pt x="46" y="43"/>
                    <a:pt x="47" y="40"/>
                    <a:pt x="48" y="37"/>
                  </a:cubicBezTo>
                  <a:cubicBezTo>
                    <a:pt x="49" y="36"/>
                    <a:pt x="49" y="34"/>
                    <a:pt x="50" y="33"/>
                  </a:cubicBezTo>
                  <a:cubicBezTo>
                    <a:pt x="51" y="32"/>
                    <a:pt x="53" y="32"/>
                    <a:pt x="54" y="32"/>
                  </a:cubicBezTo>
                  <a:cubicBezTo>
                    <a:pt x="55" y="33"/>
                    <a:pt x="56" y="35"/>
                    <a:pt x="56" y="37"/>
                  </a:cubicBezTo>
                  <a:cubicBezTo>
                    <a:pt x="58" y="52"/>
                    <a:pt x="57" y="66"/>
                    <a:pt x="54" y="80"/>
                  </a:cubicBezTo>
                  <a:cubicBezTo>
                    <a:pt x="53" y="85"/>
                    <a:pt x="50" y="91"/>
                    <a:pt x="44" y="89"/>
                  </a:cubicBezTo>
                  <a:cubicBezTo>
                    <a:pt x="39" y="87"/>
                    <a:pt x="33" y="85"/>
                    <a:pt x="29" y="80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6" name="任意多边形 74">
              <a:extLst>
                <a:ext uri="{FF2B5EF4-FFF2-40B4-BE49-F238E27FC236}">
                  <a16:creationId xmlns:a16="http://schemas.microsoft.com/office/drawing/2014/main" id="{60727263-C6B1-408A-BD70-F259099E17DB}"/>
                </a:ext>
              </a:extLst>
            </p:cNvPr>
            <p:cNvSpPr/>
            <p:nvPr/>
          </p:nvSpPr>
          <p:spPr bwMode="auto">
            <a:xfrm>
              <a:off x="5010508" y="4621240"/>
              <a:ext cx="3975335" cy="507164"/>
            </a:xfrm>
            <a:custGeom>
              <a:gdLst>
                <a:gd name="T0" fmla="*/ 2459 w 2589"/>
                <a:gd name="T1" fmla="*/ 277 h 330"/>
                <a:gd name="T2" fmla="*/ 1909 w 2589"/>
                <a:gd name="T3" fmla="*/ 213 h 330"/>
                <a:gd name="T4" fmla="*/ 1712 w 2589"/>
                <a:gd name="T5" fmla="*/ 136 h 330"/>
                <a:gd name="T6" fmla="*/ 793 w 2589"/>
                <a:gd name="T7" fmla="*/ 185 h 330"/>
                <a:gd name="T8" fmla="*/ 264 w 2589"/>
                <a:gd name="T9" fmla="*/ 180 h 330"/>
                <a:gd name="T10" fmla="*/ 0 w 2589"/>
                <a:gd name="T11" fmla="*/ 330 h 330"/>
                <a:gd name="T12" fmla="*/ 2589 w 2589"/>
                <a:gd name="T13" fmla="*/ 330 h 330"/>
                <a:gd name="T14" fmla="*/ 2459 w 2589"/>
                <a:gd name="T15" fmla="*/ 277 h 3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9" h="330">
                  <a:moveTo>
                    <a:pt x="2459" y="277"/>
                  </a:moveTo>
                  <a:cubicBezTo>
                    <a:pt x="2283" y="231"/>
                    <a:pt x="2081" y="268"/>
                    <a:pt x="1909" y="213"/>
                  </a:cubicBezTo>
                  <a:cubicBezTo>
                    <a:pt x="1841" y="192"/>
                    <a:pt x="1781" y="157"/>
                    <a:pt x="1712" y="136"/>
                  </a:cubicBezTo>
                  <a:cubicBezTo>
                    <a:pt x="1425" y="50"/>
                    <a:pt x="1077" y="276"/>
                    <a:pt x="793" y="185"/>
                  </a:cubicBezTo>
                  <a:cubicBezTo>
                    <a:pt x="597" y="122"/>
                    <a:pt x="527" y="0"/>
                    <a:pt x="264" y="180"/>
                  </a:cubicBezTo>
                  <a:cubicBezTo>
                    <a:pt x="174" y="242"/>
                    <a:pt x="91" y="268"/>
                    <a:pt x="0" y="330"/>
                  </a:cubicBezTo>
                  <a:cubicBezTo>
                    <a:pt x="2589" y="330"/>
                    <a:pt x="2589" y="330"/>
                    <a:pt x="2589" y="330"/>
                  </a:cubicBezTo>
                  <a:cubicBezTo>
                    <a:pt x="2550" y="307"/>
                    <a:pt x="2506" y="289"/>
                    <a:pt x="2459" y="277"/>
                  </a:cubicBezTo>
                  <a:close/>
                </a:path>
              </a:pathLst>
            </a:custGeom>
            <a:solidFill>
              <a:srgbClr val="ED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7" name="矩形 75">
              <a:extLst>
                <a:ext uri="{FF2B5EF4-FFF2-40B4-BE49-F238E27FC236}">
                  <a16:creationId xmlns:a16="http://schemas.microsoft.com/office/drawing/2014/main" id="{B6F2F2F0-7A53-4B6E-B653-03683A5CE4E7}"/>
                </a:ext>
              </a:extLst>
            </p:cNvPr>
            <p:cNvSpPr/>
            <p:nvPr/>
          </p:nvSpPr>
          <p:spPr bwMode="auto">
            <a:xfrm>
              <a:off x="5868993" y="4644661"/>
              <a:ext cx="871997" cy="483742"/>
            </a:xfrm>
            <a:prstGeom prst="rect">
              <a:avLst/>
            </a:prstGeom>
            <a:solidFill>
              <a:srgbClr val="92B7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8" name="任意多边形 76">
              <a:extLst>
                <a:ext uri="{FF2B5EF4-FFF2-40B4-BE49-F238E27FC236}">
                  <a16:creationId xmlns:a16="http://schemas.microsoft.com/office/drawing/2014/main" id="{D364CF36-E482-4F91-88F4-CA1C0CBED8F9}"/>
                </a:ext>
              </a:extLst>
            </p:cNvPr>
            <p:cNvSpPr/>
            <p:nvPr/>
          </p:nvSpPr>
          <p:spPr bwMode="auto">
            <a:xfrm>
              <a:off x="5591539" y="4997784"/>
              <a:ext cx="1427806" cy="130620"/>
            </a:xfrm>
            <a:custGeom>
              <a:gdLst>
                <a:gd name="T0" fmla="*/ 888 w 930"/>
                <a:gd name="T1" fmla="*/ 85 h 85"/>
                <a:gd name="T2" fmla="*/ 42 w 930"/>
                <a:gd name="T3" fmla="*/ 85 h 85"/>
                <a:gd name="T4" fmla="*/ 0 w 930"/>
                <a:gd name="T5" fmla="*/ 43 h 85"/>
                <a:gd name="T6" fmla="*/ 0 w 930"/>
                <a:gd name="T7" fmla="*/ 43 h 85"/>
                <a:gd name="T8" fmla="*/ 42 w 930"/>
                <a:gd name="T9" fmla="*/ 0 h 85"/>
                <a:gd name="T10" fmla="*/ 888 w 930"/>
                <a:gd name="T11" fmla="*/ 0 h 85"/>
                <a:gd name="T12" fmla="*/ 930 w 930"/>
                <a:gd name="T13" fmla="*/ 43 h 85"/>
                <a:gd name="T14" fmla="*/ 930 w 930"/>
                <a:gd name="T15" fmla="*/ 43 h 85"/>
                <a:gd name="T16" fmla="*/ 888 w 930"/>
                <a:gd name="T17" fmla="*/ 85 h 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0" h="85">
                  <a:moveTo>
                    <a:pt x="888" y="85"/>
                  </a:moveTo>
                  <a:cubicBezTo>
                    <a:pt x="42" y="85"/>
                    <a:pt x="42" y="85"/>
                    <a:pt x="42" y="85"/>
                  </a:cubicBezTo>
                  <a:cubicBezTo>
                    <a:pt x="19" y="85"/>
                    <a:pt x="0" y="66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888" y="0"/>
                    <a:pt x="888" y="0"/>
                    <a:pt x="888" y="0"/>
                  </a:cubicBezTo>
                  <a:cubicBezTo>
                    <a:pt x="911" y="0"/>
                    <a:pt x="930" y="19"/>
                    <a:pt x="930" y="43"/>
                  </a:cubicBezTo>
                  <a:cubicBezTo>
                    <a:pt x="930" y="43"/>
                    <a:pt x="930" y="43"/>
                    <a:pt x="930" y="43"/>
                  </a:cubicBezTo>
                  <a:cubicBezTo>
                    <a:pt x="930" y="66"/>
                    <a:pt x="911" y="85"/>
                    <a:pt x="888" y="85"/>
                  </a:cubicBezTo>
                  <a:close/>
                </a:path>
              </a:pathLst>
            </a:custGeom>
            <a:solidFill>
              <a:srgbClr val="A7C4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9" name="矩形 77">
              <a:extLst>
                <a:ext uri="{FF2B5EF4-FFF2-40B4-BE49-F238E27FC236}">
                  <a16:creationId xmlns:a16="http://schemas.microsoft.com/office/drawing/2014/main" id="{920F2D00-3F55-4F4C-9FC2-D011A3C04001}"/>
                </a:ext>
              </a:extLst>
            </p:cNvPr>
            <p:cNvSpPr/>
            <p:nvPr/>
          </p:nvSpPr>
          <p:spPr bwMode="auto">
            <a:xfrm>
              <a:off x="5868993" y="4644661"/>
              <a:ext cx="871997" cy="136925"/>
            </a:xfrm>
            <a:prstGeom prst="rect">
              <a:avLst/>
            </a:prstGeom>
            <a:solidFill>
              <a:srgbClr val="6498A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0" name="任意多边形 78">
              <a:extLst>
                <a:ext uri="{FF2B5EF4-FFF2-40B4-BE49-F238E27FC236}">
                  <a16:creationId xmlns:a16="http://schemas.microsoft.com/office/drawing/2014/main" id="{046B84AB-4A00-4BE6-8883-439B007F126C}"/>
                </a:ext>
              </a:extLst>
            </p:cNvPr>
            <p:cNvSpPr/>
            <p:nvPr/>
          </p:nvSpPr>
          <p:spPr bwMode="auto">
            <a:xfrm>
              <a:off x="4720443" y="2563759"/>
              <a:ext cx="3169097" cy="2113332"/>
            </a:xfrm>
            <a:custGeom>
              <a:gdLst>
                <a:gd name="T0" fmla="*/ 2003 w 2064"/>
                <a:gd name="T1" fmla="*/ 1376 h 1376"/>
                <a:gd name="T2" fmla="*/ 61 w 2064"/>
                <a:gd name="T3" fmla="*/ 1376 h 1376"/>
                <a:gd name="T4" fmla="*/ 0 w 2064"/>
                <a:gd name="T5" fmla="*/ 1315 h 1376"/>
                <a:gd name="T6" fmla="*/ 0 w 2064"/>
                <a:gd name="T7" fmla="*/ 61 h 1376"/>
                <a:gd name="T8" fmla="*/ 61 w 2064"/>
                <a:gd name="T9" fmla="*/ 0 h 1376"/>
                <a:gd name="T10" fmla="*/ 2003 w 2064"/>
                <a:gd name="T11" fmla="*/ 0 h 1376"/>
                <a:gd name="T12" fmla="*/ 2064 w 2064"/>
                <a:gd name="T13" fmla="*/ 61 h 1376"/>
                <a:gd name="T14" fmla="*/ 2064 w 2064"/>
                <a:gd name="T15" fmla="*/ 1315 h 1376"/>
                <a:gd name="T16" fmla="*/ 2003 w 2064"/>
                <a:gd name="T17" fmla="*/ 1376 h 13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4" h="1376">
                  <a:moveTo>
                    <a:pt x="2003" y="1376"/>
                  </a:moveTo>
                  <a:cubicBezTo>
                    <a:pt x="61" y="1376"/>
                    <a:pt x="61" y="1376"/>
                    <a:pt x="61" y="1376"/>
                  </a:cubicBezTo>
                  <a:cubicBezTo>
                    <a:pt x="27" y="1376"/>
                    <a:pt x="0" y="1349"/>
                    <a:pt x="0" y="131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7"/>
                    <a:pt x="27" y="0"/>
                    <a:pt x="61" y="0"/>
                  </a:cubicBezTo>
                  <a:cubicBezTo>
                    <a:pt x="2003" y="0"/>
                    <a:pt x="2003" y="0"/>
                    <a:pt x="2003" y="0"/>
                  </a:cubicBezTo>
                  <a:cubicBezTo>
                    <a:pt x="2037" y="0"/>
                    <a:pt x="2064" y="27"/>
                    <a:pt x="2064" y="61"/>
                  </a:cubicBezTo>
                  <a:cubicBezTo>
                    <a:pt x="2064" y="1315"/>
                    <a:pt x="2064" y="1315"/>
                    <a:pt x="2064" y="1315"/>
                  </a:cubicBezTo>
                  <a:cubicBezTo>
                    <a:pt x="2064" y="1349"/>
                    <a:pt x="2037" y="1376"/>
                    <a:pt x="2003" y="1376"/>
                  </a:cubicBezTo>
                  <a:close/>
                </a:path>
              </a:pathLst>
            </a:custGeom>
            <a:solidFill>
              <a:srgbClr val="92B7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1" name="矩形 79">
              <a:extLst>
                <a:ext uri="{FF2B5EF4-FFF2-40B4-BE49-F238E27FC236}">
                  <a16:creationId xmlns:a16="http://schemas.microsoft.com/office/drawing/2014/main" id="{7F067D9B-EE03-449E-9E20-42DF4F6815DB}"/>
                </a:ext>
              </a:extLst>
            </p:cNvPr>
            <p:cNvSpPr/>
            <p:nvPr/>
          </p:nvSpPr>
          <p:spPr bwMode="auto">
            <a:xfrm>
              <a:off x="4822236" y="2664651"/>
              <a:ext cx="2965511" cy="1680036"/>
            </a:xfrm>
            <a:prstGeom prst="rect">
              <a:avLst/>
            </a:pr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2" name="任意多边形 80">
              <a:extLst>
                <a:ext uri="{FF2B5EF4-FFF2-40B4-BE49-F238E27FC236}">
                  <a16:creationId xmlns:a16="http://schemas.microsoft.com/office/drawing/2014/main" id="{4348DD7A-59B5-4CFF-8ACC-8EAE8B14F69C}"/>
                </a:ext>
              </a:extLst>
            </p:cNvPr>
            <p:cNvSpPr/>
            <p:nvPr/>
          </p:nvSpPr>
          <p:spPr bwMode="auto">
            <a:xfrm>
              <a:off x="4912318" y="2775453"/>
              <a:ext cx="2785346" cy="191876"/>
            </a:xfrm>
            <a:custGeom>
              <a:gdLst>
                <a:gd name="T0" fmla="*/ 1784 w 1814"/>
                <a:gd name="T1" fmla="*/ 125 h 125"/>
                <a:gd name="T2" fmla="*/ 30 w 1814"/>
                <a:gd name="T3" fmla="*/ 125 h 125"/>
                <a:gd name="T4" fmla="*/ 0 w 1814"/>
                <a:gd name="T5" fmla="*/ 96 h 125"/>
                <a:gd name="T6" fmla="*/ 0 w 1814"/>
                <a:gd name="T7" fmla="*/ 30 h 125"/>
                <a:gd name="T8" fmla="*/ 30 w 1814"/>
                <a:gd name="T9" fmla="*/ 0 h 125"/>
                <a:gd name="T10" fmla="*/ 1784 w 1814"/>
                <a:gd name="T11" fmla="*/ 0 h 125"/>
                <a:gd name="T12" fmla="*/ 1814 w 1814"/>
                <a:gd name="T13" fmla="*/ 30 h 125"/>
                <a:gd name="T14" fmla="*/ 1814 w 1814"/>
                <a:gd name="T15" fmla="*/ 96 h 125"/>
                <a:gd name="T16" fmla="*/ 1784 w 1814"/>
                <a:gd name="T17" fmla="*/ 125 h 1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3" h="125">
                  <a:moveTo>
                    <a:pt x="1784" y="125"/>
                  </a:moveTo>
                  <a:cubicBezTo>
                    <a:pt x="30" y="125"/>
                    <a:pt x="30" y="125"/>
                    <a:pt x="30" y="125"/>
                  </a:cubicBezTo>
                  <a:cubicBezTo>
                    <a:pt x="14" y="125"/>
                    <a:pt x="0" y="112"/>
                    <a:pt x="0" y="9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1784" y="0"/>
                    <a:pt x="1784" y="0"/>
                    <a:pt x="1784" y="0"/>
                  </a:cubicBezTo>
                  <a:cubicBezTo>
                    <a:pt x="1800" y="0"/>
                    <a:pt x="1814" y="13"/>
                    <a:pt x="1814" y="30"/>
                  </a:cubicBezTo>
                  <a:cubicBezTo>
                    <a:pt x="1814" y="96"/>
                    <a:pt x="1814" y="96"/>
                    <a:pt x="1814" y="96"/>
                  </a:cubicBezTo>
                  <a:cubicBezTo>
                    <a:pt x="1814" y="112"/>
                    <a:pt x="1800" y="125"/>
                    <a:pt x="1784" y="125"/>
                  </a:cubicBezTo>
                  <a:close/>
                </a:path>
              </a:pathLst>
            </a:custGeom>
            <a:solidFill>
              <a:srgbClr val="BC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3" name="任意多边形 81">
              <a:extLst>
                <a:ext uri="{FF2B5EF4-FFF2-40B4-BE49-F238E27FC236}">
                  <a16:creationId xmlns:a16="http://schemas.microsoft.com/office/drawing/2014/main" id="{83F1ABCD-4B26-4B13-BFAE-D6169140037D}"/>
                </a:ext>
              </a:extLst>
            </p:cNvPr>
            <p:cNvSpPr/>
            <p:nvPr/>
          </p:nvSpPr>
          <p:spPr bwMode="auto">
            <a:xfrm>
              <a:off x="6640999" y="3048402"/>
              <a:ext cx="1048559" cy="749485"/>
            </a:xfrm>
            <a:custGeom>
              <a:gdLst>
                <a:gd name="T0" fmla="*/ 651 w 683"/>
                <a:gd name="T1" fmla="*/ 0 h 488"/>
                <a:gd name="T2" fmla="*/ 32 w 683"/>
                <a:gd name="T3" fmla="*/ 0 h 488"/>
                <a:gd name="T4" fmla="*/ 0 w 683"/>
                <a:gd name="T5" fmla="*/ 31 h 488"/>
                <a:gd name="T6" fmla="*/ 0 w 683"/>
                <a:gd name="T7" fmla="*/ 456 h 488"/>
                <a:gd name="T8" fmla="*/ 32 w 683"/>
                <a:gd name="T9" fmla="*/ 488 h 488"/>
                <a:gd name="T10" fmla="*/ 651 w 683"/>
                <a:gd name="T11" fmla="*/ 488 h 488"/>
                <a:gd name="T12" fmla="*/ 683 w 683"/>
                <a:gd name="T13" fmla="*/ 456 h 488"/>
                <a:gd name="T14" fmla="*/ 683 w 683"/>
                <a:gd name="T15" fmla="*/ 31 h 488"/>
                <a:gd name="T16" fmla="*/ 651 w 683"/>
                <a:gd name="T17" fmla="*/ 0 h 4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3" h="488">
                  <a:moveTo>
                    <a:pt x="651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56"/>
                    <a:pt x="0" y="456"/>
                    <a:pt x="0" y="456"/>
                  </a:cubicBezTo>
                  <a:cubicBezTo>
                    <a:pt x="0" y="474"/>
                    <a:pt x="14" y="488"/>
                    <a:pt x="32" y="488"/>
                  </a:cubicBezTo>
                  <a:cubicBezTo>
                    <a:pt x="651" y="488"/>
                    <a:pt x="651" y="488"/>
                    <a:pt x="651" y="488"/>
                  </a:cubicBezTo>
                  <a:cubicBezTo>
                    <a:pt x="669" y="488"/>
                    <a:pt x="683" y="474"/>
                    <a:pt x="683" y="456"/>
                  </a:cubicBezTo>
                  <a:cubicBezTo>
                    <a:pt x="683" y="31"/>
                    <a:pt x="683" y="31"/>
                    <a:pt x="683" y="31"/>
                  </a:cubicBezTo>
                  <a:cubicBezTo>
                    <a:pt x="683" y="14"/>
                    <a:pt x="669" y="0"/>
                    <a:pt x="651" y="0"/>
                  </a:cubicBezTo>
                  <a:close/>
                </a:path>
              </a:pathLst>
            </a:custGeom>
            <a:solidFill>
              <a:srgbClr val="BC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4" name="任意多边形 82">
              <a:extLst>
                <a:ext uri="{FF2B5EF4-FFF2-40B4-BE49-F238E27FC236}">
                  <a16:creationId xmlns:a16="http://schemas.microsoft.com/office/drawing/2014/main" id="{8846DC9D-185E-4281-B762-1F7530011816}"/>
                </a:ext>
              </a:extLst>
            </p:cNvPr>
            <p:cNvSpPr/>
            <p:nvPr/>
          </p:nvSpPr>
          <p:spPr bwMode="auto">
            <a:xfrm>
              <a:off x="4912318" y="3584392"/>
              <a:ext cx="459420" cy="688229"/>
            </a:xfrm>
            <a:custGeom>
              <a:gdLst>
                <a:gd name="T0" fmla="*/ 268 w 299"/>
                <a:gd name="T1" fmla="*/ 448 h 448"/>
                <a:gd name="T2" fmla="*/ 32 w 299"/>
                <a:gd name="T3" fmla="*/ 448 h 448"/>
                <a:gd name="T4" fmla="*/ 0 w 299"/>
                <a:gd name="T5" fmla="*/ 417 h 448"/>
                <a:gd name="T6" fmla="*/ 0 w 299"/>
                <a:gd name="T7" fmla="*/ 32 h 448"/>
                <a:gd name="T8" fmla="*/ 32 w 299"/>
                <a:gd name="T9" fmla="*/ 0 h 448"/>
                <a:gd name="T10" fmla="*/ 268 w 299"/>
                <a:gd name="T11" fmla="*/ 0 h 448"/>
                <a:gd name="T12" fmla="*/ 299 w 299"/>
                <a:gd name="T13" fmla="*/ 32 h 448"/>
                <a:gd name="T14" fmla="*/ 299 w 299"/>
                <a:gd name="T15" fmla="*/ 417 h 448"/>
                <a:gd name="T16" fmla="*/ 268 w 299"/>
                <a:gd name="T17" fmla="*/ 448 h 4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448">
                  <a:moveTo>
                    <a:pt x="268" y="448"/>
                  </a:moveTo>
                  <a:cubicBezTo>
                    <a:pt x="32" y="448"/>
                    <a:pt x="32" y="448"/>
                    <a:pt x="32" y="448"/>
                  </a:cubicBezTo>
                  <a:cubicBezTo>
                    <a:pt x="14" y="448"/>
                    <a:pt x="0" y="434"/>
                    <a:pt x="0" y="41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85" y="0"/>
                    <a:pt x="299" y="14"/>
                    <a:pt x="299" y="32"/>
                  </a:cubicBezTo>
                  <a:cubicBezTo>
                    <a:pt x="299" y="417"/>
                    <a:pt x="299" y="417"/>
                    <a:pt x="299" y="417"/>
                  </a:cubicBezTo>
                  <a:cubicBezTo>
                    <a:pt x="299" y="434"/>
                    <a:pt x="285" y="448"/>
                    <a:pt x="268" y="448"/>
                  </a:cubicBezTo>
                  <a:close/>
                </a:path>
              </a:pathLst>
            </a:custGeom>
            <a:solidFill>
              <a:srgbClr val="BC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5" name="矩形 83">
              <a:extLst>
                <a:ext uri="{FF2B5EF4-FFF2-40B4-BE49-F238E27FC236}">
                  <a16:creationId xmlns:a16="http://schemas.microsoft.com/office/drawing/2014/main" id="{9C617E45-82D4-4CCA-AD59-DC689919B0B9}"/>
                </a:ext>
              </a:extLst>
            </p:cNvPr>
            <p:cNvSpPr/>
            <p:nvPr/>
          </p:nvSpPr>
          <p:spPr bwMode="auto">
            <a:xfrm>
              <a:off x="6705858" y="3359186"/>
              <a:ext cx="887311" cy="36934"/>
            </a:xfrm>
            <a:prstGeom prst="rect">
              <a:avLst/>
            </a:pr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6" name="矩形 84">
              <a:extLst>
                <a:ext uri="{FF2B5EF4-FFF2-40B4-BE49-F238E27FC236}">
                  <a16:creationId xmlns:a16="http://schemas.microsoft.com/office/drawing/2014/main" id="{28597957-1E67-4446-B55F-BF641AB181D3}"/>
                </a:ext>
              </a:extLst>
            </p:cNvPr>
            <p:cNvSpPr/>
            <p:nvPr/>
          </p:nvSpPr>
          <p:spPr bwMode="auto">
            <a:xfrm>
              <a:off x="6705858" y="3427649"/>
              <a:ext cx="480139" cy="36934"/>
            </a:xfrm>
            <a:prstGeom prst="rect">
              <a:avLst/>
            </a:pr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7" name="任意多边形 85">
              <a:extLst>
                <a:ext uri="{FF2B5EF4-FFF2-40B4-BE49-F238E27FC236}">
                  <a16:creationId xmlns:a16="http://schemas.microsoft.com/office/drawing/2014/main" id="{C4D8759F-9287-4BD8-A17D-654B1CBFB430}"/>
                </a:ext>
              </a:extLst>
            </p:cNvPr>
            <p:cNvSpPr/>
            <p:nvPr/>
          </p:nvSpPr>
          <p:spPr bwMode="auto">
            <a:xfrm>
              <a:off x="5494250" y="3584392"/>
              <a:ext cx="459420" cy="688229"/>
            </a:xfrm>
            <a:custGeom>
              <a:gdLst>
                <a:gd name="T0" fmla="*/ 268 w 299"/>
                <a:gd name="T1" fmla="*/ 448 h 448"/>
                <a:gd name="T2" fmla="*/ 32 w 299"/>
                <a:gd name="T3" fmla="*/ 448 h 448"/>
                <a:gd name="T4" fmla="*/ 0 w 299"/>
                <a:gd name="T5" fmla="*/ 417 h 448"/>
                <a:gd name="T6" fmla="*/ 0 w 299"/>
                <a:gd name="T7" fmla="*/ 32 h 448"/>
                <a:gd name="T8" fmla="*/ 32 w 299"/>
                <a:gd name="T9" fmla="*/ 0 h 448"/>
                <a:gd name="T10" fmla="*/ 268 w 299"/>
                <a:gd name="T11" fmla="*/ 0 h 448"/>
                <a:gd name="T12" fmla="*/ 299 w 299"/>
                <a:gd name="T13" fmla="*/ 32 h 448"/>
                <a:gd name="T14" fmla="*/ 299 w 299"/>
                <a:gd name="T15" fmla="*/ 417 h 448"/>
                <a:gd name="T16" fmla="*/ 268 w 299"/>
                <a:gd name="T17" fmla="*/ 448 h 4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448">
                  <a:moveTo>
                    <a:pt x="268" y="448"/>
                  </a:moveTo>
                  <a:cubicBezTo>
                    <a:pt x="32" y="448"/>
                    <a:pt x="32" y="448"/>
                    <a:pt x="32" y="448"/>
                  </a:cubicBezTo>
                  <a:cubicBezTo>
                    <a:pt x="14" y="448"/>
                    <a:pt x="0" y="434"/>
                    <a:pt x="0" y="41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85" y="0"/>
                    <a:pt x="299" y="14"/>
                    <a:pt x="299" y="32"/>
                  </a:cubicBezTo>
                  <a:cubicBezTo>
                    <a:pt x="299" y="417"/>
                    <a:pt x="299" y="417"/>
                    <a:pt x="299" y="417"/>
                  </a:cubicBezTo>
                  <a:cubicBezTo>
                    <a:pt x="299" y="434"/>
                    <a:pt x="285" y="448"/>
                    <a:pt x="268" y="448"/>
                  </a:cubicBezTo>
                  <a:close/>
                </a:path>
              </a:pathLst>
            </a:custGeom>
            <a:solidFill>
              <a:srgbClr val="BC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8" name="任意多边形 86">
              <a:extLst>
                <a:ext uri="{FF2B5EF4-FFF2-40B4-BE49-F238E27FC236}">
                  <a16:creationId xmlns:a16="http://schemas.microsoft.com/office/drawing/2014/main" id="{5D26C8D6-07AD-44C0-89DD-9282BDF19A5A}"/>
                </a:ext>
              </a:extLst>
            </p:cNvPr>
            <p:cNvSpPr/>
            <p:nvPr/>
          </p:nvSpPr>
          <p:spPr bwMode="auto">
            <a:xfrm>
              <a:off x="6076182" y="3584392"/>
              <a:ext cx="459420" cy="688229"/>
            </a:xfrm>
            <a:custGeom>
              <a:gdLst>
                <a:gd name="T0" fmla="*/ 267 w 299"/>
                <a:gd name="T1" fmla="*/ 448 h 448"/>
                <a:gd name="T2" fmla="*/ 32 w 299"/>
                <a:gd name="T3" fmla="*/ 448 h 448"/>
                <a:gd name="T4" fmla="*/ 0 w 299"/>
                <a:gd name="T5" fmla="*/ 417 h 448"/>
                <a:gd name="T6" fmla="*/ 0 w 299"/>
                <a:gd name="T7" fmla="*/ 32 h 448"/>
                <a:gd name="T8" fmla="*/ 32 w 299"/>
                <a:gd name="T9" fmla="*/ 0 h 448"/>
                <a:gd name="T10" fmla="*/ 267 w 299"/>
                <a:gd name="T11" fmla="*/ 0 h 448"/>
                <a:gd name="T12" fmla="*/ 299 w 299"/>
                <a:gd name="T13" fmla="*/ 32 h 448"/>
                <a:gd name="T14" fmla="*/ 299 w 299"/>
                <a:gd name="T15" fmla="*/ 417 h 448"/>
                <a:gd name="T16" fmla="*/ 267 w 299"/>
                <a:gd name="T17" fmla="*/ 448 h 4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448">
                  <a:moveTo>
                    <a:pt x="267" y="448"/>
                  </a:moveTo>
                  <a:cubicBezTo>
                    <a:pt x="32" y="448"/>
                    <a:pt x="32" y="448"/>
                    <a:pt x="32" y="448"/>
                  </a:cubicBezTo>
                  <a:cubicBezTo>
                    <a:pt x="14" y="448"/>
                    <a:pt x="0" y="434"/>
                    <a:pt x="0" y="41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85" y="0"/>
                    <a:pt x="299" y="14"/>
                    <a:pt x="299" y="32"/>
                  </a:cubicBezTo>
                  <a:cubicBezTo>
                    <a:pt x="299" y="417"/>
                    <a:pt x="299" y="417"/>
                    <a:pt x="299" y="417"/>
                  </a:cubicBezTo>
                  <a:cubicBezTo>
                    <a:pt x="299" y="434"/>
                    <a:pt x="285" y="448"/>
                    <a:pt x="267" y="448"/>
                  </a:cubicBezTo>
                  <a:close/>
                </a:path>
              </a:pathLst>
            </a:custGeom>
            <a:solidFill>
              <a:srgbClr val="BC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9" name="任意多边形 87">
              <a:extLst>
                <a:ext uri="{FF2B5EF4-FFF2-40B4-BE49-F238E27FC236}">
                  <a16:creationId xmlns:a16="http://schemas.microsoft.com/office/drawing/2014/main" id="{077C67CD-5A4C-4D2E-AE53-EA62E1AF6FE2}"/>
                </a:ext>
              </a:extLst>
            </p:cNvPr>
            <p:cNvSpPr/>
            <p:nvPr/>
          </p:nvSpPr>
          <p:spPr bwMode="auto">
            <a:xfrm>
              <a:off x="4912317" y="3042997"/>
              <a:ext cx="1627789" cy="446809"/>
            </a:xfrm>
            <a:custGeom>
              <a:gdLst>
                <a:gd name="T0" fmla="*/ 0 w 1060"/>
                <a:gd name="T1" fmla="*/ 248 h 291"/>
                <a:gd name="T2" fmla="*/ 156 w 1060"/>
                <a:gd name="T3" fmla="*/ 92 h 291"/>
                <a:gd name="T4" fmla="*/ 216 w 1060"/>
                <a:gd name="T5" fmla="*/ 92 h 291"/>
                <a:gd name="T6" fmla="*/ 254 w 1060"/>
                <a:gd name="T7" fmla="*/ 130 h 291"/>
                <a:gd name="T8" fmla="*/ 314 w 1060"/>
                <a:gd name="T9" fmla="*/ 130 h 291"/>
                <a:gd name="T10" fmla="*/ 314 w 1060"/>
                <a:gd name="T11" fmla="*/ 130 h 291"/>
                <a:gd name="T12" fmla="*/ 374 w 1060"/>
                <a:gd name="T13" fmla="*/ 130 h 291"/>
                <a:gd name="T14" fmla="*/ 430 w 1060"/>
                <a:gd name="T15" fmla="*/ 187 h 291"/>
                <a:gd name="T16" fmla="*/ 490 w 1060"/>
                <a:gd name="T17" fmla="*/ 187 h 291"/>
                <a:gd name="T18" fmla="*/ 660 w 1060"/>
                <a:gd name="T19" fmla="*/ 17 h 291"/>
                <a:gd name="T20" fmla="*/ 720 w 1060"/>
                <a:gd name="T21" fmla="*/ 17 h 291"/>
                <a:gd name="T22" fmla="*/ 800 w 1060"/>
                <a:gd name="T23" fmla="*/ 97 h 291"/>
                <a:gd name="T24" fmla="*/ 859 w 1060"/>
                <a:gd name="T25" fmla="*/ 97 h 291"/>
                <a:gd name="T26" fmla="*/ 889 w 1060"/>
                <a:gd name="T27" fmla="*/ 67 h 291"/>
                <a:gd name="T28" fmla="*/ 949 w 1060"/>
                <a:gd name="T29" fmla="*/ 67 h 291"/>
                <a:gd name="T30" fmla="*/ 1060 w 1060"/>
                <a:gd name="T31" fmla="*/ 179 h 291"/>
                <a:gd name="T32" fmla="*/ 1060 w 1060"/>
                <a:gd name="T33" fmla="*/ 291 h 291"/>
                <a:gd name="T34" fmla="*/ 0 w 1060"/>
                <a:gd name="T35" fmla="*/ 291 h 291"/>
                <a:gd name="T36" fmla="*/ 0 w 1060"/>
                <a:gd name="T37" fmla="*/ 248 h 2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60" h="291">
                  <a:moveTo>
                    <a:pt x="0" y="248"/>
                  </a:moveTo>
                  <a:cubicBezTo>
                    <a:pt x="156" y="92"/>
                    <a:pt x="156" y="92"/>
                    <a:pt x="156" y="92"/>
                  </a:cubicBezTo>
                  <a:cubicBezTo>
                    <a:pt x="172" y="76"/>
                    <a:pt x="199" y="76"/>
                    <a:pt x="216" y="92"/>
                  </a:cubicBezTo>
                  <a:cubicBezTo>
                    <a:pt x="254" y="130"/>
                    <a:pt x="254" y="130"/>
                    <a:pt x="254" y="130"/>
                  </a:cubicBezTo>
                  <a:cubicBezTo>
                    <a:pt x="271" y="147"/>
                    <a:pt x="297" y="147"/>
                    <a:pt x="314" y="130"/>
                  </a:cubicBezTo>
                  <a:cubicBezTo>
                    <a:pt x="314" y="130"/>
                    <a:pt x="314" y="130"/>
                    <a:pt x="314" y="130"/>
                  </a:cubicBezTo>
                  <a:cubicBezTo>
                    <a:pt x="330" y="114"/>
                    <a:pt x="357" y="114"/>
                    <a:pt x="374" y="130"/>
                  </a:cubicBezTo>
                  <a:cubicBezTo>
                    <a:pt x="430" y="187"/>
                    <a:pt x="430" y="187"/>
                    <a:pt x="430" y="187"/>
                  </a:cubicBezTo>
                  <a:cubicBezTo>
                    <a:pt x="446" y="203"/>
                    <a:pt x="473" y="203"/>
                    <a:pt x="490" y="187"/>
                  </a:cubicBezTo>
                  <a:cubicBezTo>
                    <a:pt x="660" y="17"/>
                    <a:pt x="660" y="17"/>
                    <a:pt x="660" y="17"/>
                  </a:cubicBezTo>
                  <a:cubicBezTo>
                    <a:pt x="676" y="0"/>
                    <a:pt x="703" y="0"/>
                    <a:pt x="720" y="17"/>
                  </a:cubicBezTo>
                  <a:cubicBezTo>
                    <a:pt x="800" y="97"/>
                    <a:pt x="800" y="97"/>
                    <a:pt x="800" y="97"/>
                  </a:cubicBezTo>
                  <a:cubicBezTo>
                    <a:pt x="816" y="113"/>
                    <a:pt x="843" y="113"/>
                    <a:pt x="859" y="97"/>
                  </a:cubicBezTo>
                  <a:cubicBezTo>
                    <a:pt x="889" y="67"/>
                    <a:pt x="889" y="67"/>
                    <a:pt x="889" y="67"/>
                  </a:cubicBezTo>
                  <a:cubicBezTo>
                    <a:pt x="905" y="51"/>
                    <a:pt x="932" y="51"/>
                    <a:pt x="949" y="67"/>
                  </a:cubicBezTo>
                  <a:cubicBezTo>
                    <a:pt x="1060" y="179"/>
                    <a:pt x="1060" y="179"/>
                    <a:pt x="1060" y="179"/>
                  </a:cubicBezTo>
                  <a:cubicBezTo>
                    <a:pt x="1060" y="291"/>
                    <a:pt x="1060" y="291"/>
                    <a:pt x="1060" y="291"/>
                  </a:cubicBezTo>
                  <a:cubicBezTo>
                    <a:pt x="0" y="291"/>
                    <a:pt x="0" y="291"/>
                    <a:pt x="0" y="291"/>
                  </a:cubicBezTo>
                  <a:lnTo>
                    <a:pt x="0" y="248"/>
                  </a:lnTo>
                  <a:close/>
                </a:path>
              </a:pathLst>
            </a:custGeom>
            <a:solidFill>
              <a:srgbClr val="67B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0" name="任意多边形 88">
              <a:extLst>
                <a:ext uri="{FF2B5EF4-FFF2-40B4-BE49-F238E27FC236}">
                  <a16:creationId xmlns:a16="http://schemas.microsoft.com/office/drawing/2014/main" id="{272913E8-7949-47E7-B6F6-383DCEC10C8A}"/>
                </a:ext>
              </a:extLst>
            </p:cNvPr>
            <p:cNvSpPr/>
            <p:nvPr/>
          </p:nvSpPr>
          <p:spPr bwMode="auto">
            <a:xfrm>
              <a:off x="5142929" y="3037592"/>
              <a:ext cx="190074" cy="31529"/>
            </a:xfrm>
            <a:custGeom>
              <a:gdLst>
                <a:gd name="T0" fmla="*/ 115 w 124"/>
                <a:gd name="T1" fmla="*/ 20 h 20"/>
                <a:gd name="T2" fmla="*/ 10 w 124"/>
                <a:gd name="T3" fmla="*/ 20 h 20"/>
                <a:gd name="T4" fmla="*/ 0 w 124"/>
                <a:gd name="T5" fmla="*/ 10 h 20"/>
                <a:gd name="T6" fmla="*/ 0 w 124"/>
                <a:gd name="T7" fmla="*/ 10 h 20"/>
                <a:gd name="T8" fmla="*/ 10 w 124"/>
                <a:gd name="T9" fmla="*/ 0 h 20"/>
                <a:gd name="T10" fmla="*/ 115 w 124"/>
                <a:gd name="T11" fmla="*/ 0 h 20"/>
                <a:gd name="T12" fmla="*/ 124 w 124"/>
                <a:gd name="T13" fmla="*/ 10 h 20"/>
                <a:gd name="T14" fmla="*/ 124 w 124"/>
                <a:gd name="T15" fmla="*/ 10 h 20"/>
                <a:gd name="T16" fmla="*/ 115 w 124"/>
                <a:gd name="T17" fmla="*/ 20 h 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20">
                  <a:moveTo>
                    <a:pt x="115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20" y="0"/>
                    <a:pt x="124" y="5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5"/>
                    <a:pt x="120" y="20"/>
                    <a:pt x="115" y="20"/>
                  </a:cubicBezTo>
                  <a:close/>
                </a:path>
              </a:pathLst>
            </a:custGeom>
            <a:solidFill>
              <a:srgbClr val="BC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1" name="任意多边形 89">
              <a:extLst>
                <a:ext uri="{FF2B5EF4-FFF2-40B4-BE49-F238E27FC236}">
                  <a16:creationId xmlns:a16="http://schemas.microsoft.com/office/drawing/2014/main" id="{7D70EC7D-DB99-46D0-9522-8169641F368A}"/>
                </a:ext>
              </a:extLst>
            </p:cNvPr>
            <p:cNvSpPr/>
            <p:nvPr/>
          </p:nvSpPr>
          <p:spPr bwMode="auto">
            <a:xfrm>
              <a:off x="5383449" y="3037592"/>
              <a:ext cx="191876" cy="31529"/>
            </a:xfrm>
            <a:custGeom>
              <a:gdLst>
                <a:gd name="T0" fmla="*/ 115 w 125"/>
                <a:gd name="T1" fmla="*/ 20 h 20"/>
                <a:gd name="T2" fmla="*/ 10 w 125"/>
                <a:gd name="T3" fmla="*/ 20 h 20"/>
                <a:gd name="T4" fmla="*/ 0 w 125"/>
                <a:gd name="T5" fmla="*/ 10 h 20"/>
                <a:gd name="T6" fmla="*/ 0 w 125"/>
                <a:gd name="T7" fmla="*/ 10 h 20"/>
                <a:gd name="T8" fmla="*/ 10 w 125"/>
                <a:gd name="T9" fmla="*/ 0 h 20"/>
                <a:gd name="T10" fmla="*/ 115 w 125"/>
                <a:gd name="T11" fmla="*/ 0 h 20"/>
                <a:gd name="T12" fmla="*/ 125 w 125"/>
                <a:gd name="T13" fmla="*/ 10 h 20"/>
                <a:gd name="T14" fmla="*/ 125 w 125"/>
                <a:gd name="T15" fmla="*/ 10 h 20"/>
                <a:gd name="T16" fmla="*/ 115 w 125"/>
                <a:gd name="T17" fmla="*/ 20 h 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20">
                  <a:moveTo>
                    <a:pt x="115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20" y="0"/>
                    <a:pt x="125" y="5"/>
                    <a:pt x="125" y="10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5" y="15"/>
                    <a:pt x="120" y="20"/>
                    <a:pt x="115" y="20"/>
                  </a:cubicBezTo>
                  <a:close/>
                </a:path>
              </a:pathLst>
            </a:custGeom>
            <a:solidFill>
              <a:srgbClr val="BC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2" name="任意多边形 90">
              <a:extLst>
                <a:ext uri="{FF2B5EF4-FFF2-40B4-BE49-F238E27FC236}">
                  <a16:creationId xmlns:a16="http://schemas.microsoft.com/office/drawing/2014/main" id="{AAD6A021-3BC6-4798-AE6C-7AF1407C2F84}"/>
                </a:ext>
              </a:extLst>
            </p:cNvPr>
            <p:cNvSpPr/>
            <p:nvPr/>
          </p:nvSpPr>
          <p:spPr bwMode="auto">
            <a:xfrm>
              <a:off x="5196979" y="3067320"/>
              <a:ext cx="44141" cy="98190"/>
            </a:xfrm>
            <a:custGeom>
              <a:gdLst>
                <a:gd name="T0" fmla="*/ 6 w 49"/>
                <a:gd name="T1" fmla="*/ 109 h 109"/>
                <a:gd name="T2" fmla="*/ 0 w 49"/>
                <a:gd name="T3" fmla="*/ 109 h 109"/>
                <a:gd name="T4" fmla="*/ 0 w 49"/>
                <a:gd name="T5" fmla="*/ 44 h 109"/>
                <a:gd name="T6" fmla="*/ 44 w 49"/>
                <a:gd name="T7" fmla="*/ 0 h 109"/>
                <a:gd name="T8" fmla="*/ 49 w 49"/>
                <a:gd name="T9" fmla="*/ 5 h 109"/>
                <a:gd name="T10" fmla="*/ 6 w 49"/>
                <a:gd name="T11" fmla="*/ 48 h 109"/>
                <a:gd name="T12" fmla="*/ 6 w 49"/>
                <a:gd name="T13" fmla="*/ 109 h 10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09">
                  <a:moveTo>
                    <a:pt x="6" y="109"/>
                  </a:moveTo>
                  <a:lnTo>
                    <a:pt x="0" y="109"/>
                  </a:lnTo>
                  <a:lnTo>
                    <a:pt x="0" y="44"/>
                  </a:lnTo>
                  <a:lnTo>
                    <a:pt x="44" y="0"/>
                  </a:lnTo>
                  <a:lnTo>
                    <a:pt x="49" y="5"/>
                  </a:lnTo>
                  <a:lnTo>
                    <a:pt x="6" y="48"/>
                  </a:lnTo>
                  <a:lnTo>
                    <a:pt x="6" y="109"/>
                  </a:lnTo>
                  <a:close/>
                </a:path>
              </a:pathLst>
            </a:custGeom>
            <a:solidFill>
              <a:srgbClr val="67B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3" name="任意多边形 91">
              <a:extLst>
                <a:ext uri="{FF2B5EF4-FFF2-40B4-BE49-F238E27FC236}">
                  <a16:creationId xmlns:a16="http://schemas.microsoft.com/office/drawing/2014/main" id="{0EDF9831-A39F-496F-B5BD-A01E6012157B}"/>
                </a:ext>
              </a:extLst>
            </p:cNvPr>
            <p:cNvSpPr/>
            <p:nvPr/>
          </p:nvSpPr>
          <p:spPr bwMode="auto">
            <a:xfrm>
              <a:off x="6266256" y="3037592"/>
              <a:ext cx="190975" cy="31529"/>
            </a:xfrm>
            <a:custGeom>
              <a:gdLst>
                <a:gd name="T0" fmla="*/ 114 w 124"/>
                <a:gd name="T1" fmla="*/ 20 h 20"/>
                <a:gd name="T2" fmla="*/ 9 w 124"/>
                <a:gd name="T3" fmla="*/ 20 h 20"/>
                <a:gd name="T4" fmla="*/ 0 w 124"/>
                <a:gd name="T5" fmla="*/ 10 h 20"/>
                <a:gd name="T6" fmla="*/ 0 w 124"/>
                <a:gd name="T7" fmla="*/ 10 h 20"/>
                <a:gd name="T8" fmla="*/ 9 w 124"/>
                <a:gd name="T9" fmla="*/ 0 h 20"/>
                <a:gd name="T10" fmla="*/ 114 w 124"/>
                <a:gd name="T11" fmla="*/ 0 h 20"/>
                <a:gd name="T12" fmla="*/ 124 w 124"/>
                <a:gd name="T13" fmla="*/ 10 h 20"/>
                <a:gd name="T14" fmla="*/ 124 w 124"/>
                <a:gd name="T15" fmla="*/ 10 h 20"/>
                <a:gd name="T16" fmla="*/ 114 w 124"/>
                <a:gd name="T17" fmla="*/ 20 h 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20">
                  <a:moveTo>
                    <a:pt x="114" y="20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20" y="0"/>
                    <a:pt x="124" y="5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5"/>
                    <a:pt x="120" y="20"/>
                    <a:pt x="114" y="20"/>
                  </a:cubicBezTo>
                  <a:close/>
                </a:path>
              </a:pathLst>
            </a:custGeom>
            <a:solidFill>
              <a:srgbClr val="BCC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4" name="任意多边形 92">
              <a:extLst>
                <a:ext uri="{FF2B5EF4-FFF2-40B4-BE49-F238E27FC236}">
                  <a16:creationId xmlns:a16="http://schemas.microsoft.com/office/drawing/2014/main" id="{E598B9CC-36E9-4573-9022-F250E63C5E09}"/>
                </a:ext>
              </a:extLst>
            </p:cNvPr>
            <p:cNvSpPr/>
            <p:nvPr/>
          </p:nvSpPr>
          <p:spPr bwMode="auto">
            <a:xfrm>
              <a:off x="6318504" y="3067320"/>
              <a:ext cx="45041" cy="98190"/>
            </a:xfrm>
            <a:custGeom>
              <a:gdLst>
                <a:gd name="T0" fmla="*/ 7 w 50"/>
                <a:gd name="T1" fmla="*/ 109 h 109"/>
                <a:gd name="T2" fmla="*/ 0 w 50"/>
                <a:gd name="T3" fmla="*/ 109 h 109"/>
                <a:gd name="T4" fmla="*/ 0 w 50"/>
                <a:gd name="T5" fmla="*/ 44 h 109"/>
                <a:gd name="T6" fmla="*/ 45 w 50"/>
                <a:gd name="T7" fmla="*/ 0 h 109"/>
                <a:gd name="T8" fmla="*/ 50 w 50"/>
                <a:gd name="T9" fmla="*/ 5 h 109"/>
                <a:gd name="T10" fmla="*/ 7 w 50"/>
                <a:gd name="T11" fmla="*/ 48 h 109"/>
                <a:gd name="T12" fmla="*/ 7 w 50"/>
                <a:gd name="T13" fmla="*/ 109 h 10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09">
                  <a:moveTo>
                    <a:pt x="7" y="109"/>
                  </a:moveTo>
                  <a:lnTo>
                    <a:pt x="0" y="109"/>
                  </a:lnTo>
                  <a:lnTo>
                    <a:pt x="0" y="44"/>
                  </a:lnTo>
                  <a:lnTo>
                    <a:pt x="45" y="0"/>
                  </a:lnTo>
                  <a:lnTo>
                    <a:pt x="50" y="5"/>
                  </a:lnTo>
                  <a:lnTo>
                    <a:pt x="7" y="48"/>
                  </a:lnTo>
                  <a:lnTo>
                    <a:pt x="7" y="109"/>
                  </a:lnTo>
                  <a:close/>
                </a:path>
              </a:pathLst>
            </a:custGeom>
            <a:solidFill>
              <a:srgbClr val="67B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5" name="任意多边形 93">
              <a:extLst>
                <a:ext uri="{FF2B5EF4-FFF2-40B4-BE49-F238E27FC236}">
                  <a16:creationId xmlns:a16="http://schemas.microsoft.com/office/drawing/2014/main" id="{45FC33EF-9DA0-46D1-841A-8446E9AD1E0B}"/>
                </a:ext>
              </a:extLst>
            </p:cNvPr>
            <p:cNvSpPr/>
            <p:nvPr/>
          </p:nvSpPr>
          <p:spPr bwMode="auto">
            <a:xfrm>
              <a:off x="5437499" y="3067320"/>
              <a:ext cx="45041" cy="156743"/>
            </a:xfrm>
            <a:custGeom>
              <a:gdLst>
                <a:gd name="T0" fmla="*/ 7 w 50"/>
                <a:gd name="T1" fmla="*/ 174 h 174"/>
                <a:gd name="T2" fmla="*/ 0 w 50"/>
                <a:gd name="T3" fmla="*/ 174 h 174"/>
                <a:gd name="T4" fmla="*/ 0 w 50"/>
                <a:gd name="T5" fmla="*/ 44 h 174"/>
                <a:gd name="T6" fmla="*/ 44 w 50"/>
                <a:gd name="T7" fmla="*/ 0 h 174"/>
                <a:gd name="T8" fmla="*/ 50 w 50"/>
                <a:gd name="T9" fmla="*/ 5 h 174"/>
                <a:gd name="T10" fmla="*/ 7 w 50"/>
                <a:gd name="T11" fmla="*/ 46 h 174"/>
                <a:gd name="T12" fmla="*/ 7 w 50"/>
                <a:gd name="T13" fmla="*/ 174 h 17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74">
                  <a:moveTo>
                    <a:pt x="7" y="174"/>
                  </a:moveTo>
                  <a:lnTo>
                    <a:pt x="0" y="174"/>
                  </a:lnTo>
                  <a:lnTo>
                    <a:pt x="0" y="44"/>
                  </a:lnTo>
                  <a:lnTo>
                    <a:pt x="44" y="0"/>
                  </a:lnTo>
                  <a:lnTo>
                    <a:pt x="50" y="5"/>
                  </a:lnTo>
                  <a:lnTo>
                    <a:pt x="7" y="46"/>
                  </a:lnTo>
                  <a:lnTo>
                    <a:pt x="7" y="174"/>
                  </a:lnTo>
                  <a:close/>
                </a:path>
              </a:pathLst>
            </a:custGeom>
            <a:solidFill>
              <a:srgbClr val="67B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6" name="椭圆 94">
              <a:extLst>
                <a:ext uri="{FF2B5EF4-FFF2-40B4-BE49-F238E27FC236}">
                  <a16:creationId xmlns:a16="http://schemas.microsoft.com/office/drawing/2014/main" id="{E12F01F1-07D9-44C6-9A6B-3F03660D7571}"/>
                </a:ext>
              </a:extLst>
            </p:cNvPr>
            <p:cNvSpPr/>
            <p:nvPr/>
          </p:nvSpPr>
          <p:spPr bwMode="auto">
            <a:xfrm>
              <a:off x="4973574" y="2818692"/>
              <a:ext cx="108099" cy="105397"/>
            </a:xfrm>
            <a:prstGeom prst="ellipse">
              <a:avLst/>
            </a:prstGeom>
            <a:solidFill>
              <a:srgbClr val="7587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7" name="矩形 95">
              <a:extLst>
                <a:ext uri="{FF2B5EF4-FFF2-40B4-BE49-F238E27FC236}">
                  <a16:creationId xmlns:a16="http://schemas.microsoft.com/office/drawing/2014/main" id="{E8105B22-AB47-475E-8DBF-49D08FDD91DC}"/>
                </a:ext>
              </a:extLst>
            </p:cNvPr>
            <p:cNvSpPr/>
            <p:nvPr/>
          </p:nvSpPr>
          <p:spPr bwMode="auto">
            <a:xfrm>
              <a:off x="5191574" y="2853824"/>
              <a:ext cx="461222" cy="36934"/>
            </a:xfrm>
            <a:prstGeom prst="rect">
              <a:avLst/>
            </a:pr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8" name="矩形 96">
              <a:extLst>
                <a:ext uri="{FF2B5EF4-FFF2-40B4-BE49-F238E27FC236}">
                  <a16:creationId xmlns:a16="http://schemas.microsoft.com/office/drawing/2014/main" id="{AA028525-D5A0-42DB-8F96-503A0F483B47}"/>
                </a:ext>
              </a:extLst>
            </p:cNvPr>
            <p:cNvSpPr/>
            <p:nvPr/>
          </p:nvSpPr>
          <p:spPr bwMode="auto">
            <a:xfrm>
              <a:off x="5786117" y="2853824"/>
              <a:ext cx="460321" cy="36934"/>
            </a:xfrm>
            <a:prstGeom prst="rect">
              <a:avLst/>
            </a:pr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9" name="矩形 97">
              <a:extLst>
                <a:ext uri="{FF2B5EF4-FFF2-40B4-BE49-F238E27FC236}">
                  <a16:creationId xmlns:a16="http://schemas.microsoft.com/office/drawing/2014/main" id="{06BA9B31-74E0-4F93-9BC6-D4D61766D0D6}"/>
                </a:ext>
              </a:extLst>
            </p:cNvPr>
            <p:cNvSpPr/>
            <p:nvPr/>
          </p:nvSpPr>
          <p:spPr bwMode="auto">
            <a:xfrm>
              <a:off x="6380661" y="2853824"/>
              <a:ext cx="460321" cy="36934"/>
            </a:xfrm>
            <a:prstGeom prst="rect">
              <a:avLst/>
            </a:pr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0" name="矩形 98">
              <a:extLst>
                <a:ext uri="{FF2B5EF4-FFF2-40B4-BE49-F238E27FC236}">
                  <a16:creationId xmlns:a16="http://schemas.microsoft.com/office/drawing/2014/main" id="{695926AB-D6AF-4A30-B599-67A5C1E8EE81}"/>
                </a:ext>
              </a:extLst>
            </p:cNvPr>
            <p:cNvSpPr/>
            <p:nvPr/>
          </p:nvSpPr>
          <p:spPr bwMode="auto">
            <a:xfrm>
              <a:off x="6974304" y="2853824"/>
              <a:ext cx="459420" cy="36934"/>
            </a:xfrm>
            <a:prstGeom prst="rect">
              <a:avLst/>
            </a:prstGeom>
            <a:solidFill>
              <a:srgbClr val="F7F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1" name="矩形 99">
              <a:extLst>
                <a:ext uri="{FF2B5EF4-FFF2-40B4-BE49-F238E27FC236}">
                  <a16:creationId xmlns:a16="http://schemas.microsoft.com/office/drawing/2014/main" id="{883CBA1E-E4A7-45D1-B266-4276FF4F714D}"/>
                </a:ext>
              </a:extLst>
            </p:cNvPr>
            <p:cNvSpPr/>
            <p:nvPr/>
          </p:nvSpPr>
          <p:spPr bwMode="auto">
            <a:xfrm>
              <a:off x="6705858" y="3110559"/>
              <a:ext cx="905328" cy="211694"/>
            </a:xfrm>
            <a:prstGeom prst="rect">
              <a:avLst/>
            </a:prstGeom>
            <a:solidFill>
              <a:srgbClr val="67B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2" name="任意多边形 100">
              <a:extLst>
                <a:ext uri="{FF2B5EF4-FFF2-40B4-BE49-F238E27FC236}">
                  <a16:creationId xmlns:a16="http://schemas.microsoft.com/office/drawing/2014/main" id="{CEDB74CB-D26F-4113-BFEC-D14509E44A2D}"/>
                </a:ext>
              </a:extLst>
            </p:cNvPr>
            <p:cNvSpPr/>
            <p:nvPr/>
          </p:nvSpPr>
          <p:spPr bwMode="auto">
            <a:xfrm>
              <a:off x="5342011" y="4087052"/>
              <a:ext cx="298173" cy="257636"/>
            </a:xfrm>
            <a:custGeom>
              <a:gdLst>
                <a:gd name="T0" fmla="*/ 6 w 194"/>
                <a:gd name="T1" fmla="*/ 142 h 168"/>
                <a:gd name="T2" fmla="*/ 95 w 194"/>
                <a:gd name="T3" fmla="*/ 114 h 168"/>
                <a:gd name="T4" fmla="*/ 130 w 194"/>
                <a:gd name="T5" fmla="*/ 45 h 168"/>
                <a:gd name="T6" fmla="*/ 119 w 194"/>
                <a:gd name="T7" fmla="*/ 9 h 168"/>
                <a:gd name="T8" fmla="*/ 188 w 194"/>
                <a:gd name="T9" fmla="*/ 0 h 168"/>
                <a:gd name="T10" fmla="*/ 193 w 194"/>
                <a:gd name="T11" fmla="*/ 38 h 168"/>
                <a:gd name="T12" fmla="*/ 157 w 194"/>
                <a:gd name="T13" fmla="*/ 133 h 168"/>
                <a:gd name="T14" fmla="*/ 97 w 194"/>
                <a:gd name="T15" fmla="*/ 163 h 168"/>
                <a:gd name="T16" fmla="*/ 10 w 194"/>
                <a:gd name="T17" fmla="*/ 168 h 168"/>
                <a:gd name="T18" fmla="*/ 6 w 194"/>
                <a:gd name="T19" fmla="*/ 142 h 16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4" h="168">
                  <a:moveTo>
                    <a:pt x="6" y="142"/>
                  </a:moveTo>
                  <a:cubicBezTo>
                    <a:pt x="33" y="139"/>
                    <a:pt x="73" y="130"/>
                    <a:pt x="95" y="114"/>
                  </a:cubicBezTo>
                  <a:cubicBezTo>
                    <a:pt x="117" y="98"/>
                    <a:pt x="132" y="72"/>
                    <a:pt x="130" y="45"/>
                  </a:cubicBezTo>
                  <a:cubicBezTo>
                    <a:pt x="129" y="32"/>
                    <a:pt x="124" y="20"/>
                    <a:pt x="119" y="9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1" y="13"/>
                    <a:pt x="193" y="25"/>
                    <a:pt x="193" y="38"/>
                  </a:cubicBezTo>
                  <a:cubicBezTo>
                    <a:pt x="194" y="73"/>
                    <a:pt x="183" y="110"/>
                    <a:pt x="157" y="133"/>
                  </a:cubicBezTo>
                  <a:cubicBezTo>
                    <a:pt x="140" y="149"/>
                    <a:pt x="119" y="158"/>
                    <a:pt x="97" y="163"/>
                  </a:cubicBezTo>
                  <a:cubicBezTo>
                    <a:pt x="74" y="167"/>
                    <a:pt x="32" y="168"/>
                    <a:pt x="10" y="168"/>
                  </a:cubicBezTo>
                  <a:cubicBezTo>
                    <a:pt x="3" y="168"/>
                    <a:pt x="0" y="143"/>
                    <a:pt x="6" y="142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3" name="任意多边形 101">
              <a:extLst>
                <a:ext uri="{FF2B5EF4-FFF2-40B4-BE49-F238E27FC236}">
                  <a16:creationId xmlns:a16="http://schemas.microsoft.com/office/drawing/2014/main" id="{45C00EC3-A9BB-4552-9540-CCB67B4B812A}"/>
                </a:ext>
              </a:extLst>
            </p:cNvPr>
            <p:cNvSpPr/>
            <p:nvPr/>
          </p:nvSpPr>
          <p:spPr bwMode="auto">
            <a:xfrm>
              <a:off x="5236615" y="4298745"/>
              <a:ext cx="131520" cy="54049"/>
            </a:xfrm>
            <a:custGeom>
              <a:gdLst>
                <a:gd name="T0" fmla="*/ 11 w 86"/>
                <a:gd name="T1" fmla="*/ 12 h 35"/>
                <a:gd name="T2" fmla="*/ 3 w 86"/>
                <a:gd name="T3" fmla="*/ 16 h 35"/>
                <a:gd name="T4" fmla="*/ 0 w 86"/>
                <a:gd name="T5" fmla="*/ 23 h 35"/>
                <a:gd name="T6" fmla="*/ 10 w 86"/>
                <a:gd name="T7" fmla="*/ 30 h 35"/>
                <a:gd name="T8" fmla="*/ 50 w 86"/>
                <a:gd name="T9" fmla="*/ 35 h 35"/>
                <a:gd name="T10" fmla="*/ 55 w 86"/>
                <a:gd name="T11" fmla="*/ 35 h 35"/>
                <a:gd name="T12" fmla="*/ 60 w 86"/>
                <a:gd name="T13" fmla="*/ 35 h 35"/>
                <a:gd name="T14" fmla="*/ 82 w 86"/>
                <a:gd name="T15" fmla="*/ 27 h 35"/>
                <a:gd name="T16" fmla="*/ 82 w 86"/>
                <a:gd name="T17" fmla="*/ 10 h 35"/>
                <a:gd name="T18" fmla="*/ 41 w 86"/>
                <a:gd name="T19" fmla="*/ 4 h 35"/>
                <a:gd name="T20" fmla="*/ 11 w 86"/>
                <a:gd name="T21" fmla="*/ 12 h 3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" h="35">
                  <a:moveTo>
                    <a:pt x="11" y="12"/>
                  </a:moveTo>
                  <a:cubicBezTo>
                    <a:pt x="8" y="13"/>
                    <a:pt x="5" y="14"/>
                    <a:pt x="3" y="16"/>
                  </a:cubicBezTo>
                  <a:cubicBezTo>
                    <a:pt x="1" y="18"/>
                    <a:pt x="0" y="21"/>
                    <a:pt x="0" y="23"/>
                  </a:cubicBezTo>
                  <a:cubicBezTo>
                    <a:pt x="1" y="28"/>
                    <a:pt x="6" y="29"/>
                    <a:pt x="10" y="30"/>
                  </a:cubicBezTo>
                  <a:cubicBezTo>
                    <a:pt x="24" y="33"/>
                    <a:pt x="37" y="34"/>
                    <a:pt x="50" y="35"/>
                  </a:cubicBezTo>
                  <a:cubicBezTo>
                    <a:pt x="52" y="35"/>
                    <a:pt x="53" y="35"/>
                    <a:pt x="55" y="35"/>
                  </a:cubicBezTo>
                  <a:cubicBezTo>
                    <a:pt x="57" y="35"/>
                    <a:pt x="59" y="35"/>
                    <a:pt x="60" y="35"/>
                  </a:cubicBezTo>
                  <a:cubicBezTo>
                    <a:pt x="68" y="35"/>
                    <a:pt x="78" y="34"/>
                    <a:pt x="82" y="27"/>
                  </a:cubicBezTo>
                  <a:cubicBezTo>
                    <a:pt x="85" y="22"/>
                    <a:pt x="86" y="15"/>
                    <a:pt x="82" y="10"/>
                  </a:cubicBezTo>
                  <a:cubicBezTo>
                    <a:pt x="73" y="0"/>
                    <a:pt x="52" y="3"/>
                    <a:pt x="41" y="4"/>
                  </a:cubicBezTo>
                  <a:cubicBezTo>
                    <a:pt x="31" y="6"/>
                    <a:pt x="21" y="8"/>
                    <a:pt x="11" y="12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4" name="任意多边形 102">
              <a:extLst>
                <a:ext uri="{FF2B5EF4-FFF2-40B4-BE49-F238E27FC236}">
                  <a16:creationId xmlns:a16="http://schemas.microsoft.com/office/drawing/2014/main" id="{494EB503-9EB9-4E62-82B8-36E661C9EE21}"/>
                </a:ext>
              </a:extLst>
            </p:cNvPr>
            <p:cNvSpPr/>
            <p:nvPr/>
          </p:nvSpPr>
          <p:spPr bwMode="auto">
            <a:xfrm>
              <a:off x="5492449" y="3941118"/>
              <a:ext cx="138727" cy="176561"/>
            </a:xfrm>
            <a:custGeom>
              <a:gdLst>
                <a:gd name="T0" fmla="*/ 14 w 90"/>
                <a:gd name="T1" fmla="*/ 90 h 115"/>
                <a:gd name="T2" fmla="*/ 3 w 90"/>
                <a:gd name="T3" fmla="*/ 40 h 115"/>
                <a:gd name="T4" fmla="*/ 71 w 90"/>
                <a:gd name="T5" fmla="*/ 33 h 115"/>
                <a:gd name="T6" fmla="*/ 84 w 90"/>
                <a:gd name="T7" fmla="*/ 70 h 115"/>
                <a:gd name="T8" fmla="*/ 90 w 90"/>
                <a:gd name="T9" fmla="*/ 95 h 115"/>
                <a:gd name="T10" fmla="*/ 22 w 90"/>
                <a:gd name="T11" fmla="*/ 115 h 115"/>
                <a:gd name="T12" fmla="*/ 14 w 90"/>
                <a:gd name="T13" fmla="*/ 90 h 1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15">
                  <a:moveTo>
                    <a:pt x="14" y="90"/>
                  </a:moveTo>
                  <a:cubicBezTo>
                    <a:pt x="6" y="74"/>
                    <a:pt x="0" y="57"/>
                    <a:pt x="3" y="40"/>
                  </a:cubicBezTo>
                  <a:cubicBezTo>
                    <a:pt x="9" y="0"/>
                    <a:pt x="53" y="4"/>
                    <a:pt x="71" y="33"/>
                  </a:cubicBezTo>
                  <a:cubicBezTo>
                    <a:pt x="78" y="44"/>
                    <a:pt x="80" y="58"/>
                    <a:pt x="84" y="70"/>
                  </a:cubicBezTo>
                  <a:cubicBezTo>
                    <a:pt x="86" y="79"/>
                    <a:pt x="88" y="87"/>
                    <a:pt x="90" y="95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20" y="111"/>
                    <a:pt x="16" y="95"/>
                    <a:pt x="14" y="90"/>
                  </a:cubicBezTo>
                  <a:close/>
                </a:path>
              </a:pathLst>
            </a:custGeom>
            <a:solidFill>
              <a:srgbClr val="E3B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5" name="任意多边形 103">
              <a:extLst>
                <a:ext uri="{FF2B5EF4-FFF2-40B4-BE49-F238E27FC236}">
                  <a16:creationId xmlns:a16="http://schemas.microsoft.com/office/drawing/2014/main" id="{579C3A03-0AFD-4C19-B9DE-5AFAFC4D3014}"/>
                </a:ext>
              </a:extLst>
            </p:cNvPr>
            <p:cNvSpPr/>
            <p:nvPr/>
          </p:nvSpPr>
          <p:spPr bwMode="auto">
            <a:xfrm>
              <a:off x="4676303" y="4561785"/>
              <a:ext cx="63058" cy="79272"/>
            </a:xfrm>
            <a:custGeom>
              <a:gdLst>
                <a:gd name="T0" fmla="*/ 37 w 41"/>
                <a:gd name="T1" fmla="*/ 38 h 52"/>
                <a:gd name="T2" fmla="*/ 35 w 41"/>
                <a:gd name="T3" fmla="*/ 45 h 52"/>
                <a:gd name="T4" fmla="*/ 27 w 41"/>
                <a:gd name="T5" fmla="*/ 48 h 52"/>
                <a:gd name="T6" fmla="*/ 7 w 41"/>
                <a:gd name="T7" fmla="*/ 51 h 52"/>
                <a:gd name="T8" fmla="*/ 1 w 41"/>
                <a:gd name="T9" fmla="*/ 50 h 52"/>
                <a:gd name="T10" fmla="*/ 0 w 41"/>
                <a:gd name="T11" fmla="*/ 45 h 52"/>
                <a:gd name="T12" fmla="*/ 3 w 41"/>
                <a:gd name="T13" fmla="*/ 27 h 52"/>
                <a:gd name="T14" fmla="*/ 8 w 41"/>
                <a:gd name="T15" fmla="*/ 12 h 52"/>
                <a:gd name="T16" fmla="*/ 35 w 41"/>
                <a:gd name="T17" fmla="*/ 6 h 52"/>
                <a:gd name="T18" fmla="*/ 37 w 41"/>
                <a:gd name="T19" fmla="*/ 38 h 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52">
                  <a:moveTo>
                    <a:pt x="37" y="38"/>
                  </a:moveTo>
                  <a:cubicBezTo>
                    <a:pt x="37" y="40"/>
                    <a:pt x="37" y="43"/>
                    <a:pt x="35" y="45"/>
                  </a:cubicBezTo>
                  <a:cubicBezTo>
                    <a:pt x="33" y="47"/>
                    <a:pt x="30" y="48"/>
                    <a:pt x="27" y="48"/>
                  </a:cubicBezTo>
                  <a:cubicBezTo>
                    <a:pt x="20" y="49"/>
                    <a:pt x="14" y="50"/>
                    <a:pt x="7" y="51"/>
                  </a:cubicBezTo>
                  <a:cubicBezTo>
                    <a:pt x="5" y="52"/>
                    <a:pt x="2" y="52"/>
                    <a:pt x="1" y="50"/>
                  </a:cubicBezTo>
                  <a:cubicBezTo>
                    <a:pt x="0" y="49"/>
                    <a:pt x="0" y="47"/>
                    <a:pt x="0" y="45"/>
                  </a:cubicBezTo>
                  <a:cubicBezTo>
                    <a:pt x="1" y="39"/>
                    <a:pt x="2" y="33"/>
                    <a:pt x="3" y="27"/>
                  </a:cubicBezTo>
                  <a:cubicBezTo>
                    <a:pt x="4" y="22"/>
                    <a:pt x="5" y="16"/>
                    <a:pt x="8" y="12"/>
                  </a:cubicBezTo>
                  <a:cubicBezTo>
                    <a:pt x="13" y="6"/>
                    <a:pt x="29" y="0"/>
                    <a:pt x="35" y="6"/>
                  </a:cubicBezTo>
                  <a:cubicBezTo>
                    <a:pt x="41" y="13"/>
                    <a:pt x="37" y="30"/>
                    <a:pt x="37" y="38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6" name="任意多边形 104">
              <a:extLst>
                <a:ext uri="{FF2B5EF4-FFF2-40B4-BE49-F238E27FC236}">
                  <a16:creationId xmlns:a16="http://schemas.microsoft.com/office/drawing/2014/main" id="{070AD379-496E-4C37-A7F7-7BE3C6FDF560}"/>
                </a:ext>
              </a:extLst>
            </p:cNvPr>
            <p:cNvSpPr/>
            <p:nvPr/>
          </p:nvSpPr>
          <p:spPr bwMode="auto">
            <a:xfrm>
              <a:off x="4576311" y="4610430"/>
              <a:ext cx="182867" cy="93686"/>
            </a:xfrm>
            <a:custGeom>
              <a:gdLst>
                <a:gd name="T0" fmla="*/ 2 w 119"/>
                <a:gd name="T1" fmla="*/ 56 h 61"/>
                <a:gd name="T2" fmla="*/ 9 w 119"/>
                <a:gd name="T3" fmla="*/ 43 h 61"/>
                <a:gd name="T4" fmla="*/ 25 w 119"/>
                <a:gd name="T5" fmla="*/ 39 h 61"/>
                <a:gd name="T6" fmla="*/ 56 w 119"/>
                <a:gd name="T7" fmla="*/ 8 h 61"/>
                <a:gd name="T8" fmla="*/ 59 w 119"/>
                <a:gd name="T9" fmla="*/ 2 h 61"/>
                <a:gd name="T10" fmla="*/ 67 w 119"/>
                <a:gd name="T11" fmla="*/ 2 h 61"/>
                <a:gd name="T12" fmla="*/ 74 w 119"/>
                <a:gd name="T13" fmla="*/ 6 h 61"/>
                <a:gd name="T14" fmla="*/ 88 w 119"/>
                <a:gd name="T15" fmla="*/ 9 h 61"/>
                <a:gd name="T16" fmla="*/ 101 w 119"/>
                <a:gd name="T17" fmla="*/ 5 h 61"/>
                <a:gd name="T18" fmla="*/ 108 w 119"/>
                <a:gd name="T19" fmla="*/ 14 h 61"/>
                <a:gd name="T20" fmla="*/ 117 w 119"/>
                <a:gd name="T21" fmla="*/ 31 h 61"/>
                <a:gd name="T22" fmla="*/ 119 w 119"/>
                <a:gd name="T23" fmla="*/ 34 h 61"/>
                <a:gd name="T24" fmla="*/ 90 w 119"/>
                <a:gd name="T25" fmla="*/ 41 h 61"/>
                <a:gd name="T26" fmla="*/ 85 w 119"/>
                <a:gd name="T27" fmla="*/ 32 h 61"/>
                <a:gd name="T28" fmla="*/ 84 w 119"/>
                <a:gd name="T29" fmla="*/ 42 h 61"/>
                <a:gd name="T30" fmla="*/ 5 w 119"/>
                <a:gd name="T31" fmla="*/ 61 h 61"/>
                <a:gd name="T32" fmla="*/ 2 w 119"/>
                <a:gd name="T33" fmla="*/ 56 h 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61">
                  <a:moveTo>
                    <a:pt x="2" y="56"/>
                  </a:moveTo>
                  <a:cubicBezTo>
                    <a:pt x="0" y="51"/>
                    <a:pt x="4" y="45"/>
                    <a:pt x="9" y="43"/>
                  </a:cubicBezTo>
                  <a:cubicBezTo>
                    <a:pt x="14" y="40"/>
                    <a:pt x="19" y="40"/>
                    <a:pt x="25" y="39"/>
                  </a:cubicBezTo>
                  <a:cubicBezTo>
                    <a:pt x="40" y="35"/>
                    <a:pt x="52" y="23"/>
                    <a:pt x="56" y="8"/>
                  </a:cubicBezTo>
                  <a:cubicBezTo>
                    <a:pt x="57" y="6"/>
                    <a:pt x="57" y="3"/>
                    <a:pt x="59" y="2"/>
                  </a:cubicBezTo>
                  <a:cubicBezTo>
                    <a:pt x="61" y="0"/>
                    <a:pt x="64" y="0"/>
                    <a:pt x="67" y="2"/>
                  </a:cubicBezTo>
                  <a:cubicBezTo>
                    <a:pt x="69" y="3"/>
                    <a:pt x="71" y="5"/>
                    <a:pt x="74" y="6"/>
                  </a:cubicBezTo>
                  <a:cubicBezTo>
                    <a:pt x="78" y="9"/>
                    <a:pt x="83" y="10"/>
                    <a:pt x="88" y="9"/>
                  </a:cubicBezTo>
                  <a:cubicBezTo>
                    <a:pt x="92" y="8"/>
                    <a:pt x="96" y="3"/>
                    <a:pt x="101" y="5"/>
                  </a:cubicBezTo>
                  <a:cubicBezTo>
                    <a:pt x="105" y="6"/>
                    <a:pt x="107" y="10"/>
                    <a:pt x="108" y="14"/>
                  </a:cubicBezTo>
                  <a:cubicBezTo>
                    <a:pt x="111" y="19"/>
                    <a:pt x="114" y="25"/>
                    <a:pt x="117" y="31"/>
                  </a:cubicBezTo>
                  <a:cubicBezTo>
                    <a:pt x="118" y="32"/>
                    <a:pt x="118" y="33"/>
                    <a:pt x="119" y="34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8" y="40"/>
                    <a:pt x="86" y="34"/>
                    <a:pt x="85" y="32"/>
                  </a:cubicBezTo>
                  <a:cubicBezTo>
                    <a:pt x="85" y="35"/>
                    <a:pt x="85" y="40"/>
                    <a:pt x="84" y="42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59"/>
                    <a:pt x="2" y="58"/>
                    <a:pt x="2" y="56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7" name="任意多边形 105">
              <a:extLst>
                <a:ext uri="{FF2B5EF4-FFF2-40B4-BE49-F238E27FC236}">
                  <a16:creationId xmlns:a16="http://schemas.microsoft.com/office/drawing/2014/main" id="{512871F9-3402-40D1-8847-811F1CBBDB6A}"/>
                </a:ext>
              </a:extLst>
            </p:cNvPr>
            <p:cNvSpPr/>
            <p:nvPr/>
          </p:nvSpPr>
          <p:spPr bwMode="auto">
            <a:xfrm>
              <a:off x="4522262" y="4474406"/>
              <a:ext cx="170256" cy="83777"/>
            </a:xfrm>
            <a:custGeom>
              <a:gdLst>
                <a:gd name="T0" fmla="*/ 87 w 111"/>
                <a:gd name="T1" fmla="*/ 53 h 55"/>
                <a:gd name="T2" fmla="*/ 69 w 111"/>
                <a:gd name="T3" fmla="*/ 45 h 55"/>
                <a:gd name="T4" fmla="*/ 31 w 111"/>
                <a:gd name="T5" fmla="*/ 39 h 55"/>
                <a:gd name="T6" fmla="*/ 1 w 111"/>
                <a:gd name="T7" fmla="*/ 13 h 55"/>
                <a:gd name="T8" fmla="*/ 1 w 111"/>
                <a:gd name="T9" fmla="*/ 5 h 55"/>
                <a:gd name="T10" fmla="*/ 8 w 111"/>
                <a:gd name="T11" fmla="*/ 2 h 55"/>
                <a:gd name="T12" fmla="*/ 56 w 111"/>
                <a:gd name="T13" fmla="*/ 9 h 55"/>
                <a:gd name="T14" fmla="*/ 98 w 111"/>
                <a:gd name="T15" fmla="*/ 10 h 55"/>
                <a:gd name="T16" fmla="*/ 110 w 111"/>
                <a:gd name="T17" fmla="*/ 25 h 55"/>
                <a:gd name="T18" fmla="*/ 105 w 111"/>
                <a:gd name="T19" fmla="*/ 51 h 55"/>
                <a:gd name="T20" fmla="*/ 87 w 111"/>
                <a:gd name="T21" fmla="*/ 53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55">
                  <a:moveTo>
                    <a:pt x="87" y="53"/>
                  </a:moveTo>
                  <a:cubicBezTo>
                    <a:pt x="80" y="51"/>
                    <a:pt x="75" y="47"/>
                    <a:pt x="69" y="45"/>
                  </a:cubicBezTo>
                  <a:cubicBezTo>
                    <a:pt x="57" y="40"/>
                    <a:pt x="44" y="43"/>
                    <a:pt x="31" y="39"/>
                  </a:cubicBezTo>
                  <a:cubicBezTo>
                    <a:pt x="18" y="36"/>
                    <a:pt x="7" y="26"/>
                    <a:pt x="1" y="13"/>
                  </a:cubicBezTo>
                  <a:cubicBezTo>
                    <a:pt x="0" y="11"/>
                    <a:pt x="0" y="7"/>
                    <a:pt x="1" y="5"/>
                  </a:cubicBezTo>
                  <a:cubicBezTo>
                    <a:pt x="3" y="3"/>
                    <a:pt x="6" y="2"/>
                    <a:pt x="8" y="2"/>
                  </a:cubicBezTo>
                  <a:cubicBezTo>
                    <a:pt x="30" y="0"/>
                    <a:pt x="35" y="8"/>
                    <a:pt x="56" y="9"/>
                  </a:cubicBezTo>
                  <a:cubicBezTo>
                    <a:pt x="62" y="9"/>
                    <a:pt x="86" y="6"/>
                    <a:pt x="98" y="10"/>
                  </a:cubicBezTo>
                  <a:cubicBezTo>
                    <a:pt x="111" y="15"/>
                    <a:pt x="109" y="20"/>
                    <a:pt x="110" y="25"/>
                  </a:cubicBezTo>
                  <a:cubicBezTo>
                    <a:pt x="110" y="30"/>
                    <a:pt x="110" y="47"/>
                    <a:pt x="105" y="51"/>
                  </a:cubicBezTo>
                  <a:cubicBezTo>
                    <a:pt x="100" y="55"/>
                    <a:pt x="93" y="55"/>
                    <a:pt x="87" y="53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8" name="任意多边形 106">
              <a:extLst>
                <a:ext uri="{FF2B5EF4-FFF2-40B4-BE49-F238E27FC236}">
                  <a16:creationId xmlns:a16="http://schemas.microsoft.com/office/drawing/2014/main" id="{1BC0D5C7-137A-413C-92D0-07E3DE62BC0C}"/>
                </a:ext>
              </a:extLst>
            </p:cNvPr>
            <p:cNvSpPr/>
            <p:nvPr/>
          </p:nvSpPr>
          <p:spPr bwMode="auto">
            <a:xfrm>
              <a:off x="4634865" y="4450984"/>
              <a:ext cx="56752" cy="86479"/>
            </a:xfrm>
            <a:custGeom>
              <a:gdLst>
                <a:gd name="T0" fmla="*/ 36 w 37"/>
                <a:gd name="T1" fmla="*/ 21 h 56"/>
                <a:gd name="T2" fmla="*/ 36 w 37"/>
                <a:gd name="T3" fmla="*/ 14 h 56"/>
                <a:gd name="T4" fmla="*/ 29 w 37"/>
                <a:gd name="T5" fmla="*/ 9 h 56"/>
                <a:gd name="T6" fmla="*/ 10 w 37"/>
                <a:gd name="T7" fmla="*/ 1 h 56"/>
                <a:gd name="T8" fmla="*/ 4 w 37"/>
                <a:gd name="T9" fmla="*/ 1 h 56"/>
                <a:gd name="T10" fmla="*/ 2 w 37"/>
                <a:gd name="T11" fmla="*/ 6 h 56"/>
                <a:gd name="T12" fmla="*/ 0 w 37"/>
                <a:gd name="T13" fmla="*/ 24 h 56"/>
                <a:gd name="T14" fmla="*/ 2 w 37"/>
                <a:gd name="T15" fmla="*/ 40 h 56"/>
                <a:gd name="T16" fmla="*/ 27 w 37"/>
                <a:gd name="T17" fmla="*/ 51 h 56"/>
                <a:gd name="T18" fmla="*/ 36 w 37"/>
                <a:gd name="T19" fmla="*/ 21 h 5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56">
                  <a:moveTo>
                    <a:pt x="36" y="21"/>
                  </a:moveTo>
                  <a:cubicBezTo>
                    <a:pt x="36" y="19"/>
                    <a:pt x="37" y="16"/>
                    <a:pt x="36" y="14"/>
                  </a:cubicBezTo>
                  <a:cubicBezTo>
                    <a:pt x="35" y="11"/>
                    <a:pt x="31" y="10"/>
                    <a:pt x="29" y="9"/>
                  </a:cubicBezTo>
                  <a:cubicBezTo>
                    <a:pt x="22" y="6"/>
                    <a:pt x="16" y="4"/>
                    <a:pt x="10" y="1"/>
                  </a:cubicBezTo>
                  <a:cubicBezTo>
                    <a:pt x="8" y="0"/>
                    <a:pt x="5" y="0"/>
                    <a:pt x="4" y="1"/>
                  </a:cubicBezTo>
                  <a:cubicBezTo>
                    <a:pt x="2" y="2"/>
                    <a:pt x="2" y="4"/>
                    <a:pt x="2" y="6"/>
                  </a:cubicBezTo>
                  <a:cubicBezTo>
                    <a:pt x="1" y="12"/>
                    <a:pt x="1" y="18"/>
                    <a:pt x="0" y="24"/>
                  </a:cubicBezTo>
                  <a:cubicBezTo>
                    <a:pt x="0" y="30"/>
                    <a:pt x="0" y="35"/>
                    <a:pt x="2" y="40"/>
                  </a:cubicBezTo>
                  <a:cubicBezTo>
                    <a:pt x="5" y="47"/>
                    <a:pt x="19" y="56"/>
                    <a:pt x="27" y="51"/>
                  </a:cubicBezTo>
                  <a:cubicBezTo>
                    <a:pt x="34" y="47"/>
                    <a:pt x="34" y="28"/>
                    <a:pt x="36" y="21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9" name="任意多边形 107">
              <a:extLst>
                <a:ext uri="{FF2B5EF4-FFF2-40B4-BE49-F238E27FC236}">
                  <a16:creationId xmlns:a16="http://schemas.microsoft.com/office/drawing/2014/main" id="{7FDCB5B2-5656-49F3-A27A-239287399A44}"/>
                </a:ext>
              </a:extLst>
            </p:cNvPr>
            <p:cNvSpPr/>
            <p:nvPr/>
          </p:nvSpPr>
          <p:spPr bwMode="auto">
            <a:xfrm>
              <a:off x="4620451" y="4159118"/>
              <a:ext cx="156743" cy="353123"/>
            </a:xfrm>
            <a:custGeom>
              <a:gdLst>
                <a:gd name="T0" fmla="*/ 35 w 102"/>
                <a:gd name="T1" fmla="*/ 29 h 230"/>
                <a:gd name="T2" fmla="*/ 46 w 102"/>
                <a:gd name="T3" fmla="*/ 0 h 230"/>
                <a:gd name="T4" fmla="*/ 102 w 102"/>
                <a:gd name="T5" fmla="*/ 68 h 230"/>
                <a:gd name="T6" fmla="*/ 76 w 102"/>
                <a:gd name="T7" fmla="*/ 107 h 230"/>
                <a:gd name="T8" fmla="*/ 42 w 102"/>
                <a:gd name="T9" fmla="*/ 224 h 230"/>
                <a:gd name="T10" fmla="*/ 7 w 102"/>
                <a:gd name="T11" fmla="*/ 219 h 230"/>
                <a:gd name="T12" fmla="*/ 35 w 102"/>
                <a:gd name="T13" fmla="*/ 29 h 2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230">
                  <a:moveTo>
                    <a:pt x="35" y="29"/>
                  </a:moveTo>
                  <a:cubicBezTo>
                    <a:pt x="38" y="19"/>
                    <a:pt x="41" y="9"/>
                    <a:pt x="46" y="0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89" y="72"/>
                    <a:pt x="81" y="85"/>
                    <a:pt x="76" y="107"/>
                  </a:cubicBezTo>
                  <a:cubicBezTo>
                    <a:pt x="55" y="187"/>
                    <a:pt x="47" y="216"/>
                    <a:pt x="42" y="224"/>
                  </a:cubicBezTo>
                  <a:cubicBezTo>
                    <a:pt x="38" y="230"/>
                    <a:pt x="10" y="226"/>
                    <a:pt x="7" y="219"/>
                  </a:cubicBezTo>
                  <a:cubicBezTo>
                    <a:pt x="0" y="199"/>
                    <a:pt x="23" y="79"/>
                    <a:pt x="35" y="29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0" name="任意多边形 108">
              <a:extLst>
                <a:ext uri="{FF2B5EF4-FFF2-40B4-BE49-F238E27FC236}">
                  <a16:creationId xmlns:a16="http://schemas.microsoft.com/office/drawing/2014/main" id="{1F115951-4039-4EE9-91A7-65BE3B19A75D}"/>
                </a:ext>
              </a:extLst>
            </p:cNvPr>
            <p:cNvSpPr/>
            <p:nvPr/>
          </p:nvSpPr>
          <p:spPr bwMode="auto">
            <a:xfrm>
              <a:off x="4674501" y="4200555"/>
              <a:ext cx="535990" cy="404470"/>
            </a:xfrm>
            <a:custGeom>
              <a:gdLst>
                <a:gd name="T0" fmla="*/ 334 w 349"/>
                <a:gd name="T1" fmla="*/ 96 h 263"/>
                <a:gd name="T2" fmla="*/ 230 w 349"/>
                <a:gd name="T3" fmla="*/ 107 h 263"/>
                <a:gd name="T4" fmla="*/ 156 w 349"/>
                <a:gd name="T5" fmla="*/ 101 h 263"/>
                <a:gd name="T6" fmla="*/ 105 w 349"/>
                <a:gd name="T7" fmla="*/ 97 h 263"/>
                <a:gd name="T8" fmla="*/ 42 w 349"/>
                <a:gd name="T9" fmla="*/ 254 h 263"/>
                <a:gd name="T10" fmla="*/ 3 w 349"/>
                <a:gd name="T11" fmla="*/ 253 h 263"/>
                <a:gd name="T12" fmla="*/ 24 w 349"/>
                <a:gd name="T13" fmla="*/ 98 h 263"/>
                <a:gd name="T14" fmla="*/ 36 w 349"/>
                <a:gd name="T15" fmla="*/ 51 h 263"/>
                <a:gd name="T16" fmla="*/ 64 w 349"/>
                <a:gd name="T17" fmla="*/ 13 h 263"/>
                <a:gd name="T18" fmla="*/ 274 w 349"/>
                <a:gd name="T19" fmla="*/ 12 h 263"/>
                <a:gd name="T20" fmla="*/ 334 w 349"/>
                <a:gd name="T21" fmla="*/ 96 h 2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9" h="263">
                  <a:moveTo>
                    <a:pt x="334" y="96"/>
                  </a:moveTo>
                  <a:cubicBezTo>
                    <a:pt x="320" y="106"/>
                    <a:pt x="247" y="108"/>
                    <a:pt x="230" y="107"/>
                  </a:cubicBezTo>
                  <a:cubicBezTo>
                    <a:pt x="206" y="105"/>
                    <a:pt x="181" y="103"/>
                    <a:pt x="156" y="101"/>
                  </a:cubicBezTo>
                  <a:cubicBezTo>
                    <a:pt x="144" y="100"/>
                    <a:pt x="114" y="90"/>
                    <a:pt x="105" y="97"/>
                  </a:cubicBezTo>
                  <a:cubicBezTo>
                    <a:pt x="92" y="107"/>
                    <a:pt x="53" y="238"/>
                    <a:pt x="42" y="254"/>
                  </a:cubicBezTo>
                  <a:cubicBezTo>
                    <a:pt x="38" y="260"/>
                    <a:pt x="7" y="263"/>
                    <a:pt x="3" y="253"/>
                  </a:cubicBezTo>
                  <a:cubicBezTo>
                    <a:pt x="0" y="243"/>
                    <a:pt x="17" y="139"/>
                    <a:pt x="24" y="98"/>
                  </a:cubicBezTo>
                  <a:cubicBezTo>
                    <a:pt x="27" y="82"/>
                    <a:pt x="30" y="66"/>
                    <a:pt x="36" y="51"/>
                  </a:cubicBezTo>
                  <a:cubicBezTo>
                    <a:pt x="41" y="36"/>
                    <a:pt x="51" y="22"/>
                    <a:pt x="64" y="13"/>
                  </a:cubicBezTo>
                  <a:cubicBezTo>
                    <a:pt x="83" y="0"/>
                    <a:pt x="265" y="8"/>
                    <a:pt x="274" y="12"/>
                  </a:cubicBezTo>
                  <a:cubicBezTo>
                    <a:pt x="286" y="19"/>
                    <a:pt x="349" y="85"/>
                    <a:pt x="334" y="96"/>
                  </a:cubicBezTo>
                  <a:close/>
                </a:path>
              </a:pathLst>
            </a:custGeom>
            <a:solidFill>
              <a:srgbClr val="2D6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1" name="任意多边形 109">
              <a:extLst>
                <a:ext uri="{FF2B5EF4-FFF2-40B4-BE49-F238E27FC236}">
                  <a16:creationId xmlns:a16="http://schemas.microsoft.com/office/drawing/2014/main" id="{A426C510-4E0D-4ACF-B3CC-F893A2903ADC}"/>
                </a:ext>
              </a:extLst>
            </p:cNvPr>
            <p:cNvSpPr/>
            <p:nvPr/>
          </p:nvSpPr>
          <p:spPr bwMode="auto">
            <a:xfrm>
              <a:off x="5025822" y="4154613"/>
              <a:ext cx="287363" cy="220702"/>
            </a:xfrm>
            <a:custGeom>
              <a:gdLst>
                <a:gd name="T0" fmla="*/ 158 w 187"/>
                <a:gd name="T1" fmla="*/ 12 h 144"/>
                <a:gd name="T2" fmla="*/ 178 w 187"/>
                <a:gd name="T3" fmla="*/ 41 h 144"/>
                <a:gd name="T4" fmla="*/ 152 w 187"/>
                <a:gd name="T5" fmla="*/ 125 h 144"/>
                <a:gd name="T6" fmla="*/ 25 w 187"/>
                <a:gd name="T7" fmla="*/ 113 h 144"/>
                <a:gd name="T8" fmla="*/ 31 w 187"/>
                <a:gd name="T9" fmla="*/ 47 h 144"/>
                <a:gd name="T10" fmla="*/ 60 w 187"/>
                <a:gd name="T11" fmla="*/ 10 h 144"/>
                <a:gd name="T12" fmla="*/ 115 w 187"/>
                <a:gd name="T13" fmla="*/ 11 h 144"/>
                <a:gd name="T14" fmla="*/ 158 w 187"/>
                <a:gd name="T15" fmla="*/ 12 h 1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7" h="144">
                  <a:moveTo>
                    <a:pt x="158" y="12"/>
                  </a:moveTo>
                  <a:cubicBezTo>
                    <a:pt x="167" y="19"/>
                    <a:pt x="174" y="29"/>
                    <a:pt x="178" y="41"/>
                  </a:cubicBezTo>
                  <a:cubicBezTo>
                    <a:pt x="187" y="70"/>
                    <a:pt x="177" y="106"/>
                    <a:pt x="152" y="125"/>
                  </a:cubicBezTo>
                  <a:cubicBezTo>
                    <a:pt x="127" y="144"/>
                    <a:pt x="62" y="143"/>
                    <a:pt x="25" y="113"/>
                  </a:cubicBezTo>
                  <a:cubicBezTo>
                    <a:pt x="0" y="94"/>
                    <a:pt x="24" y="77"/>
                    <a:pt x="31" y="47"/>
                  </a:cubicBezTo>
                  <a:cubicBezTo>
                    <a:pt x="35" y="31"/>
                    <a:pt x="45" y="15"/>
                    <a:pt x="60" y="10"/>
                  </a:cubicBezTo>
                  <a:cubicBezTo>
                    <a:pt x="85" y="7"/>
                    <a:pt x="96" y="14"/>
                    <a:pt x="115" y="11"/>
                  </a:cubicBezTo>
                  <a:cubicBezTo>
                    <a:pt x="131" y="9"/>
                    <a:pt x="141" y="0"/>
                    <a:pt x="158" y="12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2" name="任意多边形 110">
              <a:extLst>
                <a:ext uri="{FF2B5EF4-FFF2-40B4-BE49-F238E27FC236}">
                  <a16:creationId xmlns:a16="http://schemas.microsoft.com/office/drawing/2014/main" id="{654587C7-F658-4BD1-965E-6DECF4D5DE67}"/>
                </a:ext>
              </a:extLst>
            </p:cNvPr>
            <p:cNvSpPr/>
            <p:nvPr/>
          </p:nvSpPr>
          <p:spPr bwMode="auto">
            <a:xfrm>
              <a:off x="4691617" y="4117680"/>
              <a:ext cx="455817" cy="239619"/>
            </a:xfrm>
            <a:custGeom>
              <a:gdLst>
                <a:gd name="T0" fmla="*/ 9 w 297"/>
                <a:gd name="T1" fmla="*/ 18 h 156"/>
                <a:gd name="T2" fmla="*/ 280 w 297"/>
                <a:gd name="T3" fmla="*/ 34 h 156"/>
                <a:gd name="T4" fmla="*/ 290 w 297"/>
                <a:gd name="T5" fmla="*/ 126 h 156"/>
                <a:gd name="T6" fmla="*/ 223 w 297"/>
                <a:gd name="T7" fmla="*/ 147 h 156"/>
                <a:gd name="T8" fmla="*/ 102 w 297"/>
                <a:gd name="T9" fmla="*/ 103 h 156"/>
                <a:gd name="T10" fmla="*/ 30 w 297"/>
                <a:gd name="T11" fmla="*/ 92 h 156"/>
                <a:gd name="T12" fmla="*/ 0 w 297"/>
                <a:gd name="T13" fmla="*/ 27 h 156"/>
                <a:gd name="T14" fmla="*/ 9 w 297"/>
                <a:gd name="T15" fmla="*/ 18 h 15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7" h="156">
                  <a:moveTo>
                    <a:pt x="9" y="18"/>
                  </a:moveTo>
                  <a:cubicBezTo>
                    <a:pt x="106" y="0"/>
                    <a:pt x="228" y="27"/>
                    <a:pt x="280" y="34"/>
                  </a:cubicBezTo>
                  <a:cubicBezTo>
                    <a:pt x="294" y="51"/>
                    <a:pt x="297" y="107"/>
                    <a:pt x="290" y="126"/>
                  </a:cubicBezTo>
                  <a:cubicBezTo>
                    <a:pt x="279" y="156"/>
                    <a:pt x="249" y="154"/>
                    <a:pt x="223" y="147"/>
                  </a:cubicBezTo>
                  <a:cubicBezTo>
                    <a:pt x="182" y="135"/>
                    <a:pt x="141" y="121"/>
                    <a:pt x="102" y="103"/>
                  </a:cubicBezTo>
                  <a:cubicBezTo>
                    <a:pt x="81" y="94"/>
                    <a:pt x="40" y="75"/>
                    <a:pt x="30" y="9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3" y="24"/>
                    <a:pt x="5" y="19"/>
                    <a:pt x="9" y="18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3" name="任意多边形 111">
              <a:extLst>
                <a:ext uri="{FF2B5EF4-FFF2-40B4-BE49-F238E27FC236}">
                  <a16:creationId xmlns:a16="http://schemas.microsoft.com/office/drawing/2014/main" id="{058C4CBF-154E-4F48-B9D0-75EE25FECD9F}"/>
                </a:ext>
              </a:extLst>
            </p:cNvPr>
            <p:cNvSpPr/>
            <p:nvPr/>
          </p:nvSpPr>
          <p:spPr bwMode="auto">
            <a:xfrm>
              <a:off x="5213193" y="3904184"/>
              <a:ext cx="374743" cy="450412"/>
            </a:xfrm>
            <a:custGeom>
              <a:gdLst>
                <a:gd name="T0" fmla="*/ 232 w 244"/>
                <a:gd name="T1" fmla="*/ 23 h 293"/>
                <a:gd name="T2" fmla="*/ 241 w 244"/>
                <a:gd name="T3" fmla="*/ 54 h 293"/>
                <a:gd name="T4" fmla="*/ 190 w 244"/>
                <a:gd name="T5" fmla="*/ 188 h 293"/>
                <a:gd name="T6" fmla="*/ 74 w 244"/>
                <a:gd name="T7" fmla="*/ 279 h 293"/>
                <a:gd name="T8" fmla="*/ 21 w 244"/>
                <a:gd name="T9" fmla="*/ 293 h 293"/>
                <a:gd name="T10" fmla="*/ 6 w 244"/>
                <a:gd name="T11" fmla="*/ 201 h 293"/>
                <a:gd name="T12" fmla="*/ 2 w 244"/>
                <a:gd name="T13" fmla="*/ 172 h 293"/>
                <a:gd name="T14" fmla="*/ 36 w 244"/>
                <a:gd name="T15" fmla="*/ 141 h 293"/>
                <a:gd name="T16" fmla="*/ 136 w 244"/>
                <a:gd name="T17" fmla="*/ 60 h 293"/>
                <a:gd name="T18" fmla="*/ 166 w 244"/>
                <a:gd name="T19" fmla="*/ 27 h 293"/>
                <a:gd name="T20" fmla="*/ 232 w 244"/>
                <a:gd name="T21" fmla="*/ 23 h 2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4" h="293">
                  <a:moveTo>
                    <a:pt x="232" y="23"/>
                  </a:moveTo>
                  <a:cubicBezTo>
                    <a:pt x="238" y="32"/>
                    <a:pt x="240" y="43"/>
                    <a:pt x="241" y="54"/>
                  </a:cubicBezTo>
                  <a:cubicBezTo>
                    <a:pt x="244" y="103"/>
                    <a:pt x="222" y="151"/>
                    <a:pt x="190" y="188"/>
                  </a:cubicBezTo>
                  <a:cubicBezTo>
                    <a:pt x="157" y="225"/>
                    <a:pt x="116" y="253"/>
                    <a:pt x="74" y="279"/>
                  </a:cubicBezTo>
                  <a:cubicBezTo>
                    <a:pt x="61" y="287"/>
                    <a:pt x="42" y="293"/>
                    <a:pt x="21" y="293"/>
                  </a:cubicBezTo>
                  <a:cubicBezTo>
                    <a:pt x="15" y="275"/>
                    <a:pt x="12" y="220"/>
                    <a:pt x="6" y="201"/>
                  </a:cubicBezTo>
                  <a:cubicBezTo>
                    <a:pt x="3" y="192"/>
                    <a:pt x="0" y="181"/>
                    <a:pt x="2" y="172"/>
                  </a:cubicBezTo>
                  <a:cubicBezTo>
                    <a:pt x="6" y="157"/>
                    <a:pt x="22" y="148"/>
                    <a:pt x="36" y="141"/>
                  </a:cubicBezTo>
                  <a:cubicBezTo>
                    <a:pt x="74" y="120"/>
                    <a:pt x="108" y="93"/>
                    <a:pt x="136" y="60"/>
                  </a:cubicBezTo>
                  <a:cubicBezTo>
                    <a:pt x="146" y="49"/>
                    <a:pt x="155" y="37"/>
                    <a:pt x="166" y="27"/>
                  </a:cubicBezTo>
                  <a:cubicBezTo>
                    <a:pt x="183" y="12"/>
                    <a:pt x="215" y="0"/>
                    <a:pt x="232" y="23"/>
                  </a:cubicBezTo>
                  <a:close/>
                </a:path>
              </a:pathLst>
            </a:custGeom>
            <a:solidFill>
              <a:srgbClr val="FDD2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4" name="任意多边形 112">
              <a:extLst>
                <a:ext uri="{FF2B5EF4-FFF2-40B4-BE49-F238E27FC236}">
                  <a16:creationId xmlns:a16="http://schemas.microsoft.com/office/drawing/2014/main" id="{5F8072E2-A1E5-470A-AB33-F03ACB31D9B2}"/>
                </a:ext>
              </a:extLst>
            </p:cNvPr>
            <p:cNvSpPr/>
            <p:nvPr/>
          </p:nvSpPr>
          <p:spPr bwMode="auto">
            <a:xfrm>
              <a:off x="5474432" y="3827615"/>
              <a:ext cx="87380" cy="122512"/>
            </a:xfrm>
            <a:custGeom>
              <a:gdLst>
                <a:gd name="T0" fmla="*/ 55 w 57"/>
                <a:gd name="T1" fmla="*/ 62 h 80"/>
                <a:gd name="T2" fmla="*/ 57 w 57"/>
                <a:gd name="T3" fmla="*/ 71 h 80"/>
                <a:gd name="T4" fmla="*/ 52 w 57"/>
                <a:gd name="T5" fmla="*/ 79 h 80"/>
                <a:gd name="T6" fmla="*/ 46 w 57"/>
                <a:gd name="T7" fmla="*/ 79 h 80"/>
                <a:gd name="T8" fmla="*/ 10 w 57"/>
                <a:gd name="T9" fmla="*/ 73 h 80"/>
                <a:gd name="T10" fmla="*/ 4 w 57"/>
                <a:gd name="T11" fmla="*/ 31 h 80"/>
                <a:gd name="T12" fmla="*/ 1 w 57"/>
                <a:gd name="T13" fmla="*/ 21 h 80"/>
                <a:gd name="T14" fmla="*/ 9 w 57"/>
                <a:gd name="T15" fmla="*/ 13 h 80"/>
                <a:gd name="T16" fmla="*/ 34 w 57"/>
                <a:gd name="T17" fmla="*/ 5 h 80"/>
                <a:gd name="T18" fmla="*/ 50 w 57"/>
                <a:gd name="T19" fmla="*/ 10 h 80"/>
                <a:gd name="T20" fmla="*/ 55 w 57"/>
                <a:gd name="T21" fmla="*/ 62 h 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80">
                  <a:moveTo>
                    <a:pt x="55" y="62"/>
                  </a:moveTo>
                  <a:cubicBezTo>
                    <a:pt x="56" y="65"/>
                    <a:pt x="57" y="68"/>
                    <a:pt x="57" y="71"/>
                  </a:cubicBezTo>
                  <a:cubicBezTo>
                    <a:pt x="57" y="74"/>
                    <a:pt x="55" y="78"/>
                    <a:pt x="52" y="79"/>
                  </a:cubicBezTo>
                  <a:cubicBezTo>
                    <a:pt x="50" y="80"/>
                    <a:pt x="48" y="79"/>
                    <a:pt x="46" y="79"/>
                  </a:cubicBezTo>
                  <a:cubicBezTo>
                    <a:pt x="34" y="77"/>
                    <a:pt x="22" y="75"/>
                    <a:pt x="10" y="73"/>
                  </a:cubicBezTo>
                  <a:cubicBezTo>
                    <a:pt x="13" y="59"/>
                    <a:pt x="11" y="44"/>
                    <a:pt x="4" y="31"/>
                  </a:cubicBezTo>
                  <a:cubicBezTo>
                    <a:pt x="2" y="28"/>
                    <a:pt x="0" y="24"/>
                    <a:pt x="1" y="21"/>
                  </a:cubicBezTo>
                  <a:cubicBezTo>
                    <a:pt x="2" y="17"/>
                    <a:pt x="5" y="14"/>
                    <a:pt x="9" y="13"/>
                  </a:cubicBezTo>
                  <a:cubicBezTo>
                    <a:pt x="17" y="9"/>
                    <a:pt x="26" y="6"/>
                    <a:pt x="34" y="5"/>
                  </a:cubicBezTo>
                  <a:cubicBezTo>
                    <a:pt x="44" y="3"/>
                    <a:pt x="49" y="0"/>
                    <a:pt x="50" y="10"/>
                  </a:cubicBezTo>
                  <a:cubicBezTo>
                    <a:pt x="50" y="28"/>
                    <a:pt x="49" y="44"/>
                    <a:pt x="55" y="62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5" name="任意多边形 113">
              <a:extLst>
                <a:ext uri="{FF2B5EF4-FFF2-40B4-BE49-F238E27FC236}">
                  <a16:creationId xmlns:a16="http://schemas.microsoft.com/office/drawing/2014/main" id="{37B4263F-C110-4E71-9D98-27317F2B38E9}"/>
                </a:ext>
              </a:extLst>
            </p:cNvPr>
            <p:cNvSpPr/>
            <p:nvPr/>
          </p:nvSpPr>
          <p:spPr bwMode="auto">
            <a:xfrm>
              <a:off x="5431193" y="3721317"/>
              <a:ext cx="163049" cy="152239"/>
            </a:xfrm>
            <a:custGeom>
              <a:gdLst>
                <a:gd name="T0" fmla="*/ 99 w 106"/>
                <a:gd name="T1" fmla="*/ 40 h 99"/>
                <a:gd name="T2" fmla="*/ 97 w 106"/>
                <a:gd name="T3" fmla="*/ 75 h 99"/>
                <a:gd name="T4" fmla="*/ 77 w 106"/>
                <a:gd name="T5" fmla="*/ 85 h 99"/>
                <a:gd name="T6" fmla="*/ 39 w 106"/>
                <a:gd name="T7" fmla="*/ 96 h 99"/>
                <a:gd name="T8" fmla="*/ 6 w 106"/>
                <a:gd name="T9" fmla="*/ 91 h 99"/>
                <a:gd name="T10" fmla="*/ 6 w 106"/>
                <a:gd name="T11" fmla="*/ 73 h 99"/>
                <a:gd name="T12" fmla="*/ 23 w 106"/>
                <a:gd name="T13" fmla="*/ 30 h 99"/>
                <a:gd name="T14" fmla="*/ 40 w 106"/>
                <a:gd name="T15" fmla="*/ 7 h 99"/>
                <a:gd name="T16" fmla="*/ 99 w 106"/>
                <a:gd name="T17" fmla="*/ 40 h 9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99">
                  <a:moveTo>
                    <a:pt x="99" y="40"/>
                  </a:moveTo>
                  <a:cubicBezTo>
                    <a:pt x="105" y="51"/>
                    <a:pt x="106" y="66"/>
                    <a:pt x="97" y="75"/>
                  </a:cubicBezTo>
                  <a:cubicBezTo>
                    <a:pt x="92" y="81"/>
                    <a:pt x="84" y="83"/>
                    <a:pt x="77" y="85"/>
                  </a:cubicBezTo>
                  <a:cubicBezTo>
                    <a:pt x="65" y="89"/>
                    <a:pt x="52" y="93"/>
                    <a:pt x="39" y="96"/>
                  </a:cubicBezTo>
                  <a:cubicBezTo>
                    <a:pt x="32" y="99"/>
                    <a:pt x="13" y="95"/>
                    <a:pt x="6" y="91"/>
                  </a:cubicBezTo>
                  <a:cubicBezTo>
                    <a:pt x="0" y="86"/>
                    <a:pt x="6" y="81"/>
                    <a:pt x="6" y="73"/>
                  </a:cubicBezTo>
                  <a:cubicBezTo>
                    <a:pt x="6" y="60"/>
                    <a:pt x="18" y="42"/>
                    <a:pt x="23" y="30"/>
                  </a:cubicBezTo>
                  <a:cubicBezTo>
                    <a:pt x="27" y="17"/>
                    <a:pt x="28" y="12"/>
                    <a:pt x="40" y="7"/>
                  </a:cubicBezTo>
                  <a:cubicBezTo>
                    <a:pt x="62" y="0"/>
                    <a:pt x="88" y="23"/>
                    <a:pt x="99" y="40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6" name="任意多边形 114">
              <a:extLst>
                <a:ext uri="{FF2B5EF4-FFF2-40B4-BE49-F238E27FC236}">
                  <a16:creationId xmlns:a16="http://schemas.microsoft.com/office/drawing/2014/main" id="{6D33346C-81E9-49D9-8FE6-2AA3017BE1D6}"/>
                </a:ext>
              </a:extLst>
            </p:cNvPr>
            <p:cNvSpPr/>
            <p:nvPr/>
          </p:nvSpPr>
          <p:spPr bwMode="auto">
            <a:xfrm>
              <a:off x="5487044" y="3670871"/>
              <a:ext cx="150438" cy="216198"/>
            </a:xfrm>
            <a:custGeom>
              <a:gdLst>
                <a:gd name="T0" fmla="*/ 75 w 98"/>
                <a:gd name="T1" fmla="*/ 117 h 141"/>
                <a:gd name="T2" fmla="*/ 63 w 98"/>
                <a:gd name="T3" fmla="*/ 134 h 141"/>
                <a:gd name="T4" fmla="*/ 43 w 98"/>
                <a:gd name="T5" fmla="*/ 137 h 141"/>
                <a:gd name="T6" fmla="*/ 32 w 98"/>
                <a:gd name="T7" fmla="*/ 114 h 141"/>
                <a:gd name="T8" fmla="*/ 20 w 98"/>
                <a:gd name="T9" fmla="*/ 98 h 141"/>
                <a:gd name="T10" fmla="*/ 25 w 98"/>
                <a:gd name="T11" fmla="*/ 68 h 141"/>
                <a:gd name="T12" fmla="*/ 6 w 98"/>
                <a:gd name="T13" fmla="*/ 40 h 141"/>
                <a:gd name="T14" fmla="*/ 19 w 98"/>
                <a:gd name="T15" fmla="*/ 6 h 141"/>
                <a:gd name="T16" fmla="*/ 54 w 98"/>
                <a:gd name="T17" fmla="*/ 19 h 141"/>
                <a:gd name="T18" fmla="*/ 62 w 98"/>
                <a:gd name="T19" fmla="*/ 47 h 141"/>
                <a:gd name="T20" fmla="*/ 79 w 98"/>
                <a:gd name="T21" fmla="*/ 59 h 141"/>
                <a:gd name="T22" fmla="*/ 75 w 98"/>
                <a:gd name="T23" fmla="*/ 117 h 1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41">
                  <a:moveTo>
                    <a:pt x="75" y="117"/>
                  </a:moveTo>
                  <a:cubicBezTo>
                    <a:pt x="72" y="123"/>
                    <a:pt x="68" y="130"/>
                    <a:pt x="63" y="134"/>
                  </a:cubicBezTo>
                  <a:cubicBezTo>
                    <a:pt x="57" y="138"/>
                    <a:pt x="49" y="141"/>
                    <a:pt x="43" y="137"/>
                  </a:cubicBezTo>
                  <a:cubicBezTo>
                    <a:pt x="35" y="133"/>
                    <a:pt x="33" y="123"/>
                    <a:pt x="32" y="114"/>
                  </a:cubicBezTo>
                  <a:cubicBezTo>
                    <a:pt x="30" y="103"/>
                    <a:pt x="22" y="109"/>
                    <a:pt x="20" y="98"/>
                  </a:cubicBezTo>
                  <a:cubicBezTo>
                    <a:pt x="20" y="94"/>
                    <a:pt x="27" y="72"/>
                    <a:pt x="25" y="68"/>
                  </a:cubicBezTo>
                  <a:cubicBezTo>
                    <a:pt x="20" y="57"/>
                    <a:pt x="10" y="51"/>
                    <a:pt x="6" y="40"/>
                  </a:cubicBezTo>
                  <a:cubicBezTo>
                    <a:pt x="0" y="28"/>
                    <a:pt x="7" y="11"/>
                    <a:pt x="19" y="6"/>
                  </a:cubicBezTo>
                  <a:cubicBezTo>
                    <a:pt x="32" y="0"/>
                    <a:pt x="48" y="6"/>
                    <a:pt x="54" y="19"/>
                  </a:cubicBezTo>
                  <a:cubicBezTo>
                    <a:pt x="58" y="28"/>
                    <a:pt x="57" y="39"/>
                    <a:pt x="62" y="47"/>
                  </a:cubicBezTo>
                  <a:cubicBezTo>
                    <a:pt x="66" y="55"/>
                    <a:pt x="73" y="54"/>
                    <a:pt x="79" y="59"/>
                  </a:cubicBezTo>
                  <a:cubicBezTo>
                    <a:pt x="98" y="73"/>
                    <a:pt x="84" y="101"/>
                    <a:pt x="75" y="117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7" name="任意多边形 115">
              <a:extLst>
                <a:ext uri="{FF2B5EF4-FFF2-40B4-BE49-F238E27FC236}">
                  <a16:creationId xmlns:a16="http://schemas.microsoft.com/office/drawing/2014/main" id="{73A38D1B-02A7-4C90-87A7-C0AB8974EA7D}"/>
                </a:ext>
              </a:extLst>
            </p:cNvPr>
            <p:cNvSpPr/>
            <p:nvPr/>
          </p:nvSpPr>
          <p:spPr bwMode="auto">
            <a:xfrm>
              <a:off x="5517672" y="3803292"/>
              <a:ext cx="47744" cy="45942"/>
            </a:xfrm>
            <a:custGeom>
              <a:gdLst>
                <a:gd name="T0" fmla="*/ 30 w 31"/>
                <a:gd name="T1" fmla="*/ 17 h 30"/>
                <a:gd name="T2" fmla="*/ 18 w 31"/>
                <a:gd name="T3" fmla="*/ 1 h 30"/>
                <a:gd name="T4" fmla="*/ 3 w 31"/>
                <a:gd name="T5" fmla="*/ 28 h 30"/>
                <a:gd name="T6" fmla="*/ 30 w 31"/>
                <a:gd name="T7" fmla="*/ 17 h 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0">
                  <a:moveTo>
                    <a:pt x="30" y="17"/>
                  </a:moveTo>
                  <a:cubicBezTo>
                    <a:pt x="31" y="10"/>
                    <a:pt x="25" y="2"/>
                    <a:pt x="18" y="1"/>
                  </a:cubicBezTo>
                  <a:cubicBezTo>
                    <a:pt x="11" y="0"/>
                    <a:pt x="0" y="25"/>
                    <a:pt x="3" y="28"/>
                  </a:cubicBezTo>
                  <a:cubicBezTo>
                    <a:pt x="16" y="30"/>
                    <a:pt x="26" y="26"/>
                    <a:pt x="30" y="17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8" name="任意多边形 116">
              <a:extLst>
                <a:ext uri="{FF2B5EF4-FFF2-40B4-BE49-F238E27FC236}">
                  <a16:creationId xmlns:a16="http://schemas.microsoft.com/office/drawing/2014/main" id="{7F00CE67-66FF-48F9-85B7-AADF80115FCD}"/>
                </a:ext>
              </a:extLst>
            </p:cNvPr>
            <p:cNvSpPr/>
            <p:nvPr/>
          </p:nvSpPr>
          <p:spPr bwMode="auto">
            <a:xfrm>
              <a:off x="5147434" y="3824011"/>
              <a:ext cx="305379" cy="275652"/>
            </a:xfrm>
            <a:custGeom>
              <a:gdLst>
                <a:gd name="T0" fmla="*/ 26 w 199"/>
                <a:gd name="T1" fmla="*/ 6 h 179"/>
                <a:gd name="T2" fmla="*/ 70 w 199"/>
                <a:gd name="T3" fmla="*/ 89 h 179"/>
                <a:gd name="T4" fmla="*/ 144 w 199"/>
                <a:gd name="T5" fmla="*/ 111 h 179"/>
                <a:gd name="T6" fmla="*/ 178 w 199"/>
                <a:gd name="T7" fmla="*/ 93 h 179"/>
                <a:gd name="T8" fmla="*/ 199 w 199"/>
                <a:gd name="T9" fmla="*/ 160 h 179"/>
                <a:gd name="T10" fmla="*/ 162 w 199"/>
                <a:gd name="T11" fmla="*/ 172 h 179"/>
                <a:gd name="T12" fmla="*/ 62 w 199"/>
                <a:gd name="T13" fmla="*/ 154 h 179"/>
                <a:gd name="T14" fmla="*/ 22 w 199"/>
                <a:gd name="T15" fmla="*/ 99 h 179"/>
                <a:gd name="T16" fmla="*/ 2 w 199"/>
                <a:gd name="T17" fmla="*/ 14 h 179"/>
                <a:gd name="T18" fmla="*/ 26 w 199"/>
                <a:gd name="T19" fmla="*/ 6 h 1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79">
                  <a:moveTo>
                    <a:pt x="26" y="6"/>
                  </a:moveTo>
                  <a:cubicBezTo>
                    <a:pt x="34" y="32"/>
                    <a:pt x="50" y="70"/>
                    <a:pt x="70" y="89"/>
                  </a:cubicBezTo>
                  <a:cubicBezTo>
                    <a:pt x="90" y="107"/>
                    <a:pt x="118" y="118"/>
                    <a:pt x="144" y="111"/>
                  </a:cubicBezTo>
                  <a:cubicBezTo>
                    <a:pt x="157" y="108"/>
                    <a:pt x="167" y="101"/>
                    <a:pt x="178" y="93"/>
                  </a:cubicBezTo>
                  <a:cubicBezTo>
                    <a:pt x="199" y="160"/>
                    <a:pt x="199" y="160"/>
                    <a:pt x="199" y="160"/>
                  </a:cubicBezTo>
                  <a:cubicBezTo>
                    <a:pt x="187" y="165"/>
                    <a:pt x="175" y="169"/>
                    <a:pt x="162" y="172"/>
                  </a:cubicBezTo>
                  <a:cubicBezTo>
                    <a:pt x="128" y="179"/>
                    <a:pt x="90" y="175"/>
                    <a:pt x="62" y="154"/>
                  </a:cubicBezTo>
                  <a:cubicBezTo>
                    <a:pt x="44" y="140"/>
                    <a:pt x="31" y="120"/>
                    <a:pt x="22" y="99"/>
                  </a:cubicBezTo>
                  <a:cubicBezTo>
                    <a:pt x="14" y="78"/>
                    <a:pt x="6" y="37"/>
                    <a:pt x="2" y="14"/>
                  </a:cubicBezTo>
                  <a:cubicBezTo>
                    <a:pt x="0" y="8"/>
                    <a:pt x="24" y="0"/>
                    <a:pt x="26" y="6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9" name="任意多边形 117">
              <a:extLst>
                <a:ext uri="{FF2B5EF4-FFF2-40B4-BE49-F238E27FC236}">
                  <a16:creationId xmlns:a16="http://schemas.microsoft.com/office/drawing/2014/main" id="{F0330E66-B028-4386-8563-8AF0AF3A8B64}"/>
                </a:ext>
              </a:extLst>
            </p:cNvPr>
            <p:cNvSpPr/>
            <p:nvPr/>
          </p:nvSpPr>
          <p:spPr bwMode="auto">
            <a:xfrm>
              <a:off x="5402366" y="3923102"/>
              <a:ext cx="178363" cy="146835"/>
            </a:xfrm>
            <a:custGeom>
              <a:gdLst>
                <a:gd name="T0" fmla="*/ 24 w 116"/>
                <a:gd name="T1" fmla="*/ 21 h 96"/>
                <a:gd name="T2" fmla="*/ 71 w 116"/>
                <a:gd name="T3" fmla="*/ 0 h 96"/>
                <a:gd name="T4" fmla="*/ 91 w 116"/>
                <a:gd name="T5" fmla="*/ 66 h 96"/>
                <a:gd name="T6" fmla="*/ 56 w 116"/>
                <a:gd name="T7" fmla="*/ 86 h 96"/>
                <a:gd name="T8" fmla="*/ 33 w 116"/>
                <a:gd name="T9" fmla="*/ 96 h 96"/>
                <a:gd name="T10" fmla="*/ 0 w 116"/>
                <a:gd name="T11" fmla="*/ 33 h 96"/>
                <a:gd name="T12" fmla="*/ 24 w 116"/>
                <a:gd name="T13" fmla="*/ 21 h 9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96">
                  <a:moveTo>
                    <a:pt x="24" y="21"/>
                  </a:moveTo>
                  <a:cubicBezTo>
                    <a:pt x="38" y="10"/>
                    <a:pt x="54" y="1"/>
                    <a:pt x="71" y="0"/>
                  </a:cubicBezTo>
                  <a:cubicBezTo>
                    <a:pt x="112" y="0"/>
                    <a:pt x="116" y="44"/>
                    <a:pt x="91" y="66"/>
                  </a:cubicBezTo>
                  <a:cubicBezTo>
                    <a:pt x="81" y="75"/>
                    <a:pt x="67" y="80"/>
                    <a:pt x="56" y="86"/>
                  </a:cubicBezTo>
                  <a:cubicBezTo>
                    <a:pt x="48" y="90"/>
                    <a:pt x="40" y="93"/>
                    <a:pt x="33" y="9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5" y="30"/>
                    <a:pt x="20" y="24"/>
                    <a:pt x="24" y="21"/>
                  </a:cubicBezTo>
                  <a:close/>
                </a:path>
              </a:pathLst>
            </a:custGeom>
            <a:solidFill>
              <a:srgbClr val="FDD2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0" name="任意多边形 118">
              <a:extLst>
                <a:ext uri="{FF2B5EF4-FFF2-40B4-BE49-F238E27FC236}">
                  <a16:creationId xmlns:a16="http://schemas.microsoft.com/office/drawing/2014/main" id="{2F14283A-B0CC-46D5-8E6D-2DFA7315A6DD}"/>
                </a:ext>
              </a:extLst>
            </p:cNvPr>
            <p:cNvSpPr/>
            <p:nvPr/>
          </p:nvSpPr>
          <p:spPr bwMode="auto">
            <a:xfrm>
              <a:off x="5099690" y="3677177"/>
              <a:ext cx="93686" cy="116207"/>
            </a:xfrm>
            <a:custGeom>
              <a:gdLst>
                <a:gd name="T0" fmla="*/ 58 w 61"/>
                <a:gd name="T1" fmla="*/ 76 h 76"/>
                <a:gd name="T2" fmla="*/ 26 w 61"/>
                <a:gd name="T3" fmla="*/ 76 h 76"/>
                <a:gd name="T4" fmla="*/ 21 w 61"/>
                <a:gd name="T5" fmla="*/ 73 h 76"/>
                <a:gd name="T6" fmla="*/ 1 w 61"/>
                <a:gd name="T7" fmla="*/ 3 h 76"/>
                <a:gd name="T8" fmla="*/ 4 w 61"/>
                <a:gd name="T9" fmla="*/ 0 h 76"/>
                <a:gd name="T10" fmla="*/ 36 w 61"/>
                <a:gd name="T11" fmla="*/ 0 h 76"/>
                <a:gd name="T12" fmla="*/ 41 w 61"/>
                <a:gd name="T13" fmla="*/ 3 h 76"/>
                <a:gd name="T14" fmla="*/ 61 w 61"/>
                <a:gd name="T15" fmla="*/ 73 h 76"/>
                <a:gd name="T16" fmla="*/ 58 w 61"/>
                <a:gd name="T17" fmla="*/ 76 h 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76">
                  <a:moveTo>
                    <a:pt x="58" y="76"/>
                  </a:moveTo>
                  <a:cubicBezTo>
                    <a:pt x="26" y="76"/>
                    <a:pt x="26" y="76"/>
                    <a:pt x="26" y="76"/>
                  </a:cubicBezTo>
                  <a:cubicBezTo>
                    <a:pt x="24" y="76"/>
                    <a:pt x="22" y="75"/>
                    <a:pt x="21" y="7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1"/>
                    <a:pt x="41" y="3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1" y="75"/>
                    <a:pt x="60" y="76"/>
                    <a:pt x="58" y="76"/>
                  </a:cubicBezTo>
                  <a:close/>
                </a:path>
              </a:pathLst>
            </a:custGeom>
            <a:solidFill>
              <a:srgbClr val="3C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1" name="任意多边形 119">
              <a:extLst>
                <a:ext uri="{FF2B5EF4-FFF2-40B4-BE49-F238E27FC236}">
                  <a16:creationId xmlns:a16="http://schemas.microsoft.com/office/drawing/2014/main" id="{611AEB15-7D0C-469D-9A74-1E2B3484F370}"/>
                </a:ext>
              </a:extLst>
            </p:cNvPr>
            <p:cNvSpPr/>
            <p:nvPr/>
          </p:nvSpPr>
          <p:spPr bwMode="auto">
            <a:xfrm>
              <a:off x="5105996" y="3677177"/>
              <a:ext cx="93686" cy="116207"/>
            </a:xfrm>
            <a:custGeom>
              <a:gdLst>
                <a:gd name="T0" fmla="*/ 58 w 61"/>
                <a:gd name="T1" fmla="*/ 76 h 76"/>
                <a:gd name="T2" fmla="*/ 25 w 61"/>
                <a:gd name="T3" fmla="*/ 76 h 76"/>
                <a:gd name="T4" fmla="*/ 20 w 61"/>
                <a:gd name="T5" fmla="*/ 73 h 76"/>
                <a:gd name="T6" fmla="*/ 0 w 61"/>
                <a:gd name="T7" fmla="*/ 3 h 76"/>
                <a:gd name="T8" fmla="*/ 3 w 61"/>
                <a:gd name="T9" fmla="*/ 0 h 76"/>
                <a:gd name="T10" fmla="*/ 36 w 61"/>
                <a:gd name="T11" fmla="*/ 0 h 76"/>
                <a:gd name="T12" fmla="*/ 40 w 61"/>
                <a:gd name="T13" fmla="*/ 3 h 76"/>
                <a:gd name="T14" fmla="*/ 60 w 61"/>
                <a:gd name="T15" fmla="*/ 73 h 76"/>
                <a:gd name="T16" fmla="*/ 58 w 61"/>
                <a:gd name="T17" fmla="*/ 76 h 7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76">
                  <a:moveTo>
                    <a:pt x="58" y="76"/>
                  </a:moveTo>
                  <a:cubicBezTo>
                    <a:pt x="25" y="76"/>
                    <a:pt x="25" y="76"/>
                    <a:pt x="25" y="76"/>
                  </a:cubicBezTo>
                  <a:cubicBezTo>
                    <a:pt x="23" y="76"/>
                    <a:pt x="21" y="75"/>
                    <a:pt x="2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1"/>
                    <a:pt x="40" y="3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1" y="75"/>
                    <a:pt x="60" y="76"/>
                    <a:pt x="58" y="76"/>
                  </a:cubicBezTo>
                  <a:close/>
                </a:path>
              </a:pathLst>
            </a:custGeom>
            <a:solidFill>
              <a:srgbClr val="A2D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2" name="任意多边形 120">
              <a:extLst>
                <a:ext uri="{FF2B5EF4-FFF2-40B4-BE49-F238E27FC236}">
                  <a16:creationId xmlns:a16="http://schemas.microsoft.com/office/drawing/2014/main" id="{924A3F4E-3080-4BB2-8B18-EEA0CEB8B9D7}"/>
                </a:ext>
              </a:extLst>
            </p:cNvPr>
            <p:cNvSpPr/>
            <p:nvPr/>
          </p:nvSpPr>
          <p:spPr bwMode="auto">
            <a:xfrm>
              <a:off x="5110500" y="3681681"/>
              <a:ext cx="84677" cy="107198"/>
            </a:xfrm>
            <a:custGeom>
              <a:gdLst>
                <a:gd name="T0" fmla="*/ 52 w 55"/>
                <a:gd name="T1" fmla="*/ 70 h 70"/>
                <a:gd name="T2" fmla="*/ 22 w 55"/>
                <a:gd name="T3" fmla="*/ 70 h 70"/>
                <a:gd name="T4" fmla="*/ 18 w 55"/>
                <a:gd name="T5" fmla="*/ 66 h 70"/>
                <a:gd name="T6" fmla="*/ 0 w 55"/>
                <a:gd name="T7" fmla="*/ 4 h 70"/>
                <a:gd name="T8" fmla="*/ 2 w 55"/>
                <a:gd name="T9" fmla="*/ 0 h 70"/>
                <a:gd name="T10" fmla="*/ 32 w 55"/>
                <a:gd name="T11" fmla="*/ 0 h 70"/>
                <a:gd name="T12" fmla="*/ 36 w 55"/>
                <a:gd name="T13" fmla="*/ 4 h 70"/>
                <a:gd name="T14" fmla="*/ 54 w 55"/>
                <a:gd name="T15" fmla="*/ 66 h 70"/>
                <a:gd name="T16" fmla="*/ 52 w 55"/>
                <a:gd name="T17" fmla="*/ 70 h 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70">
                  <a:moveTo>
                    <a:pt x="52" y="70"/>
                  </a:moveTo>
                  <a:cubicBezTo>
                    <a:pt x="22" y="70"/>
                    <a:pt x="22" y="70"/>
                    <a:pt x="22" y="70"/>
                  </a:cubicBezTo>
                  <a:cubicBezTo>
                    <a:pt x="21" y="70"/>
                    <a:pt x="19" y="68"/>
                    <a:pt x="18" y="6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5" y="68"/>
                    <a:pt x="54" y="70"/>
                    <a:pt x="52" y="70"/>
                  </a:cubicBezTo>
                  <a:close/>
                </a:path>
              </a:pathLst>
            </a:custGeom>
            <a:solidFill>
              <a:srgbClr val="3C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3" name="任意多边形 121">
              <a:extLst>
                <a:ext uri="{FF2B5EF4-FFF2-40B4-BE49-F238E27FC236}">
                  <a16:creationId xmlns:a16="http://schemas.microsoft.com/office/drawing/2014/main" id="{EAB8DEFE-EF90-44AD-B0F0-F710482ADFD4}"/>
                </a:ext>
              </a:extLst>
            </p:cNvPr>
            <p:cNvSpPr/>
            <p:nvPr/>
          </p:nvSpPr>
          <p:spPr bwMode="auto">
            <a:xfrm>
              <a:off x="5105996" y="3732127"/>
              <a:ext cx="89182" cy="124314"/>
            </a:xfrm>
            <a:custGeom>
              <a:gdLst>
                <a:gd name="T0" fmla="*/ 49 w 58"/>
                <a:gd name="T1" fmla="*/ 32 h 81"/>
                <a:gd name="T2" fmla="*/ 36 w 58"/>
                <a:gd name="T3" fmla="*/ 6 h 81"/>
                <a:gd name="T4" fmla="*/ 35 w 58"/>
                <a:gd name="T5" fmla="*/ 27 h 81"/>
                <a:gd name="T6" fmla="*/ 6 w 58"/>
                <a:gd name="T7" fmla="*/ 0 h 81"/>
                <a:gd name="T8" fmla="*/ 0 w 58"/>
                <a:gd name="T9" fmla="*/ 10 h 81"/>
                <a:gd name="T10" fmla="*/ 4 w 58"/>
                <a:gd name="T11" fmla="*/ 32 h 81"/>
                <a:gd name="T12" fmla="*/ 3 w 58"/>
                <a:gd name="T13" fmla="*/ 46 h 81"/>
                <a:gd name="T14" fmla="*/ 20 w 58"/>
                <a:gd name="T15" fmla="*/ 66 h 81"/>
                <a:gd name="T16" fmla="*/ 33 w 58"/>
                <a:gd name="T17" fmla="*/ 73 h 81"/>
                <a:gd name="T18" fmla="*/ 49 w 58"/>
                <a:gd name="T19" fmla="*/ 32 h 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81">
                  <a:moveTo>
                    <a:pt x="49" y="32"/>
                  </a:moveTo>
                  <a:cubicBezTo>
                    <a:pt x="48" y="27"/>
                    <a:pt x="40" y="16"/>
                    <a:pt x="36" y="6"/>
                  </a:cubicBezTo>
                  <a:cubicBezTo>
                    <a:pt x="29" y="3"/>
                    <a:pt x="33" y="24"/>
                    <a:pt x="35" y="27"/>
                  </a:cubicBezTo>
                  <a:cubicBezTo>
                    <a:pt x="26" y="25"/>
                    <a:pt x="10" y="15"/>
                    <a:pt x="6" y="0"/>
                  </a:cubicBezTo>
                  <a:cubicBezTo>
                    <a:pt x="5" y="1"/>
                    <a:pt x="0" y="8"/>
                    <a:pt x="0" y="10"/>
                  </a:cubicBezTo>
                  <a:cubicBezTo>
                    <a:pt x="0" y="18"/>
                    <a:pt x="5" y="25"/>
                    <a:pt x="4" y="32"/>
                  </a:cubicBezTo>
                  <a:cubicBezTo>
                    <a:pt x="4" y="38"/>
                    <a:pt x="1" y="41"/>
                    <a:pt x="3" y="46"/>
                  </a:cubicBezTo>
                  <a:cubicBezTo>
                    <a:pt x="6" y="55"/>
                    <a:pt x="13" y="61"/>
                    <a:pt x="20" y="66"/>
                  </a:cubicBezTo>
                  <a:cubicBezTo>
                    <a:pt x="24" y="69"/>
                    <a:pt x="28" y="72"/>
                    <a:pt x="33" y="73"/>
                  </a:cubicBezTo>
                  <a:cubicBezTo>
                    <a:pt x="58" y="81"/>
                    <a:pt x="53" y="44"/>
                    <a:pt x="49" y="32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4" name="任意多边形 122">
              <a:extLst>
                <a:ext uri="{FF2B5EF4-FFF2-40B4-BE49-F238E27FC236}">
                  <a16:creationId xmlns:a16="http://schemas.microsoft.com/office/drawing/2014/main" id="{C5539D4C-901F-42F4-9CED-A65D6C421784}"/>
                </a:ext>
              </a:extLst>
            </p:cNvPr>
            <p:cNvSpPr/>
            <p:nvPr/>
          </p:nvSpPr>
          <p:spPr bwMode="auto">
            <a:xfrm>
              <a:off x="7078799" y="4161820"/>
              <a:ext cx="810741" cy="369338"/>
            </a:xfrm>
            <a:custGeom>
              <a:gdLst>
                <a:gd name="T0" fmla="*/ 22 w 528"/>
                <a:gd name="T1" fmla="*/ 0 h 240"/>
                <a:gd name="T2" fmla="*/ 0 w 528"/>
                <a:gd name="T3" fmla="*/ 22 h 240"/>
                <a:gd name="T4" fmla="*/ 0 w 528"/>
                <a:gd name="T5" fmla="*/ 218 h 240"/>
                <a:gd name="T6" fmla="*/ 22 w 528"/>
                <a:gd name="T7" fmla="*/ 240 h 240"/>
                <a:gd name="T8" fmla="*/ 528 w 528"/>
                <a:gd name="T9" fmla="*/ 240 h 240"/>
                <a:gd name="T10" fmla="*/ 528 w 528"/>
                <a:gd name="T11" fmla="*/ 0 h 240"/>
                <a:gd name="T12" fmla="*/ 22 w 528"/>
                <a:gd name="T13" fmla="*/ 0 h 2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8" h="240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30"/>
                    <a:pt x="10" y="240"/>
                    <a:pt x="22" y="240"/>
                  </a:cubicBezTo>
                  <a:cubicBezTo>
                    <a:pt x="528" y="240"/>
                    <a:pt x="528" y="240"/>
                    <a:pt x="528" y="24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6498A8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5" name="任意多边形 123">
              <a:extLst>
                <a:ext uri="{FF2B5EF4-FFF2-40B4-BE49-F238E27FC236}">
                  <a16:creationId xmlns:a16="http://schemas.microsoft.com/office/drawing/2014/main" id="{0FA4DE14-FD58-46ED-B355-DDCE83670BA7}"/>
                </a:ext>
              </a:extLst>
            </p:cNvPr>
            <p:cNvSpPr/>
            <p:nvPr/>
          </p:nvSpPr>
          <p:spPr bwMode="auto">
            <a:xfrm>
              <a:off x="8188614" y="4214068"/>
              <a:ext cx="210793" cy="526982"/>
            </a:xfrm>
            <a:custGeom>
              <a:gdLst>
                <a:gd name="T0" fmla="*/ 61 w 137"/>
                <a:gd name="T1" fmla="*/ 313 h 343"/>
                <a:gd name="T2" fmla="*/ 37 w 137"/>
                <a:gd name="T3" fmla="*/ 341 h 343"/>
                <a:gd name="T4" fmla="*/ 4 w 137"/>
                <a:gd name="T5" fmla="*/ 323 h 343"/>
                <a:gd name="T6" fmla="*/ 23 w 137"/>
                <a:gd name="T7" fmla="*/ 23 h 343"/>
                <a:gd name="T8" fmla="*/ 133 w 137"/>
                <a:gd name="T9" fmla="*/ 71 h 343"/>
                <a:gd name="T10" fmla="*/ 97 w 137"/>
                <a:gd name="T11" fmla="*/ 224 h 343"/>
                <a:gd name="T12" fmla="*/ 61 w 137"/>
                <a:gd name="T13" fmla="*/ 313 h 3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343">
                  <a:moveTo>
                    <a:pt x="61" y="313"/>
                  </a:moveTo>
                  <a:cubicBezTo>
                    <a:pt x="56" y="324"/>
                    <a:pt x="48" y="338"/>
                    <a:pt x="37" y="341"/>
                  </a:cubicBezTo>
                  <a:cubicBezTo>
                    <a:pt x="30" y="343"/>
                    <a:pt x="8" y="329"/>
                    <a:pt x="4" y="323"/>
                  </a:cubicBezTo>
                  <a:cubicBezTo>
                    <a:pt x="0" y="317"/>
                    <a:pt x="13" y="40"/>
                    <a:pt x="23" y="23"/>
                  </a:cubicBezTo>
                  <a:cubicBezTo>
                    <a:pt x="36" y="0"/>
                    <a:pt x="137" y="32"/>
                    <a:pt x="133" y="71"/>
                  </a:cubicBezTo>
                  <a:cubicBezTo>
                    <a:pt x="129" y="121"/>
                    <a:pt x="114" y="175"/>
                    <a:pt x="97" y="224"/>
                  </a:cubicBezTo>
                  <a:cubicBezTo>
                    <a:pt x="87" y="254"/>
                    <a:pt x="75" y="284"/>
                    <a:pt x="61" y="313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6" name="任意多边形 124">
              <a:extLst>
                <a:ext uri="{FF2B5EF4-FFF2-40B4-BE49-F238E27FC236}">
                  <a16:creationId xmlns:a16="http://schemas.microsoft.com/office/drawing/2014/main" id="{934723C1-78DC-4CD6-9FF7-428A4E62E475}"/>
                </a:ext>
              </a:extLst>
            </p:cNvPr>
            <p:cNvSpPr/>
            <p:nvPr/>
          </p:nvSpPr>
          <p:spPr bwMode="auto">
            <a:xfrm>
              <a:off x="8506604" y="5010395"/>
              <a:ext cx="54049" cy="82876"/>
            </a:xfrm>
            <a:custGeom>
              <a:gdLst>
                <a:gd name="T0" fmla="*/ 35 w 35"/>
                <a:gd name="T1" fmla="*/ 52 h 54"/>
                <a:gd name="T2" fmla="*/ 2 w 35"/>
                <a:gd name="T3" fmla="*/ 50 h 54"/>
                <a:gd name="T4" fmla="*/ 0 w 35"/>
                <a:gd name="T5" fmla="*/ 11 h 54"/>
                <a:gd name="T6" fmla="*/ 1 w 35"/>
                <a:gd name="T7" fmla="*/ 6 h 54"/>
                <a:gd name="T8" fmla="*/ 7 w 35"/>
                <a:gd name="T9" fmla="*/ 3 h 54"/>
                <a:gd name="T10" fmla="*/ 31 w 35"/>
                <a:gd name="T11" fmla="*/ 12 h 54"/>
                <a:gd name="T12" fmla="*/ 35 w 35"/>
                <a:gd name="T13" fmla="*/ 52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5" y="52"/>
                  </a:moveTo>
                  <a:cubicBezTo>
                    <a:pt x="24" y="54"/>
                    <a:pt x="13" y="53"/>
                    <a:pt x="2" y="50"/>
                  </a:cubicBezTo>
                  <a:cubicBezTo>
                    <a:pt x="1" y="37"/>
                    <a:pt x="1" y="24"/>
                    <a:pt x="0" y="11"/>
                  </a:cubicBezTo>
                  <a:cubicBezTo>
                    <a:pt x="0" y="9"/>
                    <a:pt x="0" y="7"/>
                    <a:pt x="1" y="6"/>
                  </a:cubicBezTo>
                  <a:cubicBezTo>
                    <a:pt x="2" y="4"/>
                    <a:pt x="4" y="3"/>
                    <a:pt x="7" y="3"/>
                  </a:cubicBezTo>
                  <a:cubicBezTo>
                    <a:pt x="15" y="1"/>
                    <a:pt x="29" y="0"/>
                    <a:pt x="31" y="12"/>
                  </a:cubicBezTo>
                  <a:cubicBezTo>
                    <a:pt x="32" y="25"/>
                    <a:pt x="34" y="39"/>
                    <a:pt x="35" y="52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7" name="任意多边形 125">
              <a:extLst>
                <a:ext uri="{FF2B5EF4-FFF2-40B4-BE49-F238E27FC236}">
                  <a16:creationId xmlns:a16="http://schemas.microsoft.com/office/drawing/2014/main" id="{DFC38821-06DC-4F8A-8782-03021AE7E9BB}"/>
                </a:ext>
              </a:extLst>
            </p:cNvPr>
            <p:cNvSpPr/>
            <p:nvPr/>
          </p:nvSpPr>
          <p:spPr bwMode="auto">
            <a:xfrm>
              <a:off x="8144473" y="5010395"/>
              <a:ext cx="58554" cy="82876"/>
            </a:xfrm>
            <a:custGeom>
              <a:gdLst>
                <a:gd name="T0" fmla="*/ 33 w 38"/>
                <a:gd name="T1" fmla="*/ 52 h 54"/>
                <a:gd name="T2" fmla="*/ 0 w 38"/>
                <a:gd name="T3" fmla="*/ 50 h 54"/>
                <a:gd name="T4" fmla="*/ 7 w 38"/>
                <a:gd name="T5" fmla="*/ 11 h 54"/>
                <a:gd name="T6" fmla="*/ 9 w 38"/>
                <a:gd name="T7" fmla="*/ 6 h 54"/>
                <a:gd name="T8" fmla="*/ 15 w 38"/>
                <a:gd name="T9" fmla="*/ 3 h 54"/>
                <a:gd name="T10" fmla="*/ 37 w 38"/>
                <a:gd name="T11" fmla="*/ 12 h 54"/>
                <a:gd name="T12" fmla="*/ 33 w 38"/>
                <a:gd name="T13" fmla="*/ 52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4">
                  <a:moveTo>
                    <a:pt x="33" y="52"/>
                  </a:moveTo>
                  <a:cubicBezTo>
                    <a:pt x="21" y="54"/>
                    <a:pt x="10" y="53"/>
                    <a:pt x="0" y="50"/>
                  </a:cubicBezTo>
                  <a:cubicBezTo>
                    <a:pt x="2" y="37"/>
                    <a:pt x="5" y="24"/>
                    <a:pt x="7" y="11"/>
                  </a:cubicBezTo>
                  <a:cubicBezTo>
                    <a:pt x="7" y="9"/>
                    <a:pt x="8" y="7"/>
                    <a:pt x="9" y="6"/>
                  </a:cubicBezTo>
                  <a:cubicBezTo>
                    <a:pt x="10" y="4"/>
                    <a:pt x="13" y="3"/>
                    <a:pt x="15" y="3"/>
                  </a:cubicBezTo>
                  <a:cubicBezTo>
                    <a:pt x="25" y="1"/>
                    <a:pt x="38" y="0"/>
                    <a:pt x="37" y="12"/>
                  </a:cubicBezTo>
                  <a:cubicBezTo>
                    <a:pt x="36" y="25"/>
                    <a:pt x="34" y="39"/>
                    <a:pt x="33" y="52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8" name="任意多边形 126">
              <a:extLst>
                <a:ext uri="{FF2B5EF4-FFF2-40B4-BE49-F238E27FC236}">
                  <a16:creationId xmlns:a16="http://schemas.microsoft.com/office/drawing/2014/main" id="{0E64B403-EE93-480F-A8AD-64F57DA06958}"/>
                </a:ext>
              </a:extLst>
            </p:cNvPr>
            <p:cNvSpPr/>
            <p:nvPr/>
          </p:nvSpPr>
          <p:spPr bwMode="auto">
            <a:xfrm>
              <a:off x="8147176" y="4586108"/>
              <a:ext cx="184669" cy="444106"/>
            </a:xfrm>
            <a:custGeom>
              <a:gdLst>
                <a:gd name="T0" fmla="*/ 34 w 120"/>
                <a:gd name="T1" fmla="*/ 39 h 289"/>
                <a:gd name="T2" fmla="*/ 98 w 120"/>
                <a:gd name="T3" fmla="*/ 40 h 289"/>
                <a:gd name="T4" fmla="*/ 39 w 120"/>
                <a:gd name="T5" fmla="*/ 289 h 289"/>
                <a:gd name="T6" fmla="*/ 1 w 120"/>
                <a:gd name="T7" fmla="*/ 289 h 289"/>
                <a:gd name="T8" fmla="*/ 34 w 120"/>
                <a:gd name="T9" fmla="*/ 39 h 2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289">
                  <a:moveTo>
                    <a:pt x="34" y="39"/>
                  </a:moveTo>
                  <a:cubicBezTo>
                    <a:pt x="49" y="16"/>
                    <a:pt x="83" y="0"/>
                    <a:pt x="98" y="40"/>
                  </a:cubicBezTo>
                  <a:cubicBezTo>
                    <a:pt x="120" y="101"/>
                    <a:pt x="50" y="215"/>
                    <a:pt x="39" y="289"/>
                  </a:cubicBezTo>
                  <a:cubicBezTo>
                    <a:pt x="1" y="289"/>
                    <a:pt x="1" y="289"/>
                    <a:pt x="1" y="289"/>
                  </a:cubicBezTo>
                  <a:cubicBezTo>
                    <a:pt x="0" y="282"/>
                    <a:pt x="26" y="52"/>
                    <a:pt x="34" y="39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9" name="任意多边形 127">
              <a:extLst>
                <a:ext uri="{FF2B5EF4-FFF2-40B4-BE49-F238E27FC236}">
                  <a16:creationId xmlns:a16="http://schemas.microsoft.com/office/drawing/2014/main" id="{6B358505-5529-4F3D-927E-1536108D9249}"/>
                </a:ext>
              </a:extLst>
            </p:cNvPr>
            <p:cNvSpPr/>
            <p:nvPr/>
          </p:nvSpPr>
          <p:spPr bwMode="auto">
            <a:xfrm>
              <a:off x="8318333" y="4248299"/>
              <a:ext cx="237817" cy="492751"/>
            </a:xfrm>
            <a:custGeom>
              <a:gdLst>
                <a:gd name="T0" fmla="*/ 139 w 155"/>
                <a:gd name="T1" fmla="*/ 289 h 321"/>
                <a:gd name="T2" fmla="*/ 112 w 155"/>
                <a:gd name="T3" fmla="*/ 319 h 321"/>
                <a:gd name="T4" fmla="*/ 73 w 155"/>
                <a:gd name="T5" fmla="*/ 301 h 321"/>
                <a:gd name="T6" fmla="*/ 5 w 155"/>
                <a:gd name="T7" fmla="*/ 46 h 321"/>
                <a:gd name="T8" fmla="*/ 50 w 155"/>
                <a:gd name="T9" fmla="*/ 5 h 321"/>
                <a:gd name="T10" fmla="*/ 126 w 155"/>
                <a:gd name="T11" fmla="*/ 49 h 321"/>
                <a:gd name="T12" fmla="*/ 139 w 155"/>
                <a:gd name="T13" fmla="*/ 289 h 3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321">
                  <a:moveTo>
                    <a:pt x="139" y="289"/>
                  </a:moveTo>
                  <a:cubicBezTo>
                    <a:pt x="137" y="301"/>
                    <a:pt x="122" y="316"/>
                    <a:pt x="112" y="319"/>
                  </a:cubicBezTo>
                  <a:cubicBezTo>
                    <a:pt x="105" y="321"/>
                    <a:pt x="79" y="307"/>
                    <a:pt x="73" y="301"/>
                  </a:cubicBezTo>
                  <a:cubicBezTo>
                    <a:pt x="67" y="295"/>
                    <a:pt x="0" y="62"/>
                    <a:pt x="5" y="46"/>
                  </a:cubicBezTo>
                  <a:cubicBezTo>
                    <a:pt x="10" y="23"/>
                    <a:pt x="30" y="8"/>
                    <a:pt x="50" y="5"/>
                  </a:cubicBezTo>
                  <a:cubicBezTo>
                    <a:pt x="81" y="0"/>
                    <a:pt x="114" y="11"/>
                    <a:pt x="126" y="49"/>
                  </a:cubicBezTo>
                  <a:cubicBezTo>
                    <a:pt x="155" y="141"/>
                    <a:pt x="119" y="210"/>
                    <a:pt x="139" y="289"/>
                  </a:cubicBezTo>
                  <a:close/>
                </a:path>
              </a:pathLst>
            </a:custGeom>
            <a:solidFill>
              <a:srgbClr val="2D6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0" name="任意多边形 128">
              <a:extLst>
                <a:ext uri="{FF2B5EF4-FFF2-40B4-BE49-F238E27FC236}">
                  <a16:creationId xmlns:a16="http://schemas.microsoft.com/office/drawing/2014/main" id="{90FF3FB8-97FF-4FE2-A97B-0185D85B6169}"/>
                </a:ext>
              </a:extLst>
            </p:cNvPr>
            <p:cNvSpPr/>
            <p:nvPr/>
          </p:nvSpPr>
          <p:spPr bwMode="auto">
            <a:xfrm>
              <a:off x="8406613" y="4583405"/>
              <a:ext cx="163049" cy="446808"/>
            </a:xfrm>
            <a:custGeom>
              <a:gdLst>
                <a:gd name="T0" fmla="*/ 4 w 106"/>
                <a:gd name="T1" fmla="*/ 41 h 291"/>
                <a:gd name="T2" fmla="*/ 68 w 106"/>
                <a:gd name="T3" fmla="*/ 42 h 291"/>
                <a:gd name="T4" fmla="*/ 100 w 106"/>
                <a:gd name="T5" fmla="*/ 291 h 291"/>
                <a:gd name="T6" fmla="*/ 62 w 106"/>
                <a:gd name="T7" fmla="*/ 291 h 291"/>
                <a:gd name="T8" fmla="*/ 4 w 106"/>
                <a:gd name="T9" fmla="*/ 41 h 2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291">
                  <a:moveTo>
                    <a:pt x="4" y="41"/>
                  </a:moveTo>
                  <a:cubicBezTo>
                    <a:pt x="10" y="18"/>
                    <a:pt x="44" y="0"/>
                    <a:pt x="68" y="42"/>
                  </a:cubicBezTo>
                  <a:cubicBezTo>
                    <a:pt x="106" y="110"/>
                    <a:pt x="97" y="212"/>
                    <a:pt x="100" y="291"/>
                  </a:cubicBezTo>
                  <a:cubicBezTo>
                    <a:pt x="62" y="291"/>
                    <a:pt x="62" y="291"/>
                    <a:pt x="62" y="291"/>
                  </a:cubicBezTo>
                  <a:cubicBezTo>
                    <a:pt x="58" y="284"/>
                    <a:pt x="0" y="54"/>
                    <a:pt x="4" y="41"/>
                  </a:cubicBezTo>
                  <a:close/>
                </a:path>
              </a:pathLst>
            </a:custGeom>
            <a:solidFill>
              <a:srgbClr val="2D6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1" name="任意多边形 129">
              <a:extLst>
                <a:ext uri="{FF2B5EF4-FFF2-40B4-BE49-F238E27FC236}">
                  <a16:creationId xmlns:a16="http://schemas.microsoft.com/office/drawing/2014/main" id="{1EB63ABC-F031-4F8E-A384-CEF9CE7B2F69}"/>
                </a:ext>
              </a:extLst>
            </p:cNvPr>
            <p:cNvSpPr/>
            <p:nvPr/>
          </p:nvSpPr>
          <p:spPr bwMode="auto">
            <a:xfrm flipH="1">
              <a:off x="8598488" y="3978052"/>
              <a:ext cx="0" cy="1802"/>
            </a:xfrm>
            <a:custGeom>
              <a:gdLst>
                <a:gd name="T0" fmla="*/ 0 h 1"/>
                <a:gd name="T1" fmla="*/ 1 h 1"/>
                <a:gd name="T2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889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2" name="任意多边形 130">
              <a:extLst>
                <a:ext uri="{FF2B5EF4-FFF2-40B4-BE49-F238E27FC236}">
                  <a16:creationId xmlns:a16="http://schemas.microsoft.com/office/drawing/2014/main" id="{CCCB1CE5-4479-491C-9B25-A82DD6F56A95}"/>
                </a:ext>
              </a:extLst>
            </p:cNvPr>
            <p:cNvSpPr/>
            <p:nvPr/>
          </p:nvSpPr>
          <p:spPr bwMode="auto">
            <a:xfrm>
              <a:off x="8331845" y="3492508"/>
              <a:ext cx="102694" cy="196380"/>
            </a:xfrm>
            <a:custGeom>
              <a:gdLst>
                <a:gd name="T0" fmla="*/ 6 w 67"/>
                <a:gd name="T1" fmla="*/ 19 h 128"/>
                <a:gd name="T2" fmla="*/ 61 w 67"/>
                <a:gd name="T3" fmla="*/ 27 h 128"/>
                <a:gd name="T4" fmla="*/ 65 w 67"/>
                <a:gd name="T5" fmla="*/ 62 h 128"/>
                <a:gd name="T6" fmla="*/ 58 w 67"/>
                <a:gd name="T7" fmla="*/ 126 h 128"/>
                <a:gd name="T8" fmla="*/ 32 w 67"/>
                <a:gd name="T9" fmla="*/ 120 h 128"/>
                <a:gd name="T10" fmla="*/ 20 w 67"/>
                <a:gd name="T11" fmla="*/ 95 h 128"/>
                <a:gd name="T12" fmla="*/ 23 w 67"/>
                <a:gd name="T13" fmla="*/ 63 h 128"/>
                <a:gd name="T14" fmla="*/ 12 w 67"/>
                <a:gd name="T15" fmla="*/ 48 h 128"/>
                <a:gd name="T16" fmla="*/ 1 w 67"/>
                <a:gd name="T17" fmla="*/ 35 h 128"/>
                <a:gd name="T18" fmla="*/ 6 w 67"/>
                <a:gd name="T19" fmla="*/ 19 h 1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28">
                  <a:moveTo>
                    <a:pt x="6" y="19"/>
                  </a:moveTo>
                  <a:cubicBezTo>
                    <a:pt x="12" y="14"/>
                    <a:pt x="49" y="0"/>
                    <a:pt x="61" y="27"/>
                  </a:cubicBezTo>
                  <a:cubicBezTo>
                    <a:pt x="66" y="36"/>
                    <a:pt x="67" y="52"/>
                    <a:pt x="65" y="62"/>
                  </a:cubicBezTo>
                  <a:cubicBezTo>
                    <a:pt x="62" y="76"/>
                    <a:pt x="49" y="120"/>
                    <a:pt x="58" y="126"/>
                  </a:cubicBezTo>
                  <a:cubicBezTo>
                    <a:pt x="49" y="128"/>
                    <a:pt x="39" y="126"/>
                    <a:pt x="32" y="120"/>
                  </a:cubicBezTo>
                  <a:cubicBezTo>
                    <a:pt x="24" y="114"/>
                    <a:pt x="20" y="104"/>
                    <a:pt x="20" y="95"/>
                  </a:cubicBezTo>
                  <a:cubicBezTo>
                    <a:pt x="20" y="84"/>
                    <a:pt x="26" y="74"/>
                    <a:pt x="23" y="63"/>
                  </a:cubicBezTo>
                  <a:cubicBezTo>
                    <a:pt x="21" y="57"/>
                    <a:pt x="16" y="52"/>
                    <a:pt x="12" y="48"/>
                  </a:cubicBezTo>
                  <a:cubicBezTo>
                    <a:pt x="8" y="44"/>
                    <a:pt x="2" y="40"/>
                    <a:pt x="1" y="35"/>
                  </a:cubicBezTo>
                  <a:cubicBezTo>
                    <a:pt x="0" y="29"/>
                    <a:pt x="2" y="23"/>
                    <a:pt x="6" y="19"/>
                  </a:cubicBezTo>
                  <a:close/>
                </a:path>
              </a:pathLst>
            </a:custGeom>
            <a:solidFill>
              <a:srgbClr val="222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3" name="任意多边形 131">
              <a:extLst>
                <a:ext uri="{FF2B5EF4-FFF2-40B4-BE49-F238E27FC236}">
                  <a16:creationId xmlns:a16="http://schemas.microsoft.com/office/drawing/2014/main" id="{AF296A96-C360-4550-94BF-8ECD8A113375}"/>
                </a:ext>
              </a:extLst>
            </p:cNvPr>
            <p:cNvSpPr/>
            <p:nvPr/>
          </p:nvSpPr>
          <p:spPr bwMode="auto">
            <a:xfrm>
              <a:off x="8284101" y="3521335"/>
              <a:ext cx="54951" cy="58554"/>
            </a:xfrm>
            <a:custGeom>
              <a:gdLst>
                <a:gd name="T0" fmla="*/ 2 w 36"/>
                <a:gd name="T1" fmla="*/ 18 h 38"/>
                <a:gd name="T2" fmla="*/ 8 w 36"/>
                <a:gd name="T3" fmla="*/ 5 h 38"/>
                <a:gd name="T4" fmla="*/ 28 w 36"/>
                <a:gd name="T5" fmla="*/ 4 h 38"/>
                <a:gd name="T6" fmla="*/ 36 w 36"/>
                <a:gd name="T7" fmla="*/ 13 h 38"/>
                <a:gd name="T8" fmla="*/ 31 w 36"/>
                <a:gd name="T9" fmla="*/ 21 h 38"/>
                <a:gd name="T10" fmla="*/ 9 w 36"/>
                <a:gd name="T11" fmla="*/ 36 h 38"/>
                <a:gd name="T12" fmla="*/ 2 w 36"/>
                <a:gd name="T13" fmla="*/ 18 h 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8">
                  <a:moveTo>
                    <a:pt x="2" y="18"/>
                  </a:moveTo>
                  <a:cubicBezTo>
                    <a:pt x="3" y="13"/>
                    <a:pt x="4" y="8"/>
                    <a:pt x="8" y="5"/>
                  </a:cubicBezTo>
                  <a:cubicBezTo>
                    <a:pt x="13" y="0"/>
                    <a:pt x="22" y="1"/>
                    <a:pt x="28" y="4"/>
                  </a:cubicBezTo>
                  <a:cubicBezTo>
                    <a:pt x="32" y="6"/>
                    <a:pt x="36" y="9"/>
                    <a:pt x="36" y="13"/>
                  </a:cubicBezTo>
                  <a:cubicBezTo>
                    <a:pt x="36" y="16"/>
                    <a:pt x="33" y="19"/>
                    <a:pt x="31" y="21"/>
                  </a:cubicBezTo>
                  <a:cubicBezTo>
                    <a:pt x="25" y="26"/>
                    <a:pt x="17" y="34"/>
                    <a:pt x="9" y="36"/>
                  </a:cubicBezTo>
                  <a:cubicBezTo>
                    <a:pt x="0" y="38"/>
                    <a:pt x="2" y="23"/>
                    <a:pt x="2" y="18"/>
                  </a:cubicBezTo>
                  <a:close/>
                </a:path>
              </a:pathLst>
            </a:custGeom>
            <a:solidFill>
              <a:srgbClr val="222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4" name="任意多边形 132">
              <a:extLst>
                <a:ext uri="{FF2B5EF4-FFF2-40B4-BE49-F238E27FC236}">
                  <a16:creationId xmlns:a16="http://schemas.microsoft.com/office/drawing/2014/main" id="{697ABD64-4ED0-4D92-9735-C20E6FE03DA7}"/>
                </a:ext>
              </a:extLst>
            </p:cNvPr>
            <p:cNvSpPr/>
            <p:nvPr/>
          </p:nvSpPr>
          <p:spPr bwMode="auto">
            <a:xfrm>
              <a:off x="8319233" y="3599706"/>
              <a:ext cx="91884" cy="151338"/>
            </a:xfrm>
            <a:custGeom>
              <a:gdLst>
                <a:gd name="T0" fmla="*/ 2 w 60"/>
                <a:gd name="T1" fmla="*/ 27 h 98"/>
                <a:gd name="T2" fmla="*/ 33 w 60"/>
                <a:gd name="T3" fmla="*/ 6 h 98"/>
                <a:gd name="T4" fmla="*/ 60 w 60"/>
                <a:gd name="T5" fmla="*/ 85 h 98"/>
                <a:gd name="T6" fmla="*/ 1 w 60"/>
                <a:gd name="T7" fmla="*/ 85 h 98"/>
                <a:gd name="T8" fmla="*/ 2 w 60"/>
                <a:gd name="T9" fmla="*/ 27 h 9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8">
                  <a:moveTo>
                    <a:pt x="2" y="27"/>
                  </a:moveTo>
                  <a:cubicBezTo>
                    <a:pt x="7" y="5"/>
                    <a:pt x="23" y="0"/>
                    <a:pt x="33" y="6"/>
                  </a:cubicBezTo>
                  <a:cubicBezTo>
                    <a:pt x="39" y="46"/>
                    <a:pt x="45" y="63"/>
                    <a:pt x="60" y="85"/>
                  </a:cubicBezTo>
                  <a:cubicBezTo>
                    <a:pt x="41" y="98"/>
                    <a:pt x="8" y="95"/>
                    <a:pt x="1" y="85"/>
                  </a:cubicBezTo>
                  <a:cubicBezTo>
                    <a:pt x="0" y="82"/>
                    <a:pt x="0" y="38"/>
                    <a:pt x="2" y="27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5" name="任意多边形 133">
              <a:extLst>
                <a:ext uri="{FF2B5EF4-FFF2-40B4-BE49-F238E27FC236}">
                  <a16:creationId xmlns:a16="http://schemas.microsoft.com/office/drawing/2014/main" id="{299FF1B7-0E20-40D8-A544-0F978BA69881}"/>
                </a:ext>
              </a:extLst>
            </p:cNvPr>
            <p:cNvSpPr/>
            <p:nvPr/>
          </p:nvSpPr>
          <p:spPr bwMode="auto">
            <a:xfrm>
              <a:off x="8271490" y="3521335"/>
              <a:ext cx="123413" cy="172058"/>
            </a:xfrm>
            <a:custGeom>
              <a:gdLst>
                <a:gd name="T0" fmla="*/ 73 w 80"/>
                <a:gd name="T1" fmla="*/ 27 h 112"/>
                <a:gd name="T2" fmla="*/ 17 w 80"/>
                <a:gd name="T3" fmla="*/ 19 h 112"/>
                <a:gd name="T4" fmla="*/ 6 w 80"/>
                <a:gd name="T5" fmla="*/ 92 h 112"/>
                <a:gd name="T6" fmla="*/ 59 w 80"/>
                <a:gd name="T7" fmla="*/ 93 h 112"/>
                <a:gd name="T8" fmla="*/ 73 w 80"/>
                <a:gd name="T9" fmla="*/ 27 h 11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12">
                  <a:moveTo>
                    <a:pt x="73" y="27"/>
                  </a:moveTo>
                  <a:cubicBezTo>
                    <a:pt x="64" y="6"/>
                    <a:pt x="34" y="0"/>
                    <a:pt x="17" y="19"/>
                  </a:cubicBezTo>
                  <a:cubicBezTo>
                    <a:pt x="2" y="36"/>
                    <a:pt x="0" y="81"/>
                    <a:pt x="6" y="92"/>
                  </a:cubicBezTo>
                  <a:cubicBezTo>
                    <a:pt x="16" y="112"/>
                    <a:pt x="51" y="103"/>
                    <a:pt x="59" y="93"/>
                  </a:cubicBezTo>
                  <a:cubicBezTo>
                    <a:pt x="70" y="78"/>
                    <a:pt x="80" y="46"/>
                    <a:pt x="73" y="27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6" name="任意多边形 134">
              <a:extLst>
                <a:ext uri="{FF2B5EF4-FFF2-40B4-BE49-F238E27FC236}">
                  <a16:creationId xmlns:a16="http://schemas.microsoft.com/office/drawing/2014/main" id="{DC80D081-B30C-419C-8B52-F30204BF3898}"/>
                </a:ext>
              </a:extLst>
            </p:cNvPr>
            <p:cNvSpPr/>
            <p:nvPr/>
          </p:nvSpPr>
          <p:spPr bwMode="auto">
            <a:xfrm>
              <a:off x="8270589" y="3500615"/>
              <a:ext cx="83777" cy="98190"/>
            </a:xfrm>
            <a:custGeom>
              <a:gdLst>
                <a:gd name="T0" fmla="*/ 14 w 55"/>
                <a:gd name="T1" fmla="*/ 37 h 64"/>
                <a:gd name="T2" fmla="*/ 13 w 55"/>
                <a:gd name="T3" fmla="*/ 53 h 64"/>
                <a:gd name="T4" fmla="*/ 4 w 55"/>
                <a:gd name="T5" fmla="*/ 64 h 64"/>
                <a:gd name="T6" fmla="*/ 5 w 55"/>
                <a:gd name="T7" fmla="*/ 50 h 64"/>
                <a:gd name="T8" fmla="*/ 2 w 55"/>
                <a:gd name="T9" fmla="*/ 37 h 64"/>
                <a:gd name="T10" fmla="*/ 11 w 55"/>
                <a:gd name="T11" fmla="*/ 10 h 64"/>
                <a:gd name="T12" fmla="*/ 39 w 55"/>
                <a:gd name="T13" fmla="*/ 2 h 64"/>
                <a:gd name="T14" fmla="*/ 53 w 55"/>
                <a:gd name="T15" fmla="*/ 11 h 64"/>
                <a:gd name="T16" fmla="*/ 51 w 55"/>
                <a:gd name="T17" fmla="*/ 26 h 64"/>
                <a:gd name="T18" fmla="*/ 38 w 55"/>
                <a:gd name="T19" fmla="*/ 29 h 64"/>
                <a:gd name="T20" fmla="*/ 30 w 55"/>
                <a:gd name="T21" fmla="*/ 24 h 64"/>
                <a:gd name="T22" fmla="*/ 14 w 55"/>
                <a:gd name="T23" fmla="*/ 37 h 6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64">
                  <a:moveTo>
                    <a:pt x="14" y="37"/>
                  </a:moveTo>
                  <a:cubicBezTo>
                    <a:pt x="13" y="42"/>
                    <a:pt x="14" y="48"/>
                    <a:pt x="13" y="53"/>
                  </a:cubicBezTo>
                  <a:cubicBezTo>
                    <a:pt x="11" y="57"/>
                    <a:pt x="8" y="62"/>
                    <a:pt x="4" y="64"/>
                  </a:cubicBezTo>
                  <a:cubicBezTo>
                    <a:pt x="6" y="60"/>
                    <a:pt x="6" y="55"/>
                    <a:pt x="5" y="50"/>
                  </a:cubicBezTo>
                  <a:cubicBezTo>
                    <a:pt x="4" y="46"/>
                    <a:pt x="2" y="42"/>
                    <a:pt x="2" y="37"/>
                  </a:cubicBezTo>
                  <a:cubicBezTo>
                    <a:pt x="0" y="27"/>
                    <a:pt x="4" y="17"/>
                    <a:pt x="11" y="10"/>
                  </a:cubicBezTo>
                  <a:cubicBezTo>
                    <a:pt x="19" y="3"/>
                    <a:pt x="29" y="0"/>
                    <a:pt x="39" y="2"/>
                  </a:cubicBezTo>
                  <a:cubicBezTo>
                    <a:pt x="45" y="3"/>
                    <a:pt x="50" y="6"/>
                    <a:pt x="53" y="11"/>
                  </a:cubicBezTo>
                  <a:cubicBezTo>
                    <a:pt x="55" y="16"/>
                    <a:pt x="55" y="22"/>
                    <a:pt x="51" y="26"/>
                  </a:cubicBezTo>
                  <a:cubicBezTo>
                    <a:pt x="48" y="29"/>
                    <a:pt x="42" y="30"/>
                    <a:pt x="38" y="29"/>
                  </a:cubicBezTo>
                  <a:cubicBezTo>
                    <a:pt x="35" y="28"/>
                    <a:pt x="33" y="25"/>
                    <a:pt x="30" y="24"/>
                  </a:cubicBezTo>
                  <a:cubicBezTo>
                    <a:pt x="21" y="19"/>
                    <a:pt x="15" y="30"/>
                    <a:pt x="14" y="37"/>
                  </a:cubicBezTo>
                  <a:close/>
                </a:path>
              </a:pathLst>
            </a:custGeom>
            <a:solidFill>
              <a:srgbClr val="222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7" name="任意多边形 135">
              <a:extLst>
                <a:ext uri="{FF2B5EF4-FFF2-40B4-BE49-F238E27FC236}">
                  <a16:creationId xmlns:a16="http://schemas.microsoft.com/office/drawing/2014/main" id="{C2C64C30-622A-4D65-9DD9-1E677303658C}"/>
                </a:ext>
              </a:extLst>
            </p:cNvPr>
            <p:cNvSpPr/>
            <p:nvPr/>
          </p:nvSpPr>
          <p:spPr bwMode="auto">
            <a:xfrm>
              <a:off x="8366977" y="3599706"/>
              <a:ext cx="44141" cy="58554"/>
            </a:xfrm>
            <a:custGeom>
              <a:gdLst>
                <a:gd name="T0" fmla="*/ 26 w 29"/>
                <a:gd name="T1" fmla="*/ 16 h 38"/>
                <a:gd name="T2" fmla="*/ 17 w 29"/>
                <a:gd name="T3" fmla="*/ 30 h 38"/>
                <a:gd name="T4" fmla="*/ 5 w 29"/>
                <a:gd name="T5" fmla="*/ 11 h 38"/>
                <a:gd name="T6" fmla="*/ 26 w 29"/>
                <a:gd name="T7" fmla="*/ 16 h 3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8">
                  <a:moveTo>
                    <a:pt x="26" y="16"/>
                  </a:moveTo>
                  <a:cubicBezTo>
                    <a:pt x="25" y="22"/>
                    <a:pt x="22" y="27"/>
                    <a:pt x="17" y="30"/>
                  </a:cubicBezTo>
                  <a:cubicBezTo>
                    <a:pt x="4" y="38"/>
                    <a:pt x="0" y="20"/>
                    <a:pt x="5" y="11"/>
                  </a:cubicBezTo>
                  <a:cubicBezTo>
                    <a:pt x="11" y="0"/>
                    <a:pt x="29" y="2"/>
                    <a:pt x="26" y="16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8" name="任意多边形 136">
              <a:extLst>
                <a:ext uri="{FF2B5EF4-FFF2-40B4-BE49-F238E27FC236}">
                  <a16:creationId xmlns:a16="http://schemas.microsoft.com/office/drawing/2014/main" id="{11907C0B-E833-48B5-9B42-D54B01D18416}"/>
                </a:ext>
              </a:extLst>
            </p:cNvPr>
            <p:cNvSpPr/>
            <p:nvPr/>
          </p:nvSpPr>
          <p:spPr bwMode="auto">
            <a:xfrm>
              <a:off x="8336349" y="3524938"/>
              <a:ext cx="69364" cy="118008"/>
            </a:xfrm>
            <a:custGeom>
              <a:gdLst>
                <a:gd name="T0" fmla="*/ 0 w 45"/>
                <a:gd name="T1" fmla="*/ 10 h 77"/>
                <a:gd name="T2" fmla="*/ 14 w 45"/>
                <a:gd name="T3" fmla="*/ 23 h 77"/>
                <a:gd name="T4" fmla="*/ 22 w 45"/>
                <a:gd name="T5" fmla="*/ 32 h 77"/>
                <a:gd name="T6" fmla="*/ 23 w 45"/>
                <a:gd name="T7" fmla="*/ 48 h 77"/>
                <a:gd name="T8" fmla="*/ 19 w 45"/>
                <a:gd name="T9" fmla="*/ 63 h 77"/>
                <a:gd name="T10" fmla="*/ 25 w 45"/>
                <a:gd name="T11" fmla="*/ 77 h 77"/>
                <a:gd name="T12" fmla="*/ 28 w 45"/>
                <a:gd name="T13" fmla="*/ 62 h 77"/>
                <a:gd name="T14" fmla="*/ 38 w 45"/>
                <a:gd name="T15" fmla="*/ 50 h 77"/>
                <a:gd name="T16" fmla="*/ 40 w 45"/>
                <a:gd name="T17" fmla="*/ 21 h 77"/>
                <a:gd name="T18" fmla="*/ 22 w 45"/>
                <a:gd name="T19" fmla="*/ 2 h 77"/>
                <a:gd name="T20" fmla="*/ 0 w 45"/>
                <a:gd name="T21" fmla="*/ 10 h 7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77">
                  <a:moveTo>
                    <a:pt x="0" y="10"/>
                  </a:moveTo>
                  <a:cubicBezTo>
                    <a:pt x="0" y="14"/>
                    <a:pt x="11" y="20"/>
                    <a:pt x="14" y="23"/>
                  </a:cubicBezTo>
                  <a:cubicBezTo>
                    <a:pt x="17" y="26"/>
                    <a:pt x="20" y="28"/>
                    <a:pt x="22" y="32"/>
                  </a:cubicBezTo>
                  <a:cubicBezTo>
                    <a:pt x="25" y="37"/>
                    <a:pt x="24" y="43"/>
                    <a:pt x="23" y="48"/>
                  </a:cubicBezTo>
                  <a:cubicBezTo>
                    <a:pt x="21" y="53"/>
                    <a:pt x="19" y="58"/>
                    <a:pt x="19" y="63"/>
                  </a:cubicBezTo>
                  <a:cubicBezTo>
                    <a:pt x="18" y="68"/>
                    <a:pt x="20" y="74"/>
                    <a:pt x="25" y="77"/>
                  </a:cubicBezTo>
                  <a:cubicBezTo>
                    <a:pt x="23" y="72"/>
                    <a:pt x="25" y="67"/>
                    <a:pt x="28" y="62"/>
                  </a:cubicBezTo>
                  <a:cubicBezTo>
                    <a:pt x="31" y="58"/>
                    <a:pt x="35" y="55"/>
                    <a:pt x="38" y="50"/>
                  </a:cubicBezTo>
                  <a:cubicBezTo>
                    <a:pt x="44" y="42"/>
                    <a:pt x="45" y="31"/>
                    <a:pt x="40" y="21"/>
                  </a:cubicBezTo>
                  <a:cubicBezTo>
                    <a:pt x="37" y="15"/>
                    <a:pt x="28" y="5"/>
                    <a:pt x="22" y="2"/>
                  </a:cubicBezTo>
                  <a:cubicBezTo>
                    <a:pt x="16" y="0"/>
                    <a:pt x="0" y="0"/>
                    <a:pt x="0" y="10"/>
                  </a:cubicBezTo>
                  <a:close/>
                </a:path>
              </a:pathLst>
            </a:custGeom>
            <a:solidFill>
              <a:srgbClr val="222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9" name="任意多边形 137">
              <a:extLst>
                <a:ext uri="{FF2B5EF4-FFF2-40B4-BE49-F238E27FC236}">
                  <a16:creationId xmlns:a16="http://schemas.microsoft.com/office/drawing/2014/main" id="{FA78DE4B-B544-40E2-B389-3468A39E6C12}"/>
                </a:ext>
              </a:extLst>
            </p:cNvPr>
            <p:cNvSpPr/>
            <p:nvPr/>
          </p:nvSpPr>
          <p:spPr bwMode="auto">
            <a:xfrm>
              <a:off x="8031871" y="5056338"/>
              <a:ext cx="182867" cy="72066"/>
            </a:xfrm>
            <a:custGeom>
              <a:gdLst>
                <a:gd name="T0" fmla="*/ 1 w 119"/>
                <a:gd name="T1" fmla="*/ 41 h 47"/>
                <a:gd name="T2" fmla="*/ 11 w 119"/>
                <a:gd name="T3" fmla="*/ 30 h 47"/>
                <a:gd name="T4" fmla="*/ 27 w 119"/>
                <a:gd name="T5" fmla="*/ 30 h 47"/>
                <a:gd name="T6" fmla="*/ 64 w 119"/>
                <a:gd name="T7" fmla="*/ 7 h 47"/>
                <a:gd name="T8" fmla="*/ 68 w 119"/>
                <a:gd name="T9" fmla="*/ 2 h 47"/>
                <a:gd name="T10" fmla="*/ 76 w 119"/>
                <a:gd name="T11" fmla="*/ 3 h 47"/>
                <a:gd name="T12" fmla="*/ 82 w 119"/>
                <a:gd name="T13" fmla="*/ 9 h 47"/>
                <a:gd name="T14" fmla="*/ 96 w 119"/>
                <a:gd name="T15" fmla="*/ 15 h 47"/>
                <a:gd name="T16" fmla="*/ 109 w 119"/>
                <a:gd name="T17" fmla="*/ 14 h 47"/>
                <a:gd name="T18" fmla="*/ 114 w 119"/>
                <a:gd name="T19" fmla="*/ 24 h 47"/>
                <a:gd name="T20" fmla="*/ 119 w 119"/>
                <a:gd name="T21" fmla="*/ 43 h 47"/>
                <a:gd name="T22" fmla="*/ 119 w 119"/>
                <a:gd name="T23" fmla="*/ 47 h 47"/>
                <a:gd name="T24" fmla="*/ 90 w 119"/>
                <a:gd name="T25" fmla="*/ 47 h 47"/>
                <a:gd name="T26" fmla="*/ 87 w 119"/>
                <a:gd name="T27" fmla="*/ 37 h 47"/>
                <a:gd name="T28" fmla="*/ 84 w 119"/>
                <a:gd name="T29" fmla="*/ 47 h 47"/>
                <a:gd name="T30" fmla="*/ 3 w 119"/>
                <a:gd name="T31" fmla="*/ 47 h 47"/>
                <a:gd name="T32" fmla="*/ 1 w 119"/>
                <a:gd name="T33" fmla="*/ 41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47">
                  <a:moveTo>
                    <a:pt x="1" y="41"/>
                  </a:moveTo>
                  <a:cubicBezTo>
                    <a:pt x="0" y="36"/>
                    <a:pt x="5" y="32"/>
                    <a:pt x="11" y="30"/>
                  </a:cubicBezTo>
                  <a:cubicBezTo>
                    <a:pt x="16" y="29"/>
                    <a:pt x="21" y="30"/>
                    <a:pt x="27" y="30"/>
                  </a:cubicBezTo>
                  <a:cubicBezTo>
                    <a:pt x="42" y="30"/>
                    <a:pt x="57" y="20"/>
                    <a:pt x="64" y="7"/>
                  </a:cubicBezTo>
                  <a:cubicBezTo>
                    <a:pt x="65" y="5"/>
                    <a:pt x="66" y="3"/>
                    <a:pt x="68" y="2"/>
                  </a:cubicBezTo>
                  <a:cubicBezTo>
                    <a:pt x="71" y="0"/>
                    <a:pt x="74" y="1"/>
                    <a:pt x="76" y="3"/>
                  </a:cubicBezTo>
                  <a:cubicBezTo>
                    <a:pt x="78" y="5"/>
                    <a:pt x="80" y="7"/>
                    <a:pt x="82" y="9"/>
                  </a:cubicBezTo>
                  <a:cubicBezTo>
                    <a:pt x="85" y="13"/>
                    <a:pt x="91" y="15"/>
                    <a:pt x="96" y="15"/>
                  </a:cubicBezTo>
                  <a:cubicBezTo>
                    <a:pt x="100" y="15"/>
                    <a:pt x="105" y="12"/>
                    <a:pt x="109" y="14"/>
                  </a:cubicBezTo>
                  <a:cubicBezTo>
                    <a:pt x="112" y="16"/>
                    <a:pt x="113" y="21"/>
                    <a:pt x="114" y="24"/>
                  </a:cubicBezTo>
                  <a:cubicBezTo>
                    <a:pt x="116" y="30"/>
                    <a:pt x="117" y="36"/>
                    <a:pt x="119" y="43"/>
                  </a:cubicBezTo>
                  <a:cubicBezTo>
                    <a:pt x="119" y="44"/>
                    <a:pt x="119" y="45"/>
                    <a:pt x="119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89" y="45"/>
                    <a:pt x="87" y="39"/>
                    <a:pt x="87" y="37"/>
                  </a:cubicBezTo>
                  <a:cubicBezTo>
                    <a:pt x="87" y="39"/>
                    <a:pt x="86" y="45"/>
                    <a:pt x="84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2" y="45"/>
                    <a:pt x="1" y="43"/>
                    <a:pt x="1" y="41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0" name="任意多边形 138">
              <a:extLst>
                <a:ext uri="{FF2B5EF4-FFF2-40B4-BE49-F238E27FC236}">
                  <a16:creationId xmlns:a16="http://schemas.microsoft.com/office/drawing/2014/main" id="{C933A6BC-1843-48E2-8058-1C712B341A0B}"/>
                </a:ext>
              </a:extLst>
            </p:cNvPr>
            <p:cNvSpPr/>
            <p:nvPr/>
          </p:nvSpPr>
          <p:spPr bwMode="auto">
            <a:xfrm>
              <a:off x="8488588" y="5054536"/>
              <a:ext cx="79272" cy="73868"/>
            </a:xfrm>
            <a:custGeom>
              <a:gdLst>
                <a:gd name="T0" fmla="*/ 0 w 52"/>
                <a:gd name="T1" fmla="*/ 42 h 48"/>
                <a:gd name="T2" fmla="*/ 4 w 52"/>
                <a:gd name="T3" fmla="*/ 31 h 48"/>
                <a:gd name="T4" fmla="*/ 15 w 52"/>
                <a:gd name="T5" fmla="*/ 8 h 48"/>
                <a:gd name="T6" fmla="*/ 36 w 52"/>
                <a:gd name="T7" fmla="*/ 10 h 48"/>
                <a:gd name="T8" fmla="*/ 42 w 52"/>
                <a:gd name="T9" fmla="*/ 16 h 48"/>
                <a:gd name="T10" fmla="*/ 48 w 52"/>
                <a:gd name="T11" fmla="*/ 15 h 48"/>
                <a:gd name="T12" fmla="*/ 50 w 52"/>
                <a:gd name="T13" fmla="*/ 25 h 48"/>
                <a:gd name="T14" fmla="*/ 52 w 52"/>
                <a:gd name="T15" fmla="*/ 44 h 48"/>
                <a:gd name="T16" fmla="*/ 52 w 52"/>
                <a:gd name="T17" fmla="*/ 48 h 48"/>
                <a:gd name="T18" fmla="*/ 1 w 52"/>
                <a:gd name="T19" fmla="*/ 48 h 48"/>
                <a:gd name="T20" fmla="*/ 0 w 52"/>
                <a:gd name="T21" fmla="*/ 42 h 4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48">
                  <a:moveTo>
                    <a:pt x="0" y="42"/>
                  </a:moveTo>
                  <a:cubicBezTo>
                    <a:pt x="0" y="37"/>
                    <a:pt x="2" y="33"/>
                    <a:pt x="4" y="31"/>
                  </a:cubicBezTo>
                  <a:cubicBezTo>
                    <a:pt x="7" y="30"/>
                    <a:pt x="10" y="21"/>
                    <a:pt x="15" y="8"/>
                  </a:cubicBezTo>
                  <a:cubicBezTo>
                    <a:pt x="17" y="2"/>
                    <a:pt x="30" y="0"/>
                    <a:pt x="36" y="10"/>
                  </a:cubicBezTo>
                  <a:cubicBezTo>
                    <a:pt x="38" y="14"/>
                    <a:pt x="40" y="16"/>
                    <a:pt x="42" y="16"/>
                  </a:cubicBezTo>
                  <a:cubicBezTo>
                    <a:pt x="44" y="16"/>
                    <a:pt x="46" y="13"/>
                    <a:pt x="48" y="15"/>
                  </a:cubicBezTo>
                  <a:cubicBezTo>
                    <a:pt x="49" y="17"/>
                    <a:pt x="50" y="22"/>
                    <a:pt x="50" y="25"/>
                  </a:cubicBezTo>
                  <a:cubicBezTo>
                    <a:pt x="51" y="31"/>
                    <a:pt x="51" y="37"/>
                    <a:pt x="52" y="44"/>
                  </a:cubicBezTo>
                  <a:cubicBezTo>
                    <a:pt x="52" y="45"/>
                    <a:pt x="52" y="46"/>
                    <a:pt x="52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6"/>
                    <a:pt x="0" y="44"/>
                    <a:pt x="0" y="42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1" name="任意多边形 139">
              <a:extLst>
                <a:ext uri="{FF2B5EF4-FFF2-40B4-BE49-F238E27FC236}">
                  <a16:creationId xmlns:a16="http://schemas.microsoft.com/office/drawing/2014/main" id="{CDB9D2D3-5FA3-40B7-A7B4-05D126A2F281}"/>
                </a:ext>
              </a:extLst>
            </p:cNvPr>
            <p:cNvSpPr/>
            <p:nvPr/>
          </p:nvSpPr>
          <p:spPr bwMode="auto">
            <a:xfrm>
              <a:off x="8110242" y="3753747"/>
              <a:ext cx="175661" cy="344115"/>
            </a:xfrm>
            <a:custGeom>
              <a:gdLst>
                <a:gd name="T0" fmla="*/ 1 w 114"/>
                <a:gd name="T1" fmla="*/ 197 h 224"/>
                <a:gd name="T2" fmla="*/ 99 w 114"/>
                <a:gd name="T3" fmla="*/ 0 h 224"/>
                <a:gd name="T4" fmla="*/ 114 w 114"/>
                <a:gd name="T5" fmla="*/ 81 h 224"/>
                <a:gd name="T6" fmla="*/ 79 w 114"/>
                <a:gd name="T7" fmla="*/ 165 h 224"/>
                <a:gd name="T8" fmla="*/ 61 w 114"/>
                <a:gd name="T9" fmla="*/ 201 h 224"/>
                <a:gd name="T10" fmla="*/ 27 w 114"/>
                <a:gd name="T11" fmla="*/ 223 h 224"/>
                <a:gd name="T12" fmla="*/ 4 w 114"/>
                <a:gd name="T13" fmla="*/ 218 h 224"/>
                <a:gd name="T14" fmla="*/ 1 w 114"/>
                <a:gd name="T15" fmla="*/ 197 h 2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224">
                  <a:moveTo>
                    <a:pt x="1" y="197"/>
                  </a:moveTo>
                  <a:cubicBezTo>
                    <a:pt x="1" y="186"/>
                    <a:pt x="38" y="43"/>
                    <a:pt x="99" y="0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05" y="110"/>
                    <a:pt x="91" y="137"/>
                    <a:pt x="79" y="165"/>
                  </a:cubicBezTo>
                  <a:cubicBezTo>
                    <a:pt x="74" y="177"/>
                    <a:pt x="69" y="190"/>
                    <a:pt x="61" y="201"/>
                  </a:cubicBezTo>
                  <a:cubicBezTo>
                    <a:pt x="52" y="212"/>
                    <a:pt x="41" y="221"/>
                    <a:pt x="27" y="223"/>
                  </a:cubicBezTo>
                  <a:cubicBezTo>
                    <a:pt x="20" y="224"/>
                    <a:pt x="9" y="224"/>
                    <a:pt x="4" y="218"/>
                  </a:cubicBezTo>
                  <a:cubicBezTo>
                    <a:pt x="0" y="213"/>
                    <a:pt x="1" y="203"/>
                    <a:pt x="1" y="197"/>
                  </a:cubicBezTo>
                  <a:close/>
                </a:path>
              </a:pathLst>
            </a:custGeom>
            <a:solidFill>
              <a:srgbClr val="2D6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2" name="任意多边形 140">
              <a:extLst>
                <a:ext uri="{FF2B5EF4-FFF2-40B4-BE49-F238E27FC236}">
                  <a16:creationId xmlns:a16="http://schemas.microsoft.com/office/drawing/2014/main" id="{67CF5DFA-F0A2-47BE-AF78-EB01E30A533B}"/>
                </a:ext>
              </a:extLst>
            </p:cNvPr>
            <p:cNvSpPr/>
            <p:nvPr/>
          </p:nvSpPr>
          <p:spPr bwMode="auto">
            <a:xfrm>
              <a:off x="7952598" y="4172630"/>
              <a:ext cx="72066" cy="64859"/>
            </a:xfrm>
            <a:custGeom>
              <a:gdLst>
                <a:gd name="T0" fmla="*/ 1 w 47"/>
                <a:gd name="T1" fmla="*/ 27 h 42"/>
                <a:gd name="T2" fmla="*/ 21 w 47"/>
                <a:gd name="T3" fmla="*/ 42 h 42"/>
                <a:gd name="T4" fmla="*/ 47 w 47"/>
                <a:gd name="T5" fmla="*/ 22 h 42"/>
                <a:gd name="T6" fmla="*/ 26 w 47"/>
                <a:gd name="T7" fmla="*/ 0 h 42"/>
                <a:gd name="T8" fmla="*/ 1 w 47"/>
                <a:gd name="T9" fmla="*/ 27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2">
                  <a:moveTo>
                    <a:pt x="1" y="27"/>
                  </a:moveTo>
                  <a:cubicBezTo>
                    <a:pt x="0" y="34"/>
                    <a:pt x="14" y="40"/>
                    <a:pt x="21" y="42"/>
                  </a:cubicBezTo>
                  <a:cubicBezTo>
                    <a:pt x="23" y="42"/>
                    <a:pt x="33" y="32"/>
                    <a:pt x="47" y="2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6" y="13"/>
                    <a:pt x="1" y="26"/>
                    <a:pt x="1" y="27"/>
                  </a:cubicBezTo>
                  <a:close/>
                </a:path>
              </a:pathLst>
            </a:custGeom>
            <a:solidFill>
              <a:srgbClr val="D5E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3" name="任意多边形 141">
              <a:extLst>
                <a:ext uri="{FF2B5EF4-FFF2-40B4-BE49-F238E27FC236}">
                  <a16:creationId xmlns:a16="http://schemas.microsoft.com/office/drawing/2014/main" id="{259927EB-81F5-4433-ABA4-B083CEE0712D}"/>
                </a:ext>
              </a:extLst>
            </p:cNvPr>
            <p:cNvSpPr/>
            <p:nvPr/>
          </p:nvSpPr>
          <p:spPr bwMode="auto">
            <a:xfrm>
              <a:off x="7980523" y="4016787"/>
              <a:ext cx="244123" cy="216198"/>
            </a:xfrm>
            <a:custGeom>
              <a:gdLst>
                <a:gd name="T0" fmla="*/ 97 w 159"/>
                <a:gd name="T1" fmla="*/ 0 h 141"/>
                <a:gd name="T2" fmla="*/ 76 w 159"/>
                <a:gd name="T3" fmla="*/ 18 h 141"/>
                <a:gd name="T4" fmla="*/ 0 w 159"/>
                <a:gd name="T5" fmla="*/ 111 h 141"/>
                <a:gd name="T6" fmla="*/ 24 w 159"/>
                <a:gd name="T7" fmla="*/ 141 h 141"/>
                <a:gd name="T8" fmla="*/ 133 w 159"/>
                <a:gd name="T9" fmla="*/ 41 h 141"/>
                <a:gd name="T10" fmla="*/ 97 w 159"/>
                <a:gd name="T11" fmla="*/ 0 h 1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41">
                  <a:moveTo>
                    <a:pt x="97" y="0"/>
                  </a:moveTo>
                  <a:cubicBezTo>
                    <a:pt x="89" y="2"/>
                    <a:pt x="80" y="13"/>
                    <a:pt x="76" y="18"/>
                  </a:cubicBezTo>
                  <a:cubicBezTo>
                    <a:pt x="65" y="33"/>
                    <a:pt x="22" y="84"/>
                    <a:pt x="0" y="111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59" y="117"/>
                    <a:pt x="122" y="55"/>
                    <a:pt x="133" y="41"/>
                  </a:cubicBezTo>
                  <a:cubicBezTo>
                    <a:pt x="159" y="7"/>
                    <a:pt x="101" y="0"/>
                    <a:pt x="97" y="0"/>
                  </a:cubicBezTo>
                  <a:close/>
                </a:path>
              </a:pathLst>
            </a:custGeom>
            <a:solidFill>
              <a:srgbClr val="2D6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4" name="任意多边形 142">
              <a:extLst>
                <a:ext uri="{FF2B5EF4-FFF2-40B4-BE49-F238E27FC236}">
                  <a16:creationId xmlns:a16="http://schemas.microsoft.com/office/drawing/2014/main" id="{574DC7DE-F65B-471E-BA16-CF169C6B8576}"/>
                </a:ext>
              </a:extLst>
            </p:cNvPr>
            <p:cNvSpPr/>
            <p:nvPr/>
          </p:nvSpPr>
          <p:spPr bwMode="auto">
            <a:xfrm>
              <a:off x="7937284" y="4209564"/>
              <a:ext cx="47744" cy="43240"/>
            </a:xfrm>
            <a:custGeom>
              <a:gdLst>
                <a:gd name="T0" fmla="*/ 30 w 31"/>
                <a:gd name="T1" fmla="*/ 16 h 28"/>
                <a:gd name="T2" fmla="*/ 15 w 31"/>
                <a:gd name="T3" fmla="*/ 1 h 28"/>
                <a:gd name="T4" fmla="*/ 1 w 31"/>
                <a:gd name="T5" fmla="*/ 23 h 28"/>
                <a:gd name="T6" fmla="*/ 0 w 31"/>
                <a:gd name="T7" fmla="*/ 28 h 28"/>
                <a:gd name="T8" fmla="*/ 31 w 31"/>
                <a:gd name="T9" fmla="*/ 28 h 28"/>
                <a:gd name="T10" fmla="*/ 30 w 31"/>
                <a:gd name="T11" fmla="*/ 16 h 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8">
                  <a:moveTo>
                    <a:pt x="30" y="16"/>
                  </a:moveTo>
                  <a:cubicBezTo>
                    <a:pt x="30" y="9"/>
                    <a:pt x="23" y="0"/>
                    <a:pt x="15" y="1"/>
                  </a:cubicBezTo>
                  <a:cubicBezTo>
                    <a:pt x="6" y="3"/>
                    <a:pt x="2" y="16"/>
                    <a:pt x="1" y="23"/>
                  </a:cubicBezTo>
                  <a:cubicBezTo>
                    <a:pt x="1" y="25"/>
                    <a:pt x="0" y="26"/>
                    <a:pt x="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29" y="25"/>
                    <a:pt x="30" y="20"/>
                    <a:pt x="30" y="16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5" name="任意多边形 143">
              <a:extLst>
                <a:ext uri="{FF2B5EF4-FFF2-40B4-BE49-F238E27FC236}">
                  <a16:creationId xmlns:a16="http://schemas.microsoft.com/office/drawing/2014/main" id="{D187FAC9-A4D4-4BBE-ADCE-6B8C11C9679E}"/>
                </a:ext>
              </a:extLst>
            </p:cNvPr>
            <p:cNvSpPr/>
            <p:nvPr/>
          </p:nvSpPr>
          <p:spPr bwMode="auto">
            <a:xfrm>
              <a:off x="8192217" y="3716813"/>
              <a:ext cx="362131" cy="642287"/>
            </a:xfrm>
            <a:custGeom>
              <a:gdLst>
                <a:gd name="T0" fmla="*/ 10 w 236"/>
                <a:gd name="T1" fmla="*/ 63 h 418"/>
                <a:gd name="T2" fmla="*/ 6 w 236"/>
                <a:gd name="T3" fmla="*/ 114 h 418"/>
                <a:gd name="T4" fmla="*/ 9 w 236"/>
                <a:gd name="T5" fmla="*/ 402 h 418"/>
                <a:gd name="T6" fmla="*/ 17 w 236"/>
                <a:gd name="T7" fmla="*/ 416 h 418"/>
                <a:gd name="T8" fmla="*/ 27 w 236"/>
                <a:gd name="T9" fmla="*/ 418 h 418"/>
                <a:gd name="T10" fmla="*/ 204 w 236"/>
                <a:gd name="T11" fmla="*/ 417 h 418"/>
                <a:gd name="T12" fmla="*/ 214 w 236"/>
                <a:gd name="T13" fmla="*/ 415 h 418"/>
                <a:gd name="T14" fmla="*/ 216 w 236"/>
                <a:gd name="T15" fmla="*/ 397 h 418"/>
                <a:gd name="T16" fmla="*/ 207 w 236"/>
                <a:gd name="T17" fmla="*/ 206 h 418"/>
                <a:gd name="T18" fmla="*/ 229 w 236"/>
                <a:gd name="T19" fmla="*/ 71 h 418"/>
                <a:gd name="T20" fmla="*/ 105 w 236"/>
                <a:gd name="T21" fmla="*/ 0 h 418"/>
                <a:gd name="T22" fmla="*/ 10 w 236"/>
                <a:gd name="T23" fmla="*/ 63 h 4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6" h="418">
                  <a:moveTo>
                    <a:pt x="10" y="63"/>
                  </a:moveTo>
                  <a:cubicBezTo>
                    <a:pt x="0" y="77"/>
                    <a:pt x="4" y="97"/>
                    <a:pt x="6" y="114"/>
                  </a:cubicBezTo>
                  <a:cubicBezTo>
                    <a:pt x="11" y="149"/>
                    <a:pt x="10" y="396"/>
                    <a:pt x="9" y="402"/>
                  </a:cubicBezTo>
                  <a:cubicBezTo>
                    <a:pt x="9" y="407"/>
                    <a:pt x="11" y="414"/>
                    <a:pt x="17" y="416"/>
                  </a:cubicBezTo>
                  <a:cubicBezTo>
                    <a:pt x="20" y="418"/>
                    <a:pt x="24" y="418"/>
                    <a:pt x="27" y="418"/>
                  </a:cubicBezTo>
                  <a:cubicBezTo>
                    <a:pt x="77" y="417"/>
                    <a:pt x="155" y="417"/>
                    <a:pt x="204" y="417"/>
                  </a:cubicBezTo>
                  <a:cubicBezTo>
                    <a:pt x="208" y="417"/>
                    <a:pt x="211" y="417"/>
                    <a:pt x="214" y="415"/>
                  </a:cubicBezTo>
                  <a:cubicBezTo>
                    <a:pt x="220" y="411"/>
                    <a:pt x="218" y="403"/>
                    <a:pt x="216" y="397"/>
                  </a:cubicBezTo>
                  <a:cubicBezTo>
                    <a:pt x="201" y="356"/>
                    <a:pt x="194" y="248"/>
                    <a:pt x="207" y="206"/>
                  </a:cubicBezTo>
                  <a:cubicBezTo>
                    <a:pt x="220" y="165"/>
                    <a:pt x="236" y="114"/>
                    <a:pt x="229" y="71"/>
                  </a:cubicBezTo>
                  <a:cubicBezTo>
                    <a:pt x="211" y="50"/>
                    <a:pt x="176" y="0"/>
                    <a:pt x="105" y="0"/>
                  </a:cubicBezTo>
                  <a:cubicBezTo>
                    <a:pt x="56" y="0"/>
                    <a:pt x="18" y="50"/>
                    <a:pt x="10" y="63"/>
                  </a:cubicBezTo>
                  <a:close/>
                </a:path>
              </a:pathLst>
            </a:custGeom>
            <a:solidFill>
              <a:srgbClr val="3C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6" name="任意多边形 144">
              <a:extLst>
                <a:ext uri="{FF2B5EF4-FFF2-40B4-BE49-F238E27FC236}">
                  <a16:creationId xmlns:a16="http://schemas.microsoft.com/office/drawing/2014/main" id="{DA314CE0-9345-4774-8929-96D5EC4BBAC3}"/>
                </a:ext>
              </a:extLst>
            </p:cNvPr>
            <p:cNvSpPr/>
            <p:nvPr/>
          </p:nvSpPr>
          <p:spPr bwMode="auto">
            <a:xfrm>
              <a:off x="8255275" y="3712309"/>
              <a:ext cx="181066" cy="391858"/>
            </a:xfrm>
            <a:custGeom>
              <a:gdLst>
                <a:gd name="T0" fmla="*/ 24 w 118"/>
                <a:gd name="T1" fmla="*/ 255 h 255"/>
                <a:gd name="T2" fmla="*/ 53 w 118"/>
                <a:gd name="T3" fmla="*/ 118 h 255"/>
                <a:gd name="T4" fmla="*/ 118 w 118"/>
                <a:gd name="T5" fmla="*/ 22 h 255"/>
                <a:gd name="T6" fmla="*/ 27 w 118"/>
                <a:gd name="T7" fmla="*/ 26 h 255"/>
                <a:gd name="T8" fmla="*/ 9 w 118"/>
                <a:gd name="T9" fmla="*/ 154 h 255"/>
                <a:gd name="T10" fmla="*/ 24 w 118"/>
                <a:gd name="T11" fmla="*/ 255 h 2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255">
                  <a:moveTo>
                    <a:pt x="24" y="255"/>
                  </a:moveTo>
                  <a:cubicBezTo>
                    <a:pt x="33" y="208"/>
                    <a:pt x="42" y="161"/>
                    <a:pt x="53" y="118"/>
                  </a:cubicBezTo>
                  <a:cubicBezTo>
                    <a:pt x="63" y="77"/>
                    <a:pt x="87" y="48"/>
                    <a:pt x="118" y="22"/>
                  </a:cubicBezTo>
                  <a:cubicBezTo>
                    <a:pt x="93" y="2"/>
                    <a:pt x="48" y="0"/>
                    <a:pt x="27" y="26"/>
                  </a:cubicBezTo>
                  <a:cubicBezTo>
                    <a:pt x="0" y="58"/>
                    <a:pt x="8" y="116"/>
                    <a:pt x="9" y="154"/>
                  </a:cubicBezTo>
                  <a:cubicBezTo>
                    <a:pt x="10" y="184"/>
                    <a:pt x="19" y="255"/>
                    <a:pt x="24" y="255"/>
                  </a:cubicBezTo>
                  <a:close/>
                </a:path>
              </a:pathLst>
            </a:custGeom>
            <a:solidFill>
              <a:srgbClr val="ACCC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7" name="任意多边形 145">
              <a:extLst>
                <a:ext uri="{FF2B5EF4-FFF2-40B4-BE49-F238E27FC236}">
                  <a16:creationId xmlns:a16="http://schemas.microsoft.com/office/drawing/2014/main" id="{3D3845FC-07A3-42FC-84D6-A5E26034A65E}"/>
                </a:ext>
              </a:extLst>
            </p:cNvPr>
            <p:cNvSpPr/>
            <p:nvPr/>
          </p:nvSpPr>
          <p:spPr bwMode="auto">
            <a:xfrm>
              <a:off x="8270589" y="3733929"/>
              <a:ext cx="79272" cy="370239"/>
            </a:xfrm>
            <a:custGeom>
              <a:gdLst>
                <a:gd name="T0" fmla="*/ 44 w 52"/>
                <a:gd name="T1" fmla="*/ 26 h 241"/>
                <a:gd name="T2" fmla="*/ 51 w 52"/>
                <a:gd name="T3" fmla="*/ 10 h 241"/>
                <a:gd name="T4" fmla="*/ 43 w 52"/>
                <a:gd name="T5" fmla="*/ 2 h 241"/>
                <a:gd name="T6" fmla="*/ 37 w 52"/>
                <a:gd name="T7" fmla="*/ 23 h 241"/>
                <a:gd name="T8" fmla="*/ 0 w 52"/>
                <a:gd name="T9" fmla="*/ 144 h 241"/>
                <a:gd name="T10" fmla="*/ 14 w 52"/>
                <a:gd name="T11" fmla="*/ 241 h 241"/>
                <a:gd name="T12" fmla="*/ 33 w 52"/>
                <a:gd name="T13" fmla="*/ 146 h 241"/>
                <a:gd name="T14" fmla="*/ 44 w 52"/>
                <a:gd name="T15" fmla="*/ 26 h 2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241">
                  <a:moveTo>
                    <a:pt x="44" y="26"/>
                  </a:moveTo>
                  <a:cubicBezTo>
                    <a:pt x="48" y="21"/>
                    <a:pt x="52" y="16"/>
                    <a:pt x="51" y="10"/>
                  </a:cubicBezTo>
                  <a:cubicBezTo>
                    <a:pt x="51" y="6"/>
                    <a:pt x="47" y="2"/>
                    <a:pt x="43" y="2"/>
                  </a:cubicBezTo>
                  <a:cubicBezTo>
                    <a:pt x="28" y="0"/>
                    <a:pt x="35" y="16"/>
                    <a:pt x="37" y="23"/>
                  </a:cubicBezTo>
                  <a:cubicBezTo>
                    <a:pt x="23" y="45"/>
                    <a:pt x="5" y="90"/>
                    <a:pt x="0" y="144"/>
                  </a:cubicBezTo>
                  <a:cubicBezTo>
                    <a:pt x="1" y="176"/>
                    <a:pt x="9" y="241"/>
                    <a:pt x="14" y="241"/>
                  </a:cubicBezTo>
                  <a:cubicBezTo>
                    <a:pt x="20" y="209"/>
                    <a:pt x="26" y="177"/>
                    <a:pt x="33" y="146"/>
                  </a:cubicBezTo>
                  <a:cubicBezTo>
                    <a:pt x="34" y="110"/>
                    <a:pt x="37" y="36"/>
                    <a:pt x="44" y="26"/>
                  </a:cubicBezTo>
                  <a:close/>
                </a:path>
              </a:pathLst>
            </a:custGeom>
            <a:solidFill>
              <a:srgbClr val="CC3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8" name="任意多边形 146">
              <a:extLst>
                <a:ext uri="{FF2B5EF4-FFF2-40B4-BE49-F238E27FC236}">
                  <a16:creationId xmlns:a16="http://schemas.microsoft.com/office/drawing/2014/main" id="{C7C9D40D-A594-44E0-A350-95686D134AB7}"/>
                </a:ext>
              </a:extLst>
            </p:cNvPr>
            <p:cNvSpPr/>
            <p:nvPr/>
          </p:nvSpPr>
          <p:spPr bwMode="auto">
            <a:xfrm>
              <a:off x="8286803" y="4145605"/>
              <a:ext cx="9909" cy="207189"/>
            </a:xfrm>
            <a:custGeom>
              <a:gdLst>
                <a:gd name="T0" fmla="*/ 7 w 11"/>
                <a:gd name="T1" fmla="*/ 230 h 230"/>
                <a:gd name="T2" fmla="*/ 0 w 11"/>
                <a:gd name="T3" fmla="*/ 230 h 230"/>
                <a:gd name="T4" fmla="*/ 4 w 11"/>
                <a:gd name="T5" fmla="*/ 0 h 230"/>
                <a:gd name="T6" fmla="*/ 11 w 11"/>
                <a:gd name="T7" fmla="*/ 0 h 230"/>
                <a:gd name="T8" fmla="*/ 7 w 11"/>
                <a:gd name="T9" fmla="*/ 230 h 2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30">
                  <a:moveTo>
                    <a:pt x="7" y="230"/>
                  </a:moveTo>
                  <a:lnTo>
                    <a:pt x="0" y="230"/>
                  </a:lnTo>
                  <a:lnTo>
                    <a:pt x="4" y="0"/>
                  </a:lnTo>
                  <a:lnTo>
                    <a:pt x="11" y="0"/>
                  </a:lnTo>
                  <a:lnTo>
                    <a:pt x="7" y="230"/>
                  </a:ln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9" name="任意多边形 147">
              <a:extLst>
                <a:ext uri="{FF2B5EF4-FFF2-40B4-BE49-F238E27FC236}">
                  <a16:creationId xmlns:a16="http://schemas.microsoft.com/office/drawing/2014/main" id="{21A15FB5-1498-4780-A002-6A6DCAFE0B54}"/>
                </a:ext>
              </a:extLst>
            </p:cNvPr>
            <p:cNvSpPr/>
            <p:nvPr/>
          </p:nvSpPr>
          <p:spPr bwMode="auto">
            <a:xfrm>
              <a:off x="8303919" y="3751044"/>
              <a:ext cx="158545" cy="353123"/>
            </a:xfrm>
            <a:custGeom>
              <a:gdLst>
                <a:gd name="T0" fmla="*/ 4 w 103"/>
                <a:gd name="T1" fmla="*/ 230 h 230"/>
                <a:gd name="T2" fmla="*/ 0 w 103"/>
                <a:gd name="T3" fmla="*/ 228 h 230"/>
                <a:gd name="T4" fmla="*/ 89 w 103"/>
                <a:gd name="T5" fmla="*/ 116 h 230"/>
                <a:gd name="T6" fmla="*/ 63 w 103"/>
                <a:gd name="T7" fmla="*/ 97 h 230"/>
                <a:gd name="T8" fmla="*/ 89 w 103"/>
                <a:gd name="T9" fmla="*/ 88 h 230"/>
                <a:gd name="T10" fmla="*/ 86 w 103"/>
                <a:gd name="T11" fmla="*/ 2 h 230"/>
                <a:gd name="T12" fmla="*/ 89 w 103"/>
                <a:gd name="T13" fmla="*/ 0 h 230"/>
                <a:gd name="T14" fmla="*/ 93 w 103"/>
                <a:gd name="T15" fmla="*/ 90 h 230"/>
                <a:gd name="T16" fmla="*/ 92 w 103"/>
                <a:gd name="T17" fmla="*/ 92 h 230"/>
                <a:gd name="T18" fmla="*/ 72 w 103"/>
                <a:gd name="T19" fmla="*/ 98 h 230"/>
                <a:gd name="T20" fmla="*/ 95 w 103"/>
                <a:gd name="T21" fmla="*/ 115 h 230"/>
                <a:gd name="T22" fmla="*/ 93 w 103"/>
                <a:gd name="T23" fmla="*/ 117 h 230"/>
                <a:gd name="T24" fmla="*/ 4 w 103"/>
                <a:gd name="T25" fmla="*/ 230 h 23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230">
                  <a:moveTo>
                    <a:pt x="4" y="230"/>
                  </a:moveTo>
                  <a:cubicBezTo>
                    <a:pt x="0" y="228"/>
                    <a:pt x="0" y="228"/>
                    <a:pt x="0" y="228"/>
                  </a:cubicBezTo>
                  <a:cubicBezTo>
                    <a:pt x="23" y="186"/>
                    <a:pt x="53" y="148"/>
                    <a:pt x="89" y="116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96" y="58"/>
                    <a:pt x="98" y="32"/>
                    <a:pt x="86" y="2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103" y="32"/>
                    <a:pt x="100" y="59"/>
                    <a:pt x="93" y="90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57" y="149"/>
                    <a:pt x="26" y="187"/>
                    <a:pt x="4" y="230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0" name="任意多边形 148">
              <a:extLst>
                <a:ext uri="{FF2B5EF4-FFF2-40B4-BE49-F238E27FC236}">
                  <a16:creationId xmlns:a16="http://schemas.microsoft.com/office/drawing/2014/main" id="{C4AA9522-8950-43E5-83AA-D35EF468D738}"/>
                </a:ext>
              </a:extLst>
            </p:cNvPr>
            <p:cNvSpPr/>
            <p:nvPr/>
          </p:nvSpPr>
          <p:spPr bwMode="auto">
            <a:xfrm>
              <a:off x="8222845" y="3760052"/>
              <a:ext cx="63058" cy="345016"/>
            </a:xfrm>
            <a:custGeom>
              <a:gdLst>
                <a:gd name="T0" fmla="*/ 36 w 41"/>
                <a:gd name="T1" fmla="*/ 225 h 225"/>
                <a:gd name="T2" fmla="*/ 0 w 41"/>
                <a:gd name="T3" fmla="*/ 102 h 225"/>
                <a:gd name="T4" fmla="*/ 0 w 41"/>
                <a:gd name="T5" fmla="*/ 100 h 225"/>
                <a:gd name="T6" fmla="*/ 9 w 41"/>
                <a:gd name="T7" fmla="*/ 97 h 225"/>
                <a:gd name="T8" fmla="*/ 2 w 41"/>
                <a:gd name="T9" fmla="*/ 87 h 225"/>
                <a:gd name="T10" fmla="*/ 2 w 41"/>
                <a:gd name="T11" fmla="*/ 69 h 225"/>
                <a:gd name="T12" fmla="*/ 38 w 41"/>
                <a:gd name="T13" fmla="*/ 0 h 225"/>
                <a:gd name="T14" fmla="*/ 41 w 41"/>
                <a:gd name="T15" fmla="*/ 3 h 225"/>
                <a:gd name="T16" fmla="*/ 6 w 41"/>
                <a:gd name="T17" fmla="*/ 70 h 225"/>
                <a:gd name="T18" fmla="*/ 6 w 41"/>
                <a:gd name="T19" fmla="*/ 85 h 225"/>
                <a:gd name="T20" fmla="*/ 16 w 41"/>
                <a:gd name="T21" fmla="*/ 95 h 225"/>
                <a:gd name="T22" fmla="*/ 25 w 41"/>
                <a:gd name="T23" fmla="*/ 95 h 225"/>
                <a:gd name="T24" fmla="*/ 4 w 41"/>
                <a:gd name="T25" fmla="*/ 103 h 225"/>
                <a:gd name="T26" fmla="*/ 39 w 41"/>
                <a:gd name="T27" fmla="*/ 223 h 225"/>
                <a:gd name="T28" fmla="*/ 36 w 41"/>
                <a:gd name="T29" fmla="*/ 225 h 22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225">
                  <a:moveTo>
                    <a:pt x="36" y="225"/>
                  </a:moveTo>
                  <a:cubicBezTo>
                    <a:pt x="16" y="187"/>
                    <a:pt x="4" y="145"/>
                    <a:pt x="0" y="10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9" y="97"/>
                    <a:pt x="9" y="97"/>
                    <a:pt x="9" y="97"/>
                  </a:cubicBezTo>
                  <a:cubicBezTo>
                    <a:pt x="6" y="95"/>
                    <a:pt x="3" y="90"/>
                    <a:pt x="2" y="87"/>
                  </a:cubicBezTo>
                  <a:cubicBezTo>
                    <a:pt x="0" y="81"/>
                    <a:pt x="1" y="74"/>
                    <a:pt x="2" y="69"/>
                  </a:cubicBezTo>
                  <a:cubicBezTo>
                    <a:pt x="8" y="43"/>
                    <a:pt x="20" y="20"/>
                    <a:pt x="38" y="0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23" y="22"/>
                    <a:pt x="11" y="45"/>
                    <a:pt x="6" y="70"/>
                  </a:cubicBezTo>
                  <a:cubicBezTo>
                    <a:pt x="5" y="75"/>
                    <a:pt x="4" y="80"/>
                    <a:pt x="6" y="85"/>
                  </a:cubicBezTo>
                  <a:cubicBezTo>
                    <a:pt x="7" y="90"/>
                    <a:pt x="11" y="95"/>
                    <a:pt x="16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8" y="145"/>
                    <a:pt x="20" y="186"/>
                    <a:pt x="39" y="223"/>
                  </a:cubicBezTo>
                  <a:lnTo>
                    <a:pt x="36" y="225"/>
                  </a:ln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1" name="任意多边形 149">
              <a:extLst>
                <a:ext uri="{FF2B5EF4-FFF2-40B4-BE49-F238E27FC236}">
                  <a16:creationId xmlns:a16="http://schemas.microsoft.com/office/drawing/2014/main" id="{43A3EF5D-65B1-4B80-AA18-D0D174F08748}"/>
                </a:ext>
              </a:extLst>
            </p:cNvPr>
            <p:cNvSpPr/>
            <p:nvPr/>
          </p:nvSpPr>
          <p:spPr bwMode="auto">
            <a:xfrm>
              <a:off x="8328241" y="4148308"/>
              <a:ext cx="27926" cy="27926"/>
            </a:xfrm>
            <a:custGeom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4 h 18"/>
                <a:gd name="T12" fmla="*/ 4 w 18"/>
                <a:gd name="T13" fmla="*/ 9 h 18"/>
                <a:gd name="T14" fmla="*/ 9 w 18"/>
                <a:gd name="T15" fmla="*/ 14 h 18"/>
                <a:gd name="T16" fmla="*/ 14 w 18"/>
                <a:gd name="T17" fmla="*/ 9 h 18"/>
                <a:gd name="T18" fmla="*/ 9 w 18"/>
                <a:gd name="T19" fmla="*/ 4 h 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9" y="14"/>
                  </a:cubicBezTo>
                  <a:cubicBezTo>
                    <a:pt x="12" y="14"/>
                    <a:pt x="14" y="12"/>
                    <a:pt x="14" y="9"/>
                  </a:cubicBezTo>
                  <a:cubicBezTo>
                    <a:pt x="14" y="6"/>
                    <a:pt x="12" y="4"/>
                    <a:pt x="9" y="4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2" name="任意多边形 150">
              <a:extLst>
                <a:ext uri="{FF2B5EF4-FFF2-40B4-BE49-F238E27FC236}">
                  <a16:creationId xmlns:a16="http://schemas.microsoft.com/office/drawing/2014/main" id="{F6E8BF3E-BFB4-4F02-AAC7-E334C64B8581}"/>
                </a:ext>
              </a:extLst>
            </p:cNvPr>
            <p:cNvSpPr/>
            <p:nvPr/>
          </p:nvSpPr>
          <p:spPr bwMode="auto">
            <a:xfrm>
              <a:off x="8325539" y="4224877"/>
              <a:ext cx="27926" cy="27926"/>
            </a:xfrm>
            <a:custGeom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4 h 18"/>
                <a:gd name="T12" fmla="*/ 4 w 18"/>
                <a:gd name="T13" fmla="*/ 9 h 18"/>
                <a:gd name="T14" fmla="*/ 9 w 18"/>
                <a:gd name="T15" fmla="*/ 14 h 18"/>
                <a:gd name="T16" fmla="*/ 14 w 18"/>
                <a:gd name="T17" fmla="*/ 9 h 18"/>
                <a:gd name="T18" fmla="*/ 9 w 18"/>
                <a:gd name="T19" fmla="*/ 4 h 1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9" y="14"/>
                  </a:cubicBezTo>
                  <a:cubicBezTo>
                    <a:pt x="12" y="14"/>
                    <a:pt x="14" y="12"/>
                    <a:pt x="14" y="9"/>
                  </a:cubicBezTo>
                  <a:cubicBezTo>
                    <a:pt x="14" y="6"/>
                    <a:pt x="12" y="4"/>
                    <a:pt x="9" y="4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3" name="任意多边形 151">
              <a:extLst>
                <a:ext uri="{FF2B5EF4-FFF2-40B4-BE49-F238E27FC236}">
                  <a16:creationId xmlns:a16="http://schemas.microsoft.com/office/drawing/2014/main" id="{FC111B96-E1AC-43E1-8F13-AE60B9CE27FB}"/>
                </a:ext>
              </a:extLst>
            </p:cNvPr>
            <p:cNvSpPr/>
            <p:nvPr/>
          </p:nvSpPr>
          <p:spPr bwMode="auto">
            <a:xfrm>
              <a:off x="8277795" y="4200555"/>
              <a:ext cx="49546" cy="156743"/>
            </a:xfrm>
            <a:custGeom>
              <a:gdLst>
                <a:gd name="T0" fmla="*/ 11 w 32"/>
                <a:gd name="T1" fmla="*/ 0 h 102"/>
                <a:gd name="T2" fmla="*/ 32 w 32"/>
                <a:gd name="T3" fmla="*/ 102 h 102"/>
                <a:gd name="T4" fmla="*/ 0 w 32"/>
                <a:gd name="T5" fmla="*/ 102 h 102"/>
                <a:gd name="T6" fmla="*/ 2 w 32"/>
                <a:gd name="T7" fmla="*/ 73 h 102"/>
                <a:gd name="T8" fmla="*/ 11 w 32"/>
                <a:gd name="T9" fmla="*/ 0 h 1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02">
                  <a:moveTo>
                    <a:pt x="11" y="0"/>
                  </a:moveTo>
                  <a:cubicBezTo>
                    <a:pt x="12" y="35"/>
                    <a:pt x="18" y="70"/>
                    <a:pt x="32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1" y="81"/>
                    <a:pt x="2" y="73"/>
                  </a:cubicBezTo>
                  <a:cubicBezTo>
                    <a:pt x="5" y="50"/>
                    <a:pt x="12" y="23"/>
                    <a:pt x="11" y="0"/>
                  </a:cubicBezTo>
                  <a:close/>
                </a:path>
              </a:pathLst>
            </a:custGeom>
            <a:solidFill>
              <a:srgbClr val="255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4" name="任意多边形 152">
              <a:extLst>
                <a:ext uri="{FF2B5EF4-FFF2-40B4-BE49-F238E27FC236}">
                  <a16:creationId xmlns:a16="http://schemas.microsoft.com/office/drawing/2014/main" id="{73F93C72-3773-475E-A758-962A257C784F}"/>
                </a:ext>
              </a:extLst>
            </p:cNvPr>
            <p:cNvSpPr/>
            <p:nvPr/>
          </p:nvSpPr>
          <p:spPr bwMode="auto">
            <a:xfrm>
              <a:off x="7011237" y="3891573"/>
              <a:ext cx="1961994" cy="370239"/>
            </a:xfrm>
            <a:custGeom>
              <a:gdLst>
                <a:gd name="T0" fmla="*/ 1256 w 1278"/>
                <a:gd name="T1" fmla="*/ 241 h 241"/>
                <a:gd name="T2" fmla="*/ 22 w 1278"/>
                <a:gd name="T3" fmla="*/ 241 h 241"/>
                <a:gd name="T4" fmla="*/ 0 w 1278"/>
                <a:gd name="T5" fmla="*/ 219 h 241"/>
                <a:gd name="T6" fmla="*/ 0 w 1278"/>
                <a:gd name="T7" fmla="*/ 22 h 241"/>
                <a:gd name="T8" fmla="*/ 22 w 1278"/>
                <a:gd name="T9" fmla="*/ 0 h 241"/>
                <a:gd name="T10" fmla="*/ 1256 w 1278"/>
                <a:gd name="T11" fmla="*/ 0 h 241"/>
                <a:gd name="T12" fmla="*/ 1278 w 1278"/>
                <a:gd name="T13" fmla="*/ 22 h 241"/>
                <a:gd name="T14" fmla="*/ 1278 w 1278"/>
                <a:gd name="T15" fmla="*/ 219 h 241"/>
                <a:gd name="T16" fmla="*/ 1256 w 1278"/>
                <a:gd name="T17" fmla="*/ 241 h 2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8" h="241">
                  <a:moveTo>
                    <a:pt x="1256" y="241"/>
                  </a:moveTo>
                  <a:cubicBezTo>
                    <a:pt x="22" y="241"/>
                    <a:pt x="22" y="241"/>
                    <a:pt x="22" y="241"/>
                  </a:cubicBezTo>
                  <a:cubicBezTo>
                    <a:pt x="10" y="241"/>
                    <a:pt x="0" y="231"/>
                    <a:pt x="0" y="21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256" y="0"/>
                    <a:pt x="1256" y="0"/>
                    <a:pt x="1256" y="0"/>
                  </a:cubicBezTo>
                  <a:cubicBezTo>
                    <a:pt x="1268" y="0"/>
                    <a:pt x="1278" y="10"/>
                    <a:pt x="1278" y="22"/>
                  </a:cubicBezTo>
                  <a:cubicBezTo>
                    <a:pt x="1278" y="219"/>
                    <a:pt x="1278" y="219"/>
                    <a:pt x="1278" y="219"/>
                  </a:cubicBezTo>
                  <a:cubicBezTo>
                    <a:pt x="1278" y="231"/>
                    <a:pt x="1268" y="241"/>
                    <a:pt x="1256" y="241"/>
                  </a:cubicBezTo>
                  <a:close/>
                </a:path>
              </a:pathLst>
            </a:custGeom>
            <a:solidFill>
              <a:srgbClr val="FE6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5" name="任意多边形 153">
              <a:extLst>
                <a:ext uri="{FF2B5EF4-FFF2-40B4-BE49-F238E27FC236}">
                  <a16:creationId xmlns:a16="http://schemas.microsoft.com/office/drawing/2014/main" id="{E0BE39E3-9D0D-4C51-9CB9-92CD36F0AEA5}"/>
                </a:ext>
              </a:extLst>
            </p:cNvPr>
            <p:cNvSpPr/>
            <p:nvPr/>
          </p:nvSpPr>
          <p:spPr bwMode="auto">
            <a:xfrm>
              <a:off x="7937284" y="4250100"/>
              <a:ext cx="76570" cy="35132"/>
            </a:xfrm>
            <a:custGeom>
              <a:gdLst>
                <a:gd name="T0" fmla="*/ 16 w 50"/>
                <a:gd name="T1" fmla="*/ 8 h 23"/>
                <a:gd name="T2" fmla="*/ 1 w 50"/>
                <a:gd name="T3" fmla="*/ 8 h 23"/>
                <a:gd name="T4" fmla="*/ 18 w 50"/>
                <a:gd name="T5" fmla="*/ 23 h 23"/>
                <a:gd name="T6" fmla="*/ 46 w 50"/>
                <a:gd name="T7" fmla="*/ 17 h 23"/>
                <a:gd name="T8" fmla="*/ 47 w 50"/>
                <a:gd name="T9" fmla="*/ 5 h 23"/>
                <a:gd name="T10" fmla="*/ 16 w 50"/>
                <a:gd name="T11" fmla="*/ 8 h 2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23">
                  <a:moveTo>
                    <a:pt x="16" y="8"/>
                  </a:moveTo>
                  <a:cubicBezTo>
                    <a:pt x="1" y="8"/>
                    <a:pt x="1" y="8"/>
                    <a:pt x="1" y="8"/>
                  </a:cubicBezTo>
                  <a:cubicBezTo>
                    <a:pt x="0" y="14"/>
                    <a:pt x="9" y="23"/>
                    <a:pt x="18" y="23"/>
                  </a:cubicBezTo>
                  <a:cubicBezTo>
                    <a:pt x="25" y="23"/>
                    <a:pt x="41" y="23"/>
                    <a:pt x="46" y="17"/>
                  </a:cubicBezTo>
                  <a:cubicBezTo>
                    <a:pt x="49" y="15"/>
                    <a:pt x="50" y="7"/>
                    <a:pt x="47" y="5"/>
                  </a:cubicBezTo>
                  <a:cubicBezTo>
                    <a:pt x="43" y="2"/>
                    <a:pt x="26" y="0"/>
                    <a:pt x="16" y="8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6" name="任意多边形 154">
              <a:extLst>
                <a:ext uri="{FF2B5EF4-FFF2-40B4-BE49-F238E27FC236}">
                  <a16:creationId xmlns:a16="http://schemas.microsoft.com/office/drawing/2014/main" id="{DACAD2C2-0911-4B84-9436-D7F96EBEE0B3}"/>
                </a:ext>
              </a:extLst>
            </p:cNvPr>
            <p:cNvSpPr/>
            <p:nvPr/>
          </p:nvSpPr>
          <p:spPr bwMode="auto">
            <a:xfrm>
              <a:off x="8305721" y="3701499"/>
              <a:ext cx="115305" cy="75669"/>
            </a:xfrm>
            <a:custGeom>
              <a:gdLst>
                <a:gd name="T0" fmla="*/ 0 w 75"/>
                <a:gd name="T1" fmla="*/ 40 h 49"/>
                <a:gd name="T2" fmla="*/ 9 w 75"/>
                <a:gd name="T3" fmla="*/ 33 h 49"/>
                <a:gd name="T4" fmla="*/ 17 w 75"/>
                <a:gd name="T5" fmla="*/ 30 h 49"/>
                <a:gd name="T6" fmla="*/ 23 w 75"/>
                <a:gd name="T7" fmla="*/ 34 h 49"/>
                <a:gd name="T8" fmla="*/ 32 w 75"/>
                <a:gd name="T9" fmla="*/ 45 h 49"/>
                <a:gd name="T10" fmla="*/ 38 w 75"/>
                <a:gd name="T11" fmla="*/ 48 h 49"/>
                <a:gd name="T12" fmla="*/ 45 w 75"/>
                <a:gd name="T13" fmla="*/ 45 h 49"/>
                <a:gd name="T14" fmla="*/ 74 w 75"/>
                <a:gd name="T15" fmla="*/ 20 h 49"/>
                <a:gd name="T16" fmla="*/ 75 w 75"/>
                <a:gd name="T17" fmla="*/ 17 h 49"/>
                <a:gd name="T18" fmla="*/ 74 w 75"/>
                <a:gd name="T19" fmla="*/ 15 h 49"/>
                <a:gd name="T20" fmla="*/ 62 w 75"/>
                <a:gd name="T21" fmla="*/ 0 h 49"/>
                <a:gd name="T22" fmla="*/ 35 w 75"/>
                <a:gd name="T23" fmla="*/ 10 h 49"/>
                <a:gd name="T24" fmla="*/ 13 w 75"/>
                <a:gd name="T25" fmla="*/ 7 h 49"/>
                <a:gd name="T26" fmla="*/ 9 w 75"/>
                <a:gd name="T27" fmla="*/ 5 h 49"/>
                <a:gd name="T28" fmla="*/ 7 w 75"/>
                <a:gd name="T29" fmla="*/ 11 h 49"/>
                <a:gd name="T30" fmla="*/ 4 w 75"/>
                <a:gd name="T31" fmla="*/ 24 h 49"/>
                <a:gd name="T32" fmla="*/ 0 w 75"/>
                <a:gd name="T33" fmla="*/ 40 h 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49">
                  <a:moveTo>
                    <a:pt x="0" y="40"/>
                  </a:moveTo>
                  <a:cubicBezTo>
                    <a:pt x="3" y="37"/>
                    <a:pt x="6" y="35"/>
                    <a:pt x="9" y="33"/>
                  </a:cubicBezTo>
                  <a:cubicBezTo>
                    <a:pt x="11" y="31"/>
                    <a:pt x="14" y="29"/>
                    <a:pt x="17" y="30"/>
                  </a:cubicBezTo>
                  <a:cubicBezTo>
                    <a:pt x="19" y="30"/>
                    <a:pt x="21" y="32"/>
                    <a:pt x="23" y="34"/>
                  </a:cubicBezTo>
                  <a:cubicBezTo>
                    <a:pt x="26" y="38"/>
                    <a:pt x="29" y="41"/>
                    <a:pt x="32" y="45"/>
                  </a:cubicBezTo>
                  <a:cubicBezTo>
                    <a:pt x="34" y="46"/>
                    <a:pt x="36" y="48"/>
                    <a:pt x="38" y="48"/>
                  </a:cubicBezTo>
                  <a:cubicBezTo>
                    <a:pt x="41" y="49"/>
                    <a:pt x="43" y="47"/>
                    <a:pt x="45" y="45"/>
                  </a:cubicBezTo>
                  <a:cubicBezTo>
                    <a:pt x="55" y="38"/>
                    <a:pt x="65" y="29"/>
                    <a:pt x="74" y="20"/>
                  </a:cubicBezTo>
                  <a:cubicBezTo>
                    <a:pt x="74" y="19"/>
                    <a:pt x="75" y="18"/>
                    <a:pt x="75" y="17"/>
                  </a:cubicBezTo>
                  <a:cubicBezTo>
                    <a:pt x="75" y="16"/>
                    <a:pt x="75" y="15"/>
                    <a:pt x="74" y="15"/>
                  </a:cubicBezTo>
                  <a:cubicBezTo>
                    <a:pt x="70" y="10"/>
                    <a:pt x="66" y="5"/>
                    <a:pt x="62" y="0"/>
                  </a:cubicBezTo>
                  <a:cubicBezTo>
                    <a:pt x="54" y="5"/>
                    <a:pt x="45" y="9"/>
                    <a:pt x="35" y="10"/>
                  </a:cubicBezTo>
                  <a:cubicBezTo>
                    <a:pt x="28" y="11"/>
                    <a:pt x="20" y="10"/>
                    <a:pt x="13" y="7"/>
                  </a:cubicBezTo>
                  <a:cubicBezTo>
                    <a:pt x="12" y="6"/>
                    <a:pt x="10" y="4"/>
                    <a:pt x="9" y="5"/>
                  </a:cubicBezTo>
                  <a:cubicBezTo>
                    <a:pt x="8" y="6"/>
                    <a:pt x="7" y="10"/>
                    <a:pt x="7" y="11"/>
                  </a:cubicBezTo>
                  <a:cubicBezTo>
                    <a:pt x="6" y="15"/>
                    <a:pt x="5" y="20"/>
                    <a:pt x="4" y="24"/>
                  </a:cubicBezTo>
                  <a:cubicBezTo>
                    <a:pt x="2" y="29"/>
                    <a:pt x="1" y="35"/>
                    <a:pt x="0" y="40"/>
                  </a:cubicBezTo>
                  <a:close/>
                </a:path>
              </a:pathLst>
            </a:custGeom>
            <a:solidFill>
              <a:srgbClr val="D5E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7" name="任意多边形 155">
              <a:extLst>
                <a:ext uri="{FF2B5EF4-FFF2-40B4-BE49-F238E27FC236}">
                  <a16:creationId xmlns:a16="http://schemas.microsoft.com/office/drawing/2014/main" id="{0D018554-FBE4-40E5-BF88-75D632CD6E42}"/>
                </a:ext>
              </a:extLst>
            </p:cNvPr>
            <p:cNvSpPr/>
            <p:nvPr/>
          </p:nvSpPr>
          <p:spPr bwMode="auto">
            <a:xfrm>
              <a:off x="8468770" y="3784375"/>
              <a:ext cx="218900" cy="298173"/>
            </a:xfrm>
            <a:custGeom>
              <a:gdLst>
                <a:gd name="T0" fmla="*/ 138 w 143"/>
                <a:gd name="T1" fmla="*/ 162 h 194"/>
                <a:gd name="T2" fmla="*/ 22 w 143"/>
                <a:gd name="T3" fmla="*/ 1 h 194"/>
                <a:gd name="T4" fmla="*/ 3 w 143"/>
                <a:gd name="T5" fmla="*/ 2 h 194"/>
                <a:gd name="T6" fmla="*/ 0 w 143"/>
                <a:gd name="T7" fmla="*/ 75 h 194"/>
                <a:gd name="T8" fmla="*/ 54 w 143"/>
                <a:gd name="T9" fmla="*/ 148 h 194"/>
                <a:gd name="T10" fmla="*/ 81 w 143"/>
                <a:gd name="T11" fmla="*/ 179 h 194"/>
                <a:gd name="T12" fmla="*/ 118 w 143"/>
                <a:gd name="T13" fmla="*/ 193 h 194"/>
                <a:gd name="T14" fmla="*/ 140 w 143"/>
                <a:gd name="T15" fmla="*/ 182 h 194"/>
                <a:gd name="T16" fmla="*/ 138 w 143"/>
                <a:gd name="T17" fmla="*/ 162 h 19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194">
                  <a:moveTo>
                    <a:pt x="138" y="162"/>
                  </a:moveTo>
                  <a:cubicBezTo>
                    <a:pt x="133" y="141"/>
                    <a:pt x="59" y="12"/>
                    <a:pt x="22" y="1"/>
                  </a:cubicBezTo>
                  <a:cubicBezTo>
                    <a:pt x="19" y="1"/>
                    <a:pt x="11" y="0"/>
                    <a:pt x="3" y="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6" y="101"/>
                    <a:pt x="36" y="124"/>
                    <a:pt x="54" y="148"/>
                  </a:cubicBezTo>
                  <a:cubicBezTo>
                    <a:pt x="62" y="159"/>
                    <a:pt x="70" y="171"/>
                    <a:pt x="81" y="179"/>
                  </a:cubicBezTo>
                  <a:cubicBezTo>
                    <a:pt x="91" y="188"/>
                    <a:pt x="105" y="194"/>
                    <a:pt x="118" y="193"/>
                  </a:cubicBezTo>
                  <a:cubicBezTo>
                    <a:pt x="126" y="193"/>
                    <a:pt x="136" y="189"/>
                    <a:pt x="140" y="182"/>
                  </a:cubicBezTo>
                  <a:cubicBezTo>
                    <a:pt x="143" y="176"/>
                    <a:pt x="139" y="167"/>
                    <a:pt x="138" y="162"/>
                  </a:cubicBezTo>
                  <a:close/>
                </a:path>
              </a:pathLst>
            </a:custGeom>
            <a:solidFill>
              <a:srgbClr val="3C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8" name="任意多边形 156">
              <a:extLst>
                <a:ext uri="{FF2B5EF4-FFF2-40B4-BE49-F238E27FC236}">
                  <a16:creationId xmlns:a16="http://schemas.microsoft.com/office/drawing/2014/main" id="{50C00BCD-32D1-4133-90D1-B57D5D9596F2}"/>
                </a:ext>
              </a:extLst>
            </p:cNvPr>
            <p:cNvSpPr/>
            <p:nvPr/>
          </p:nvSpPr>
          <p:spPr bwMode="auto">
            <a:xfrm>
              <a:off x="8442646" y="4172630"/>
              <a:ext cx="72066" cy="64859"/>
            </a:xfrm>
            <a:custGeom>
              <a:gdLst>
                <a:gd name="T0" fmla="*/ 0 w 47"/>
                <a:gd name="T1" fmla="*/ 27 h 42"/>
                <a:gd name="T2" fmla="*/ 20 w 47"/>
                <a:gd name="T3" fmla="*/ 42 h 42"/>
                <a:gd name="T4" fmla="*/ 47 w 47"/>
                <a:gd name="T5" fmla="*/ 22 h 42"/>
                <a:gd name="T6" fmla="*/ 25 w 47"/>
                <a:gd name="T7" fmla="*/ 0 h 42"/>
                <a:gd name="T8" fmla="*/ 0 w 47"/>
                <a:gd name="T9" fmla="*/ 27 h 4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2">
                  <a:moveTo>
                    <a:pt x="0" y="27"/>
                  </a:moveTo>
                  <a:cubicBezTo>
                    <a:pt x="0" y="34"/>
                    <a:pt x="14" y="40"/>
                    <a:pt x="20" y="42"/>
                  </a:cubicBezTo>
                  <a:cubicBezTo>
                    <a:pt x="22" y="42"/>
                    <a:pt x="33" y="32"/>
                    <a:pt x="47" y="22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5" y="13"/>
                    <a:pt x="1" y="26"/>
                    <a:pt x="0" y="27"/>
                  </a:cubicBezTo>
                  <a:close/>
                </a:path>
              </a:pathLst>
            </a:custGeom>
            <a:solidFill>
              <a:srgbClr val="D5E5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9" name="任意多边形 157">
              <a:extLst>
                <a:ext uri="{FF2B5EF4-FFF2-40B4-BE49-F238E27FC236}">
                  <a16:creationId xmlns:a16="http://schemas.microsoft.com/office/drawing/2014/main" id="{99F1068F-176A-411A-B723-1C9443C0A33C}"/>
                </a:ext>
              </a:extLst>
            </p:cNvPr>
            <p:cNvSpPr/>
            <p:nvPr/>
          </p:nvSpPr>
          <p:spPr bwMode="auto">
            <a:xfrm>
              <a:off x="8468770" y="4019490"/>
              <a:ext cx="217999" cy="213495"/>
            </a:xfrm>
            <a:custGeom>
              <a:gdLst>
                <a:gd name="T0" fmla="*/ 140 w 142"/>
                <a:gd name="T1" fmla="*/ 19 h 139"/>
                <a:gd name="T2" fmla="*/ 126 w 142"/>
                <a:gd name="T3" fmla="*/ 6 h 139"/>
                <a:gd name="T4" fmla="*/ 91 w 142"/>
                <a:gd name="T5" fmla="*/ 2 h 139"/>
                <a:gd name="T6" fmla="*/ 76 w 142"/>
                <a:gd name="T7" fmla="*/ 16 h 139"/>
                <a:gd name="T8" fmla="*/ 0 w 142"/>
                <a:gd name="T9" fmla="*/ 109 h 139"/>
                <a:gd name="T10" fmla="*/ 24 w 142"/>
                <a:gd name="T11" fmla="*/ 139 h 139"/>
                <a:gd name="T12" fmla="*/ 133 w 142"/>
                <a:gd name="T13" fmla="*/ 39 h 139"/>
                <a:gd name="T14" fmla="*/ 140 w 142"/>
                <a:gd name="T15" fmla="*/ 19 h 13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139">
                  <a:moveTo>
                    <a:pt x="140" y="19"/>
                  </a:moveTo>
                  <a:cubicBezTo>
                    <a:pt x="139" y="12"/>
                    <a:pt x="132" y="9"/>
                    <a:pt x="126" y="6"/>
                  </a:cubicBezTo>
                  <a:cubicBezTo>
                    <a:pt x="115" y="3"/>
                    <a:pt x="102" y="0"/>
                    <a:pt x="91" y="2"/>
                  </a:cubicBezTo>
                  <a:cubicBezTo>
                    <a:pt x="83" y="4"/>
                    <a:pt x="81" y="11"/>
                    <a:pt x="76" y="16"/>
                  </a:cubicBezTo>
                  <a:cubicBezTo>
                    <a:pt x="65" y="31"/>
                    <a:pt x="22" y="82"/>
                    <a:pt x="0" y="109"/>
                  </a:cubicBezTo>
                  <a:cubicBezTo>
                    <a:pt x="24" y="139"/>
                    <a:pt x="24" y="139"/>
                    <a:pt x="24" y="139"/>
                  </a:cubicBezTo>
                  <a:cubicBezTo>
                    <a:pt x="59" y="115"/>
                    <a:pt x="122" y="53"/>
                    <a:pt x="133" y="39"/>
                  </a:cubicBezTo>
                  <a:cubicBezTo>
                    <a:pt x="138" y="33"/>
                    <a:pt x="142" y="26"/>
                    <a:pt x="140" y="19"/>
                  </a:cubicBezTo>
                  <a:close/>
                </a:path>
              </a:pathLst>
            </a:custGeom>
            <a:solidFill>
              <a:srgbClr val="3C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0" name="任意多边形 158">
              <a:extLst>
                <a:ext uri="{FF2B5EF4-FFF2-40B4-BE49-F238E27FC236}">
                  <a16:creationId xmlns:a16="http://schemas.microsoft.com/office/drawing/2014/main" id="{617179CB-4906-4838-BB81-0373540F5B26}"/>
                </a:ext>
              </a:extLst>
            </p:cNvPr>
            <p:cNvSpPr/>
            <p:nvPr/>
          </p:nvSpPr>
          <p:spPr bwMode="auto">
            <a:xfrm>
              <a:off x="8425530" y="4209564"/>
              <a:ext cx="76570" cy="77471"/>
            </a:xfrm>
            <a:custGeom>
              <a:gdLst>
                <a:gd name="T0" fmla="*/ 1 w 50"/>
                <a:gd name="T1" fmla="*/ 23 h 50"/>
                <a:gd name="T2" fmla="*/ 4 w 50"/>
                <a:gd name="T3" fmla="*/ 41 h 50"/>
                <a:gd name="T4" fmla="*/ 19 w 50"/>
                <a:gd name="T5" fmla="*/ 49 h 50"/>
                <a:gd name="T6" fmla="*/ 35 w 50"/>
                <a:gd name="T7" fmla="*/ 48 h 50"/>
                <a:gd name="T8" fmla="*/ 46 w 50"/>
                <a:gd name="T9" fmla="*/ 43 h 50"/>
                <a:gd name="T10" fmla="*/ 47 w 50"/>
                <a:gd name="T11" fmla="*/ 33 h 50"/>
                <a:gd name="T12" fmla="*/ 33 w 50"/>
                <a:gd name="T13" fmla="*/ 30 h 50"/>
                <a:gd name="T14" fmla="*/ 31 w 50"/>
                <a:gd name="T15" fmla="*/ 16 h 50"/>
                <a:gd name="T16" fmla="*/ 15 w 50"/>
                <a:gd name="T17" fmla="*/ 1 h 50"/>
                <a:gd name="T18" fmla="*/ 1 w 50"/>
                <a:gd name="T19" fmla="*/ 23 h 5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1" y="23"/>
                  </a:moveTo>
                  <a:cubicBezTo>
                    <a:pt x="0" y="29"/>
                    <a:pt x="0" y="36"/>
                    <a:pt x="4" y="41"/>
                  </a:cubicBezTo>
                  <a:cubicBezTo>
                    <a:pt x="7" y="46"/>
                    <a:pt x="13" y="49"/>
                    <a:pt x="19" y="49"/>
                  </a:cubicBezTo>
                  <a:cubicBezTo>
                    <a:pt x="24" y="50"/>
                    <a:pt x="30" y="49"/>
                    <a:pt x="35" y="48"/>
                  </a:cubicBezTo>
                  <a:cubicBezTo>
                    <a:pt x="39" y="47"/>
                    <a:pt x="44" y="46"/>
                    <a:pt x="46" y="43"/>
                  </a:cubicBezTo>
                  <a:cubicBezTo>
                    <a:pt x="49" y="41"/>
                    <a:pt x="50" y="35"/>
                    <a:pt x="47" y="33"/>
                  </a:cubicBezTo>
                  <a:cubicBezTo>
                    <a:pt x="43" y="30"/>
                    <a:pt x="37" y="33"/>
                    <a:pt x="33" y="30"/>
                  </a:cubicBezTo>
                  <a:cubicBezTo>
                    <a:pt x="29" y="27"/>
                    <a:pt x="31" y="21"/>
                    <a:pt x="31" y="16"/>
                  </a:cubicBezTo>
                  <a:cubicBezTo>
                    <a:pt x="30" y="9"/>
                    <a:pt x="23" y="0"/>
                    <a:pt x="15" y="1"/>
                  </a:cubicBezTo>
                  <a:cubicBezTo>
                    <a:pt x="7" y="3"/>
                    <a:pt x="3" y="16"/>
                    <a:pt x="1" y="23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1" name="任意多边形 159">
              <a:extLst>
                <a:ext uri="{FF2B5EF4-FFF2-40B4-BE49-F238E27FC236}">
                  <a16:creationId xmlns:a16="http://schemas.microsoft.com/office/drawing/2014/main" id="{B67F6BF9-1D7C-4987-92C2-B2EF3ADEB267}"/>
                </a:ext>
              </a:extLst>
            </p:cNvPr>
            <p:cNvSpPr/>
            <p:nvPr/>
          </p:nvSpPr>
          <p:spPr bwMode="auto">
            <a:xfrm>
              <a:off x="9039892" y="4649166"/>
              <a:ext cx="111702" cy="402668"/>
            </a:xfrm>
            <a:custGeom>
              <a:gdLst>
                <a:gd name="T0" fmla="*/ 72 w 73"/>
                <a:gd name="T1" fmla="*/ 102 h 262"/>
                <a:gd name="T2" fmla="*/ 41 w 73"/>
                <a:gd name="T3" fmla="*/ 258 h 262"/>
                <a:gd name="T4" fmla="*/ 18 w 73"/>
                <a:gd name="T5" fmla="*/ 259 h 262"/>
                <a:gd name="T6" fmla="*/ 9 w 73"/>
                <a:gd name="T7" fmla="*/ 43 h 262"/>
                <a:gd name="T8" fmla="*/ 52 w 73"/>
                <a:gd name="T9" fmla="*/ 18 h 262"/>
                <a:gd name="T10" fmla="*/ 72 w 73"/>
                <a:gd name="T11" fmla="*/ 102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262">
                  <a:moveTo>
                    <a:pt x="72" y="102"/>
                  </a:moveTo>
                  <a:cubicBezTo>
                    <a:pt x="72" y="126"/>
                    <a:pt x="47" y="190"/>
                    <a:pt x="41" y="258"/>
                  </a:cubicBezTo>
                  <a:cubicBezTo>
                    <a:pt x="40" y="262"/>
                    <a:pt x="19" y="262"/>
                    <a:pt x="18" y="259"/>
                  </a:cubicBezTo>
                  <a:cubicBezTo>
                    <a:pt x="15" y="181"/>
                    <a:pt x="0" y="90"/>
                    <a:pt x="9" y="43"/>
                  </a:cubicBezTo>
                  <a:cubicBezTo>
                    <a:pt x="11" y="27"/>
                    <a:pt x="39" y="0"/>
                    <a:pt x="52" y="18"/>
                  </a:cubicBezTo>
                  <a:cubicBezTo>
                    <a:pt x="63" y="34"/>
                    <a:pt x="73" y="82"/>
                    <a:pt x="72" y="102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2" name="任意多边形 160">
              <a:extLst>
                <a:ext uri="{FF2B5EF4-FFF2-40B4-BE49-F238E27FC236}">
                  <a16:creationId xmlns:a16="http://schemas.microsoft.com/office/drawing/2014/main" id="{3E32A635-EBC4-4092-9236-0E5933C04C5A}"/>
                </a:ext>
              </a:extLst>
            </p:cNvPr>
            <p:cNvSpPr/>
            <p:nvPr/>
          </p:nvSpPr>
          <p:spPr bwMode="auto">
            <a:xfrm>
              <a:off x="8985843" y="5032015"/>
              <a:ext cx="133322" cy="96388"/>
            </a:xfrm>
            <a:custGeom>
              <a:gdLst>
                <a:gd name="T0" fmla="*/ 86 w 87"/>
                <a:gd name="T1" fmla="*/ 36 h 63"/>
                <a:gd name="T2" fmla="*/ 86 w 87"/>
                <a:gd name="T3" fmla="*/ 16 h 63"/>
                <a:gd name="T4" fmla="*/ 77 w 87"/>
                <a:gd name="T5" fmla="*/ 0 h 63"/>
                <a:gd name="T6" fmla="*/ 69 w 87"/>
                <a:gd name="T7" fmla="*/ 7 h 63"/>
                <a:gd name="T8" fmla="*/ 51 w 87"/>
                <a:gd name="T9" fmla="*/ 3 h 63"/>
                <a:gd name="T10" fmla="*/ 38 w 87"/>
                <a:gd name="T11" fmla="*/ 35 h 63"/>
                <a:gd name="T12" fmla="*/ 12 w 87"/>
                <a:gd name="T13" fmla="*/ 47 h 63"/>
                <a:gd name="T14" fmla="*/ 3 w 87"/>
                <a:gd name="T15" fmla="*/ 53 h 63"/>
                <a:gd name="T16" fmla="*/ 1 w 87"/>
                <a:gd name="T17" fmla="*/ 62 h 63"/>
                <a:gd name="T18" fmla="*/ 1 w 87"/>
                <a:gd name="T19" fmla="*/ 63 h 63"/>
                <a:gd name="T20" fmla="*/ 59 w 87"/>
                <a:gd name="T21" fmla="*/ 63 h 63"/>
                <a:gd name="T22" fmla="*/ 63 w 87"/>
                <a:gd name="T23" fmla="*/ 57 h 63"/>
                <a:gd name="T24" fmla="*/ 75 w 87"/>
                <a:gd name="T25" fmla="*/ 34 h 63"/>
                <a:gd name="T26" fmla="*/ 78 w 87"/>
                <a:gd name="T27" fmla="*/ 63 h 63"/>
                <a:gd name="T28" fmla="*/ 84 w 87"/>
                <a:gd name="T29" fmla="*/ 63 h 63"/>
                <a:gd name="T30" fmla="*/ 86 w 87"/>
                <a:gd name="T31" fmla="*/ 36 h 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62">
                  <a:moveTo>
                    <a:pt x="86" y="36"/>
                  </a:moveTo>
                  <a:cubicBezTo>
                    <a:pt x="87" y="30"/>
                    <a:pt x="87" y="23"/>
                    <a:pt x="86" y="16"/>
                  </a:cubicBezTo>
                  <a:cubicBezTo>
                    <a:pt x="84" y="10"/>
                    <a:pt x="82" y="4"/>
                    <a:pt x="77" y="0"/>
                  </a:cubicBezTo>
                  <a:cubicBezTo>
                    <a:pt x="76" y="3"/>
                    <a:pt x="72" y="7"/>
                    <a:pt x="69" y="7"/>
                  </a:cubicBezTo>
                  <a:cubicBezTo>
                    <a:pt x="66" y="7"/>
                    <a:pt x="53" y="2"/>
                    <a:pt x="51" y="3"/>
                  </a:cubicBezTo>
                  <a:cubicBezTo>
                    <a:pt x="49" y="3"/>
                    <a:pt x="46" y="29"/>
                    <a:pt x="38" y="35"/>
                  </a:cubicBezTo>
                  <a:cubicBezTo>
                    <a:pt x="30" y="40"/>
                    <a:pt x="20" y="43"/>
                    <a:pt x="12" y="47"/>
                  </a:cubicBezTo>
                  <a:cubicBezTo>
                    <a:pt x="8" y="49"/>
                    <a:pt x="5" y="50"/>
                    <a:pt x="3" y="53"/>
                  </a:cubicBezTo>
                  <a:cubicBezTo>
                    <a:pt x="1" y="55"/>
                    <a:pt x="0" y="59"/>
                    <a:pt x="1" y="62"/>
                  </a:cubicBezTo>
                  <a:cubicBezTo>
                    <a:pt x="1" y="62"/>
                    <a:pt x="1" y="63"/>
                    <a:pt x="1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2" y="59"/>
                    <a:pt x="63" y="57"/>
                  </a:cubicBezTo>
                  <a:cubicBezTo>
                    <a:pt x="67" y="49"/>
                    <a:pt x="71" y="41"/>
                    <a:pt x="75" y="34"/>
                  </a:cubicBezTo>
                  <a:cubicBezTo>
                    <a:pt x="78" y="43"/>
                    <a:pt x="79" y="53"/>
                    <a:pt x="78" y="63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5" y="54"/>
                    <a:pt x="86" y="45"/>
                    <a:pt x="86" y="36"/>
                  </a:cubicBezTo>
                  <a:close/>
                </a:path>
              </a:pathLst>
            </a:custGeom>
            <a:solidFill>
              <a:srgbClr val="2A9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3" name="任意多边形 161">
              <a:extLst>
                <a:ext uri="{FF2B5EF4-FFF2-40B4-BE49-F238E27FC236}">
                  <a16:creationId xmlns:a16="http://schemas.microsoft.com/office/drawing/2014/main" id="{EA9D796A-0498-4A8D-867A-C24A7CB8F08C}"/>
                </a:ext>
              </a:extLst>
            </p:cNvPr>
            <p:cNvSpPr/>
            <p:nvPr/>
          </p:nvSpPr>
          <p:spPr bwMode="auto">
            <a:xfrm>
              <a:off x="8885851" y="4646463"/>
              <a:ext cx="118008" cy="401767"/>
            </a:xfrm>
            <a:custGeom>
              <a:gdLst>
                <a:gd name="T0" fmla="*/ 74 w 77"/>
                <a:gd name="T1" fmla="*/ 98 h 262"/>
                <a:gd name="T2" fmla="*/ 68 w 77"/>
                <a:gd name="T3" fmla="*/ 256 h 262"/>
                <a:gd name="T4" fmla="*/ 45 w 77"/>
                <a:gd name="T5" fmla="*/ 258 h 262"/>
                <a:gd name="T6" fmla="*/ 1 w 77"/>
                <a:gd name="T7" fmla="*/ 46 h 262"/>
                <a:gd name="T8" fmla="*/ 40 w 77"/>
                <a:gd name="T9" fmla="*/ 17 h 262"/>
                <a:gd name="T10" fmla="*/ 74 w 77"/>
                <a:gd name="T11" fmla="*/ 98 h 2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262">
                  <a:moveTo>
                    <a:pt x="74" y="98"/>
                  </a:moveTo>
                  <a:cubicBezTo>
                    <a:pt x="77" y="122"/>
                    <a:pt x="63" y="188"/>
                    <a:pt x="68" y="256"/>
                  </a:cubicBezTo>
                  <a:cubicBezTo>
                    <a:pt x="68" y="260"/>
                    <a:pt x="46" y="262"/>
                    <a:pt x="45" y="258"/>
                  </a:cubicBezTo>
                  <a:cubicBezTo>
                    <a:pt x="29" y="182"/>
                    <a:pt x="0" y="93"/>
                    <a:pt x="1" y="46"/>
                  </a:cubicBezTo>
                  <a:cubicBezTo>
                    <a:pt x="2" y="30"/>
                    <a:pt x="25" y="0"/>
                    <a:pt x="40" y="17"/>
                  </a:cubicBezTo>
                  <a:cubicBezTo>
                    <a:pt x="55" y="32"/>
                    <a:pt x="72" y="79"/>
                    <a:pt x="74" y="98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4" name="任意多边形 162">
              <a:extLst>
                <a:ext uri="{FF2B5EF4-FFF2-40B4-BE49-F238E27FC236}">
                  <a16:creationId xmlns:a16="http://schemas.microsoft.com/office/drawing/2014/main" id="{7AEC654F-49BD-4D4B-BE6F-A07534DA1053}"/>
                </a:ext>
              </a:extLst>
            </p:cNvPr>
            <p:cNvSpPr/>
            <p:nvPr/>
          </p:nvSpPr>
          <p:spPr bwMode="auto">
            <a:xfrm>
              <a:off x="8870537" y="5032015"/>
              <a:ext cx="135124" cy="96388"/>
            </a:xfrm>
            <a:custGeom>
              <a:gdLst>
                <a:gd name="T0" fmla="*/ 87 w 88"/>
                <a:gd name="T1" fmla="*/ 36 h 63"/>
                <a:gd name="T2" fmla="*/ 86 w 88"/>
                <a:gd name="T3" fmla="*/ 16 h 63"/>
                <a:gd name="T4" fmla="*/ 78 w 88"/>
                <a:gd name="T5" fmla="*/ 0 h 63"/>
                <a:gd name="T6" fmla="*/ 70 w 88"/>
                <a:gd name="T7" fmla="*/ 7 h 63"/>
                <a:gd name="T8" fmla="*/ 51 w 88"/>
                <a:gd name="T9" fmla="*/ 3 h 63"/>
                <a:gd name="T10" fmla="*/ 39 w 88"/>
                <a:gd name="T11" fmla="*/ 35 h 63"/>
                <a:gd name="T12" fmla="*/ 12 w 88"/>
                <a:gd name="T13" fmla="*/ 47 h 63"/>
                <a:gd name="T14" fmla="*/ 4 w 88"/>
                <a:gd name="T15" fmla="*/ 53 h 63"/>
                <a:gd name="T16" fmla="*/ 2 w 88"/>
                <a:gd name="T17" fmla="*/ 62 h 63"/>
                <a:gd name="T18" fmla="*/ 2 w 88"/>
                <a:gd name="T19" fmla="*/ 63 h 63"/>
                <a:gd name="T20" fmla="*/ 60 w 88"/>
                <a:gd name="T21" fmla="*/ 63 h 63"/>
                <a:gd name="T22" fmla="*/ 64 w 88"/>
                <a:gd name="T23" fmla="*/ 57 h 63"/>
                <a:gd name="T24" fmla="*/ 76 w 88"/>
                <a:gd name="T25" fmla="*/ 34 h 63"/>
                <a:gd name="T26" fmla="*/ 79 w 88"/>
                <a:gd name="T27" fmla="*/ 63 h 63"/>
                <a:gd name="T28" fmla="*/ 85 w 88"/>
                <a:gd name="T29" fmla="*/ 63 h 63"/>
                <a:gd name="T30" fmla="*/ 87 w 88"/>
                <a:gd name="T31" fmla="*/ 36 h 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62">
                  <a:moveTo>
                    <a:pt x="87" y="36"/>
                  </a:moveTo>
                  <a:cubicBezTo>
                    <a:pt x="88" y="30"/>
                    <a:pt x="88" y="23"/>
                    <a:pt x="86" y="16"/>
                  </a:cubicBezTo>
                  <a:cubicBezTo>
                    <a:pt x="85" y="10"/>
                    <a:pt x="83" y="4"/>
                    <a:pt x="78" y="0"/>
                  </a:cubicBezTo>
                  <a:cubicBezTo>
                    <a:pt x="76" y="3"/>
                    <a:pt x="73" y="7"/>
                    <a:pt x="70" y="7"/>
                  </a:cubicBezTo>
                  <a:cubicBezTo>
                    <a:pt x="67" y="7"/>
                    <a:pt x="54" y="2"/>
                    <a:pt x="51" y="3"/>
                  </a:cubicBezTo>
                  <a:cubicBezTo>
                    <a:pt x="49" y="3"/>
                    <a:pt x="47" y="29"/>
                    <a:pt x="39" y="35"/>
                  </a:cubicBezTo>
                  <a:cubicBezTo>
                    <a:pt x="31" y="40"/>
                    <a:pt x="21" y="43"/>
                    <a:pt x="12" y="47"/>
                  </a:cubicBezTo>
                  <a:cubicBezTo>
                    <a:pt x="9" y="49"/>
                    <a:pt x="6" y="50"/>
                    <a:pt x="4" y="53"/>
                  </a:cubicBezTo>
                  <a:cubicBezTo>
                    <a:pt x="2" y="55"/>
                    <a:pt x="0" y="59"/>
                    <a:pt x="2" y="62"/>
                  </a:cubicBezTo>
                  <a:cubicBezTo>
                    <a:pt x="2" y="62"/>
                    <a:pt x="2" y="63"/>
                    <a:pt x="2" y="63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2" y="61"/>
                    <a:pt x="63" y="59"/>
                    <a:pt x="64" y="57"/>
                  </a:cubicBezTo>
                  <a:cubicBezTo>
                    <a:pt x="68" y="49"/>
                    <a:pt x="72" y="41"/>
                    <a:pt x="76" y="34"/>
                  </a:cubicBezTo>
                  <a:cubicBezTo>
                    <a:pt x="78" y="43"/>
                    <a:pt x="79" y="53"/>
                    <a:pt x="79" y="63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54"/>
                    <a:pt x="86" y="45"/>
                    <a:pt x="87" y="36"/>
                  </a:cubicBezTo>
                  <a:close/>
                </a:path>
              </a:pathLst>
            </a:custGeom>
            <a:solidFill>
              <a:srgbClr val="2A9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5" name="任意多边形 163">
              <a:extLst>
                <a:ext uri="{FF2B5EF4-FFF2-40B4-BE49-F238E27FC236}">
                  <a16:creationId xmlns:a16="http://schemas.microsoft.com/office/drawing/2014/main" id="{988D49DC-AAFC-4263-A005-58B3E1302FA2}"/>
                </a:ext>
              </a:extLst>
            </p:cNvPr>
            <p:cNvSpPr/>
            <p:nvPr/>
          </p:nvSpPr>
          <p:spPr bwMode="auto">
            <a:xfrm>
              <a:off x="8867835" y="4146506"/>
              <a:ext cx="340511" cy="583734"/>
            </a:xfrm>
            <a:custGeom>
              <a:gdLst>
                <a:gd name="T0" fmla="*/ 58 w 222"/>
                <a:gd name="T1" fmla="*/ 70 h 380"/>
                <a:gd name="T2" fmla="*/ 207 w 222"/>
                <a:gd name="T3" fmla="*/ 73 h 380"/>
                <a:gd name="T4" fmla="*/ 209 w 222"/>
                <a:gd name="T5" fmla="*/ 155 h 380"/>
                <a:gd name="T6" fmla="*/ 177 w 222"/>
                <a:gd name="T7" fmla="*/ 364 h 380"/>
                <a:gd name="T8" fmla="*/ 22 w 222"/>
                <a:gd name="T9" fmla="*/ 371 h 380"/>
                <a:gd name="T10" fmla="*/ 11 w 222"/>
                <a:gd name="T11" fmla="*/ 359 h 380"/>
                <a:gd name="T12" fmla="*/ 58 w 222"/>
                <a:gd name="T13" fmla="*/ 70 h 38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380">
                  <a:moveTo>
                    <a:pt x="58" y="70"/>
                  </a:moveTo>
                  <a:cubicBezTo>
                    <a:pt x="103" y="0"/>
                    <a:pt x="185" y="30"/>
                    <a:pt x="207" y="73"/>
                  </a:cubicBezTo>
                  <a:cubicBezTo>
                    <a:pt x="220" y="98"/>
                    <a:pt x="222" y="131"/>
                    <a:pt x="209" y="155"/>
                  </a:cubicBezTo>
                  <a:cubicBezTo>
                    <a:pt x="202" y="189"/>
                    <a:pt x="196" y="178"/>
                    <a:pt x="177" y="364"/>
                  </a:cubicBezTo>
                  <a:cubicBezTo>
                    <a:pt x="170" y="380"/>
                    <a:pt x="57" y="378"/>
                    <a:pt x="22" y="371"/>
                  </a:cubicBezTo>
                  <a:cubicBezTo>
                    <a:pt x="12" y="370"/>
                    <a:pt x="11" y="368"/>
                    <a:pt x="11" y="359"/>
                  </a:cubicBezTo>
                  <a:cubicBezTo>
                    <a:pt x="0" y="270"/>
                    <a:pt x="30" y="115"/>
                    <a:pt x="58" y="70"/>
                  </a:cubicBezTo>
                  <a:close/>
                </a:path>
              </a:pathLst>
            </a:custGeom>
            <a:solidFill>
              <a:srgbClr val="2A95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6" name="任意多边形 164">
              <a:extLst>
                <a:ext uri="{FF2B5EF4-FFF2-40B4-BE49-F238E27FC236}">
                  <a16:creationId xmlns:a16="http://schemas.microsoft.com/office/drawing/2014/main" id="{2FED692C-2D06-4429-958E-D5A5E35A7593}"/>
                </a:ext>
              </a:extLst>
            </p:cNvPr>
            <p:cNvSpPr/>
            <p:nvPr/>
          </p:nvSpPr>
          <p:spPr bwMode="auto">
            <a:xfrm>
              <a:off x="8910173" y="3850135"/>
              <a:ext cx="256735" cy="426090"/>
            </a:xfrm>
            <a:custGeom>
              <a:gdLst>
                <a:gd name="T0" fmla="*/ 36 w 167"/>
                <a:gd name="T1" fmla="*/ 195 h 277"/>
                <a:gd name="T2" fmla="*/ 21 w 167"/>
                <a:gd name="T3" fmla="*/ 143 h 277"/>
                <a:gd name="T4" fmla="*/ 0 w 167"/>
                <a:gd name="T5" fmla="*/ 92 h 277"/>
                <a:gd name="T6" fmla="*/ 52 w 167"/>
                <a:gd name="T7" fmla="*/ 19 h 277"/>
                <a:gd name="T8" fmla="*/ 95 w 167"/>
                <a:gd name="T9" fmla="*/ 1 h 277"/>
                <a:gd name="T10" fmla="*/ 128 w 167"/>
                <a:gd name="T11" fmla="*/ 62 h 277"/>
                <a:gd name="T12" fmla="*/ 110 w 167"/>
                <a:gd name="T13" fmla="*/ 161 h 277"/>
                <a:gd name="T14" fmla="*/ 167 w 167"/>
                <a:gd name="T15" fmla="*/ 249 h 277"/>
                <a:gd name="T16" fmla="*/ 23 w 167"/>
                <a:gd name="T17" fmla="*/ 277 h 277"/>
                <a:gd name="T18" fmla="*/ 36 w 167"/>
                <a:gd name="T19" fmla="*/ 195 h 27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277">
                  <a:moveTo>
                    <a:pt x="36" y="195"/>
                  </a:moveTo>
                  <a:cubicBezTo>
                    <a:pt x="30" y="180"/>
                    <a:pt x="28" y="157"/>
                    <a:pt x="21" y="143"/>
                  </a:cubicBezTo>
                  <a:cubicBezTo>
                    <a:pt x="10" y="121"/>
                    <a:pt x="0" y="111"/>
                    <a:pt x="0" y="92"/>
                  </a:cubicBezTo>
                  <a:cubicBezTo>
                    <a:pt x="0" y="62"/>
                    <a:pt x="34" y="53"/>
                    <a:pt x="52" y="19"/>
                  </a:cubicBezTo>
                  <a:cubicBezTo>
                    <a:pt x="62" y="0"/>
                    <a:pt x="79" y="1"/>
                    <a:pt x="95" y="1"/>
                  </a:cubicBezTo>
                  <a:cubicBezTo>
                    <a:pt x="110" y="1"/>
                    <a:pt x="129" y="44"/>
                    <a:pt x="128" y="62"/>
                  </a:cubicBezTo>
                  <a:cubicBezTo>
                    <a:pt x="127" y="97"/>
                    <a:pt x="106" y="125"/>
                    <a:pt x="110" y="161"/>
                  </a:cubicBezTo>
                  <a:cubicBezTo>
                    <a:pt x="115" y="199"/>
                    <a:pt x="138" y="217"/>
                    <a:pt x="167" y="249"/>
                  </a:cubicBezTo>
                  <a:cubicBezTo>
                    <a:pt x="23" y="277"/>
                    <a:pt x="23" y="277"/>
                    <a:pt x="23" y="277"/>
                  </a:cubicBezTo>
                  <a:cubicBezTo>
                    <a:pt x="27" y="262"/>
                    <a:pt x="52" y="233"/>
                    <a:pt x="36" y="195"/>
                  </a:cubicBezTo>
                  <a:close/>
                </a:path>
              </a:pathLst>
            </a:custGeom>
            <a:solidFill>
              <a:srgbClr val="222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7" name="任意多边形 165">
              <a:extLst>
                <a:ext uri="{FF2B5EF4-FFF2-40B4-BE49-F238E27FC236}">
                  <a16:creationId xmlns:a16="http://schemas.microsoft.com/office/drawing/2014/main" id="{95BC5BFF-0D2C-401A-9194-1612320C79D6}"/>
                </a:ext>
              </a:extLst>
            </p:cNvPr>
            <p:cNvSpPr/>
            <p:nvPr/>
          </p:nvSpPr>
          <p:spPr bwMode="auto">
            <a:xfrm>
              <a:off x="8948909" y="3876259"/>
              <a:ext cx="144132" cy="307181"/>
            </a:xfrm>
            <a:custGeom>
              <a:gdLst>
                <a:gd name="T0" fmla="*/ 92 w 94"/>
                <a:gd name="T1" fmla="*/ 49 h 200"/>
                <a:gd name="T2" fmla="*/ 83 w 94"/>
                <a:gd name="T3" fmla="*/ 87 h 200"/>
                <a:gd name="T4" fmla="*/ 37 w 94"/>
                <a:gd name="T5" fmla="*/ 182 h 200"/>
                <a:gd name="T6" fmla="*/ 25 w 94"/>
                <a:gd name="T7" fmla="*/ 195 h 200"/>
                <a:gd name="T8" fmla="*/ 8 w 94"/>
                <a:gd name="T9" fmla="*/ 197 h 200"/>
                <a:gd name="T10" fmla="*/ 1 w 94"/>
                <a:gd name="T11" fmla="*/ 173 h 200"/>
                <a:gd name="T12" fmla="*/ 22 w 94"/>
                <a:gd name="T13" fmla="*/ 54 h 200"/>
                <a:gd name="T14" fmla="*/ 40 w 94"/>
                <a:gd name="T15" fmla="*/ 13 h 200"/>
                <a:gd name="T16" fmla="*/ 81 w 94"/>
                <a:gd name="T17" fmla="*/ 6 h 200"/>
                <a:gd name="T18" fmla="*/ 92 w 94"/>
                <a:gd name="T19" fmla="*/ 49 h 20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200">
                  <a:moveTo>
                    <a:pt x="92" y="49"/>
                  </a:moveTo>
                  <a:cubicBezTo>
                    <a:pt x="91" y="62"/>
                    <a:pt x="88" y="75"/>
                    <a:pt x="83" y="87"/>
                  </a:cubicBezTo>
                  <a:cubicBezTo>
                    <a:pt x="72" y="121"/>
                    <a:pt x="56" y="153"/>
                    <a:pt x="37" y="182"/>
                  </a:cubicBezTo>
                  <a:cubicBezTo>
                    <a:pt x="33" y="187"/>
                    <a:pt x="30" y="192"/>
                    <a:pt x="25" y="195"/>
                  </a:cubicBezTo>
                  <a:cubicBezTo>
                    <a:pt x="20" y="199"/>
                    <a:pt x="13" y="200"/>
                    <a:pt x="8" y="197"/>
                  </a:cubicBezTo>
                  <a:cubicBezTo>
                    <a:pt x="1" y="193"/>
                    <a:pt x="0" y="182"/>
                    <a:pt x="1" y="173"/>
                  </a:cubicBezTo>
                  <a:cubicBezTo>
                    <a:pt x="4" y="133"/>
                    <a:pt x="13" y="93"/>
                    <a:pt x="22" y="54"/>
                  </a:cubicBezTo>
                  <a:cubicBezTo>
                    <a:pt x="25" y="39"/>
                    <a:pt x="29" y="24"/>
                    <a:pt x="40" y="13"/>
                  </a:cubicBezTo>
                  <a:cubicBezTo>
                    <a:pt x="50" y="4"/>
                    <a:pt x="69" y="0"/>
                    <a:pt x="81" y="6"/>
                  </a:cubicBezTo>
                  <a:cubicBezTo>
                    <a:pt x="94" y="13"/>
                    <a:pt x="93" y="37"/>
                    <a:pt x="92" y="49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8" name="任意多边形 166">
              <a:extLst>
                <a:ext uri="{FF2B5EF4-FFF2-40B4-BE49-F238E27FC236}">
                  <a16:creationId xmlns:a16="http://schemas.microsoft.com/office/drawing/2014/main" id="{38EC66F7-7514-4D6D-8827-033443633887}"/>
                </a:ext>
              </a:extLst>
            </p:cNvPr>
            <p:cNvSpPr/>
            <p:nvPr/>
          </p:nvSpPr>
          <p:spPr bwMode="auto">
            <a:xfrm>
              <a:off x="8804777" y="4071737"/>
              <a:ext cx="196380" cy="121611"/>
            </a:xfrm>
            <a:custGeom>
              <a:gdLst>
                <a:gd name="T0" fmla="*/ 5 w 128"/>
                <a:gd name="T1" fmla="*/ 0 h 79"/>
                <a:gd name="T2" fmla="*/ 2 w 128"/>
                <a:gd name="T3" fmla="*/ 15 h 79"/>
                <a:gd name="T4" fmla="*/ 108 w 128"/>
                <a:gd name="T5" fmla="*/ 72 h 79"/>
                <a:gd name="T6" fmla="*/ 128 w 128"/>
                <a:gd name="T7" fmla="*/ 45 h 79"/>
                <a:gd name="T8" fmla="*/ 5 w 128"/>
                <a:gd name="T9" fmla="*/ 0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9">
                  <a:moveTo>
                    <a:pt x="5" y="0"/>
                  </a:moveTo>
                  <a:cubicBezTo>
                    <a:pt x="0" y="2"/>
                    <a:pt x="0" y="10"/>
                    <a:pt x="2" y="15"/>
                  </a:cubicBezTo>
                  <a:cubicBezTo>
                    <a:pt x="8" y="29"/>
                    <a:pt x="96" y="79"/>
                    <a:pt x="108" y="72"/>
                  </a:cubicBezTo>
                  <a:cubicBezTo>
                    <a:pt x="116" y="67"/>
                    <a:pt x="128" y="53"/>
                    <a:pt x="128" y="45"/>
                  </a:cubicBezTo>
                  <a:cubicBezTo>
                    <a:pt x="127" y="34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9" name="任意多边形 167">
              <a:extLst>
                <a:ext uri="{FF2B5EF4-FFF2-40B4-BE49-F238E27FC236}">
                  <a16:creationId xmlns:a16="http://schemas.microsoft.com/office/drawing/2014/main" id="{7A7C984A-79D6-4EFB-8704-2735A5C9374F}"/>
                </a:ext>
              </a:extLst>
            </p:cNvPr>
            <p:cNvSpPr/>
            <p:nvPr/>
          </p:nvSpPr>
          <p:spPr bwMode="auto">
            <a:xfrm>
              <a:off x="8715595" y="3996068"/>
              <a:ext cx="106297" cy="106297"/>
            </a:xfrm>
            <a:custGeom>
              <a:gdLst>
                <a:gd name="T0" fmla="*/ 69 w 69"/>
                <a:gd name="T1" fmla="*/ 49 h 69"/>
                <a:gd name="T2" fmla="*/ 50 w 69"/>
                <a:gd name="T3" fmla="*/ 9 h 69"/>
                <a:gd name="T4" fmla="*/ 47 w 69"/>
                <a:gd name="T5" fmla="*/ 26 h 69"/>
                <a:gd name="T6" fmla="*/ 14 w 69"/>
                <a:gd name="T7" fmla="*/ 5 h 69"/>
                <a:gd name="T8" fmla="*/ 66 w 69"/>
                <a:gd name="T9" fmla="*/ 69 h 69"/>
                <a:gd name="T10" fmla="*/ 69 w 69"/>
                <a:gd name="T11" fmla="*/ 49 h 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69">
                  <a:moveTo>
                    <a:pt x="69" y="49"/>
                  </a:moveTo>
                  <a:cubicBezTo>
                    <a:pt x="62" y="34"/>
                    <a:pt x="57" y="16"/>
                    <a:pt x="50" y="9"/>
                  </a:cubicBezTo>
                  <a:cubicBezTo>
                    <a:pt x="44" y="4"/>
                    <a:pt x="48" y="18"/>
                    <a:pt x="47" y="26"/>
                  </a:cubicBezTo>
                  <a:cubicBezTo>
                    <a:pt x="37" y="8"/>
                    <a:pt x="29" y="10"/>
                    <a:pt x="14" y="5"/>
                  </a:cubicBezTo>
                  <a:cubicBezTo>
                    <a:pt x="0" y="0"/>
                    <a:pt x="42" y="66"/>
                    <a:pt x="66" y="69"/>
                  </a:cubicBezTo>
                  <a:lnTo>
                    <a:pt x="69" y="49"/>
                  </a:ln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0" name="任意多边形 168">
              <a:extLst>
                <a:ext uri="{FF2B5EF4-FFF2-40B4-BE49-F238E27FC236}">
                  <a16:creationId xmlns:a16="http://schemas.microsoft.com/office/drawing/2014/main" id="{1789B560-8ED5-4D4F-A7E4-6332E8C51B19}"/>
                </a:ext>
              </a:extLst>
            </p:cNvPr>
            <p:cNvSpPr/>
            <p:nvPr/>
          </p:nvSpPr>
          <p:spPr bwMode="auto">
            <a:xfrm>
              <a:off x="8988545" y="3751945"/>
              <a:ext cx="80174" cy="135124"/>
            </a:xfrm>
            <a:custGeom>
              <a:gdLst>
                <a:gd name="T0" fmla="*/ 42 w 52"/>
                <a:gd name="T1" fmla="*/ 4 h 88"/>
                <a:gd name="T2" fmla="*/ 11 w 52"/>
                <a:gd name="T3" fmla="*/ 17 h 88"/>
                <a:gd name="T4" fmla="*/ 2 w 52"/>
                <a:gd name="T5" fmla="*/ 83 h 88"/>
                <a:gd name="T6" fmla="*/ 48 w 52"/>
                <a:gd name="T7" fmla="*/ 66 h 88"/>
                <a:gd name="T8" fmla="*/ 42 w 52"/>
                <a:gd name="T9" fmla="*/ 4 h 8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88">
                  <a:moveTo>
                    <a:pt x="42" y="4"/>
                  </a:moveTo>
                  <a:cubicBezTo>
                    <a:pt x="40" y="0"/>
                    <a:pt x="12" y="14"/>
                    <a:pt x="11" y="17"/>
                  </a:cubicBezTo>
                  <a:cubicBezTo>
                    <a:pt x="9" y="21"/>
                    <a:pt x="7" y="59"/>
                    <a:pt x="2" y="83"/>
                  </a:cubicBezTo>
                  <a:cubicBezTo>
                    <a:pt x="0" y="88"/>
                    <a:pt x="52" y="72"/>
                    <a:pt x="48" y="66"/>
                  </a:cubicBezTo>
                  <a:cubicBezTo>
                    <a:pt x="42" y="56"/>
                    <a:pt x="36" y="17"/>
                    <a:pt x="42" y="4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1" name="任意多边形 169">
              <a:extLst>
                <a:ext uri="{FF2B5EF4-FFF2-40B4-BE49-F238E27FC236}">
                  <a16:creationId xmlns:a16="http://schemas.microsoft.com/office/drawing/2014/main" id="{C83AFF8F-5362-4405-8A12-2C2DA4274ACF}"/>
                </a:ext>
              </a:extLst>
            </p:cNvPr>
            <p:cNvSpPr/>
            <p:nvPr/>
          </p:nvSpPr>
          <p:spPr bwMode="auto">
            <a:xfrm>
              <a:off x="8925488" y="3644747"/>
              <a:ext cx="147735" cy="176561"/>
            </a:xfrm>
            <a:custGeom>
              <a:gdLst>
                <a:gd name="T0" fmla="*/ 4 w 96"/>
                <a:gd name="T1" fmla="*/ 40 h 115"/>
                <a:gd name="T2" fmla="*/ 80 w 96"/>
                <a:gd name="T3" fmla="*/ 13 h 115"/>
                <a:gd name="T4" fmla="*/ 95 w 96"/>
                <a:gd name="T5" fmla="*/ 48 h 115"/>
                <a:gd name="T6" fmla="*/ 88 w 96"/>
                <a:gd name="T7" fmla="*/ 71 h 115"/>
                <a:gd name="T8" fmla="*/ 61 w 96"/>
                <a:gd name="T9" fmla="*/ 87 h 115"/>
                <a:gd name="T10" fmla="*/ 29 w 96"/>
                <a:gd name="T11" fmla="*/ 115 h 115"/>
                <a:gd name="T12" fmla="*/ 15 w 96"/>
                <a:gd name="T13" fmla="*/ 107 h 115"/>
                <a:gd name="T14" fmla="*/ 8 w 96"/>
                <a:gd name="T15" fmla="*/ 91 h 115"/>
                <a:gd name="T16" fmla="*/ 4 w 96"/>
                <a:gd name="T17" fmla="*/ 40 h 1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15">
                  <a:moveTo>
                    <a:pt x="4" y="40"/>
                  </a:moveTo>
                  <a:cubicBezTo>
                    <a:pt x="14" y="0"/>
                    <a:pt x="68" y="9"/>
                    <a:pt x="80" y="13"/>
                  </a:cubicBezTo>
                  <a:cubicBezTo>
                    <a:pt x="93" y="16"/>
                    <a:pt x="94" y="35"/>
                    <a:pt x="95" y="48"/>
                  </a:cubicBezTo>
                  <a:cubicBezTo>
                    <a:pt x="96" y="56"/>
                    <a:pt x="93" y="64"/>
                    <a:pt x="88" y="71"/>
                  </a:cubicBezTo>
                  <a:cubicBezTo>
                    <a:pt x="83" y="77"/>
                    <a:pt x="62" y="87"/>
                    <a:pt x="61" y="87"/>
                  </a:cubicBezTo>
                  <a:cubicBezTo>
                    <a:pt x="54" y="100"/>
                    <a:pt x="41" y="115"/>
                    <a:pt x="29" y="115"/>
                  </a:cubicBezTo>
                  <a:cubicBezTo>
                    <a:pt x="23" y="115"/>
                    <a:pt x="18" y="111"/>
                    <a:pt x="15" y="107"/>
                  </a:cubicBezTo>
                  <a:cubicBezTo>
                    <a:pt x="11" y="102"/>
                    <a:pt x="9" y="96"/>
                    <a:pt x="8" y="91"/>
                  </a:cubicBezTo>
                  <a:cubicBezTo>
                    <a:pt x="2" y="74"/>
                    <a:pt x="0" y="57"/>
                    <a:pt x="4" y="40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2" name="任意多边形 170">
              <a:extLst>
                <a:ext uri="{FF2B5EF4-FFF2-40B4-BE49-F238E27FC236}">
                  <a16:creationId xmlns:a16="http://schemas.microsoft.com/office/drawing/2014/main" id="{A073D17A-108C-416A-8D4F-4D54D7CD323E}"/>
                </a:ext>
              </a:extLst>
            </p:cNvPr>
            <p:cNvSpPr/>
            <p:nvPr/>
          </p:nvSpPr>
          <p:spPr bwMode="auto">
            <a:xfrm>
              <a:off x="8922785" y="3625830"/>
              <a:ext cx="169355" cy="175661"/>
            </a:xfrm>
            <a:custGeom>
              <a:gdLst>
                <a:gd name="T0" fmla="*/ 100 w 110"/>
                <a:gd name="T1" fmla="*/ 75 h 114"/>
                <a:gd name="T2" fmla="*/ 109 w 110"/>
                <a:gd name="T3" fmla="*/ 55 h 114"/>
                <a:gd name="T4" fmla="*/ 102 w 110"/>
                <a:gd name="T5" fmla="*/ 30 h 114"/>
                <a:gd name="T6" fmla="*/ 53 w 110"/>
                <a:gd name="T7" fmla="*/ 0 h 114"/>
                <a:gd name="T8" fmla="*/ 3 w 110"/>
                <a:gd name="T9" fmla="*/ 43 h 114"/>
                <a:gd name="T10" fmla="*/ 15 w 110"/>
                <a:gd name="T11" fmla="*/ 53 h 114"/>
                <a:gd name="T12" fmla="*/ 44 w 110"/>
                <a:gd name="T13" fmla="*/ 64 h 114"/>
                <a:gd name="T14" fmla="*/ 67 w 110"/>
                <a:gd name="T15" fmla="*/ 93 h 114"/>
                <a:gd name="T16" fmla="*/ 83 w 110"/>
                <a:gd name="T17" fmla="*/ 114 h 114"/>
                <a:gd name="T18" fmla="*/ 100 w 110"/>
                <a:gd name="T19" fmla="*/ 75 h 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14">
                  <a:moveTo>
                    <a:pt x="100" y="75"/>
                  </a:moveTo>
                  <a:cubicBezTo>
                    <a:pt x="104" y="69"/>
                    <a:pt x="108" y="62"/>
                    <a:pt x="109" y="55"/>
                  </a:cubicBezTo>
                  <a:cubicBezTo>
                    <a:pt x="110" y="46"/>
                    <a:pt x="107" y="37"/>
                    <a:pt x="102" y="30"/>
                  </a:cubicBezTo>
                  <a:cubicBezTo>
                    <a:pt x="93" y="17"/>
                    <a:pt x="71" y="1"/>
                    <a:pt x="53" y="0"/>
                  </a:cubicBezTo>
                  <a:cubicBezTo>
                    <a:pt x="34" y="0"/>
                    <a:pt x="0" y="19"/>
                    <a:pt x="3" y="43"/>
                  </a:cubicBezTo>
                  <a:cubicBezTo>
                    <a:pt x="4" y="50"/>
                    <a:pt x="8" y="50"/>
                    <a:pt x="15" y="53"/>
                  </a:cubicBezTo>
                  <a:cubicBezTo>
                    <a:pt x="24" y="56"/>
                    <a:pt x="36" y="58"/>
                    <a:pt x="44" y="64"/>
                  </a:cubicBezTo>
                  <a:cubicBezTo>
                    <a:pt x="53" y="71"/>
                    <a:pt x="49" y="88"/>
                    <a:pt x="67" y="93"/>
                  </a:cubicBezTo>
                  <a:cubicBezTo>
                    <a:pt x="73" y="95"/>
                    <a:pt x="79" y="105"/>
                    <a:pt x="83" y="114"/>
                  </a:cubicBezTo>
                  <a:cubicBezTo>
                    <a:pt x="88" y="108"/>
                    <a:pt x="95" y="80"/>
                    <a:pt x="100" y="75"/>
                  </a:cubicBezTo>
                  <a:close/>
                </a:path>
              </a:pathLst>
            </a:custGeom>
            <a:solidFill>
              <a:srgbClr val="CC3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3" name="任意多边形 171">
              <a:extLst>
                <a:ext uri="{FF2B5EF4-FFF2-40B4-BE49-F238E27FC236}">
                  <a16:creationId xmlns:a16="http://schemas.microsoft.com/office/drawing/2014/main" id="{1911C20B-4D74-4FBA-B45A-1D79FC7560A5}"/>
                </a:ext>
              </a:extLst>
            </p:cNvPr>
            <p:cNvSpPr/>
            <p:nvPr/>
          </p:nvSpPr>
          <p:spPr bwMode="auto">
            <a:xfrm>
              <a:off x="9007462" y="3740234"/>
              <a:ext cx="35132" cy="39636"/>
            </a:xfrm>
            <a:custGeom>
              <a:gdLst>
                <a:gd name="T0" fmla="*/ 20 w 23"/>
                <a:gd name="T1" fmla="*/ 4 h 26"/>
                <a:gd name="T2" fmla="*/ 22 w 23"/>
                <a:gd name="T3" fmla="*/ 7 h 26"/>
                <a:gd name="T4" fmla="*/ 20 w 23"/>
                <a:gd name="T5" fmla="*/ 19 h 26"/>
                <a:gd name="T6" fmla="*/ 10 w 23"/>
                <a:gd name="T7" fmla="*/ 26 h 26"/>
                <a:gd name="T8" fmla="*/ 5 w 23"/>
                <a:gd name="T9" fmla="*/ 25 h 26"/>
                <a:gd name="T10" fmla="*/ 5 w 23"/>
                <a:gd name="T11" fmla="*/ 8 h 26"/>
                <a:gd name="T12" fmla="*/ 20 w 23"/>
                <a:gd name="T13" fmla="*/ 4 h 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6">
                  <a:moveTo>
                    <a:pt x="20" y="4"/>
                  </a:moveTo>
                  <a:cubicBezTo>
                    <a:pt x="21" y="5"/>
                    <a:pt x="22" y="6"/>
                    <a:pt x="22" y="7"/>
                  </a:cubicBezTo>
                  <a:cubicBezTo>
                    <a:pt x="23" y="11"/>
                    <a:pt x="22" y="16"/>
                    <a:pt x="20" y="19"/>
                  </a:cubicBezTo>
                  <a:cubicBezTo>
                    <a:pt x="18" y="22"/>
                    <a:pt x="14" y="25"/>
                    <a:pt x="10" y="26"/>
                  </a:cubicBezTo>
                  <a:cubicBezTo>
                    <a:pt x="8" y="26"/>
                    <a:pt x="7" y="26"/>
                    <a:pt x="5" y="25"/>
                  </a:cubicBezTo>
                  <a:cubicBezTo>
                    <a:pt x="0" y="22"/>
                    <a:pt x="3" y="12"/>
                    <a:pt x="5" y="8"/>
                  </a:cubicBezTo>
                  <a:cubicBezTo>
                    <a:pt x="8" y="4"/>
                    <a:pt x="16" y="0"/>
                    <a:pt x="20" y="4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4" name="任意多边形 172">
              <a:extLst>
                <a:ext uri="{FF2B5EF4-FFF2-40B4-BE49-F238E27FC236}">
                  <a16:creationId xmlns:a16="http://schemas.microsoft.com/office/drawing/2014/main" id="{013A78BD-0161-4533-9204-AE58DD470906}"/>
                </a:ext>
              </a:extLst>
            </p:cNvPr>
            <p:cNvSpPr/>
            <p:nvPr/>
          </p:nvSpPr>
          <p:spPr bwMode="auto">
            <a:xfrm>
              <a:off x="9064214" y="3749243"/>
              <a:ext cx="124314" cy="219801"/>
            </a:xfrm>
            <a:custGeom>
              <a:gdLst>
                <a:gd name="T0" fmla="*/ 28 w 81"/>
                <a:gd name="T1" fmla="*/ 10 h 143"/>
                <a:gd name="T2" fmla="*/ 38 w 81"/>
                <a:gd name="T3" fmla="*/ 38 h 143"/>
                <a:gd name="T4" fmla="*/ 31 w 81"/>
                <a:gd name="T5" fmla="*/ 66 h 143"/>
                <a:gd name="T6" fmla="*/ 39 w 81"/>
                <a:gd name="T7" fmla="*/ 88 h 143"/>
                <a:gd name="T8" fmla="*/ 78 w 81"/>
                <a:gd name="T9" fmla="*/ 134 h 143"/>
                <a:gd name="T10" fmla="*/ 81 w 81"/>
                <a:gd name="T11" fmla="*/ 139 h 143"/>
                <a:gd name="T12" fmla="*/ 74 w 81"/>
                <a:gd name="T13" fmla="*/ 143 h 143"/>
                <a:gd name="T14" fmla="*/ 44 w 81"/>
                <a:gd name="T15" fmla="*/ 141 h 143"/>
                <a:gd name="T16" fmla="*/ 18 w 81"/>
                <a:gd name="T17" fmla="*/ 127 h 143"/>
                <a:gd name="T18" fmla="*/ 4 w 81"/>
                <a:gd name="T19" fmla="*/ 96 h 143"/>
                <a:gd name="T20" fmla="*/ 10 w 81"/>
                <a:gd name="T21" fmla="*/ 63 h 143"/>
                <a:gd name="T22" fmla="*/ 17 w 81"/>
                <a:gd name="T23" fmla="*/ 45 h 143"/>
                <a:gd name="T24" fmla="*/ 16 w 81"/>
                <a:gd name="T25" fmla="*/ 26 h 143"/>
                <a:gd name="T26" fmla="*/ 4 w 81"/>
                <a:gd name="T27" fmla="*/ 14 h 143"/>
                <a:gd name="T28" fmla="*/ 0 w 81"/>
                <a:gd name="T29" fmla="*/ 4 h 143"/>
                <a:gd name="T30" fmla="*/ 8 w 81"/>
                <a:gd name="T31" fmla="*/ 1 h 143"/>
                <a:gd name="T32" fmla="*/ 28 w 81"/>
                <a:gd name="T33" fmla="*/ 10 h 1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143">
                  <a:moveTo>
                    <a:pt x="28" y="10"/>
                  </a:moveTo>
                  <a:cubicBezTo>
                    <a:pt x="36" y="17"/>
                    <a:pt x="40" y="27"/>
                    <a:pt x="38" y="38"/>
                  </a:cubicBezTo>
                  <a:cubicBezTo>
                    <a:pt x="37" y="47"/>
                    <a:pt x="31" y="56"/>
                    <a:pt x="31" y="66"/>
                  </a:cubicBezTo>
                  <a:cubicBezTo>
                    <a:pt x="31" y="74"/>
                    <a:pt x="35" y="82"/>
                    <a:pt x="39" y="88"/>
                  </a:cubicBezTo>
                  <a:cubicBezTo>
                    <a:pt x="49" y="106"/>
                    <a:pt x="62" y="121"/>
                    <a:pt x="78" y="134"/>
                  </a:cubicBezTo>
                  <a:cubicBezTo>
                    <a:pt x="79" y="135"/>
                    <a:pt x="81" y="137"/>
                    <a:pt x="81" y="139"/>
                  </a:cubicBezTo>
                  <a:cubicBezTo>
                    <a:pt x="80" y="142"/>
                    <a:pt x="77" y="143"/>
                    <a:pt x="74" y="143"/>
                  </a:cubicBezTo>
                  <a:cubicBezTo>
                    <a:pt x="64" y="143"/>
                    <a:pt x="54" y="143"/>
                    <a:pt x="44" y="141"/>
                  </a:cubicBezTo>
                  <a:cubicBezTo>
                    <a:pt x="34" y="138"/>
                    <a:pt x="25" y="134"/>
                    <a:pt x="18" y="127"/>
                  </a:cubicBezTo>
                  <a:cubicBezTo>
                    <a:pt x="10" y="119"/>
                    <a:pt x="5" y="108"/>
                    <a:pt x="4" y="96"/>
                  </a:cubicBezTo>
                  <a:cubicBezTo>
                    <a:pt x="3" y="85"/>
                    <a:pt x="6" y="74"/>
                    <a:pt x="10" y="63"/>
                  </a:cubicBezTo>
                  <a:cubicBezTo>
                    <a:pt x="12" y="57"/>
                    <a:pt x="16" y="52"/>
                    <a:pt x="17" y="45"/>
                  </a:cubicBezTo>
                  <a:cubicBezTo>
                    <a:pt x="19" y="39"/>
                    <a:pt x="19" y="32"/>
                    <a:pt x="16" y="26"/>
                  </a:cubicBezTo>
                  <a:cubicBezTo>
                    <a:pt x="13" y="21"/>
                    <a:pt x="7" y="18"/>
                    <a:pt x="4" y="14"/>
                  </a:cubicBezTo>
                  <a:cubicBezTo>
                    <a:pt x="2" y="11"/>
                    <a:pt x="0" y="7"/>
                    <a:pt x="0" y="4"/>
                  </a:cubicBezTo>
                  <a:cubicBezTo>
                    <a:pt x="1" y="0"/>
                    <a:pt x="5" y="1"/>
                    <a:pt x="8" y="1"/>
                  </a:cubicBezTo>
                  <a:cubicBezTo>
                    <a:pt x="15" y="2"/>
                    <a:pt x="23" y="5"/>
                    <a:pt x="28" y="10"/>
                  </a:cubicBezTo>
                  <a:close/>
                </a:path>
              </a:pathLst>
            </a:custGeom>
            <a:solidFill>
              <a:srgbClr val="CC34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5" name="任意多边形 173">
              <a:extLst>
                <a:ext uri="{FF2B5EF4-FFF2-40B4-BE49-F238E27FC236}">
                  <a16:creationId xmlns:a16="http://schemas.microsoft.com/office/drawing/2014/main" id="{060A5782-3ABE-4AD0-B1F5-7D18EF150F03}"/>
                </a:ext>
              </a:extLst>
            </p:cNvPr>
            <p:cNvSpPr/>
            <p:nvPr/>
          </p:nvSpPr>
          <p:spPr bwMode="auto">
            <a:xfrm>
              <a:off x="9053405" y="3742937"/>
              <a:ext cx="38736" cy="36934"/>
            </a:xfrm>
            <a:custGeom>
              <a:gdLst>
                <a:gd name="T0" fmla="*/ 22 w 25"/>
                <a:gd name="T1" fmla="*/ 13 h 24"/>
                <a:gd name="T2" fmla="*/ 16 w 25"/>
                <a:gd name="T3" fmla="*/ 19 h 24"/>
                <a:gd name="T4" fmla="*/ 10 w 25"/>
                <a:gd name="T5" fmla="*/ 23 h 24"/>
                <a:gd name="T6" fmla="*/ 4 w 25"/>
                <a:gd name="T7" fmla="*/ 23 h 24"/>
                <a:gd name="T8" fmla="*/ 0 w 25"/>
                <a:gd name="T9" fmla="*/ 15 h 24"/>
                <a:gd name="T10" fmla="*/ 11 w 25"/>
                <a:gd name="T11" fmla="*/ 0 h 24"/>
                <a:gd name="T12" fmla="*/ 22 w 25"/>
                <a:gd name="T13" fmla="*/ 13 h 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4">
                  <a:moveTo>
                    <a:pt x="22" y="13"/>
                  </a:moveTo>
                  <a:cubicBezTo>
                    <a:pt x="20" y="15"/>
                    <a:pt x="18" y="17"/>
                    <a:pt x="16" y="19"/>
                  </a:cubicBezTo>
                  <a:cubicBezTo>
                    <a:pt x="15" y="21"/>
                    <a:pt x="13" y="22"/>
                    <a:pt x="10" y="23"/>
                  </a:cubicBezTo>
                  <a:cubicBezTo>
                    <a:pt x="8" y="24"/>
                    <a:pt x="6" y="24"/>
                    <a:pt x="4" y="23"/>
                  </a:cubicBezTo>
                  <a:cubicBezTo>
                    <a:pt x="1" y="21"/>
                    <a:pt x="0" y="18"/>
                    <a:pt x="0" y="15"/>
                  </a:cubicBezTo>
                  <a:cubicBezTo>
                    <a:pt x="1" y="10"/>
                    <a:pt x="5" y="1"/>
                    <a:pt x="11" y="0"/>
                  </a:cubicBezTo>
                  <a:cubicBezTo>
                    <a:pt x="18" y="0"/>
                    <a:pt x="25" y="5"/>
                    <a:pt x="22" y="13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6" name="任意多边形 174">
              <a:extLst>
                <a:ext uri="{FF2B5EF4-FFF2-40B4-BE49-F238E27FC236}">
                  <a16:creationId xmlns:a16="http://schemas.microsoft.com/office/drawing/2014/main" id="{BF26E435-DC49-4A66-A7FC-AC7298AC3522}"/>
                </a:ext>
              </a:extLst>
            </p:cNvPr>
            <p:cNvSpPr/>
            <p:nvPr/>
          </p:nvSpPr>
          <p:spPr bwMode="auto">
            <a:xfrm>
              <a:off x="5337507" y="1970117"/>
              <a:ext cx="316189" cy="217099"/>
            </a:xfrm>
            <a:custGeom>
              <a:gdLst>
                <a:gd name="T0" fmla="*/ 131 w 206"/>
                <a:gd name="T1" fmla="*/ 31 h 141"/>
                <a:gd name="T2" fmla="*/ 19 w 206"/>
                <a:gd name="T3" fmla="*/ 0 h 141"/>
                <a:gd name="T4" fmla="*/ 1 w 206"/>
                <a:gd name="T5" fmla="*/ 8 h 141"/>
                <a:gd name="T6" fmla="*/ 2 w 206"/>
                <a:gd name="T7" fmla="*/ 19 h 141"/>
                <a:gd name="T8" fmla="*/ 9 w 206"/>
                <a:gd name="T9" fmla="*/ 28 h 141"/>
                <a:gd name="T10" fmla="*/ 113 w 206"/>
                <a:gd name="T11" fmla="*/ 113 h 141"/>
                <a:gd name="T12" fmla="*/ 148 w 206"/>
                <a:gd name="T13" fmla="*/ 135 h 141"/>
                <a:gd name="T14" fmla="*/ 188 w 206"/>
                <a:gd name="T15" fmla="*/ 136 h 141"/>
                <a:gd name="T16" fmla="*/ 205 w 206"/>
                <a:gd name="T17" fmla="*/ 119 h 141"/>
                <a:gd name="T18" fmla="*/ 197 w 206"/>
                <a:gd name="T19" fmla="*/ 100 h 141"/>
                <a:gd name="T20" fmla="*/ 159 w 206"/>
                <a:gd name="T21" fmla="*/ 53 h 141"/>
                <a:gd name="T22" fmla="*/ 131 w 206"/>
                <a:gd name="T23" fmla="*/ 31 h 14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6" h="141">
                  <a:moveTo>
                    <a:pt x="131" y="31"/>
                  </a:moveTo>
                  <a:cubicBezTo>
                    <a:pt x="98" y="11"/>
                    <a:pt x="58" y="0"/>
                    <a:pt x="19" y="0"/>
                  </a:cubicBezTo>
                  <a:cubicBezTo>
                    <a:pt x="12" y="0"/>
                    <a:pt x="4" y="2"/>
                    <a:pt x="1" y="8"/>
                  </a:cubicBezTo>
                  <a:cubicBezTo>
                    <a:pt x="0" y="12"/>
                    <a:pt x="0" y="16"/>
                    <a:pt x="2" y="19"/>
                  </a:cubicBezTo>
                  <a:cubicBezTo>
                    <a:pt x="4" y="23"/>
                    <a:pt x="7" y="25"/>
                    <a:pt x="9" y="28"/>
                  </a:cubicBezTo>
                  <a:cubicBezTo>
                    <a:pt x="41" y="60"/>
                    <a:pt x="77" y="86"/>
                    <a:pt x="113" y="113"/>
                  </a:cubicBezTo>
                  <a:cubicBezTo>
                    <a:pt x="124" y="121"/>
                    <a:pt x="135" y="129"/>
                    <a:pt x="148" y="135"/>
                  </a:cubicBezTo>
                  <a:cubicBezTo>
                    <a:pt x="161" y="140"/>
                    <a:pt x="176" y="141"/>
                    <a:pt x="188" y="136"/>
                  </a:cubicBezTo>
                  <a:cubicBezTo>
                    <a:pt x="195" y="133"/>
                    <a:pt x="204" y="127"/>
                    <a:pt x="205" y="119"/>
                  </a:cubicBezTo>
                  <a:cubicBezTo>
                    <a:pt x="206" y="113"/>
                    <a:pt x="200" y="105"/>
                    <a:pt x="197" y="100"/>
                  </a:cubicBezTo>
                  <a:cubicBezTo>
                    <a:pt x="187" y="82"/>
                    <a:pt x="174" y="66"/>
                    <a:pt x="159" y="53"/>
                  </a:cubicBezTo>
                  <a:cubicBezTo>
                    <a:pt x="150" y="45"/>
                    <a:pt x="141" y="38"/>
                    <a:pt x="131" y="31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7" name="任意多边形 175">
              <a:extLst>
                <a:ext uri="{FF2B5EF4-FFF2-40B4-BE49-F238E27FC236}">
                  <a16:creationId xmlns:a16="http://schemas.microsoft.com/office/drawing/2014/main" id="{3607984A-F327-4CCA-80F1-857669AFA786}"/>
                </a:ext>
              </a:extLst>
            </p:cNvPr>
            <p:cNvSpPr/>
            <p:nvPr/>
          </p:nvSpPr>
          <p:spPr bwMode="auto">
            <a:xfrm>
              <a:off x="5313185" y="1939489"/>
              <a:ext cx="231512" cy="164851"/>
            </a:xfrm>
            <a:custGeom>
              <a:gdLst>
                <a:gd name="T0" fmla="*/ 9 w 151"/>
                <a:gd name="T1" fmla="*/ 33 h 107"/>
                <a:gd name="T2" fmla="*/ 3 w 151"/>
                <a:gd name="T3" fmla="*/ 14 h 107"/>
                <a:gd name="T4" fmla="*/ 26 w 151"/>
                <a:gd name="T5" fmla="*/ 2 h 107"/>
                <a:gd name="T6" fmla="*/ 151 w 151"/>
                <a:gd name="T7" fmla="*/ 43 h 107"/>
                <a:gd name="T8" fmla="*/ 90 w 151"/>
                <a:gd name="T9" fmla="*/ 107 h 107"/>
                <a:gd name="T10" fmla="*/ 9 w 151"/>
                <a:gd name="T11" fmla="*/ 33 h 1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07">
                  <a:moveTo>
                    <a:pt x="9" y="33"/>
                  </a:moveTo>
                  <a:cubicBezTo>
                    <a:pt x="5" y="28"/>
                    <a:pt x="0" y="21"/>
                    <a:pt x="3" y="14"/>
                  </a:cubicBezTo>
                  <a:cubicBezTo>
                    <a:pt x="5" y="7"/>
                    <a:pt x="19" y="3"/>
                    <a:pt x="26" y="2"/>
                  </a:cubicBezTo>
                  <a:cubicBezTo>
                    <a:pt x="72" y="0"/>
                    <a:pt x="114" y="16"/>
                    <a:pt x="151" y="43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60" y="86"/>
                    <a:pt x="33" y="61"/>
                    <a:pt x="9" y="33"/>
                  </a:cubicBezTo>
                  <a:close/>
                </a:path>
              </a:pathLst>
            </a:custGeom>
            <a:solidFill>
              <a:srgbClr val="818B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8" name="任意多边形 176">
              <a:extLst>
                <a:ext uri="{FF2B5EF4-FFF2-40B4-BE49-F238E27FC236}">
                  <a16:creationId xmlns:a16="http://schemas.microsoft.com/office/drawing/2014/main" id="{A2B2CFAD-2428-4014-B05A-8679D1C6CFE5}"/>
                </a:ext>
              </a:extLst>
            </p:cNvPr>
            <p:cNvSpPr/>
            <p:nvPr/>
          </p:nvSpPr>
          <p:spPr bwMode="auto">
            <a:xfrm>
              <a:off x="5568118" y="2074612"/>
              <a:ext cx="281057" cy="108099"/>
            </a:xfrm>
            <a:custGeom>
              <a:gdLst>
                <a:gd name="T0" fmla="*/ 176 w 183"/>
                <a:gd name="T1" fmla="*/ 2 h 70"/>
                <a:gd name="T2" fmla="*/ 181 w 183"/>
                <a:gd name="T3" fmla="*/ 20 h 70"/>
                <a:gd name="T4" fmla="*/ 25 w 183"/>
                <a:gd name="T5" fmla="*/ 70 h 70"/>
                <a:gd name="T6" fmla="*/ 4 w 183"/>
                <a:gd name="T7" fmla="*/ 64 h 70"/>
                <a:gd name="T8" fmla="*/ 2 w 183"/>
                <a:gd name="T9" fmla="*/ 45 h 70"/>
                <a:gd name="T10" fmla="*/ 19 w 183"/>
                <a:gd name="T11" fmla="*/ 14 h 70"/>
                <a:gd name="T12" fmla="*/ 39 w 183"/>
                <a:gd name="T13" fmla="*/ 10 h 70"/>
                <a:gd name="T14" fmla="*/ 176 w 183"/>
                <a:gd name="T15" fmla="*/ 2 h 7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3" h="70">
                  <a:moveTo>
                    <a:pt x="176" y="2"/>
                  </a:moveTo>
                  <a:cubicBezTo>
                    <a:pt x="182" y="5"/>
                    <a:pt x="183" y="14"/>
                    <a:pt x="181" y="20"/>
                  </a:cubicBezTo>
                  <a:cubicBezTo>
                    <a:pt x="178" y="27"/>
                    <a:pt x="50" y="69"/>
                    <a:pt x="25" y="70"/>
                  </a:cubicBezTo>
                  <a:cubicBezTo>
                    <a:pt x="18" y="70"/>
                    <a:pt x="9" y="70"/>
                    <a:pt x="4" y="64"/>
                  </a:cubicBezTo>
                  <a:cubicBezTo>
                    <a:pt x="0" y="59"/>
                    <a:pt x="1" y="52"/>
                    <a:pt x="2" y="45"/>
                  </a:cubicBezTo>
                  <a:cubicBezTo>
                    <a:pt x="5" y="34"/>
                    <a:pt x="11" y="22"/>
                    <a:pt x="19" y="14"/>
                  </a:cubicBezTo>
                  <a:cubicBezTo>
                    <a:pt x="25" y="9"/>
                    <a:pt x="32" y="11"/>
                    <a:pt x="39" y="10"/>
                  </a:cubicBezTo>
                  <a:cubicBezTo>
                    <a:pt x="65" y="9"/>
                    <a:pt x="172" y="0"/>
                    <a:pt x="176" y="2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9" name="任意多边形 177">
              <a:extLst>
                <a:ext uri="{FF2B5EF4-FFF2-40B4-BE49-F238E27FC236}">
                  <a16:creationId xmlns:a16="http://schemas.microsoft.com/office/drawing/2014/main" id="{3A239DEE-053A-4E4D-81C8-5FB80B0195B4}"/>
                </a:ext>
              </a:extLst>
            </p:cNvPr>
            <p:cNvSpPr/>
            <p:nvPr/>
          </p:nvSpPr>
          <p:spPr bwMode="auto">
            <a:xfrm>
              <a:off x="5812241" y="2054794"/>
              <a:ext cx="130620" cy="80174"/>
            </a:xfrm>
            <a:custGeom>
              <a:gdLst>
                <a:gd name="T0" fmla="*/ 27 w 85"/>
                <a:gd name="T1" fmla="*/ 3 h 52"/>
                <a:gd name="T2" fmla="*/ 36 w 85"/>
                <a:gd name="T3" fmla="*/ 3 h 52"/>
                <a:gd name="T4" fmla="*/ 34 w 85"/>
                <a:gd name="T5" fmla="*/ 9 h 52"/>
                <a:gd name="T6" fmla="*/ 30 w 85"/>
                <a:gd name="T7" fmla="*/ 13 h 52"/>
                <a:gd name="T8" fmla="*/ 35 w 85"/>
                <a:gd name="T9" fmla="*/ 21 h 52"/>
                <a:gd name="T10" fmla="*/ 45 w 85"/>
                <a:gd name="T11" fmla="*/ 21 h 52"/>
                <a:gd name="T12" fmla="*/ 73 w 85"/>
                <a:gd name="T13" fmla="*/ 16 h 52"/>
                <a:gd name="T14" fmla="*/ 83 w 85"/>
                <a:gd name="T15" fmla="*/ 19 h 52"/>
                <a:gd name="T16" fmla="*/ 83 w 85"/>
                <a:gd name="T17" fmla="*/ 27 h 52"/>
                <a:gd name="T18" fmla="*/ 57 w 85"/>
                <a:gd name="T19" fmla="*/ 49 h 52"/>
                <a:gd name="T20" fmla="*/ 24 w 85"/>
                <a:gd name="T21" fmla="*/ 47 h 52"/>
                <a:gd name="T22" fmla="*/ 9 w 85"/>
                <a:gd name="T23" fmla="*/ 33 h 52"/>
                <a:gd name="T24" fmla="*/ 27 w 85"/>
                <a:gd name="T25" fmla="*/ 3 h 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52">
                  <a:moveTo>
                    <a:pt x="27" y="3"/>
                  </a:moveTo>
                  <a:cubicBezTo>
                    <a:pt x="30" y="2"/>
                    <a:pt x="35" y="0"/>
                    <a:pt x="36" y="3"/>
                  </a:cubicBezTo>
                  <a:cubicBezTo>
                    <a:pt x="37" y="5"/>
                    <a:pt x="36" y="7"/>
                    <a:pt x="34" y="9"/>
                  </a:cubicBezTo>
                  <a:cubicBezTo>
                    <a:pt x="33" y="10"/>
                    <a:pt x="31" y="11"/>
                    <a:pt x="30" y="13"/>
                  </a:cubicBezTo>
                  <a:cubicBezTo>
                    <a:pt x="29" y="16"/>
                    <a:pt x="32" y="20"/>
                    <a:pt x="35" y="21"/>
                  </a:cubicBezTo>
                  <a:cubicBezTo>
                    <a:pt x="38" y="22"/>
                    <a:pt x="42" y="22"/>
                    <a:pt x="45" y="21"/>
                  </a:cubicBezTo>
                  <a:cubicBezTo>
                    <a:pt x="54" y="20"/>
                    <a:pt x="64" y="18"/>
                    <a:pt x="73" y="16"/>
                  </a:cubicBezTo>
                  <a:cubicBezTo>
                    <a:pt x="77" y="15"/>
                    <a:pt x="81" y="15"/>
                    <a:pt x="83" y="19"/>
                  </a:cubicBezTo>
                  <a:cubicBezTo>
                    <a:pt x="85" y="21"/>
                    <a:pt x="84" y="24"/>
                    <a:pt x="83" y="27"/>
                  </a:cubicBezTo>
                  <a:cubicBezTo>
                    <a:pt x="77" y="37"/>
                    <a:pt x="68" y="45"/>
                    <a:pt x="57" y="49"/>
                  </a:cubicBezTo>
                  <a:cubicBezTo>
                    <a:pt x="47" y="52"/>
                    <a:pt x="34" y="52"/>
                    <a:pt x="24" y="47"/>
                  </a:cubicBezTo>
                  <a:cubicBezTo>
                    <a:pt x="18" y="44"/>
                    <a:pt x="12" y="39"/>
                    <a:pt x="9" y="33"/>
                  </a:cubicBezTo>
                  <a:cubicBezTo>
                    <a:pt x="0" y="16"/>
                    <a:pt x="15" y="11"/>
                    <a:pt x="27" y="3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0" name="任意多边形 178">
              <a:extLst>
                <a:ext uri="{FF2B5EF4-FFF2-40B4-BE49-F238E27FC236}">
                  <a16:creationId xmlns:a16="http://schemas.microsoft.com/office/drawing/2014/main" id="{E29B94DB-AA32-4E87-91E9-8024741857B9}"/>
                </a:ext>
              </a:extLst>
            </p:cNvPr>
            <p:cNvSpPr/>
            <p:nvPr/>
          </p:nvSpPr>
          <p:spPr bwMode="auto">
            <a:xfrm>
              <a:off x="5247425" y="2346661"/>
              <a:ext cx="296371" cy="193677"/>
            </a:xfrm>
            <a:custGeom>
              <a:gdLst>
                <a:gd name="T0" fmla="*/ 3 w 193"/>
                <a:gd name="T1" fmla="*/ 114 h 126"/>
                <a:gd name="T2" fmla="*/ 45 w 193"/>
                <a:gd name="T3" fmla="*/ 118 h 126"/>
                <a:gd name="T4" fmla="*/ 180 w 193"/>
                <a:gd name="T5" fmla="*/ 45 h 126"/>
                <a:gd name="T6" fmla="*/ 39 w 193"/>
                <a:gd name="T7" fmla="*/ 22 h 126"/>
                <a:gd name="T8" fmla="*/ 9 w 193"/>
                <a:gd name="T9" fmla="*/ 37 h 126"/>
                <a:gd name="T10" fmla="*/ 3 w 193"/>
                <a:gd name="T11" fmla="*/ 114 h 12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" h="125">
                  <a:moveTo>
                    <a:pt x="3" y="114"/>
                  </a:moveTo>
                  <a:cubicBezTo>
                    <a:pt x="4" y="126"/>
                    <a:pt x="34" y="118"/>
                    <a:pt x="45" y="118"/>
                  </a:cubicBezTo>
                  <a:cubicBezTo>
                    <a:pt x="139" y="118"/>
                    <a:pt x="193" y="88"/>
                    <a:pt x="180" y="45"/>
                  </a:cubicBezTo>
                  <a:cubicBezTo>
                    <a:pt x="167" y="0"/>
                    <a:pt x="83" y="7"/>
                    <a:pt x="39" y="22"/>
                  </a:cubicBezTo>
                  <a:cubicBezTo>
                    <a:pt x="29" y="25"/>
                    <a:pt x="16" y="28"/>
                    <a:pt x="9" y="37"/>
                  </a:cubicBezTo>
                  <a:cubicBezTo>
                    <a:pt x="0" y="49"/>
                    <a:pt x="0" y="72"/>
                    <a:pt x="3" y="114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1" name="任意多边形 179">
              <a:extLst>
                <a:ext uri="{FF2B5EF4-FFF2-40B4-BE49-F238E27FC236}">
                  <a16:creationId xmlns:a16="http://schemas.microsoft.com/office/drawing/2014/main" id="{6F4508D5-B844-4767-89E4-695D0D84EBB3}"/>
                </a:ext>
              </a:extLst>
            </p:cNvPr>
            <p:cNvSpPr/>
            <p:nvPr/>
          </p:nvSpPr>
          <p:spPr bwMode="auto">
            <a:xfrm>
              <a:off x="5325797" y="2087224"/>
              <a:ext cx="405371" cy="446808"/>
            </a:xfrm>
            <a:custGeom>
              <a:gdLst>
                <a:gd name="T0" fmla="*/ 37 w 264"/>
                <a:gd name="T1" fmla="*/ 202 h 291"/>
                <a:gd name="T2" fmla="*/ 132 w 264"/>
                <a:gd name="T3" fmla="*/ 79 h 291"/>
                <a:gd name="T4" fmla="*/ 200 w 264"/>
                <a:gd name="T5" fmla="*/ 16 h 291"/>
                <a:gd name="T6" fmla="*/ 232 w 264"/>
                <a:gd name="T7" fmla="*/ 2 h 291"/>
                <a:gd name="T8" fmla="*/ 264 w 264"/>
                <a:gd name="T9" fmla="*/ 31 h 291"/>
                <a:gd name="T10" fmla="*/ 128 w 264"/>
                <a:gd name="T11" fmla="*/ 273 h 291"/>
                <a:gd name="T12" fmla="*/ 37 w 264"/>
                <a:gd name="T13" fmla="*/ 202 h 2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291">
                  <a:moveTo>
                    <a:pt x="37" y="202"/>
                  </a:moveTo>
                  <a:cubicBezTo>
                    <a:pt x="62" y="158"/>
                    <a:pt x="96" y="116"/>
                    <a:pt x="132" y="79"/>
                  </a:cubicBezTo>
                  <a:cubicBezTo>
                    <a:pt x="153" y="57"/>
                    <a:pt x="176" y="36"/>
                    <a:pt x="200" y="16"/>
                  </a:cubicBezTo>
                  <a:cubicBezTo>
                    <a:pt x="209" y="8"/>
                    <a:pt x="222" y="0"/>
                    <a:pt x="232" y="2"/>
                  </a:cubicBezTo>
                  <a:cubicBezTo>
                    <a:pt x="237" y="3"/>
                    <a:pt x="244" y="13"/>
                    <a:pt x="264" y="31"/>
                  </a:cubicBezTo>
                  <a:cubicBezTo>
                    <a:pt x="128" y="273"/>
                    <a:pt x="128" y="273"/>
                    <a:pt x="128" y="273"/>
                  </a:cubicBezTo>
                  <a:cubicBezTo>
                    <a:pt x="118" y="291"/>
                    <a:pt x="0" y="266"/>
                    <a:pt x="37" y="202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2" name="任意多边形 180">
              <a:extLst>
                <a:ext uri="{FF2B5EF4-FFF2-40B4-BE49-F238E27FC236}">
                  <a16:creationId xmlns:a16="http://schemas.microsoft.com/office/drawing/2014/main" id="{777FA245-B6B6-432A-B2AB-8725861CB2DD}"/>
                </a:ext>
              </a:extLst>
            </p:cNvPr>
            <p:cNvSpPr/>
            <p:nvPr/>
          </p:nvSpPr>
          <p:spPr bwMode="auto">
            <a:xfrm>
              <a:off x="5217698" y="1891745"/>
              <a:ext cx="316189" cy="563015"/>
            </a:xfrm>
            <a:custGeom>
              <a:gdLst>
                <a:gd name="T0" fmla="*/ 114 w 206"/>
                <a:gd name="T1" fmla="*/ 40 h 366"/>
                <a:gd name="T2" fmla="*/ 4 w 206"/>
                <a:gd name="T3" fmla="*/ 141 h 366"/>
                <a:gd name="T4" fmla="*/ 0 w 206"/>
                <a:gd name="T5" fmla="*/ 366 h 366"/>
                <a:gd name="T6" fmla="*/ 125 w 206"/>
                <a:gd name="T7" fmla="*/ 366 h 366"/>
                <a:gd name="T8" fmla="*/ 171 w 206"/>
                <a:gd name="T9" fmla="*/ 334 h 366"/>
                <a:gd name="T10" fmla="*/ 114 w 206"/>
                <a:gd name="T11" fmla="*/ 40 h 36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366">
                  <a:moveTo>
                    <a:pt x="114" y="40"/>
                  </a:moveTo>
                  <a:cubicBezTo>
                    <a:pt x="56" y="0"/>
                    <a:pt x="4" y="69"/>
                    <a:pt x="4" y="141"/>
                  </a:cubicBezTo>
                  <a:cubicBezTo>
                    <a:pt x="4" y="205"/>
                    <a:pt x="20" y="210"/>
                    <a:pt x="0" y="366"/>
                  </a:cubicBezTo>
                  <a:cubicBezTo>
                    <a:pt x="125" y="366"/>
                    <a:pt x="125" y="366"/>
                    <a:pt x="125" y="366"/>
                  </a:cubicBezTo>
                  <a:cubicBezTo>
                    <a:pt x="171" y="334"/>
                    <a:pt x="171" y="334"/>
                    <a:pt x="171" y="334"/>
                  </a:cubicBezTo>
                  <a:cubicBezTo>
                    <a:pt x="155" y="234"/>
                    <a:pt x="206" y="102"/>
                    <a:pt x="114" y="40"/>
                  </a:cubicBezTo>
                  <a:close/>
                </a:path>
              </a:pathLst>
            </a:custGeom>
            <a:solidFill>
              <a:srgbClr val="818B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3" name="任意多边形 181">
              <a:extLst>
                <a:ext uri="{FF2B5EF4-FFF2-40B4-BE49-F238E27FC236}">
                  <a16:creationId xmlns:a16="http://schemas.microsoft.com/office/drawing/2014/main" id="{8688070E-6E42-4809-A6D8-04477BD49A30}"/>
                </a:ext>
              </a:extLst>
            </p:cNvPr>
            <p:cNvSpPr/>
            <p:nvPr/>
          </p:nvSpPr>
          <p:spPr bwMode="auto">
            <a:xfrm>
              <a:off x="5171756" y="2387198"/>
              <a:ext cx="531486" cy="176561"/>
            </a:xfrm>
            <a:custGeom>
              <a:gdLst>
                <a:gd name="T0" fmla="*/ 75 w 346"/>
                <a:gd name="T1" fmla="*/ 0 h 115"/>
                <a:gd name="T2" fmla="*/ 228 w 346"/>
                <a:gd name="T3" fmla="*/ 24 h 115"/>
                <a:gd name="T4" fmla="*/ 316 w 346"/>
                <a:gd name="T5" fmla="*/ 52 h 115"/>
                <a:gd name="T6" fmla="*/ 344 w 346"/>
                <a:gd name="T7" fmla="*/ 74 h 115"/>
                <a:gd name="T8" fmla="*/ 335 w 346"/>
                <a:gd name="T9" fmla="*/ 115 h 115"/>
                <a:gd name="T10" fmla="*/ 57 w 346"/>
                <a:gd name="T11" fmla="*/ 115 h 115"/>
                <a:gd name="T12" fmla="*/ 75 w 346"/>
                <a:gd name="T13" fmla="*/ 0 h 1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6" h="115">
                  <a:moveTo>
                    <a:pt x="75" y="0"/>
                  </a:moveTo>
                  <a:cubicBezTo>
                    <a:pt x="125" y="1"/>
                    <a:pt x="179" y="11"/>
                    <a:pt x="228" y="24"/>
                  </a:cubicBezTo>
                  <a:cubicBezTo>
                    <a:pt x="258" y="31"/>
                    <a:pt x="288" y="41"/>
                    <a:pt x="316" y="52"/>
                  </a:cubicBezTo>
                  <a:cubicBezTo>
                    <a:pt x="328" y="57"/>
                    <a:pt x="341" y="63"/>
                    <a:pt x="344" y="74"/>
                  </a:cubicBezTo>
                  <a:cubicBezTo>
                    <a:pt x="346" y="79"/>
                    <a:pt x="340" y="89"/>
                    <a:pt x="335" y="115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37" y="115"/>
                    <a:pt x="0" y="0"/>
                    <a:pt x="75" y="0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4" name="任意多边形 182">
              <a:extLst>
                <a:ext uri="{FF2B5EF4-FFF2-40B4-BE49-F238E27FC236}">
                  <a16:creationId xmlns:a16="http://schemas.microsoft.com/office/drawing/2014/main" id="{D6AE0B10-2D3C-4BCA-95C6-6759812F0884}"/>
                </a:ext>
              </a:extLst>
            </p:cNvPr>
            <p:cNvSpPr/>
            <p:nvPr/>
          </p:nvSpPr>
          <p:spPr bwMode="auto">
            <a:xfrm>
              <a:off x="5463622" y="1792654"/>
              <a:ext cx="50446" cy="81074"/>
            </a:xfrm>
            <a:custGeom>
              <a:gdLst>
                <a:gd name="T0" fmla="*/ 8 w 33"/>
                <a:gd name="T1" fmla="*/ 49 h 53"/>
                <a:gd name="T2" fmla="*/ 3 w 33"/>
                <a:gd name="T3" fmla="*/ 47 h 53"/>
                <a:gd name="T4" fmla="*/ 3 w 33"/>
                <a:gd name="T5" fmla="*/ 16 h 53"/>
                <a:gd name="T6" fmla="*/ 4 w 33"/>
                <a:gd name="T7" fmla="*/ 6 h 53"/>
                <a:gd name="T8" fmla="*/ 8 w 33"/>
                <a:gd name="T9" fmla="*/ 49 h 5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2">
                  <a:moveTo>
                    <a:pt x="8" y="49"/>
                  </a:moveTo>
                  <a:cubicBezTo>
                    <a:pt x="5" y="53"/>
                    <a:pt x="2" y="51"/>
                    <a:pt x="3" y="47"/>
                  </a:cubicBezTo>
                  <a:cubicBezTo>
                    <a:pt x="6" y="32"/>
                    <a:pt x="7" y="30"/>
                    <a:pt x="3" y="16"/>
                  </a:cubicBezTo>
                  <a:cubicBezTo>
                    <a:pt x="1" y="9"/>
                    <a:pt x="0" y="8"/>
                    <a:pt x="4" y="6"/>
                  </a:cubicBezTo>
                  <a:cubicBezTo>
                    <a:pt x="16" y="0"/>
                    <a:pt x="33" y="21"/>
                    <a:pt x="8" y="49"/>
                  </a:cubicBezTo>
                  <a:close/>
                </a:path>
              </a:pathLst>
            </a:custGeom>
            <a:solidFill>
              <a:srgbClr val="222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5" name="任意多边形 183">
              <a:extLst>
                <a:ext uri="{FF2B5EF4-FFF2-40B4-BE49-F238E27FC236}">
                  <a16:creationId xmlns:a16="http://schemas.microsoft.com/office/drawing/2014/main" id="{6FA0618E-42C0-4C3F-8D04-07B05005950D}"/>
                </a:ext>
              </a:extLst>
            </p:cNvPr>
            <p:cNvSpPr/>
            <p:nvPr/>
          </p:nvSpPr>
          <p:spPr bwMode="auto">
            <a:xfrm>
              <a:off x="5315887" y="1824183"/>
              <a:ext cx="93686" cy="175661"/>
            </a:xfrm>
            <a:custGeom>
              <a:gdLst>
                <a:gd name="T0" fmla="*/ 58 w 61"/>
                <a:gd name="T1" fmla="*/ 26 h 114"/>
                <a:gd name="T2" fmla="*/ 28 w 61"/>
                <a:gd name="T3" fmla="*/ 5 h 114"/>
                <a:gd name="T4" fmla="*/ 0 w 61"/>
                <a:gd name="T5" fmla="*/ 85 h 114"/>
                <a:gd name="T6" fmla="*/ 57 w 61"/>
                <a:gd name="T7" fmla="*/ 104 h 114"/>
                <a:gd name="T8" fmla="*/ 58 w 61"/>
                <a:gd name="T9" fmla="*/ 26 h 11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14">
                  <a:moveTo>
                    <a:pt x="58" y="26"/>
                  </a:moveTo>
                  <a:cubicBezTo>
                    <a:pt x="53" y="5"/>
                    <a:pt x="37" y="0"/>
                    <a:pt x="28" y="5"/>
                  </a:cubicBezTo>
                  <a:cubicBezTo>
                    <a:pt x="22" y="45"/>
                    <a:pt x="16" y="63"/>
                    <a:pt x="0" y="85"/>
                  </a:cubicBezTo>
                  <a:cubicBezTo>
                    <a:pt x="19" y="97"/>
                    <a:pt x="50" y="114"/>
                    <a:pt x="57" y="104"/>
                  </a:cubicBezTo>
                  <a:cubicBezTo>
                    <a:pt x="57" y="101"/>
                    <a:pt x="61" y="37"/>
                    <a:pt x="58" y="26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6" name="任意多边形 184">
              <a:extLst>
                <a:ext uri="{FF2B5EF4-FFF2-40B4-BE49-F238E27FC236}">
                  <a16:creationId xmlns:a16="http://schemas.microsoft.com/office/drawing/2014/main" id="{ACDAD28B-E22D-4015-9E5F-72592447FD49}"/>
                </a:ext>
              </a:extLst>
            </p:cNvPr>
            <p:cNvSpPr/>
            <p:nvPr/>
          </p:nvSpPr>
          <p:spPr bwMode="auto">
            <a:xfrm>
              <a:off x="5362730" y="1772836"/>
              <a:ext cx="120710" cy="177463"/>
            </a:xfrm>
            <a:custGeom>
              <a:gdLst>
                <a:gd name="T0" fmla="*/ 21 w 79"/>
                <a:gd name="T1" fmla="*/ 15 h 116"/>
                <a:gd name="T2" fmla="*/ 74 w 79"/>
                <a:gd name="T3" fmla="*/ 33 h 116"/>
                <a:gd name="T4" fmla="*/ 50 w 79"/>
                <a:gd name="T5" fmla="*/ 103 h 116"/>
                <a:gd name="T6" fmla="*/ 3 w 79"/>
                <a:gd name="T7" fmla="*/ 79 h 116"/>
                <a:gd name="T8" fmla="*/ 21 w 79"/>
                <a:gd name="T9" fmla="*/ 15 h 1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15">
                  <a:moveTo>
                    <a:pt x="21" y="15"/>
                  </a:moveTo>
                  <a:cubicBezTo>
                    <a:pt x="39" y="0"/>
                    <a:pt x="67" y="8"/>
                    <a:pt x="74" y="33"/>
                  </a:cubicBezTo>
                  <a:cubicBezTo>
                    <a:pt x="79" y="55"/>
                    <a:pt x="60" y="96"/>
                    <a:pt x="50" y="103"/>
                  </a:cubicBezTo>
                  <a:cubicBezTo>
                    <a:pt x="32" y="116"/>
                    <a:pt x="5" y="92"/>
                    <a:pt x="3" y="79"/>
                  </a:cubicBezTo>
                  <a:cubicBezTo>
                    <a:pt x="0" y="61"/>
                    <a:pt x="5" y="27"/>
                    <a:pt x="21" y="15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7" name="任意多边形 185">
              <a:extLst>
                <a:ext uri="{FF2B5EF4-FFF2-40B4-BE49-F238E27FC236}">
                  <a16:creationId xmlns:a16="http://schemas.microsoft.com/office/drawing/2014/main" id="{372CB19B-A197-4747-8190-74A89675D328}"/>
                </a:ext>
              </a:extLst>
            </p:cNvPr>
            <p:cNvSpPr/>
            <p:nvPr/>
          </p:nvSpPr>
          <p:spPr bwMode="auto">
            <a:xfrm>
              <a:off x="5359127" y="1843100"/>
              <a:ext cx="97289" cy="104496"/>
            </a:xfrm>
            <a:custGeom>
              <a:gdLst>
                <a:gd name="T0" fmla="*/ 15 w 63"/>
                <a:gd name="T1" fmla="*/ 26 h 68"/>
                <a:gd name="T2" fmla="*/ 16 w 63"/>
                <a:gd name="T3" fmla="*/ 33 h 68"/>
                <a:gd name="T4" fmla="*/ 21 w 63"/>
                <a:gd name="T5" fmla="*/ 35 h 68"/>
                <a:gd name="T6" fmla="*/ 27 w 63"/>
                <a:gd name="T7" fmla="*/ 33 h 68"/>
                <a:gd name="T8" fmla="*/ 52 w 63"/>
                <a:gd name="T9" fmla="*/ 32 h 68"/>
                <a:gd name="T10" fmla="*/ 61 w 63"/>
                <a:gd name="T11" fmla="*/ 37 h 68"/>
                <a:gd name="T12" fmla="*/ 63 w 63"/>
                <a:gd name="T13" fmla="*/ 46 h 68"/>
                <a:gd name="T14" fmla="*/ 60 w 63"/>
                <a:gd name="T15" fmla="*/ 58 h 68"/>
                <a:gd name="T16" fmla="*/ 52 w 63"/>
                <a:gd name="T17" fmla="*/ 66 h 68"/>
                <a:gd name="T18" fmla="*/ 36 w 63"/>
                <a:gd name="T19" fmla="*/ 65 h 68"/>
                <a:gd name="T20" fmla="*/ 11 w 63"/>
                <a:gd name="T21" fmla="*/ 50 h 68"/>
                <a:gd name="T22" fmla="*/ 0 w 63"/>
                <a:gd name="T23" fmla="*/ 24 h 68"/>
                <a:gd name="T24" fmla="*/ 5 w 63"/>
                <a:gd name="T25" fmla="*/ 10 h 68"/>
                <a:gd name="T26" fmla="*/ 14 w 63"/>
                <a:gd name="T27" fmla="*/ 2 h 68"/>
                <a:gd name="T28" fmla="*/ 18 w 63"/>
                <a:gd name="T29" fmla="*/ 8 h 68"/>
                <a:gd name="T30" fmla="*/ 15 w 63"/>
                <a:gd name="T31" fmla="*/ 26 h 6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68">
                  <a:moveTo>
                    <a:pt x="15" y="26"/>
                  </a:moveTo>
                  <a:cubicBezTo>
                    <a:pt x="15" y="28"/>
                    <a:pt x="15" y="31"/>
                    <a:pt x="16" y="33"/>
                  </a:cubicBezTo>
                  <a:cubicBezTo>
                    <a:pt x="17" y="34"/>
                    <a:pt x="19" y="35"/>
                    <a:pt x="21" y="35"/>
                  </a:cubicBezTo>
                  <a:cubicBezTo>
                    <a:pt x="23" y="35"/>
                    <a:pt x="25" y="34"/>
                    <a:pt x="27" y="33"/>
                  </a:cubicBezTo>
                  <a:cubicBezTo>
                    <a:pt x="35" y="31"/>
                    <a:pt x="44" y="30"/>
                    <a:pt x="52" y="32"/>
                  </a:cubicBezTo>
                  <a:cubicBezTo>
                    <a:pt x="55" y="33"/>
                    <a:pt x="59" y="34"/>
                    <a:pt x="61" y="37"/>
                  </a:cubicBezTo>
                  <a:cubicBezTo>
                    <a:pt x="63" y="40"/>
                    <a:pt x="63" y="43"/>
                    <a:pt x="63" y="46"/>
                  </a:cubicBezTo>
                  <a:cubicBezTo>
                    <a:pt x="63" y="50"/>
                    <a:pt x="62" y="54"/>
                    <a:pt x="60" y="58"/>
                  </a:cubicBezTo>
                  <a:cubicBezTo>
                    <a:pt x="58" y="61"/>
                    <a:pt x="55" y="64"/>
                    <a:pt x="52" y="66"/>
                  </a:cubicBezTo>
                  <a:cubicBezTo>
                    <a:pt x="47" y="68"/>
                    <a:pt x="41" y="67"/>
                    <a:pt x="36" y="65"/>
                  </a:cubicBezTo>
                  <a:cubicBezTo>
                    <a:pt x="26" y="62"/>
                    <a:pt x="17" y="58"/>
                    <a:pt x="11" y="50"/>
                  </a:cubicBezTo>
                  <a:cubicBezTo>
                    <a:pt x="4" y="43"/>
                    <a:pt x="0" y="34"/>
                    <a:pt x="0" y="24"/>
                  </a:cubicBezTo>
                  <a:cubicBezTo>
                    <a:pt x="1" y="19"/>
                    <a:pt x="2" y="14"/>
                    <a:pt x="5" y="10"/>
                  </a:cubicBezTo>
                  <a:cubicBezTo>
                    <a:pt x="7" y="7"/>
                    <a:pt x="10" y="3"/>
                    <a:pt x="14" y="2"/>
                  </a:cubicBezTo>
                  <a:cubicBezTo>
                    <a:pt x="20" y="0"/>
                    <a:pt x="19" y="5"/>
                    <a:pt x="18" y="8"/>
                  </a:cubicBezTo>
                  <a:cubicBezTo>
                    <a:pt x="17" y="14"/>
                    <a:pt x="16" y="20"/>
                    <a:pt x="15" y="26"/>
                  </a:cubicBezTo>
                  <a:close/>
                </a:path>
              </a:pathLst>
            </a:custGeom>
            <a:solidFill>
              <a:srgbClr val="222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8" name="任意多边形 186">
              <a:extLst>
                <a:ext uri="{FF2B5EF4-FFF2-40B4-BE49-F238E27FC236}">
                  <a16:creationId xmlns:a16="http://schemas.microsoft.com/office/drawing/2014/main" id="{5200836A-6B13-46B2-BE4B-EEAE26994582}"/>
                </a:ext>
              </a:extLst>
            </p:cNvPr>
            <p:cNvSpPr/>
            <p:nvPr/>
          </p:nvSpPr>
          <p:spPr bwMode="auto">
            <a:xfrm>
              <a:off x="5343813" y="1784547"/>
              <a:ext cx="60355" cy="90983"/>
            </a:xfrm>
            <a:custGeom>
              <a:gdLst>
                <a:gd name="T0" fmla="*/ 39 w 39"/>
                <a:gd name="T1" fmla="*/ 14 h 59"/>
                <a:gd name="T2" fmla="*/ 22 w 39"/>
                <a:gd name="T3" fmla="*/ 59 h 59"/>
                <a:gd name="T4" fmla="*/ 7 w 39"/>
                <a:gd name="T5" fmla="*/ 42 h 59"/>
                <a:gd name="T6" fmla="*/ 1 w 39"/>
                <a:gd name="T7" fmla="*/ 37 h 59"/>
                <a:gd name="T8" fmla="*/ 12 w 39"/>
                <a:gd name="T9" fmla="*/ 4 h 59"/>
                <a:gd name="T10" fmla="*/ 39 w 39"/>
                <a:gd name="T11" fmla="*/ 14 h 5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59">
                  <a:moveTo>
                    <a:pt x="39" y="14"/>
                  </a:moveTo>
                  <a:cubicBezTo>
                    <a:pt x="39" y="17"/>
                    <a:pt x="23" y="59"/>
                    <a:pt x="22" y="59"/>
                  </a:cubicBezTo>
                  <a:cubicBezTo>
                    <a:pt x="18" y="56"/>
                    <a:pt x="15" y="43"/>
                    <a:pt x="7" y="42"/>
                  </a:cubicBezTo>
                  <a:cubicBezTo>
                    <a:pt x="4" y="41"/>
                    <a:pt x="0" y="42"/>
                    <a:pt x="1" y="37"/>
                  </a:cubicBezTo>
                  <a:cubicBezTo>
                    <a:pt x="7" y="4"/>
                    <a:pt x="5" y="6"/>
                    <a:pt x="12" y="4"/>
                  </a:cubicBezTo>
                  <a:cubicBezTo>
                    <a:pt x="26" y="0"/>
                    <a:pt x="39" y="8"/>
                    <a:pt x="39" y="14"/>
                  </a:cubicBezTo>
                  <a:close/>
                </a:path>
              </a:pathLst>
            </a:custGeom>
            <a:solidFill>
              <a:srgbClr val="222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9" name="任意多边形 187">
              <a:extLst>
                <a:ext uri="{FF2B5EF4-FFF2-40B4-BE49-F238E27FC236}">
                  <a16:creationId xmlns:a16="http://schemas.microsoft.com/office/drawing/2014/main" id="{A8C19684-9F36-4A07-B341-43CDD7F06D5D}"/>
                </a:ext>
              </a:extLst>
            </p:cNvPr>
            <p:cNvSpPr/>
            <p:nvPr/>
          </p:nvSpPr>
          <p:spPr bwMode="auto">
            <a:xfrm>
              <a:off x="5315887" y="1743109"/>
              <a:ext cx="197281" cy="86479"/>
            </a:xfrm>
            <a:custGeom>
              <a:gdLst>
                <a:gd name="T0" fmla="*/ 25 w 128"/>
                <a:gd name="T1" fmla="*/ 14 h 56"/>
                <a:gd name="T2" fmla="*/ 112 w 128"/>
                <a:gd name="T3" fmla="*/ 11 h 56"/>
                <a:gd name="T4" fmla="*/ 101 w 128"/>
                <a:gd name="T5" fmla="*/ 55 h 56"/>
                <a:gd name="T6" fmla="*/ 93 w 128"/>
                <a:gd name="T7" fmla="*/ 50 h 56"/>
                <a:gd name="T8" fmla="*/ 58 w 128"/>
                <a:gd name="T9" fmla="*/ 43 h 56"/>
                <a:gd name="T10" fmla="*/ 25 w 128"/>
                <a:gd name="T11" fmla="*/ 14 h 5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56">
                  <a:moveTo>
                    <a:pt x="25" y="14"/>
                  </a:moveTo>
                  <a:cubicBezTo>
                    <a:pt x="56" y="0"/>
                    <a:pt x="101" y="2"/>
                    <a:pt x="112" y="11"/>
                  </a:cubicBezTo>
                  <a:cubicBezTo>
                    <a:pt x="128" y="26"/>
                    <a:pt x="108" y="55"/>
                    <a:pt x="101" y="55"/>
                  </a:cubicBezTo>
                  <a:cubicBezTo>
                    <a:pt x="98" y="56"/>
                    <a:pt x="95" y="53"/>
                    <a:pt x="93" y="50"/>
                  </a:cubicBezTo>
                  <a:cubicBezTo>
                    <a:pt x="82" y="39"/>
                    <a:pt x="69" y="43"/>
                    <a:pt x="58" y="43"/>
                  </a:cubicBezTo>
                  <a:cubicBezTo>
                    <a:pt x="40" y="43"/>
                    <a:pt x="0" y="25"/>
                    <a:pt x="25" y="14"/>
                  </a:cubicBezTo>
                  <a:close/>
                </a:path>
              </a:pathLst>
            </a:custGeom>
            <a:solidFill>
              <a:srgbClr val="222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0" name="任意多边形 188">
              <a:extLst>
                <a:ext uri="{FF2B5EF4-FFF2-40B4-BE49-F238E27FC236}">
                  <a16:creationId xmlns:a16="http://schemas.microsoft.com/office/drawing/2014/main" id="{AF316DA5-1580-425C-9B98-0FF62BD0EC89}"/>
                </a:ext>
              </a:extLst>
            </p:cNvPr>
            <p:cNvSpPr/>
            <p:nvPr/>
          </p:nvSpPr>
          <p:spPr bwMode="auto">
            <a:xfrm>
              <a:off x="5342011" y="1816977"/>
              <a:ext cx="36033" cy="67562"/>
            </a:xfrm>
            <a:custGeom>
              <a:gdLst>
                <a:gd name="T0" fmla="*/ 2 w 23"/>
                <a:gd name="T1" fmla="*/ 14 h 44"/>
                <a:gd name="T2" fmla="*/ 3 w 23"/>
                <a:gd name="T3" fmla="*/ 30 h 44"/>
                <a:gd name="T4" fmla="*/ 23 w 23"/>
                <a:gd name="T5" fmla="*/ 19 h 44"/>
                <a:gd name="T6" fmla="*/ 2 w 23"/>
                <a:gd name="T7" fmla="*/ 14 h 4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44">
                  <a:moveTo>
                    <a:pt x="2" y="14"/>
                  </a:moveTo>
                  <a:cubicBezTo>
                    <a:pt x="0" y="19"/>
                    <a:pt x="1" y="25"/>
                    <a:pt x="3" y="30"/>
                  </a:cubicBezTo>
                  <a:cubicBezTo>
                    <a:pt x="11" y="44"/>
                    <a:pt x="23" y="30"/>
                    <a:pt x="23" y="19"/>
                  </a:cubicBezTo>
                  <a:cubicBezTo>
                    <a:pt x="23" y="7"/>
                    <a:pt x="6" y="0"/>
                    <a:pt x="2" y="14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1" name="任意多边形 189">
              <a:extLst>
                <a:ext uri="{FF2B5EF4-FFF2-40B4-BE49-F238E27FC236}">
                  <a16:creationId xmlns:a16="http://schemas.microsoft.com/office/drawing/2014/main" id="{C4D8A46D-676E-4C2D-B743-AEE6121D475A}"/>
                </a:ext>
              </a:extLst>
            </p:cNvPr>
            <p:cNvSpPr/>
            <p:nvPr/>
          </p:nvSpPr>
          <p:spPr bwMode="auto">
            <a:xfrm>
              <a:off x="5769002" y="2459263"/>
              <a:ext cx="72066" cy="79272"/>
            </a:xfrm>
            <a:custGeom>
              <a:gdLst>
                <a:gd name="T0" fmla="*/ 15 w 47"/>
                <a:gd name="T1" fmla="*/ 52 h 52"/>
                <a:gd name="T2" fmla="*/ 47 w 47"/>
                <a:gd name="T3" fmla="*/ 43 h 52"/>
                <a:gd name="T4" fmla="*/ 33 w 47"/>
                <a:gd name="T5" fmla="*/ 6 h 52"/>
                <a:gd name="T6" fmla="*/ 30 w 47"/>
                <a:gd name="T7" fmla="*/ 2 h 52"/>
                <a:gd name="T8" fmla="*/ 23 w 47"/>
                <a:gd name="T9" fmla="*/ 0 h 52"/>
                <a:gd name="T10" fmla="*/ 3 w 47"/>
                <a:gd name="T11" fmla="*/ 13 h 52"/>
                <a:gd name="T12" fmla="*/ 15 w 47"/>
                <a:gd name="T13" fmla="*/ 52 h 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2">
                  <a:moveTo>
                    <a:pt x="15" y="52"/>
                  </a:moveTo>
                  <a:cubicBezTo>
                    <a:pt x="26" y="52"/>
                    <a:pt x="37" y="48"/>
                    <a:pt x="47" y="43"/>
                  </a:cubicBezTo>
                  <a:cubicBezTo>
                    <a:pt x="42" y="31"/>
                    <a:pt x="37" y="18"/>
                    <a:pt x="33" y="6"/>
                  </a:cubicBezTo>
                  <a:cubicBezTo>
                    <a:pt x="32" y="5"/>
                    <a:pt x="31" y="3"/>
                    <a:pt x="30" y="2"/>
                  </a:cubicBezTo>
                  <a:cubicBezTo>
                    <a:pt x="28" y="0"/>
                    <a:pt x="25" y="0"/>
                    <a:pt x="23" y="0"/>
                  </a:cubicBezTo>
                  <a:cubicBezTo>
                    <a:pt x="14" y="0"/>
                    <a:pt x="0" y="2"/>
                    <a:pt x="3" y="13"/>
                  </a:cubicBezTo>
                  <a:cubicBezTo>
                    <a:pt x="7" y="26"/>
                    <a:pt x="11" y="39"/>
                    <a:pt x="15" y="52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2" name="任意多边形 190">
              <a:extLst>
                <a:ext uri="{FF2B5EF4-FFF2-40B4-BE49-F238E27FC236}">
                  <a16:creationId xmlns:a16="http://schemas.microsoft.com/office/drawing/2014/main" id="{F2B16150-8E51-413B-A2CC-CE4118FB2715}"/>
                </a:ext>
              </a:extLst>
            </p:cNvPr>
            <p:cNvSpPr/>
            <p:nvPr/>
          </p:nvSpPr>
          <p:spPr bwMode="auto">
            <a:xfrm>
              <a:off x="5627572" y="2067405"/>
              <a:ext cx="198181" cy="428792"/>
            </a:xfrm>
            <a:custGeom>
              <a:gdLst>
                <a:gd name="T0" fmla="*/ 69 w 129"/>
                <a:gd name="T1" fmla="*/ 32 h 279"/>
                <a:gd name="T2" fmla="*/ 5 w 129"/>
                <a:gd name="T3" fmla="*/ 45 h 279"/>
                <a:gd name="T4" fmla="*/ 92 w 129"/>
                <a:gd name="T5" fmla="*/ 279 h 279"/>
                <a:gd name="T6" fmla="*/ 129 w 129"/>
                <a:gd name="T7" fmla="*/ 269 h 279"/>
                <a:gd name="T8" fmla="*/ 69 w 129"/>
                <a:gd name="T9" fmla="*/ 32 h 2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79">
                  <a:moveTo>
                    <a:pt x="69" y="32"/>
                  </a:moveTo>
                  <a:cubicBezTo>
                    <a:pt x="51" y="13"/>
                    <a:pt x="8" y="0"/>
                    <a:pt x="5" y="45"/>
                  </a:cubicBezTo>
                  <a:cubicBezTo>
                    <a:pt x="0" y="117"/>
                    <a:pt x="57" y="207"/>
                    <a:pt x="92" y="279"/>
                  </a:cubicBezTo>
                  <a:cubicBezTo>
                    <a:pt x="129" y="269"/>
                    <a:pt x="129" y="269"/>
                    <a:pt x="129" y="269"/>
                  </a:cubicBezTo>
                  <a:cubicBezTo>
                    <a:pt x="129" y="261"/>
                    <a:pt x="78" y="43"/>
                    <a:pt x="69" y="32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3" name="任意多边形 191">
              <a:extLst>
                <a:ext uri="{FF2B5EF4-FFF2-40B4-BE49-F238E27FC236}">
                  <a16:creationId xmlns:a16="http://schemas.microsoft.com/office/drawing/2014/main" id="{36A4F39D-5945-474F-A9EC-CD031C4A6641}"/>
                </a:ext>
              </a:extLst>
            </p:cNvPr>
            <p:cNvSpPr/>
            <p:nvPr/>
          </p:nvSpPr>
          <p:spPr bwMode="auto">
            <a:xfrm>
              <a:off x="5762696" y="2490793"/>
              <a:ext cx="182867" cy="72967"/>
            </a:xfrm>
            <a:custGeom>
              <a:gdLst>
                <a:gd name="T0" fmla="*/ 118 w 119"/>
                <a:gd name="T1" fmla="*/ 42 h 47"/>
                <a:gd name="T2" fmla="*/ 108 w 119"/>
                <a:gd name="T3" fmla="*/ 30 h 47"/>
                <a:gd name="T4" fmla="*/ 92 w 119"/>
                <a:gd name="T5" fmla="*/ 30 h 47"/>
                <a:gd name="T6" fmla="*/ 55 w 119"/>
                <a:gd name="T7" fmla="*/ 7 h 47"/>
                <a:gd name="T8" fmla="*/ 51 w 119"/>
                <a:gd name="T9" fmla="*/ 2 h 47"/>
                <a:gd name="T10" fmla="*/ 43 w 119"/>
                <a:gd name="T11" fmla="*/ 3 h 47"/>
                <a:gd name="T12" fmla="*/ 37 w 119"/>
                <a:gd name="T13" fmla="*/ 10 h 47"/>
                <a:gd name="T14" fmla="*/ 23 w 119"/>
                <a:gd name="T15" fmla="*/ 15 h 47"/>
                <a:gd name="T16" fmla="*/ 10 w 119"/>
                <a:gd name="T17" fmla="*/ 14 h 47"/>
                <a:gd name="T18" fmla="*/ 5 w 119"/>
                <a:gd name="T19" fmla="*/ 24 h 47"/>
                <a:gd name="T20" fmla="*/ 0 w 119"/>
                <a:gd name="T21" fmla="*/ 43 h 47"/>
                <a:gd name="T22" fmla="*/ 0 w 119"/>
                <a:gd name="T23" fmla="*/ 47 h 47"/>
                <a:gd name="T24" fmla="*/ 29 w 119"/>
                <a:gd name="T25" fmla="*/ 47 h 47"/>
                <a:gd name="T26" fmla="*/ 32 w 119"/>
                <a:gd name="T27" fmla="*/ 37 h 47"/>
                <a:gd name="T28" fmla="*/ 35 w 119"/>
                <a:gd name="T29" fmla="*/ 47 h 47"/>
                <a:gd name="T30" fmla="*/ 116 w 119"/>
                <a:gd name="T31" fmla="*/ 47 h 47"/>
                <a:gd name="T32" fmla="*/ 118 w 119"/>
                <a:gd name="T33" fmla="*/ 42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47">
                  <a:moveTo>
                    <a:pt x="118" y="42"/>
                  </a:moveTo>
                  <a:cubicBezTo>
                    <a:pt x="119" y="36"/>
                    <a:pt x="114" y="32"/>
                    <a:pt x="108" y="30"/>
                  </a:cubicBezTo>
                  <a:cubicBezTo>
                    <a:pt x="103" y="29"/>
                    <a:pt x="98" y="30"/>
                    <a:pt x="92" y="30"/>
                  </a:cubicBezTo>
                  <a:cubicBezTo>
                    <a:pt x="77" y="30"/>
                    <a:pt x="62" y="21"/>
                    <a:pt x="55" y="7"/>
                  </a:cubicBezTo>
                  <a:cubicBezTo>
                    <a:pt x="54" y="5"/>
                    <a:pt x="53" y="3"/>
                    <a:pt x="51" y="2"/>
                  </a:cubicBezTo>
                  <a:cubicBezTo>
                    <a:pt x="48" y="0"/>
                    <a:pt x="45" y="1"/>
                    <a:pt x="43" y="3"/>
                  </a:cubicBezTo>
                  <a:cubicBezTo>
                    <a:pt x="41" y="5"/>
                    <a:pt x="39" y="7"/>
                    <a:pt x="37" y="10"/>
                  </a:cubicBezTo>
                  <a:cubicBezTo>
                    <a:pt x="34" y="13"/>
                    <a:pt x="28" y="15"/>
                    <a:pt x="23" y="15"/>
                  </a:cubicBezTo>
                  <a:cubicBezTo>
                    <a:pt x="19" y="15"/>
                    <a:pt x="14" y="12"/>
                    <a:pt x="10" y="14"/>
                  </a:cubicBezTo>
                  <a:cubicBezTo>
                    <a:pt x="7" y="16"/>
                    <a:pt x="6" y="21"/>
                    <a:pt x="5" y="24"/>
                  </a:cubicBezTo>
                  <a:cubicBezTo>
                    <a:pt x="3" y="30"/>
                    <a:pt x="2" y="37"/>
                    <a:pt x="0" y="43"/>
                  </a:cubicBezTo>
                  <a:cubicBezTo>
                    <a:pt x="0" y="44"/>
                    <a:pt x="0" y="46"/>
                    <a:pt x="0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30" y="45"/>
                    <a:pt x="32" y="39"/>
                    <a:pt x="32" y="37"/>
                  </a:cubicBezTo>
                  <a:cubicBezTo>
                    <a:pt x="32" y="39"/>
                    <a:pt x="33" y="45"/>
                    <a:pt x="35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7" y="45"/>
                    <a:pt x="118" y="44"/>
                    <a:pt x="118" y="42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4" name="任意多边形 192">
              <a:extLst>
                <a:ext uri="{FF2B5EF4-FFF2-40B4-BE49-F238E27FC236}">
                  <a16:creationId xmlns:a16="http://schemas.microsoft.com/office/drawing/2014/main" id="{AAB839D5-6519-49FE-94DE-F13624750C83}"/>
                </a:ext>
              </a:extLst>
            </p:cNvPr>
            <p:cNvSpPr/>
            <p:nvPr/>
          </p:nvSpPr>
          <p:spPr bwMode="auto">
            <a:xfrm>
              <a:off x="5644688" y="2865535"/>
              <a:ext cx="56752" cy="83777"/>
            </a:xfrm>
            <a:custGeom>
              <a:gdLst>
                <a:gd name="T0" fmla="*/ 5 w 37"/>
                <a:gd name="T1" fmla="*/ 52 h 54"/>
                <a:gd name="T2" fmla="*/ 37 w 37"/>
                <a:gd name="T3" fmla="*/ 50 h 54"/>
                <a:gd name="T4" fmla="*/ 31 w 37"/>
                <a:gd name="T5" fmla="*/ 10 h 54"/>
                <a:gd name="T6" fmla="*/ 29 w 37"/>
                <a:gd name="T7" fmla="*/ 6 h 54"/>
                <a:gd name="T8" fmla="*/ 23 w 37"/>
                <a:gd name="T9" fmla="*/ 2 h 54"/>
                <a:gd name="T10" fmla="*/ 1 w 37"/>
                <a:gd name="T11" fmla="*/ 12 h 54"/>
                <a:gd name="T12" fmla="*/ 5 w 37"/>
                <a:gd name="T13" fmla="*/ 52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4">
                  <a:moveTo>
                    <a:pt x="5" y="52"/>
                  </a:moveTo>
                  <a:cubicBezTo>
                    <a:pt x="16" y="54"/>
                    <a:pt x="27" y="53"/>
                    <a:pt x="37" y="50"/>
                  </a:cubicBezTo>
                  <a:cubicBezTo>
                    <a:pt x="35" y="37"/>
                    <a:pt x="33" y="23"/>
                    <a:pt x="31" y="10"/>
                  </a:cubicBezTo>
                  <a:cubicBezTo>
                    <a:pt x="31" y="9"/>
                    <a:pt x="30" y="7"/>
                    <a:pt x="29" y="6"/>
                  </a:cubicBezTo>
                  <a:cubicBezTo>
                    <a:pt x="28" y="4"/>
                    <a:pt x="25" y="3"/>
                    <a:pt x="23" y="2"/>
                  </a:cubicBezTo>
                  <a:cubicBezTo>
                    <a:pt x="13" y="1"/>
                    <a:pt x="0" y="0"/>
                    <a:pt x="1" y="12"/>
                  </a:cubicBezTo>
                  <a:cubicBezTo>
                    <a:pt x="2" y="25"/>
                    <a:pt x="3" y="39"/>
                    <a:pt x="5" y="52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5" name="任意多边形 193">
              <a:extLst>
                <a:ext uri="{FF2B5EF4-FFF2-40B4-BE49-F238E27FC236}">
                  <a16:creationId xmlns:a16="http://schemas.microsoft.com/office/drawing/2014/main" id="{7F144B20-2BBB-4ED4-89FE-853E57B2881D}"/>
                </a:ext>
              </a:extLst>
            </p:cNvPr>
            <p:cNvSpPr/>
            <p:nvPr/>
          </p:nvSpPr>
          <p:spPr bwMode="auto">
            <a:xfrm>
              <a:off x="5569920" y="2438545"/>
              <a:ext cx="146835" cy="447710"/>
            </a:xfrm>
            <a:custGeom>
              <a:gdLst>
                <a:gd name="T0" fmla="*/ 90 w 96"/>
                <a:gd name="T1" fmla="*/ 47 h 291"/>
                <a:gd name="T2" fmla="*/ 25 w 96"/>
                <a:gd name="T3" fmla="*/ 42 h 291"/>
                <a:gd name="T4" fmla="*/ 46 w 96"/>
                <a:gd name="T5" fmla="*/ 291 h 291"/>
                <a:gd name="T6" fmla="*/ 84 w 96"/>
                <a:gd name="T7" fmla="*/ 291 h 291"/>
                <a:gd name="T8" fmla="*/ 90 w 96"/>
                <a:gd name="T9" fmla="*/ 47 h 29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91">
                  <a:moveTo>
                    <a:pt x="90" y="47"/>
                  </a:moveTo>
                  <a:cubicBezTo>
                    <a:pt x="78" y="24"/>
                    <a:pt x="40" y="0"/>
                    <a:pt x="25" y="42"/>
                  </a:cubicBezTo>
                  <a:cubicBezTo>
                    <a:pt x="0" y="110"/>
                    <a:pt x="31" y="212"/>
                    <a:pt x="46" y="291"/>
                  </a:cubicBezTo>
                  <a:cubicBezTo>
                    <a:pt x="84" y="291"/>
                    <a:pt x="84" y="291"/>
                    <a:pt x="84" y="291"/>
                  </a:cubicBezTo>
                  <a:cubicBezTo>
                    <a:pt x="85" y="283"/>
                    <a:pt x="96" y="59"/>
                    <a:pt x="90" y="47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6" name="任意多边形 194">
              <a:extLst>
                <a:ext uri="{FF2B5EF4-FFF2-40B4-BE49-F238E27FC236}">
                  <a16:creationId xmlns:a16="http://schemas.microsoft.com/office/drawing/2014/main" id="{49746704-1938-4B96-AA80-CA5C835E3487}"/>
                </a:ext>
              </a:extLst>
            </p:cNvPr>
            <p:cNvSpPr/>
            <p:nvPr/>
          </p:nvSpPr>
          <p:spPr bwMode="auto">
            <a:xfrm>
              <a:off x="5622167" y="2891659"/>
              <a:ext cx="142330" cy="121611"/>
            </a:xfrm>
            <a:custGeom>
              <a:gdLst>
                <a:gd name="T0" fmla="*/ 0 w 93"/>
                <a:gd name="T1" fmla="*/ 30 h 79"/>
                <a:gd name="T2" fmla="*/ 21 w 93"/>
                <a:gd name="T3" fmla="*/ 3 h 79"/>
                <a:gd name="T4" fmla="*/ 28 w 93"/>
                <a:gd name="T5" fmla="*/ 16 h 79"/>
                <a:gd name="T6" fmla="*/ 39 w 93"/>
                <a:gd name="T7" fmla="*/ 22 h 79"/>
                <a:gd name="T8" fmla="*/ 44 w 93"/>
                <a:gd name="T9" fmla="*/ 14 h 79"/>
                <a:gd name="T10" fmla="*/ 71 w 93"/>
                <a:gd name="T11" fmla="*/ 55 h 79"/>
                <a:gd name="T12" fmla="*/ 86 w 93"/>
                <a:gd name="T13" fmla="*/ 61 h 79"/>
                <a:gd name="T14" fmla="*/ 91 w 93"/>
                <a:gd name="T15" fmla="*/ 76 h 79"/>
                <a:gd name="T16" fmla="*/ 86 w 93"/>
                <a:gd name="T17" fmla="*/ 79 h 79"/>
                <a:gd name="T18" fmla="*/ 19 w 93"/>
                <a:gd name="T19" fmla="*/ 51 h 79"/>
                <a:gd name="T20" fmla="*/ 20 w 93"/>
                <a:gd name="T21" fmla="*/ 36 h 79"/>
                <a:gd name="T22" fmla="*/ 9 w 93"/>
                <a:gd name="T23" fmla="*/ 46 h 79"/>
                <a:gd name="T24" fmla="*/ 0 w 93"/>
                <a:gd name="T25" fmla="*/ 30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79">
                  <a:moveTo>
                    <a:pt x="0" y="30"/>
                  </a:moveTo>
                  <a:cubicBezTo>
                    <a:pt x="4" y="27"/>
                    <a:pt x="14" y="0"/>
                    <a:pt x="21" y="3"/>
                  </a:cubicBezTo>
                  <a:cubicBezTo>
                    <a:pt x="26" y="5"/>
                    <a:pt x="26" y="13"/>
                    <a:pt x="28" y="16"/>
                  </a:cubicBezTo>
                  <a:cubicBezTo>
                    <a:pt x="30" y="19"/>
                    <a:pt x="36" y="20"/>
                    <a:pt x="39" y="22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65" y="22"/>
                    <a:pt x="50" y="46"/>
                    <a:pt x="71" y="55"/>
                  </a:cubicBezTo>
                  <a:cubicBezTo>
                    <a:pt x="76" y="57"/>
                    <a:pt x="81" y="58"/>
                    <a:pt x="86" y="61"/>
                  </a:cubicBezTo>
                  <a:cubicBezTo>
                    <a:pt x="90" y="65"/>
                    <a:pt x="93" y="71"/>
                    <a:pt x="91" y="76"/>
                  </a:cubicBezTo>
                  <a:cubicBezTo>
                    <a:pt x="90" y="77"/>
                    <a:pt x="88" y="79"/>
                    <a:pt x="86" y="79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9" y="51"/>
                    <a:pt x="18" y="38"/>
                    <a:pt x="20" y="36"/>
                  </a:cubicBezTo>
                  <a:cubicBezTo>
                    <a:pt x="18" y="37"/>
                    <a:pt x="11" y="46"/>
                    <a:pt x="9" y="46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7" name="任意多边形 195">
              <a:extLst>
                <a:ext uri="{FF2B5EF4-FFF2-40B4-BE49-F238E27FC236}">
                  <a16:creationId xmlns:a16="http://schemas.microsoft.com/office/drawing/2014/main" id="{D6376D9B-0B42-4B81-AE21-CFFBEB3D78D9}"/>
                </a:ext>
              </a:extLst>
            </p:cNvPr>
            <p:cNvSpPr/>
            <p:nvPr/>
          </p:nvSpPr>
          <p:spPr bwMode="auto">
            <a:xfrm>
              <a:off x="5618564" y="1902555"/>
              <a:ext cx="1054865" cy="250429"/>
            </a:xfrm>
            <a:custGeom>
              <a:gdLst>
                <a:gd name="T0" fmla="*/ 8 w 687"/>
                <a:gd name="T1" fmla="*/ 142 h 163"/>
                <a:gd name="T2" fmla="*/ 683 w 687"/>
                <a:gd name="T3" fmla="*/ 1 h 163"/>
                <a:gd name="T4" fmla="*/ 687 w 687"/>
                <a:gd name="T5" fmla="*/ 3 h 163"/>
                <a:gd name="T6" fmla="*/ 684 w 687"/>
                <a:gd name="T7" fmla="*/ 7 h 163"/>
                <a:gd name="T8" fmla="*/ 13 w 687"/>
                <a:gd name="T9" fmla="*/ 162 h 163"/>
                <a:gd name="T10" fmla="*/ 1 w 687"/>
                <a:gd name="T11" fmla="*/ 154 h 163"/>
                <a:gd name="T12" fmla="*/ 8 w 687"/>
                <a:gd name="T13" fmla="*/ 142 h 163"/>
                <a:gd name="T14" fmla="*/ 8 w 687"/>
                <a:gd name="T15" fmla="*/ 142 h 16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7" h="163">
                  <a:moveTo>
                    <a:pt x="8" y="142"/>
                  </a:moveTo>
                  <a:cubicBezTo>
                    <a:pt x="683" y="1"/>
                    <a:pt x="683" y="1"/>
                    <a:pt x="683" y="1"/>
                  </a:cubicBezTo>
                  <a:cubicBezTo>
                    <a:pt x="685" y="0"/>
                    <a:pt x="687" y="2"/>
                    <a:pt x="687" y="3"/>
                  </a:cubicBezTo>
                  <a:cubicBezTo>
                    <a:pt x="687" y="5"/>
                    <a:pt x="686" y="7"/>
                    <a:pt x="684" y="7"/>
                  </a:cubicBezTo>
                  <a:cubicBezTo>
                    <a:pt x="13" y="162"/>
                    <a:pt x="13" y="162"/>
                    <a:pt x="13" y="162"/>
                  </a:cubicBezTo>
                  <a:cubicBezTo>
                    <a:pt x="7" y="163"/>
                    <a:pt x="2" y="160"/>
                    <a:pt x="1" y="154"/>
                  </a:cubicBezTo>
                  <a:cubicBezTo>
                    <a:pt x="0" y="149"/>
                    <a:pt x="3" y="144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lose/>
                </a:path>
              </a:pathLst>
            </a:custGeom>
            <a:solidFill>
              <a:srgbClr val="7EA8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8" name="任意多边形 196">
              <a:extLst>
                <a:ext uri="{FF2B5EF4-FFF2-40B4-BE49-F238E27FC236}">
                  <a16:creationId xmlns:a16="http://schemas.microsoft.com/office/drawing/2014/main" id="{76F56650-3034-4CE8-A4A5-C1E89213C77B}"/>
                </a:ext>
              </a:extLst>
            </p:cNvPr>
            <p:cNvSpPr/>
            <p:nvPr/>
          </p:nvSpPr>
          <p:spPr bwMode="auto">
            <a:xfrm>
              <a:off x="5279854" y="1991736"/>
              <a:ext cx="248627" cy="295470"/>
            </a:xfrm>
            <a:custGeom>
              <a:gdLst>
                <a:gd name="T0" fmla="*/ 47 w 162"/>
                <a:gd name="T1" fmla="*/ 128 h 192"/>
                <a:gd name="T2" fmla="*/ 1 w 162"/>
                <a:gd name="T3" fmla="*/ 21 h 192"/>
                <a:gd name="T4" fmla="*/ 7 w 162"/>
                <a:gd name="T5" fmla="*/ 2 h 192"/>
                <a:gd name="T6" fmla="*/ 18 w 162"/>
                <a:gd name="T7" fmla="*/ 1 h 192"/>
                <a:gd name="T8" fmla="*/ 28 w 162"/>
                <a:gd name="T9" fmla="*/ 8 h 192"/>
                <a:gd name="T10" fmla="*/ 125 w 162"/>
                <a:gd name="T11" fmla="*/ 99 h 192"/>
                <a:gd name="T12" fmla="*/ 151 w 162"/>
                <a:gd name="T13" fmla="*/ 131 h 192"/>
                <a:gd name="T14" fmla="*/ 158 w 162"/>
                <a:gd name="T15" fmla="*/ 171 h 192"/>
                <a:gd name="T16" fmla="*/ 143 w 162"/>
                <a:gd name="T17" fmla="*/ 190 h 192"/>
                <a:gd name="T18" fmla="*/ 124 w 162"/>
                <a:gd name="T19" fmla="*/ 184 h 192"/>
                <a:gd name="T20" fmla="*/ 71 w 162"/>
                <a:gd name="T21" fmla="*/ 152 h 192"/>
                <a:gd name="T22" fmla="*/ 47 w 162"/>
                <a:gd name="T23" fmla="*/ 128 h 19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" h="192">
                  <a:moveTo>
                    <a:pt x="47" y="128"/>
                  </a:moveTo>
                  <a:cubicBezTo>
                    <a:pt x="22" y="97"/>
                    <a:pt x="6" y="60"/>
                    <a:pt x="1" y="21"/>
                  </a:cubicBezTo>
                  <a:cubicBezTo>
                    <a:pt x="0" y="14"/>
                    <a:pt x="1" y="6"/>
                    <a:pt x="7" y="2"/>
                  </a:cubicBezTo>
                  <a:cubicBezTo>
                    <a:pt x="10" y="0"/>
                    <a:pt x="14" y="0"/>
                    <a:pt x="18" y="1"/>
                  </a:cubicBezTo>
                  <a:cubicBezTo>
                    <a:pt x="21" y="3"/>
                    <a:pt x="25" y="5"/>
                    <a:pt x="28" y="8"/>
                  </a:cubicBezTo>
                  <a:cubicBezTo>
                    <a:pt x="63" y="35"/>
                    <a:pt x="94" y="67"/>
                    <a:pt x="125" y="99"/>
                  </a:cubicBezTo>
                  <a:cubicBezTo>
                    <a:pt x="135" y="109"/>
                    <a:pt x="145" y="119"/>
                    <a:pt x="151" y="131"/>
                  </a:cubicBezTo>
                  <a:cubicBezTo>
                    <a:pt x="158" y="143"/>
                    <a:pt x="162" y="158"/>
                    <a:pt x="158" y="171"/>
                  </a:cubicBezTo>
                  <a:cubicBezTo>
                    <a:pt x="156" y="178"/>
                    <a:pt x="151" y="188"/>
                    <a:pt x="143" y="190"/>
                  </a:cubicBezTo>
                  <a:cubicBezTo>
                    <a:pt x="137" y="192"/>
                    <a:pt x="129" y="187"/>
                    <a:pt x="124" y="184"/>
                  </a:cubicBezTo>
                  <a:cubicBezTo>
                    <a:pt x="105" y="176"/>
                    <a:pt x="87" y="166"/>
                    <a:pt x="71" y="152"/>
                  </a:cubicBezTo>
                  <a:cubicBezTo>
                    <a:pt x="62" y="145"/>
                    <a:pt x="54" y="137"/>
                    <a:pt x="47" y="128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9" name="任意多边形 197">
              <a:extLst>
                <a:ext uri="{FF2B5EF4-FFF2-40B4-BE49-F238E27FC236}">
                  <a16:creationId xmlns:a16="http://schemas.microsoft.com/office/drawing/2014/main" id="{7942F78B-DBE4-4AB0-B29B-921765CCE42A}"/>
                </a:ext>
              </a:extLst>
            </p:cNvPr>
            <p:cNvSpPr/>
            <p:nvPr/>
          </p:nvSpPr>
          <p:spPr bwMode="auto">
            <a:xfrm>
              <a:off x="5251929" y="1964712"/>
              <a:ext cx="172058" cy="231512"/>
            </a:xfrm>
            <a:custGeom>
              <a:gdLst>
                <a:gd name="T0" fmla="*/ 32 w 112"/>
                <a:gd name="T1" fmla="*/ 13 h 151"/>
                <a:gd name="T2" fmla="*/ 2 w 112"/>
                <a:gd name="T3" fmla="*/ 40 h 151"/>
                <a:gd name="T4" fmla="*/ 57 w 112"/>
                <a:gd name="T5" fmla="*/ 151 h 151"/>
                <a:gd name="T6" fmla="*/ 112 w 112"/>
                <a:gd name="T7" fmla="*/ 82 h 151"/>
                <a:gd name="T8" fmla="*/ 32 w 112"/>
                <a:gd name="T9" fmla="*/ 13 h 15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51">
                  <a:moveTo>
                    <a:pt x="32" y="13"/>
                  </a:moveTo>
                  <a:cubicBezTo>
                    <a:pt x="12" y="0"/>
                    <a:pt x="0" y="19"/>
                    <a:pt x="2" y="40"/>
                  </a:cubicBezTo>
                  <a:cubicBezTo>
                    <a:pt x="6" y="86"/>
                    <a:pt x="26" y="117"/>
                    <a:pt x="57" y="151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88" y="55"/>
                    <a:pt x="63" y="33"/>
                    <a:pt x="32" y="13"/>
                  </a:cubicBezTo>
                  <a:close/>
                </a:path>
              </a:pathLst>
            </a:custGeom>
            <a:solidFill>
              <a:srgbClr val="818B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0" name="任意多边形 198">
              <a:extLst>
                <a:ext uri="{FF2B5EF4-FFF2-40B4-BE49-F238E27FC236}">
                  <a16:creationId xmlns:a16="http://schemas.microsoft.com/office/drawing/2014/main" id="{B3F1D7A9-97CB-4709-B8D6-E0B0271F20DF}"/>
                </a:ext>
              </a:extLst>
            </p:cNvPr>
            <p:cNvSpPr/>
            <p:nvPr/>
          </p:nvSpPr>
          <p:spPr bwMode="auto">
            <a:xfrm>
              <a:off x="5471730" y="2117852"/>
              <a:ext cx="255834" cy="169355"/>
            </a:xfrm>
            <a:custGeom>
              <a:gdLst>
                <a:gd name="T0" fmla="*/ 157 w 167"/>
                <a:gd name="T1" fmla="*/ 1 h 110"/>
                <a:gd name="T2" fmla="*/ 166 w 167"/>
                <a:gd name="T3" fmla="*/ 18 h 110"/>
                <a:gd name="T4" fmla="*/ 29 w 167"/>
                <a:gd name="T5" fmla="*/ 106 h 110"/>
                <a:gd name="T6" fmla="*/ 7 w 167"/>
                <a:gd name="T7" fmla="*/ 106 h 110"/>
                <a:gd name="T8" fmla="*/ 0 w 167"/>
                <a:gd name="T9" fmla="*/ 88 h 110"/>
                <a:gd name="T10" fmla="*/ 9 w 167"/>
                <a:gd name="T11" fmla="*/ 53 h 110"/>
                <a:gd name="T12" fmla="*/ 27 w 167"/>
                <a:gd name="T13" fmla="*/ 45 h 110"/>
                <a:gd name="T14" fmla="*/ 157 w 167"/>
                <a:gd name="T15" fmla="*/ 1 h 11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10">
                  <a:moveTo>
                    <a:pt x="157" y="1"/>
                  </a:moveTo>
                  <a:cubicBezTo>
                    <a:pt x="164" y="3"/>
                    <a:pt x="167" y="11"/>
                    <a:pt x="166" y="18"/>
                  </a:cubicBezTo>
                  <a:cubicBezTo>
                    <a:pt x="165" y="25"/>
                    <a:pt x="52" y="99"/>
                    <a:pt x="29" y="106"/>
                  </a:cubicBezTo>
                  <a:cubicBezTo>
                    <a:pt x="22" y="108"/>
                    <a:pt x="13" y="110"/>
                    <a:pt x="7" y="106"/>
                  </a:cubicBezTo>
                  <a:cubicBezTo>
                    <a:pt x="2" y="102"/>
                    <a:pt x="0" y="94"/>
                    <a:pt x="0" y="88"/>
                  </a:cubicBezTo>
                  <a:cubicBezTo>
                    <a:pt x="0" y="77"/>
                    <a:pt x="3" y="63"/>
                    <a:pt x="9" y="53"/>
                  </a:cubicBezTo>
                  <a:cubicBezTo>
                    <a:pt x="13" y="47"/>
                    <a:pt x="20" y="47"/>
                    <a:pt x="27" y="45"/>
                  </a:cubicBezTo>
                  <a:cubicBezTo>
                    <a:pt x="52" y="37"/>
                    <a:pt x="153" y="0"/>
                    <a:pt x="157" y="1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1" name="任意多边形 199">
              <a:extLst>
                <a:ext uri="{FF2B5EF4-FFF2-40B4-BE49-F238E27FC236}">
                  <a16:creationId xmlns:a16="http://schemas.microsoft.com/office/drawing/2014/main" id="{43D05509-2850-4C9D-8F1D-F99A19468398}"/>
                </a:ext>
              </a:extLst>
            </p:cNvPr>
            <p:cNvSpPr/>
            <p:nvPr/>
          </p:nvSpPr>
          <p:spPr bwMode="auto">
            <a:xfrm>
              <a:off x="5694233" y="2093529"/>
              <a:ext cx="130620" cy="80174"/>
            </a:xfrm>
            <a:custGeom>
              <a:gdLst>
                <a:gd name="T0" fmla="*/ 27 w 85"/>
                <a:gd name="T1" fmla="*/ 3 h 52"/>
                <a:gd name="T2" fmla="*/ 36 w 85"/>
                <a:gd name="T3" fmla="*/ 3 h 52"/>
                <a:gd name="T4" fmla="*/ 34 w 85"/>
                <a:gd name="T5" fmla="*/ 9 h 52"/>
                <a:gd name="T6" fmla="*/ 30 w 85"/>
                <a:gd name="T7" fmla="*/ 13 h 52"/>
                <a:gd name="T8" fmla="*/ 35 w 85"/>
                <a:gd name="T9" fmla="*/ 21 h 52"/>
                <a:gd name="T10" fmla="*/ 45 w 85"/>
                <a:gd name="T11" fmla="*/ 21 h 52"/>
                <a:gd name="T12" fmla="*/ 73 w 85"/>
                <a:gd name="T13" fmla="*/ 15 h 52"/>
                <a:gd name="T14" fmla="*/ 84 w 85"/>
                <a:gd name="T15" fmla="*/ 18 h 52"/>
                <a:gd name="T16" fmla="*/ 83 w 85"/>
                <a:gd name="T17" fmla="*/ 26 h 52"/>
                <a:gd name="T18" fmla="*/ 58 w 85"/>
                <a:gd name="T19" fmla="*/ 48 h 52"/>
                <a:gd name="T20" fmla="*/ 25 w 85"/>
                <a:gd name="T21" fmla="*/ 47 h 52"/>
                <a:gd name="T22" fmla="*/ 10 w 85"/>
                <a:gd name="T23" fmla="*/ 33 h 52"/>
                <a:gd name="T24" fmla="*/ 27 w 85"/>
                <a:gd name="T25" fmla="*/ 3 h 5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52">
                  <a:moveTo>
                    <a:pt x="27" y="3"/>
                  </a:moveTo>
                  <a:cubicBezTo>
                    <a:pt x="30" y="2"/>
                    <a:pt x="35" y="0"/>
                    <a:pt x="36" y="3"/>
                  </a:cubicBezTo>
                  <a:cubicBezTo>
                    <a:pt x="37" y="5"/>
                    <a:pt x="36" y="7"/>
                    <a:pt x="34" y="9"/>
                  </a:cubicBezTo>
                  <a:cubicBezTo>
                    <a:pt x="33" y="10"/>
                    <a:pt x="31" y="11"/>
                    <a:pt x="30" y="13"/>
                  </a:cubicBezTo>
                  <a:cubicBezTo>
                    <a:pt x="29" y="16"/>
                    <a:pt x="32" y="20"/>
                    <a:pt x="35" y="21"/>
                  </a:cubicBezTo>
                  <a:cubicBezTo>
                    <a:pt x="38" y="22"/>
                    <a:pt x="42" y="22"/>
                    <a:pt x="45" y="21"/>
                  </a:cubicBezTo>
                  <a:cubicBezTo>
                    <a:pt x="54" y="19"/>
                    <a:pt x="64" y="17"/>
                    <a:pt x="73" y="15"/>
                  </a:cubicBezTo>
                  <a:cubicBezTo>
                    <a:pt x="77" y="15"/>
                    <a:pt x="82" y="14"/>
                    <a:pt x="84" y="18"/>
                  </a:cubicBezTo>
                  <a:cubicBezTo>
                    <a:pt x="85" y="20"/>
                    <a:pt x="84" y="23"/>
                    <a:pt x="83" y="26"/>
                  </a:cubicBezTo>
                  <a:cubicBezTo>
                    <a:pt x="78" y="36"/>
                    <a:pt x="69" y="44"/>
                    <a:pt x="58" y="48"/>
                  </a:cubicBezTo>
                  <a:cubicBezTo>
                    <a:pt x="47" y="52"/>
                    <a:pt x="35" y="52"/>
                    <a:pt x="25" y="47"/>
                  </a:cubicBezTo>
                  <a:cubicBezTo>
                    <a:pt x="19" y="44"/>
                    <a:pt x="13" y="39"/>
                    <a:pt x="10" y="33"/>
                  </a:cubicBezTo>
                  <a:cubicBezTo>
                    <a:pt x="0" y="16"/>
                    <a:pt x="15" y="11"/>
                    <a:pt x="27" y="3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2" name="任意多边形 200">
              <a:extLst>
                <a:ext uri="{FF2B5EF4-FFF2-40B4-BE49-F238E27FC236}">
                  <a16:creationId xmlns:a16="http://schemas.microsoft.com/office/drawing/2014/main" id="{3C21E98D-A08F-49B1-BAD9-95A844C08B50}"/>
                </a:ext>
              </a:extLst>
            </p:cNvPr>
            <p:cNvSpPr/>
            <p:nvPr/>
          </p:nvSpPr>
          <p:spPr bwMode="auto">
            <a:xfrm>
              <a:off x="6401380" y="3418641"/>
              <a:ext cx="720659" cy="720659"/>
            </a:xfrm>
            <a:custGeom>
              <a:gdLst>
                <a:gd name="T0" fmla="*/ 290 w 469"/>
                <a:gd name="T1" fmla="*/ 461 h 469"/>
                <a:gd name="T2" fmla="*/ 9 w 469"/>
                <a:gd name="T3" fmla="*/ 179 h 469"/>
                <a:gd name="T4" fmla="*/ 9 w 469"/>
                <a:gd name="T5" fmla="*/ 148 h 469"/>
                <a:gd name="T6" fmla="*/ 148 w 469"/>
                <a:gd name="T7" fmla="*/ 9 h 469"/>
                <a:gd name="T8" fmla="*/ 179 w 469"/>
                <a:gd name="T9" fmla="*/ 9 h 469"/>
                <a:gd name="T10" fmla="*/ 460 w 469"/>
                <a:gd name="T11" fmla="*/ 291 h 469"/>
                <a:gd name="T12" fmla="*/ 460 w 469"/>
                <a:gd name="T13" fmla="*/ 322 h 469"/>
                <a:gd name="T14" fmla="*/ 321 w 469"/>
                <a:gd name="T15" fmla="*/ 461 h 469"/>
                <a:gd name="T16" fmla="*/ 290 w 469"/>
                <a:gd name="T17" fmla="*/ 461 h 4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9" h="469">
                  <a:moveTo>
                    <a:pt x="290" y="461"/>
                  </a:moveTo>
                  <a:cubicBezTo>
                    <a:pt x="9" y="179"/>
                    <a:pt x="9" y="179"/>
                    <a:pt x="9" y="179"/>
                  </a:cubicBezTo>
                  <a:cubicBezTo>
                    <a:pt x="0" y="170"/>
                    <a:pt x="0" y="156"/>
                    <a:pt x="9" y="148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56" y="0"/>
                    <a:pt x="170" y="0"/>
                    <a:pt x="179" y="9"/>
                  </a:cubicBezTo>
                  <a:cubicBezTo>
                    <a:pt x="460" y="291"/>
                    <a:pt x="460" y="291"/>
                    <a:pt x="460" y="291"/>
                  </a:cubicBezTo>
                  <a:cubicBezTo>
                    <a:pt x="469" y="299"/>
                    <a:pt x="469" y="313"/>
                    <a:pt x="460" y="322"/>
                  </a:cubicBezTo>
                  <a:cubicBezTo>
                    <a:pt x="321" y="461"/>
                    <a:pt x="321" y="461"/>
                    <a:pt x="321" y="461"/>
                  </a:cubicBezTo>
                  <a:cubicBezTo>
                    <a:pt x="313" y="469"/>
                    <a:pt x="299" y="469"/>
                    <a:pt x="290" y="461"/>
                  </a:cubicBezTo>
                  <a:close/>
                </a:path>
              </a:pathLst>
            </a:custGeom>
            <a:solidFill>
              <a:srgbClr val="6498A8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3" name="矩形 201">
              <a:extLst>
                <a:ext uri="{FF2B5EF4-FFF2-40B4-BE49-F238E27FC236}">
                  <a16:creationId xmlns:a16="http://schemas.microsoft.com/office/drawing/2014/main" id="{6D204EEE-8A3F-4E8E-ADEC-7185DB52046F}"/>
                </a:ext>
              </a:extLst>
            </p:cNvPr>
            <p:cNvSpPr/>
            <p:nvPr/>
          </p:nvSpPr>
          <p:spPr bwMode="auto">
            <a:xfrm>
              <a:off x="6649106" y="1912464"/>
              <a:ext cx="6306" cy="1338624"/>
            </a:xfrm>
            <a:prstGeom prst="rect">
              <a:avLst/>
            </a:prstGeom>
            <a:solidFill>
              <a:srgbClr val="7EA8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4" name="任意多边形 202">
              <a:extLst>
                <a:ext uri="{FF2B5EF4-FFF2-40B4-BE49-F238E27FC236}">
                  <a16:creationId xmlns:a16="http://schemas.microsoft.com/office/drawing/2014/main" id="{F927CA0E-B66A-41E8-AE02-9530A30CFBFD}"/>
                </a:ext>
              </a:extLst>
            </p:cNvPr>
            <p:cNvSpPr/>
            <p:nvPr/>
          </p:nvSpPr>
          <p:spPr bwMode="auto">
            <a:xfrm>
              <a:off x="6401380" y="3245683"/>
              <a:ext cx="720659" cy="719758"/>
            </a:xfrm>
            <a:custGeom>
              <a:gdLst>
                <a:gd name="T0" fmla="*/ 290 w 469"/>
                <a:gd name="T1" fmla="*/ 460 h 469"/>
                <a:gd name="T2" fmla="*/ 9 w 469"/>
                <a:gd name="T3" fmla="*/ 178 h 469"/>
                <a:gd name="T4" fmla="*/ 9 w 469"/>
                <a:gd name="T5" fmla="*/ 147 h 469"/>
                <a:gd name="T6" fmla="*/ 148 w 469"/>
                <a:gd name="T7" fmla="*/ 8 h 469"/>
                <a:gd name="T8" fmla="*/ 179 w 469"/>
                <a:gd name="T9" fmla="*/ 8 h 469"/>
                <a:gd name="T10" fmla="*/ 460 w 469"/>
                <a:gd name="T11" fmla="*/ 290 h 469"/>
                <a:gd name="T12" fmla="*/ 460 w 469"/>
                <a:gd name="T13" fmla="*/ 321 h 469"/>
                <a:gd name="T14" fmla="*/ 321 w 469"/>
                <a:gd name="T15" fmla="*/ 460 h 469"/>
                <a:gd name="T16" fmla="*/ 290 w 469"/>
                <a:gd name="T17" fmla="*/ 460 h 46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9" h="469">
                  <a:moveTo>
                    <a:pt x="290" y="460"/>
                  </a:moveTo>
                  <a:cubicBezTo>
                    <a:pt x="9" y="178"/>
                    <a:pt x="9" y="178"/>
                    <a:pt x="9" y="178"/>
                  </a:cubicBezTo>
                  <a:cubicBezTo>
                    <a:pt x="0" y="170"/>
                    <a:pt x="0" y="156"/>
                    <a:pt x="9" y="147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56" y="0"/>
                    <a:pt x="170" y="0"/>
                    <a:pt x="179" y="8"/>
                  </a:cubicBezTo>
                  <a:cubicBezTo>
                    <a:pt x="460" y="290"/>
                    <a:pt x="460" y="290"/>
                    <a:pt x="460" y="290"/>
                  </a:cubicBezTo>
                  <a:cubicBezTo>
                    <a:pt x="469" y="299"/>
                    <a:pt x="469" y="313"/>
                    <a:pt x="460" y="321"/>
                  </a:cubicBezTo>
                  <a:cubicBezTo>
                    <a:pt x="321" y="460"/>
                    <a:pt x="321" y="460"/>
                    <a:pt x="321" y="460"/>
                  </a:cubicBezTo>
                  <a:cubicBezTo>
                    <a:pt x="313" y="469"/>
                    <a:pt x="299" y="469"/>
                    <a:pt x="290" y="460"/>
                  </a:cubicBezTo>
                  <a:close/>
                </a:path>
              </a:pathLst>
            </a:custGeom>
            <a:solidFill>
              <a:srgbClr val="FE6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5" name="任意多边形 203">
              <a:extLst>
                <a:ext uri="{FF2B5EF4-FFF2-40B4-BE49-F238E27FC236}">
                  <a16:creationId xmlns:a16="http://schemas.microsoft.com/office/drawing/2014/main" id="{6943D566-636C-48EF-90CD-ABC1CDF7C66B}"/>
                </a:ext>
              </a:extLst>
            </p:cNvPr>
            <p:cNvSpPr/>
            <p:nvPr/>
          </p:nvSpPr>
          <p:spPr bwMode="auto">
            <a:xfrm>
              <a:off x="2943118" y="4017688"/>
              <a:ext cx="194578" cy="526982"/>
            </a:xfrm>
            <a:custGeom>
              <a:gdLst>
                <a:gd name="T0" fmla="*/ 88 w 127"/>
                <a:gd name="T1" fmla="*/ 313 h 343"/>
                <a:gd name="T2" fmla="*/ 68 w 127"/>
                <a:gd name="T3" fmla="*/ 341 h 343"/>
                <a:gd name="T4" fmla="*/ 32 w 127"/>
                <a:gd name="T5" fmla="*/ 323 h 343"/>
                <a:gd name="T6" fmla="*/ 7 w 127"/>
                <a:gd name="T7" fmla="*/ 23 h 343"/>
                <a:gd name="T8" fmla="*/ 124 w 127"/>
                <a:gd name="T9" fmla="*/ 71 h 343"/>
                <a:gd name="T10" fmla="*/ 111 w 127"/>
                <a:gd name="T11" fmla="*/ 224 h 343"/>
                <a:gd name="T12" fmla="*/ 88 w 127"/>
                <a:gd name="T13" fmla="*/ 313 h 3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343">
                  <a:moveTo>
                    <a:pt x="88" y="313"/>
                  </a:moveTo>
                  <a:cubicBezTo>
                    <a:pt x="84" y="324"/>
                    <a:pt x="78" y="338"/>
                    <a:pt x="68" y="341"/>
                  </a:cubicBezTo>
                  <a:cubicBezTo>
                    <a:pt x="60" y="343"/>
                    <a:pt x="37" y="329"/>
                    <a:pt x="32" y="323"/>
                  </a:cubicBezTo>
                  <a:cubicBezTo>
                    <a:pt x="27" y="317"/>
                    <a:pt x="0" y="40"/>
                    <a:pt x="7" y="23"/>
                  </a:cubicBezTo>
                  <a:cubicBezTo>
                    <a:pt x="16" y="0"/>
                    <a:pt x="122" y="32"/>
                    <a:pt x="124" y="71"/>
                  </a:cubicBezTo>
                  <a:cubicBezTo>
                    <a:pt x="127" y="121"/>
                    <a:pt x="120" y="175"/>
                    <a:pt x="111" y="224"/>
                  </a:cubicBezTo>
                  <a:cubicBezTo>
                    <a:pt x="105" y="254"/>
                    <a:pt x="97" y="284"/>
                    <a:pt x="88" y="313"/>
                  </a:cubicBezTo>
                  <a:close/>
                </a:path>
              </a:pathLst>
            </a:custGeom>
            <a:solidFill>
              <a:srgbClr val="222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6" name="任意多边形 204">
              <a:extLst>
                <a:ext uri="{FF2B5EF4-FFF2-40B4-BE49-F238E27FC236}">
                  <a16:creationId xmlns:a16="http://schemas.microsoft.com/office/drawing/2014/main" id="{41101FC9-2A2A-432E-91C5-27F827F2A7E5}"/>
                </a:ext>
              </a:extLst>
            </p:cNvPr>
            <p:cNvSpPr/>
            <p:nvPr/>
          </p:nvSpPr>
          <p:spPr bwMode="auto">
            <a:xfrm>
              <a:off x="3290836" y="4771678"/>
              <a:ext cx="67562" cy="89182"/>
            </a:xfrm>
            <a:custGeom>
              <a:gdLst>
                <a:gd name="T0" fmla="*/ 44 w 44"/>
                <a:gd name="T1" fmla="*/ 49 h 58"/>
                <a:gd name="T2" fmla="*/ 12 w 44"/>
                <a:gd name="T3" fmla="*/ 58 h 58"/>
                <a:gd name="T4" fmla="*/ 1 w 44"/>
                <a:gd name="T5" fmla="*/ 20 h 58"/>
                <a:gd name="T6" fmla="*/ 1 w 44"/>
                <a:gd name="T7" fmla="*/ 15 h 58"/>
                <a:gd name="T8" fmla="*/ 5 w 44"/>
                <a:gd name="T9" fmla="*/ 10 h 58"/>
                <a:gd name="T10" fmla="*/ 30 w 44"/>
                <a:gd name="T11" fmla="*/ 11 h 58"/>
                <a:gd name="T12" fmla="*/ 44 w 44"/>
                <a:gd name="T13" fmla="*/ 49 h 5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7">
                  <a:moveTo>
                    <a:pt x="44" y="49"/>
                  </a:moveTo>
                  <a:cubicBezTo>
                    <a:pt x="34" y="54"/>
                    <a:pt x="23" y="57"/>
                    <a:pt x="12" y="58"/>
                  </a:cubicBezTo>
                  <a:cubicBezTo>
                    <a:pt x="8" y="45"/>
                    <a:pt x="5" y="32"/>
                    <a:pt x="1" y="20"/>
                  </a:cubicBezTo>
                  <a:cubicBezTo>
                    <a:pt x="1" y="18"/>
                    <a:pt x="0" y="17"/>
                    <a:pt x="1" y="15"/>
                  </a:cubicBezTo>
                  <a:cubicBezTo>
                    <a:pt x="1" y="13"/>
                    <a:pt x="3" y="11"/>
                    <a:pt x="5" y="10"/>
                  </a:cubicBezTo>
                  <a:cubicBezTo>
                    <a:pt x="13" y="5"/>
                    <a:pt x="26" y="0"/>
                    <a:pt x="30" y="11"/>
                  </a:cubicBezTo>
                  <a:cubicBezTo>
                    <a:pt x="35" y="24"/>
                    <a:pt x="40" y="36"/>
                    <a:pt x="44" y="49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7" name="任意多边形 205">
              <a:extLst>
                <a:ext uri="{FF2B5EF4-FFF2-40B4-BE49-F238E27FC236}">
                  <a16:creationId xmlns:a16="http://schemas.microsoft.com/office/drawing/2014/main" id="{D6D7E4C7-CEDC-40F9-8E3E-8FEAFC9F4C6F}"/>
                </a:ext>
              </a:extLst>
            </p:cNvPr>
            <p:cNvSpPr/>
            <p:nvPr/>
          </p:nvSpPr>
          <p:spPr bwMode="auto">
            <a:xfrm>
              <a:off x="2994465" y="4813115"/>
              <a:ext cx="51347" cy="82876"/>
            </a:xfrm>
            <a:custGeom>
              <a:gdLst>
                <a:gd name="T0" fmla="*/ 33 w 33"/>
                <a:gd name="T1" fmla="*/ 52 h 54"/>
                <a:gd name="T2" fmla="*/ 0 w 33"/>
                <a:gd name="T3" fmla="*/ 50 h 54"/>
                <a:gd name="T4" fmla="*/ 2 w 33"/>
                <a:gd name="T5" fmla="*/ 11 h 54"/>
                <a:gd name="T6" fmla="*/ 3 w 33"/>
                <a:gd name="T7" fmla="*/ 6 h 54"/>
                <a:gd name="T8" fmla="*/ 9 w 33"/>
                <a:gd name="T9" fmla="*/ 3 h 54"/>
                <a:gd name="T10" fmla="*/ 32 w 33"/>
                <a:gd name="T11" fmla="*/ 12 h 54"/>
                <a:gd name="T12" fmla="*/ 33 w 33"/>
                <a:gd name="T13" fmla="*/ 52 h 5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4">
                  <a:moveTo>
                    <a:pt x="33" y="52"/>
                  </a:moveTo>
                  <a:cubicBezTo>
                    <a:pt x="22" y="54"/>
                    <a:pt x="11" y="53"/>
                    <a:pt x="0" y="50"/>
                  </a:cubicBezTo>
                  <a:cubicBezTo>
                    <a:pt x="1" y="37"/>
                    <a:pt x="1" y="24"/>
                    <a:pt x="2" y="11"/>
                  </a:cubicBezTo>
                  <a:cubicBezTo>
                    <a:pt x="2" y="9"/>
                    <a:pt x="2" y="7"/>
                    <a:pt x="3" y="6"/>
                  </a:cubicBezTo>
                  <a:cubicBezTo>
                    <a:pt x="4" y="4"/>
                    <a:pt x="7" y="3"/>
                    <a:pt x="9" y="3"/>
                  </a:cubicBezTo>
                  <a:cubicBezTo>
                    <a:pt x="18" y="1"/>
                    <a:pt x="32" y="0"/>
                    <a:pt x="32" y="12"/>
                  </a:cubicBezTo>
                  <a:cubicBezTo>
                    <a:pt x="33" y="25"/>
                    <a:pt x="33" y="39"/>
                    <a:pt x="33" y="52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8" name="任意多边形 206">
              <a:extLst>
                <a:ext uri="{FF2B5EF4-FFF2-40B4-BE49-F238E27FC236}">
                  <a16:creationId xmlns:a16="http://schemas.microsoft.com/office/drawing/2014/main" id="{2DF43D1C-230B-4741-9FC3-B13F2EAC54FF}"/>
                </a:ext>
              </a:extLst>
            </p:cNvPr>
            <p:cNvSpPr/>
            <p:nvPr/>
          </p:nvSpPr>
          <p:spPr bwMode="auto">
            <a:xfrm>
              <a:off x="2978250" y="4389728"/>
              <a:ext cx="154942" cy="444106"/>
            </a:xfrm>
            <a:custGeom>
              <a:gdLst>
                <a:gd name="T0" fmla="*/ 6 w 101"/>
                <a:gd name="T1" fmla="*/ 39 h 289"/>
                <a:gd name="T2" fmla="*/ 70 w 101"/>
                <a:gd name="T3" fmla="*/ 40 h 289"/>
                <a:gd name="T4" fmla="*/ 47 w 101"/>
                <a:gd name="T5" fmla="*/ 289 h 289"/>
                <a:gd name="T6" fmla="*/ 9 w 101"/>
                <a:gd name="T7" fmla="*/ 289 h 289"/>
                <a:gd name="T8" fmla="*/ 6 w 101"/>
                <a:gd name="T9" fmla="*/ 39 h 28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289">
                  <a:moveTo>
                    <a:pt x="6" y="39"/>
                  </a:moveTo>
                  <a:cubicBezTo>
                    <a:pt x="17" y="16"/>
                    <a:pt x="49" y="0"/>
                    <a:pt x="70" y="40"/>
                  </a:cubicBezTo>
                  <a:cubicBezTo>
                    <a:pt x="101" y="101"/>
                    <a:pt x="47" y="215"/>
                    <a:pt x="47" y="289"/>
                  </a:cubicBezTo>
                  <a:cubicBezTo>
                    <a:pt x="9" y="289"/>
                    <a:pt x="9" y="289"/>
                    <a:pt x="9" y="289"/>
                  </a:cubicBezTo>
                  <a:cubicBezTo>
                    <a:pt x="7" y="282"/>
                    <a:pt x="0" y="52"/>
                    <a:pt x="6" y="39"/>
                  </a:cubicBezTo>
                  <a:close/>
                </a:path>
              </a:pathLst>
            </a:custGeom>
            <a:solidFill>
              <a:srgbClr val="222B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9" name="任意多边形 207">
              <a:extLst>
                <a:ext uri="{FF2B5EF4-FFF2-40B4-BE49-F238E27FC236}">
                  <a16:creationId xmlns:a16="http://schemas.microsoft.com/office/drawing/2014/main" id="{A5C5E626-110F-4478-A6EF-9D4461B03F16}"/>
                </a:ext>
              </a:extLst>
            </p:cNvPr>
            <p:cNvSpPr/>
            <p:nvPr/>
          </p:nvSpPr>
          <p:spPr bwMode="auto">
            <a:xfrm>
              <a:off x="2950325" y="3985258"/>
              <a:ext cx="291867" cy="184669"/>
            </a:xfrm>
            <a:custGeom>
              <a:gdLst>
                <a:gd name="T0" fmla="*/ 168 w 190"/>
                <a:gd name="T1" fmla="*/ 111 h 120"/>
                <a:gd name="T2" fmla="*/ 135 w 190"/>
                <a:gd name="T3" fmla="*/ 120 h 120"/>
                <a:gd name="T4" fmla="*/ 0 w 190"/>
                <a:gd name="T5" fmla="*/ 46 h 120"/>
                <a:gd name="T6" fmla="*/ 141 w 190"/>
                <a:gd name="T7" fmla="*/ 23 h 120"/>
                <a:gd name="T8" fmla="*/ 171 w 190"/>
                <a:gd name="T9" fmla="*/ 38 h 120"/>
                <a:gd name="T10" fmla="*/ 168 w 190"/>
                <a:gd name="T11" fmla="*/ 111 h 12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" h="120">
                  <a:moveTo>
                    <a:pt x="168" y="111"/>
                  </a:moveTo>
                  <a:cubicBezTo>
                    <a:pt x="159" y="119"/>
                    <a:pt x="147" y="120"/>
                    <a:pt x="135" y="120"/>
                  </a:cubicBezTo>
                  <a:cubicBezTo>
                    <a:pt x="41" y="120"/>
                    <a:pt x="0" y="97"/>
                    <a:pt x="0" y="46"/>
                  </a:cubicBezTo>
                  <a:cubicBezTo>
                    <a:pt x="0" y="0"/>
                    <a:pt x="97" y="9"/>
                    <a:pt x="141" y="23"/>
                  </a:cubicBezTo>
                  <a:cubicBezTo>
                    <a:pt x="151" y="26"/>
                    <a:pt x="165" y="29"/>
                    <a:pt x="171" y="38"/>
                  </a:cubicBezTo>
                  <a:cubicBezTo>
                    <a:pt x="180" y="51"/>
                    <a:pt x="190" y="94"/>
                    <a:pt x="168" y="111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0" name="任意多边形 208">
              <a:extLst>
                <a:ext uri="{FF2B5EF4-FFF2-40B4-BE49-F238E27FC236}">
                  <a16:creationId xmlns:a16="http://schemas.microsoft.com/office/drawing/2014/main" id="{F9A61784-0B1D-47B5-AD09-5C8C1674EA2F}"/>
                </a:ext>
              </a:extLst>
            </p:cNvPr>
            <p:cNvSpPr/>
            <p:nvPr/>
          </p:nvSpPr>
          <p:spPr bwMode="auto">
            <a:xfrm>
              <a:off x="2880961" y="3570880"/>
              <a:ext cx="132421" cy="331503"/>
            </a:xfrm>
            <a:custGeom>
              <a:gdLst>
                <a:gd name="T0" fmla="*/ 84 w 86"/>
                <a:gd name="T1" fmla="*/ 77 h 216"/>
                <a:gd name="T2" fmla="*/ 49 w 86"/>
                <a:gd name="T3" fmla="*/ 201 h 216"/>
                <a:gd name="T4" fmla="*/ 26 w 86"/>
                <a:gd name="T5" fmla="*/ 215 h 216"/>
                <a:gd name="T6" fmla="*/ 13 w 86"/>
                <a:gd name="T7" fmla="*/ 207 h 216"/>
                <a:gd name="T8" fmla="*/ 8 w 86"/>
                <a:gd name="T9" fmla="*/ 191 h 216"/>
                <a:gd name="T10" fmla="*/ 26 w 86"/>
                <a:gd name="T11" fmla="*/ 65 h 216"/>
                <a:gd name="T12" fmla="*/ 55 w 86"/>
                <a:gd name="T13" fmla="*/ 9 h 216"/>
                <a:gd name="T14" fmla="*/ 84 w 86"/>
                <a:gd name="T15" fmla="*/ 41 h 216"/>
                <a:gd name="T16" fmla="*/ 84 w 86"/>
                <a:gd name="T17" fmla="*/ 77 h 21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216">
                  <a:moveTo>
                    <a:pt x="84" y="77"/>
                  </a:moveTo>
                  <a:cubicBezTo>
                    <a:pt x="81" y="121"/>
                    <a:pt x="73" y="165"/>
                    <a:pt x="49" y="201"/>
                  </a:cubicBezTo>
                  <a:cubicBezTo>
                    <a:pt x="43" y="208"/>
                    <a:pt x="36" y="216"/>
                    <a:pt x="26" y="215"/>
                  </a:cubicBezTo>
                  <a:cubicBezTo>
                    <a:pt x="21" y="215"/>
                    <a:pt x="16" y="211"/>
                    <a:pt x="13" y="207"/>
                  </a:cubicBezTo>
                  <a:cubicBezTo>
                    <a:pt x="10" y="202"/>
                    <a:pt x="9" y="197"/>
                    <a:pt x="8" y="191"/>
                  </a:cubicBezTo>
                  <a:cubicBezTo>
                    <a:pt x="0" y="149"/>
                    <a:pt x="13" y="106"/>
                    <a:pt x="26" y="65"/>
                  </a:cubicBezTo>
                  <a:cubicBezTo>
                    <a:pt x="31" y="48"/>
                    <a:pt x="38" y="18"/>
                    <a:pt x="55" y="9"/>
                  </a:cubicBezTo>
                  <a:cubicBezTo>
                    <a:pt x="73" y="0"/>
                    <a:pt x="82" y="29"/>
                    <a:pt x="84" y="41"/>
                  </a:cubicBezTo>
                  <a:cubicBezTo>
                    <a:pt x="86" y="53"/>
                    <a:pt x="85" y="65"/>
                    <a:pt x="84" y="77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1" name="任意多边形 209">
              <a:extLst>
                <a:ext uri="{FF2B5EF4-FFF2-40B4-BE49-F238E27FC236}">
                  <a16:creationId xmlns:a16="http://schemas.microsoft.com/office/drawing/2014/main" id="{2F4D98E2-ACB1-47CC-9CB1-FC99DF39CFB3}"/>
                </a:ext>
              </a:extLst>
            </p:cNvPr>
            <p:cNvSpPr/>
            <p:nvPr/>
          </p:nvSpPr>
          <p:spPr bwMode="auto">
            <a:xfrm>
              <a:off x="2890870" y="3561871"/>
              <a:ext cx="129719" cy="200884"/>
            </a:xfrm>
            <a:custGeom>
              <a:gdLst>
                <a:gd name="T0" fmla="*/ 80 w 85"/>
                <a:gd name="T1" fmla="*/ 22 h 131"/>
                <a:gd name="T2" fmla="*/ 71 w 85"/>
                <a:gd name="T3" fmla="*/ 3 h 131"/>
                <a:gd name="T4" fmla="*/ 51 w 85"/>
                <a:gd name="T5" fmla="*/ 10 h 131"/>
                <a:gd name="T6" fmla="*/ 0 w 85"/>
                <a:gd name="T7" fmla="*/ 126 h 131"/>
                <a:gd name="T8" fmla="*/ 79 w 85"/>
                <a:gd name="T9" fmla="*/ 131 h 131"/>
                <a:gd name="T10" fmla="*/ 80 w 85"/>
                <a:gd name="T11" fmla="*/ 22 h 1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31">
                  <a:moveTo>
                    <a:pt x="80" y="22"/>
                  </a:moveTo>
                  <a:cubicBezTo>
                    <a:pt x="80" y="15"/>
                    <a:pt x="78" y="6"/>
                    <a:pt x="71" y="3"/>
                  </a:cubicBezTo>
                  <a:cubicBezTo>
                    <a:pt x="64" y="0"/>
                    <a:pt x="57" y="5"/>
                    <a:pt x="51" y="10"/>
                  </a:cubicBezTo>
                  <a:cubicBezTo>
                    <a:pt x="18" y="39"/>
                    <a:pt x="6" y="81"/>
                    <a:pt x="0" y="126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84" y="95"/>
                    <a:pt x="85" y="58"/>
                    <a:pt x="80" y="22"/>
                  </a:cubicBezTo>
                  <a:close/>
                </a:path>
              </a:pathLst>
            </a:custGeom>
            <a:solidFill>
              <a:srgbClr val="66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2" name="任意多边形 210">
              <a:extLst>
                <a:ext uri="{FF2B5EF4-FFF2-40B4-BE49-F238E27FC236}">
                  <a16:creationId xmlns:a16="http://schemas.microsoft.com/office/drawing/2014/main" id="{B8FC8D64-257D-4A01-8DF7-4DE85E8D9C8E}"/>
                </a:ext>
              </a:extLst>
            </p:cNvPr>
            <p:cNvSpPr/>
            <p:nvPr/>
          </p:nvSpPr>
          <p:spPr bwMode="auto">
            <a:xfrm>
              <a:off x="3036804" y="4051919"/>
              <a:ext cx="203586" cy="492751"/>
            </a:xfrm>
            <a:custGeom>
              <a:gdLst>
                <a:gd name="T0" fmla="*/ 104 w 133"/>
                <a:gd name="T1" fmla="*/ 291 h 321"/>
                <a:gd name="T2" fmla="*/ 86 w 133"/>
                <a:gd name="T3" fmla="*/ 319 h 321"/>
                <a:gd name="T4" fmla="*/ 58 w 133"/>
                <a:gd name="T5" fmla="*/ 286 h 321"/>
                <a:gd name="T6" fmla="*/ 6 w 133"/>
                <a:gd name="T7" fmla="*/ 46 h 321"/>
                <a:gd name="T8" fmla="*/ 56 w 133"/>
                <a:gd name="T9" fmla="*/ 5 h 321"/>
                <a:gd name="T10" fmla="*/ 127 w 133"/>
                <a:gd name="T11" fmla="*/ 49 h 321"/>
                <a:gd name="T12" fmla="*/ 122 w 133"/>
                <a:gd name="T13" fmla="*/ 202 h 321"/>
                <a:gd name="T14" fmla="*/ 104 w 133"/>
                <a:gd name="T15" fmla="*/ 291 h 32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321">
                  <a:moveTo>
                    <a:pt x="104" y="291"/>
                  </a:moveTo>
                  <a:cubicBezTo>
                    <a:pt x="101" y="302"/>
                    <a:pt x="96" y="316"/>
                    <a:pt x="86" y="319"/>
                  </a:cubicBezTo>
                  <a:cubicBezTo>
                    <a:pt x="79" y="321"/>
                    <a:pt x="63" y="292"/>
                    <a:pt x="58" y="286"/>
                  </a:cubicBezTo>
                  <a:cubicBezTo>
                    <a:pt x="52" y="280"/>
                    <a:pt x="0" y="62"/>
                    <a:pt x="6" y="46"/>
                  </a:cubicBezTo>
                  <a:cubicBezTo>
                    <a:pt x="14" y="23"/>
                    <a:pt x="35" y="8"/>
                    <a:pt x="56" y="5"/>
                  </a:cubicBezTo>
                  <a:cubicBezTo>
                    <a:pt x="87" y="0"/>
                    <a:pt x="122" y="10"/>
                    <a:pt x="127" y="49"/>
                  </a:cubicBezTo>
                  <a:cubicBezTo>
                    <a:pt x="133" y="99"/>
                    <a:pt x="129" y="153"/>
                    <a:pt x="122" y="202"/>
                  </a:cubicBezTo>
                  <a:cubicBezTo>
                    <a:pt x="118" y="232"/>
                    <a:pt x="112" y="262"/>
                    <a:pt x="104" y="291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3" name="任意多边形 211">
              <a:extLst>
                <a:ext uri="{FF2B5EF4-FFF2-40B4-BE49-F238E27FC236}">
                  <a16:creationId xmlns:a16="http://schemas.microsoft.com/office/drawing/2014/main" id="{3B387E5C-49A4-4BA4-8668-1C4885D42157}"/>
                </a:ext>
              </a:extLst>
            </p:cNvPr>
            <p:cNvSpPr/>
            <p:nvPr/>
          </p:nvSpPr>
          <p:spPr bwMode="auto">
            <a:xfrm>
              <a:off x="2841325" y="3823110"/>
              <a:ext cx="124314" cy="94587"/>
            </a:xfrm>
            <a:custGeom>
              <a:gdLst>
                <a:gd name="T0" fmla="*/ 2 w 81"/>
                <a:gd name="T1" fmla="*/ 30 h 62"/>
                <a:gd name="T2" fmla="*/ 6 w 81"/>
                <a:gd name="T3" fmla="*/ 45 h 62"/>
                <a:gd name="T4" fmla="*/ 66 w 81"/>
                <a:gd name="T5" fmla="*/ 50 h 62"/>
                <a:gd name="T6" fmla="*/ 77 w 81"/>
                <a:gd name="T7" fmla="*/ 18 h 62"/>
                <a:gd name="T8" fmla="*/ 2 w 81"/>
                <a:gd name="T9" fmla="*/ 30 h 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62">
                  <a:moveTo>
                    <a:pt x="2" y="30"/>
                  </a:moveTo>
                  <a:cubicBezTo>
                    <a:pt x="0" y="35"/>
                    <a:pt x="2" y="41"/>
                    <a:pt x="6" y="45"/>
                  </a:cubicBezTo>
                  <a:cubicBezTo>
                    <a:pt x="10" y="49"/>
                    <a:pt x="38" y="62"/>
                    <a:pt x="66" y="50"/>
                  </a:cubicBezTo>
                  <a:cubicBezTo>
                    <a:pt x="79" y="43"/>
                    <a:pt x="81" y="30"/>
                    <a:pt x="77" y="18"/>
                  </a:cubicBezTo>
                  <a:cubicBezTo>
                    <a:pt x="70" y="0"/>
                    <a:pt x="5" y="24"/>
                    <a:pt x="2" y="30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4" name="任意多边形 212">
              <a:extLst>
                <a:ext uri="{FF2B5EF4-FFF2-40B4-BE49-F238E27FC236}">
                  <a16:creationId xmlns:a16="http://schemas.microsoft.com/office/drawing/2014/main" id="{B93D46F7-8651-4788-AC63-7C1436CCB829}"/>
                </a:ext>
              </a:extLst>
            </p:cNvPr>
            <p:cNvSpPr/>
            <p:nvPr/>
          </p:nvSpPr>
          <p:spPr bwMode="auto">
            <a:xfrm>
              <a:off x="3114274" y="4380720"/>
              <a:ext cx="228809" cy="426990"/>
            </a:xfrm>
            <a:custGeom>
              <a:gdLst>
                <a:gd name="T0" fmla="*/ 0 w 149"/>
                <a:gd name="T1" fmla="*/ 53 h 278"/>
                <a:gd name="T2" fmla="*/ 61 w 149"/>
                <a:gd name="T3" fmla="*/ 33 h 278"/>
                <a:gd name="T4" fmla="*/ 149 w 149"/>
                <a:gd name="T5" fmla="*/ 266 h 278"/>
                <a:gd name="T6" fmla="*/ 114 w 149"/>
                <a:gd name="T7" fmla="*/ 278 h 278"/>
                <a:gd name="T8" fmla="*/ 0 w 149"/>
                <a:gd name="T9" fmla="*/ 53 h 27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78">
                  <a:moveTo>
                    <a:pt x="0" y="53"/>
                  </a:moveTo>
                  <a:cubicBezTo>
                    <a:pt x="1" y="28"/>
                    <a:pt x="28" y="0"/>
                    <a:pt x="61" y="33"/>
                  </a:cubicBezTo>
                  <a:cubicBezTo>
                    <a:pt x="113" y="87"/>
                    <a:pt x="129" y="189"/>
                    <a:pt x="149" y="266"/>
                  </a:cubicBezTo>
                  <a:cubicBezTo>
                    <a:pt x="114" y="278"/>
                    <a:pt x="114" y="278"/>
                    <a:pt x="114" y="278"/>
                  </a:cubicBezTo>
                  <a:cubicBezTo>
                    <a:pt x="109" y="272"/>
                    <a:pt x="0" y="67"/>
                    <a:pt x="0" y="53"/>
                  </a:cubicBezTo>
                  <a:close/>
                </a:path>
              </a:pathLst>
            </a:custGeom>
            <a:solidFill>
              <a:srgbClr val="0A3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5" name="任意多边形 213">
              <a:extLst>
                <a:ext uri="{FF2B5EF4-FFF2-40B4-BE49-F238E27FC236}">
                  <a16:creationId xmlns:a16="http://schemas.microsoft.com/office/drawing/2014/main" id="{FC2B95F1-3C40-4882-924A-30946B1EA1B6}"/>
                </a:ext>
              </a:extLst>
            </p:cNvPr>
            <p:cNvSpPr/>
            <p:nvPr/>
          </p:nvSpPr>
          <p:spPr bwMode="auto">
            <a:xfrm>
              <a:off x="2919697" y="3520433"/>
              <a:ext cx="362131" cy="584635"/>
            </a:xfrm>
            <a:custGeom>
              <a:gdLst>
                <a:gd name="T0" fmla="*/ 207 w 236"/>
                <a:gd name="T1" fmla="*/ 206 h 381"/>
                <a:gd name="T2" fmla="*/ 229 w 236"/>
                <a:gd name="T3" fmla="*/ 71 h 381"/>
                <a:gd name="T4" fmla="*/ 105 w 236"/>
                <a:gd name="T5" fmla="*/ 0 h 381"/>
                <a:gd name="T6" fmla="*/ 10 w 236"/>
                <a:gd name="T7" fmla="*/ 63 h 381"/>
                <a:gd name="T8" fmla="*/ 6 w 236"/>
                <a:gd name="T9" fmla="*/ 114 h 381"/>
                <a:gd name="T10" fmla="*/ 13 w 236"/>
                <a:gd name="T11" fmla="*/ 381 h 381"/>
                <a:gd name="T12" fmla="*/ 213 w 236"/>
                <a:gd name="T13" fmla="*/ 381 h 381"/>
                <a:gd name="T14" fmla="*/ 207 w 236"/>
                <a:gd name="T15" fmla="*/ 206 h 38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381">
                  <a:moveTo>
                    <a:pt x="207" y="206"/>
                  </a:moveTo>
                  <a:cubicBezTo>
                    <a:pt x="220" y="165"/>
                    <a:pt x="236" y="114"/>
                    <a:pt x="229" y="71"/>
                  </a:cubicBezTo>
                  <a:cubicBezTo>
                    <a:pt x="211" y="50"/>
                    <a:pt x="176" y="0"/>
                    <a:pt x="105" y="0"/>
                  </a:cubicBezTo>
                  <a:cubicBezTo>
                    <a:pt x="55" y="0"/>
                    <a:pt x="18" y="50"/>
                    <a:pt x="10" y="63"/>
                  </a:cubicBezTo>
                  <a:cubicBezTo>
                    <a:pt x="0" y="77"/>
                    <a:pt x="4" y="97"/>
                    <a:pt x="6" y="114"/>
                  </a:cubicBezTo>
                  <a:cubicBezTo>
                    <a:pt x="11" y="149"/>
                    <a:pt x="26" y="286"/>
                    <a:pt x="13" y="381"/>
                  </a:cubicBezTo>
                  <a:cubicBezTo>
                    <a:pt x="213" y="381"/>
                    <a:pt x="213" y="381"/>
                    <a:pt x="213" y="381"/>
                  </a:cubicBezTo>
                  <a:cubicBezTo>
                    <a:pt x="213" y="336"/>
                    <a:pt x="194" y="248"/>
                    <a:pt x="207" y="206"/>
                  </a:cubicBezTo>
                  <a:close/>
                </a:path>
              </a:pathLst>
            </a:custGeom>
            <a:solidFill>
              <a:srgbClr val="66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6" name="任意多边形 214">
              <a:extLst>
                <a:ext uri="{FF2B5EF4-FFF2-40B4-BE49-F238E27FC236}">
                  <a16:creationId xmlns:a16="http://schemas.microsoft.com/office/drawing/2014/main" id="{182819C6-02CB-4FDB-AC8B-11D1B526E19D}"/>
                </a:ext>
              </a:extLst>
            </p:cNvPr>
            <p:cNvSpPr/>
            <p:nvPr/>
          </p:nvSpPr>
          <p:spPr bwMode="auto">
            <a:xfrm>
              <a:off x="3174630" y="3594301"/>
              <a:ext cx="145933" cy="349520"/>
            </a:xfrm>
            <a:custGeom>
              <a:gdLst>
                <a:gd name="T0" fmla="*/ 87 w 95"/>
                <a:gd name="T1" fmla="*/ 108 h 228"/>
                <a:gd name="T2" fmla="*/ 27 w 95"/>
                <a:gd name="T3" fmla="*/ 9 h 228"/>
                <a:gd name="T4" fmla="*/ 8 w 95"/>
                <a:gd name="T5" fmla="*/ 3 h 228"/>
                <a:gd name="T6" fmla="*/ 1 w 95"/>
                <a:gd name="T7" fmla="*/ 11 h 228"/>
                <a:gd name="T8" fmla="*/ 1 w 95"/>
                <a:gd name="T9" fmla="*/ 23 h 228"/>
                <a:gd name="T10" fmla="*/ 19 w 95"/>
                <a:gd name="T11" fmla="*/ 156 h 228"/>
                <a:gd name="T12" fmla="*/ 29 w 95"/>
                <a:gd name="T13" fmla="*/ 195 h 228"/>
                <a:gd name="T14" fmla="*/ 58 w 95"/>
                <a:gd name="T15" fmla="*/ 224 h 228"/>
                <a:gd name="T16" fmla="*/ 82 w 95"/>
                <a:gd name="T17" fmla="*/ 223 h 228"/>
                <a:gd name="T18" fmla="*/ 89 w 95"/>
                <a:gd name="T19" fmla="*/ 204 h 228"/>
                <a:gd name="T20" fmla="*/ 93 w 95"/>
                <a:gd name="T21" fmla="*/ 142 h 228"/>
                <a:gd name="T22" fmla="*/ 87 w 95"/>
                <a:gd name="T23" fmla="*/ 108 h 22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228">
                  <a:moveTo>
                    <a:pt x="87" y="108"/>
                  </a:moveTo>
                  <a:cubicBezTo>
                    <a:pt x="77" y="70"/>
                    <a:pt x="56" y="35"/>
                    <a:pt x="27" y="9"/>
                  </a:cubicBezTo>
                  <a:cubicBezTo>
                    <a:pt x="22" y="5"/>
                    <a:pt x="15" y="0"/>
                    <a:pt x="8" y="3"/>
                  </a:cubicBezTo>
                  <a:cubicBezTo>
                    <a:pt x="5" y="4"/>
                    <a:pt x="2" y="8"/>
                    <a:pt x="1" y="11"/>
                  </a:cubicBezTo>
                  <a:cubicBezTo>
                    <a:pt x="0" y="15"/>
                    <a:pt x="0" y="19"/>
                    <a:pt x="1" y="23"/>
                  </a:cubicBezTo>
                  <a:cubicBezTo>
                    <a:pt x="2" y="67"/>
                    <a:pt x="10" y="112"/>
                    <a:pt x="19" y="156"/>
                  </a:cubicBezTo>
                  <a:cubicBezTo>
                    <a:pt x="21" y="169"/>
                    <a:pt x="24" y="183"/>
                    <a:pt x="29" y="195"/>
                  </a:cubicBezTo>
                  <a:cubicBezTo>
                    <a:pt x="35" y="208"/>
                    <a:pt x="45" y="219"/>
                    <a:pt x="58" y="224"/>
                  </a:cubicBezTo>
                  <a:cubicBezTo>
                    <a:pt x="64" y="226"/>
                    <a:pt x="75" y="228"/>
                    <a:pt x="82" y="223"/>
                  </a:cubicBezTo>
                  <a:cubicBezTo>
                    <a:pt x="87" y="219"/>
                    <a:pt x="88" y="209"/>
                    <a:pt x="89" y="204"/>
                  </a:cubicBezTo>
                  <a:cubicBezTo>
                    <a:pt x="93" y="184"/>
                    <a:pt x="95" y="163"/>
                    <a:pt x="93" y="142"/>
                  </a:cubicBezTo>
                  <a:cubicBezTo>
                    <a:pt x="92" y="131"/>
                    <a:pt x="90" y="119"/>
                    <a:pt x="87" y="108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7" name="任意多边形 215">
              <a:extLst>
                <a:ext uri="{FF2B5EF4-FFF2-40B4-BE49-F238E27FC236}">
                  <a16:creationId xmlns:a16="http://schemas.microsoft.com/office/drawing/2014/main" id="{AE0059AC-9444-4F3E-81AC-3F520032FB49}"/>
                </a:ext>
              </a:extLst>
            </p:cNvPr>
            <p:cNvSpPr/>
            <p:nvPr/>
          </p:nvSpPr>
          <p:spPr bwMode="auto">
            <a:xfrm flipH="1">
              <a:off x="3325067" y="3781672"/>
              <a:ext cx="0" cy="901"/>
            </a:xfrm>
            <a:custGeom>
              <a:gdLst>
                <a:gd name="T0" fmla="*/ 0 h 1"/>
                <a:gd name="T1" fmla="*/ 1 h 1"/>
                <a:gd name="T2" fmla="*/ 0 h 1"/>
              </a:gdLst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889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8" name="任意多边形 216">
              <a:extLst>
                <a:ext uri="{FF2B5EF4-FFF2-40B4-BE49-F238E27FC236}">
                  <a16:creationId xmlns:a16="http://schemas.microsoft.com/office/drawing/2014/main" id="{CD34CF70-D2E6-45E4-A6A4-FB819971D57C}"/>
                </a:ext>
              </a:extLst>
            </p:cNvPr>
            <p:cNvSpPr/>
            <p:nvPr/>
          </p:nvSpPr>
          <p:spPr bwMode="auto">
            <a:xfrm>
              <a:off x="3170126" y="3561871"/>
              <a:ext cx="152239" cy="200884"/>
            </a:xfrm>
            <a:custGeom>
              <a:gdLst>
                <a:gd name="T0" fmla="*/ 2 w 99"/>
                <a:gd name="T1" fmla="*/ 22 h 131"/>
                <a:gd name="T2" fmla="*/ 10 w 99"/>
                <a:gd name="T3" fmla="*/ 3 h 131"/>
                <a:gd name="T4" fmla="*/ 36 w 99"/>
                <a:gd name="T5" fmla="*/ 11 h 131"/>
                <a:gd name="T6" fmla="*/ 99 w 99"/>
                <a:gd name="T7" fmla="*/ 126 h 131"/>
                <a:gd name="T8" fmla="*/ 11 w 99"/>
                <a:gd name="T9" fmla="*/ 131 h 131"/>
                <a:gd name="T10" fmla="*/ 2 w 99"/>
                <a:gd name="T11" fmla="*/ 22 h 13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131">
                  <a:moveTo>
                    <a:pt x="2" y="22"/>
                  </a:moveTo>
                  <a:cubicBezTo>
                    <a:pt x="3" y="15"/>
                    <a:pt x="4" y="6"/>
                    <a:pt x="10" y="3"/>
                  </a:cubicBezTo>
                  <a:cubicBezTo>
                    <a:pt x="17" y="0"/>
                    <a:pt x="30" y="6"/>
                    <a:pt x="36" y="11"/>
                  </a:cubicBezTo>
                  <a:cubicBezTo>
                    <a:pt x="71" y="41"/>
                    <a:pt x="90" y="81"/>
                    <a:pt x="99" y="126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3" y="95"/>
                    <a:pt x="0" y="58"/>
                    <a:pt x="2" y="22"/>
                  </a:cubicBezTo>
                  <a:close/>
                </a:path>
              </a:pathLst>
            </a:custGeom>
            <a:solidFill>
              <a:srgbClr val="66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9" name="任意多边形 217">
              <a:extLst>
                <a:ext uri="{FF2B5EF4-FFF2-40B4-BE49-F238E27FC236}">
                  <a16:creationId xmlns:a16="http://schemas.microsoft.com/office/drawing/2014/main" id="{0C72F7FE-2AAD-462A-B83E-B85F672AF46D}"/>
                </a:ext>
              </a:extLst>
            </p:cNvPr>
            <p:cNvSpPr/>
            <p:nvPr/>
          </p:nvSpPr>
          <p:spPr bwMode="auto">
            <a:xfrm>
              <a:off x="3046713" y="3403326"/>
              <a:ext cx="92785" cy="150438"/>
            </a:xfrm>
            <a:custGeom>
              <a:gdLst>
                <a:gd name="T0" fmla="*/ 2 w 60"/>
                <a:gd name="T1" fmla="*/ 27 h 98"/>
                <a:gd name="T2" fmla="*/ 32 w 60"/>
                <a:gd name="T3" fmla="*/ 6 h 98"/>
                <a:gd name="T4" fmla="*/ 60 w 60"/>
                <a:gd name="T5" fmla="*/ 85 h 98"/>
                <a:gd name="T6" fmla="*/ 0 w 60"/>
                <a:gd name="T7" fmla="*/ 85 h 98"/>
                <a:gd name="T8" fmla="*/ 2 w 60"/>
                <a:gd name="T9" fmla="*/ 27 h 98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8">
                  <a:moveTo>
                    <a:pt x="2" y="27"/>
                  </a:moveTo>
                  <a:cubicBezTo>
                    <a:pt x="7" y="5"/>
                    <a:pt x="23" y="0"/>
                    <a:pt x="32" y="6"/>
                  </a:cubicBezTo>
                  <a:cubicBezTo>
                    <a:pt x="38" y="46"/>
                    <a:pt x="45" y="63"/>
                    <a:pt x="60" y="85"/>
                  </a:cubicBezTo>
                  <a:cubicBezTo>
                    <a:pt x="41" y="98"/>
                    <a:pt x="7" y="95"/>
                    <a:pt x="0" y="85"/>
                  </a:cubicBezTo>
                  <a:cubicBezTo>
                    <a:pt x="0" y="82"/>
                    <a:pt x="0" y="38"/>
                    <a:pt x="2" y="27"/>
                  </a:cubicBezTo>
                  <a:close/>
                </a:path>
              </a:pathLst>
            </a:custGeom>
            <a:solidFill>
              <a:srgbClr val="F4A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0" name="任意多边形 7">
              <a:extLst>
                <a:ext uri="{FF2B5EF4-FFF2-40B4-BE49-F238E27FC236}">
                  <a16:creationId xmlns:a16="http://schemas.microsoft.com/office/drawing/2014/main" id="{64AD1A26-6EC8-4D69-BF75-54E9C06FA8C1}"/>
                </a:ext>
              </a:extLst>
            </p:cNvPr>
            <p:cNvSpPr/>
            <p:nvPr/>
          </p:nvSpPr>
          <p:spPr bwMode="auto">
            <a:xfrm>
              <a:off x="2967441" y="3346574"/>
              <a:ext cx="122512" cy="176561"/>
            </a:xfrm>
            <a:custGeom>
              <a:gdLst>
                <a:gd name="T0" fmla="*/ 55 w 80"/>
                <a:gd name="T1" fmla="*/ 14 h 115"/>
                <a:gd name="T2" fmla="*/ 4 w 80"/>
                <a:gd name="T3" fmla="*/ 37 h 115"/>
                <a:gd name="T4" fmla="*/ 34 w 80"/>
                <a:gd name="T5" fmla="*/ 104 h 115"/>
                <a:gd name="T6" fmla="*/ 79 w 80"/>
                <a:gd name="T7" fmla="*/ 76 h 115"/>
                <a:gd name="T8" fmla="*/ 55 w 80"/>
                <a:gd name="T9" fmla="*/ 14 h 1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15">
                  <a:moveTo>
                    <a:pt x="55" y="14"/>
                  </a:moveTo>
                  <a:cubicBezTo>
                    <a:pt x="36" y="0"/>
                    <a:pt x="8" y="12"/>
                    <a:pt x="4" y="37"/>
                  </a:cubicBezTo>
                  <a:cubicBezTo>
                    <a:pt x="0" y="59"/>
                    <a:pt x="23" y="98"/>
                    <a:pt x="34" y="104"/>
                  </a:cubicBezTo>
                  <a:cubicBezTo>
                    <a:pt x="53" y="115"/>
                    <a:pt x="78" y="89"/>
                    <a:pt x="79" y="76"/>
                  </a:cubicBezTo>
                  <a:cubicBezTo>
                    <a:pt x="80" y="58"/>
                    <a:pt x="71" y="25"/>
                    <a:pt x="55" y="14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1" name="任意多边形 8">
              <a:extLst>
                <a:ext uri="{FF2B5EF4-FFF2-40B4-BE49-F238E27FC236}">
                  <a16:creationId xmlns:a16="http://schemas.microsoft.com/office/drawing/2014/main" id="{37FDECBE-28AE-4927-AA03-448DF7E73F47}"/>
                </a:ext>
              </a:extLst>
            </p:cNvPr>
            <p:cNvSpPr/>
            <p:nvPr/>
          </p:nvSpPr>
          <p:spPr bwMode="auto">
            <a:xfrm>
              <a:off x="3061126" y="3372698"/>
              <a:ext cx="63058" cy="93686"/>
            </a:xfrm>
            <a:custGeom>
              <a:gdLst>
                <a:gd name="T0" fmla="*/ 8 w 41"/>
                <a:gd name="T1" fmla="*/ 1 h 61"/>
                <a:gd name="T2" fmla="*/ 13 w 41"/>
                <a:gd name="T3" fmla="*/ 1 h 61"/>
                <a:gd name="T4" fmla="*/ 17 w 41"/>
                <a:gd name="T5" fmla="*/ 4 h 61"/>
                <a:gd name="T6" fmla="*/ 30 w 41"/>
                <a:gd name="T7" fmla="*/ 18 h 61"/>
                <a:gd name="T8" fmla="*/ 36 w 41"/>
                <a:gd name="T9" fmla="*/ 35 h 61"/>
                <a:gd name="T10" fmla="*/ 37 w 41"/>
                <a:gd name="T11" fmla="*/ 47 h 61"/>
                <a:gd name="T12" fmla="*/ 40 w 41"/>
                <a:gd name="T13" fmla="*/ 57 h 61"/>
                <a:gd name="T14" fmla="*/ 34 w 41"/>
                <a:gd name="T15" fmla="*/ 61 h 61"/>
                <a:gd name="T16" fmla="*/ 27 w 41"/>
                <a:gd name="T17" fmla="*/ 57 h 61"/>
                <a:gd name="T18" fmla="*/ 23 w 41"/>
                <a:gd name="T19" fmla="*/ 50 h 61"/>
                <a:gd name="T20" fmla="*/ 7 w 41"/>
                <a:gd name="T21" fmla="*/ 28 h 61"/>
                <a:gd name="T22" fmla="*/ 4 w 41"/>
                <a:gd name="T23" fmla="*/ 3 h 61"/>
                <a:gd name="T24" fmla="*/ 8 w 41"/>
                <a:gd name="T25" fmla="*/ 1 h 6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61">
                  <a:moveTo>
                    <a:pt x="8" y="1"/>
                  </a:moveTo>
                  <a:cubicBezTo>
                    <a:pt x="9" y="0"/>
                    <a:pt x="11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22" y="9"/>
                    <a:pt x="26" y="13"/>
                    <a:pt x="30" y="18"/>
                  </a:cubicBezTo>
                  <a:cubicBezTo>
                    <a:pt x="34" y="23"/>
                    <a:pt x="36" y="29"/>
                    <a:pt x="36" y="35"/>
                  </a:cubicBezTo>
                  <a:cubicBezTo>
                    <a:pt x="36" y="39"/>
                    <a:pt x="35" y="43"/>
                    <a:pt x="37" y="47"/>
                  </a:cubicBezTo>
                  <a:cubicBezTo>
                    <a:pt x="38" y="50"/>
                    <a:pt x="41" y="53"/>
                    <a:pt x="40" y="57"/>
                  </a:cubicBezTo>
                  <a:cubicBezTo>
                    <a:pt x="39" y="59"/>
                    <a:pt x="36" y="61"/>
                    <a:pt x="34" y="61"/>
                  </a:cubicBezTo>
                  <a:cubicBezTo>
                    <a:pt x="31" y="60"/>
                    <a:pt x="29" y="59"/>
                    <a:pt x="27" y="57"/>
                  </a:cubicBezTo>
                  <a:cubicBezTo>
                    <a:pt x="25" y="54"/>
                    <a:pt x="24" y="52"/>
                    <a:pt x="23" y="50"/>
                  </a:cubicBezTo>
                  <a:cubicBezTo>
                    <a:pt x="18" y="42"/>
                    <a:pt x="12" y="36"/>
                    <a:pt x="7" y="28"/>
                  </a:cubicBezTo>
                  <a:cubicBezTo>
                    <a:pt x="2" y="21"/>
                    <a:pt x="0" y="11"/>
                    <a:pt x="4" y="3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222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2" name="任意多边形 9">
              <a:extLst>
                <a:ext uri="{FF2B5EF4-FFF2-40B4-BE49-F238E27FC236}">
                  <a16:creationId xmlns:a16="http://schemas.microsoft.com/office/drawing/2014/main" id="{AF093FDA-62F1-4A61-84F0-57FD15782C3A}"/>
                </a:ext>
              </a:extLst>
            </p:cNvPr>
            <p:cNvSpPr/>
            <p:nvPr/>
          </p:nvSpPr>
          <p:spPr bwMode="auto">
            <a:xfrm>
              <a:off x="2935011" y="3324954"/>
              <a:ext cx="202686" cy="109000"/>
            </a:xfrm>
            <a:custGeom>
              <a:gdLst>
                <a:gd name="T0" fmla="*/ 0 w 132"/>
                <a:gd name="T1" fmla="*/ 42 h 71"/>
                <a:gd name="T2" fmla="*/ 13 w 132"/>
                <a:gd name="T3" fmla="*/ 37 h 71"/>
                <a:gd name="T4" fmla="*/ 8 w 132"/>
                <a:gd name="T5" fmla="*/ 45 h 71"/>
                <a:gd name="T6" fmla="*/ 11 w 132"/>
                <a:gd name="T7" fmla="*/ 53 h 71"/>
                <a:gd name="T8" fmla="*/ 18 w 132"/>
                <a:gd name="T9" fmla="*/ 53 h 71"/>
                <a:gd name="T10" fmla="*/ 23 w 132"/>
                <a:gd name="T11" fmla="*/ 49 h 71"/>
                <a:gd name="T12" fmla="*/ 21 w 132"/>
                <a:gd name="T13" fmla="*/ 54 h 71"/>
                <a:gd name="T14" fmla="*/ 24 w 132"/>
                <a:gd name="T15" fmla="*/ 58 h 71"/>
                <a:gd name="T16" fmla="*/ 28 w 132"/>
                <a:gd name="T17" fmla="*/ 56 h 71"/>
                <a:gd name="T18" fmla="*/ 45 w 132"/>
                <a:gd name="T19" fmla="*/ 42 h 71"/>
                <a:gd name="T20" fmla="*/ 45 w 132"/>
                <a:gd name="T21" fmla="*/ 48 h 71"/>
                <a:gd name="T22" fmla="*/ 48 w 132"/>
                <a:gd name="T23" fmla="*/ 52 h 71"/>
                <a:gd name="T24" fmla="*/ 55 w 132"/>
                <a:gd name="T25" fmla="*/ 48 h 71"/>
                <a:gd name="T26" fmla="*/ 62 w 132"/>
                <a:gd name="T27" fmla="*/ 42 h 71"/>
                <a:gd name="T28" fmla="*/ 71 w 132"/>
                <a:gd name="T29" fmla="*/ 47 h 71"/>
                <a:gd name="T30" fmla="*/ 72 w 132"/>
                <a:gd name="T31" fmla="*/ 49 h 71"/>
                <a:gd name="T32" fmla="*/ 84 w 132"/>
                <a:gd name="T33" fmla="*/ 64 h 71"/>
                <a:gd name="T34" fmla="*/ 88 w 132"/>
                <a:gd name="T35" fmla="*/ 69 h 71"/>
                <a:gd name="T36" fmla="*/ 94 w 132"/>
                <a:gd name="T37" fmla="*/ 70 h 71"/>
                <a:gd name="T38" fmla="*/ 87 w 132"/>
                <a:gd name="T39" fmla="*/ 2 h 71"/>
                <a:gd name="T40" fmla="*/ 65 w 132"/>
                <a:gd name="T41" fmla="*/ 4 h 71"/>
                <a:gd name="T42" fmla="*/ 46 w 132"/>
                <a:gd name="T43" fmla="*/ 11 h 71"/>
                <a:gd name="T44" fmla="*/ 30 w 132"/>
                <a:gd name="T45" fmla="*/ 12 h 71"/>
                <a:gd name="T46" fmla="*/ 0 w 132"/>
                <a:gd name="T47" fmla="*/ 42 h 7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2" h="71">
                  <a:moveTo>
                    <a:pt x="0" y="42"/>
                  </a:moveTo>
                  <a:cubicBezTo>
                    <a:pt x="4" y="41"/>
                    <a:pt x="8" y="39"/>
                    <a:pt x="13" y="37"/>
                  </a:cubicBezTo>
                  <a:cubicBezTo>
                    <a:pt x="11" y="40"/>
                    <a:pt x="9" y="42"/>
                    <a:pt x="8" y="45"/>
                  </a:cubicBezTo>
                  <a:cubicBezTo>
                    <a:pt x="7" y="48"/>
                    <a:pt x="8" y="52"/>
                    <a:pt x="11" y="53"/>
                  </a:cubicBezTo>
                  <a:cubicBezTo>
                    <a:pt x="13" y="54"/>
                    <a:pt x="15" y="54"/>
                    <a:pt x="18" y="53"/>
                  </a:cubicBezTo>
                  <a:cubicBezTo>
                    <a:pt x="20" y="52"/>
                    <a:pt x="21" y="50"/>
                    <a:pt x="23" y="49"/>
                  </a:cubicBezTo>
                  <a:cubicBezTo>
                    <a:pt x="22" y="50"/>
                    <a:pt x="21" y="52"/>
                    <a:pt x="21" y="54"/>
                  </a:cubicBezTo>
                  <a:cubicBezTo>
                    <a:pt x="21" y="55"/>
                    <a:pt x="22" y="57"/>
                    <a:pt x="24" y="58"/>
                  </a:cubicBezTo>
                  <a:cubicBezTo>
                    <a:pt x="26" y="58"/>
                    <a:pt x="27" y="57"/>
                    <a:pt x="28" y="56"/>
                  </a:cubicBezTo>
                  <a:cubicBezTo>
                    <a:pt x="34" y="51"/>
                    <a:pt x="39" y="47"/>
                    <a:pt x="45" y="42"/>
                  </a:cubicBezTo>
                  <a:cubicBezTo>
                    <a:pt x="45" y="44"/>
                    <a:pt x="44" y="46"/>
                    <a:pt x="45" y="48"/>
                  </a:cubicBezTo>
                  <a:cubicBezTo>
                    <a:pt x="45" y="50"/>
                    <a:pt x="46" y="51"/>
                    <a:pt x="48" y="52"/>
                  </a:cubicBezTo>
                  <a:cubicBezTo>
                    <a:pt x="51" y="53"/>
                    <a:pt x="54" y="51"/>
                    <a:pt x="55" y="48"/>
                  </a:cubicBezTo>
                  <a:cubicBezTo>
                    <a:pt x="57" y="45"/>
                    <a:pt x="59" y="42"/>
                    <a:pt x="62" y="42"/>
                  </a:cubicBezTo>
                  <a:cubicBezTo>
                    <a:pt x="66" y="41"/>
                    <a:pt x="69" y="44"/>
                    <a:pt x="71" y="47"/>
                  </a:cubicBezTo>
                  <a:cubicBezTo>
                    <a:pt x="71" y="48"/>
                    <a:pt x="72" y="48"/>
                    <a:pt x="72" y="49"/>
                  </a:cubicBezTo>
                  <a:cubicBezTo>
                    <a:pt x="76" y="54"/>
                    <a:pt x="80" y="59"/>
                    <a:pt x="84" y="64"/>
                  </a:cubicBezTo>
                  <a:cubicBezTo>
                    <a:pt x="85" y="66"/>
                    <a:pt x="86" y="68"/>
                    <a:pt x="88" y="69"/>
                  </a:cubicBezTo>
                  <a:cubicBezTo>
                    <a:pt x="90" y="70"/>
                    <a:pt x="92" y="71"/>
                    <a:pt x="94" y="70"/>
                  </a:cubicBezTo>
                  <a:cubicBezTo>
                    <a:pt x="97" y="69"/>
                    <a:pt x="132" y="17"/>
                    <a:pt x="87" y="2"/>
                  </a:cubicBezTo>
                  <a:cubicBezTo>
                    <a:pt x="81" y="0"/>
                    <a:pt x="72" y="2"/>
                    <a:pt x="65" y="4"/>
                  </a:cubicBezTo>
                  <a:cubicBezTo>
                    <a:pt x="59" y="6"/>
                    <a:pt x="53" y="9"/>
                    <a:pt x="46" y="11"/>
                  </a:cubicBezTo>
                  <a:cubicBezTo>
                    <a:pt x="41" y="12"/>
                    <a:pt x="35" y="11"/>
                    <a:pt x="30" y="12"/>
                  </a:cubicBezTo>
                  <a:cubicBezTo>
                    <a:pt x="15" y="13"/>
                    <a:pt x="0" y="27"/>
                    <a:pt x="0" y="42"/>
                  </a:cubicBezTo>
                  <a:close/>
                </a:path>
              </a:pathLst>
            </a:custGeom>
            <a:solidFill>
              <a:srgbClr val="222B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3" name="任意多边形 10">
              <a:extLst>
                <a:ext uri="{FF2B5EF4-FFF2-40B4-BE49-F238E27FC236}">
                  <a16:creationId xmlns:a16="http://schemas.microsoft.com/office/drawing/2014/main" id="{B44D6502-F08A-43FB-9B31-AA42794E3326}"/>
                </a:ext>
              </a:extLst>
            </p:cNvPr>
            <p:cNvSpPr/>
            <p:nvPr/>
          </p:nvSpPr>
          <p:spPr bwMode="auto">
            <a:xfrm>
              <a:off x="3071936" y="3386210"/>
              <a:ext cx="35132" cy="66661"/>
            </a:xfrm>
            <a:custGeom>
              <a:gdLst>
                <a:gd name="T0" fmla="*/ 21 w 23"/>
                <a:gd name="T1" fmla="*/ 13 h 43"/>
                <a:gd name="T2" fmla="*/ 21 w 23"/>
                <a:gd name="T3" fmla="*/ 29 h 43"/>
                <a:gd name="T4" fmla="*/ 1 w 23"/>
                <a:gd name="T5" fmla="*/ 20 h 43"/>
                <a:gd name="T6" fmla="*/ 21 w 23"/>
                <a:gd name="T7" fmla="*/ 13 h 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43">
                  <a:moveTo>
                    <a:pt x="21" y="13"/>
                  </a:moveTo>
                  <a:cubicBezTo>
                    <a:pt x="23" y="18"/>
                    <a:pt x="23" y="24"/>
                    <a:pt x="21" y="29"/>
                  </a:cubicBezTo>
                  <a:cubicBezTo>
                    <a:pt x="15" y="43"/>
                    <a:pt x="1" y="30"/>
                    <a:pt x="1" y="20"/>
                  </a:cubicBezTo>
                  <a:cubicBezTo>
                    <a:pt x="0" y="8"/>
                    <a:pt x="16" y="0"/>
                    <a:pt x="21" y="13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4" name="任意多边形 11">
              <a:extLst>
                <a:ext uri="{FF2B5EF4-FFF2-40B4-BE49-F238E27FC236}">
                  <a16:creationId xmlns:a16="http://schemas.microsoft.com/office/drawing/2014/main" id="{1D2513D1-2724-4202-97E3-CE2F53CA4C87}"/>
                </a:ext>
              </a:extLst>
            </p:cNvPr>
            <p:cNvSpPr/>
            <p:nvPr/>
          </p:nvSpPr>
          <p:spPr bwMode="auto">
            <a:xfrm>
              <a:off x="2885465" y="4859958"/>
              <a:ext cx="184669" cy="72066"/>
            </a:xfrm>
            <a:custGeom>
              <a:gdLst>
                <a:gd name="T0" fmla="*/ 1 w 120"/>
                <a:gd name="T1" fmla="*/ 41 h 47"/>
                <a:gd name="T2" fmla="*/ 11 w 120"/>
                <a:gd name="T3" fmla="*/ 30 h 47"/>
                <a:gd name="T4" fmla="*/ 27 w 120"/>
                <a:gd name="T5" fmla="*/ 30 h 47"/>
                <a:gd name="T6" fmla="*/ 65 w 120"/>
                <a:gd name="T7" fmla="*/ 7 h 47"/>
                <a:gd name="T8" fmla="*/ 68 w 120"/>
                <a:gd name="T9" fmla="*/ 2 h 47"/>
                <a:gd name="T10" fmla="*/ 76 w 120"/>
                <a:gd name="T11" fmla="*/ 3 h 47"/>
                <a:gd name="T12" fmla="*/ 82 w 120"/>
                <a:gd name="T13" fmla="*/ 9 h 47"/>
                <a:gd name="T14" fmla="*/ 96 w 120"/>
                <a:gd name="T15" fmla="*/ 15 h 47"/>
                <a:gd name="T16" fmla="*/ 109 w 120"/>
                <a:gd name="T17" fmla="*/ 14 h 47"/>
                <a:gd name="T18" fmla="*/ 114 w 120"/>
                <a:gd name="T19" fmla="*/ 24 h 47"/>
                <a:gd name="T20" fmla="*/ 119 w 120"/>
                <a:gd name="T21" fmla="*/ 43 h 47"/>
                <a:gd name="T22" fmla="*/ 120 w 120"/>
                <a:gd name="T23" fmla="*/ 47 h 47"/>
                <a:gd name="T24" fmla="*/ 90 w 120"/>
                <a:gd name="T25" fmla="*/ 47 h 47"/>
                <a:gd name="T26" fmla="*/ 87 w 120"/>
                <a:gd name="T27" fmla="*/ 37 h 47"/>
                <a:gd name="T28" fmla="*/ 84 w 120"/>
                <a:gd name="T29" fmla="*/ 47 h 47"/>
                <a:gd name="T30" fmla="*/ 3 w 120"/>
                <a:gd name="T31" fmla="*/ 47 h 47"/>
                <a:gd name="T32" fmla="*/ 1 w 120"/>
                <a:gd name="T33" fmla="*/ 41 h 4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0" h="47">
                  <a:moveTo>
                    <a:pt x="1" y="41"/>
                  </a:moveTo>
                  <a:cubicBezTo>
                    <a:pt x="0" y="36"/>
                    <a:pt x="5" y="32"/>
                    <a:pt x="11" y="30"/>
                  </a:cubicBezTo>
                  <a:cubicBezTo>
                    <a:pt x="16" y="29"/>
                    <a:pt x="22" y="30"/>
                    <a:pt x="27" y="30"/>
                  </a:cubicBezTo>
                  <a:cubicBezTo>
                    <a:pt x="42" y="30"/>
                    <a:pt x="57" y="20"/>
                    <a:pt x="65" y="7"/>
                  </a:cubicBezTo>
                  <a:cubicBezTo>
                    <a:pt x="66" y="5"/>
                    <a:pt x="67" y="3"/>
                    <a:pt x="68" y="2"/>
                  </a:cubicBezTo>
                  <a:cubicBezTo>
                    <a:pt x="71" y="0"/>
                    <a:pt x="74" y="1"/>
                    <a:pt x="76" y="3"/>
                  </a:cubicBezTo>
                  <a:cubicBezTo>
                    <a:pt x="78" y="5"/>
                    <a:pt x="80" y="7"/>
                    <a:pt x="82" y="9"/>
                  </a:cubicBezTo>
                  <a:cubicBezTo>
                    <a:pt x="86" y="13"/>
                    <a:pt x="91" y="15"/>
                    <a:pt x="96" y="15"/>
                  </a:cubicBezTo>
                  <a:cubicBezTo>
                    <a:pt x="100" y="15"/>
                    <a:pt x="105" y="12"/>
                    <a:pt x="109" y="14"/>
                  </a:cubicBezTo>
                  <a:cubicBezTo>
                    <a:pt x="112" y="16"/>
                    <a:pt x="113" y="21"/>
                    <a:pt x="114" y="24"/>
                  </a:cubicBezTo>
                  <a:cubicBezTo>
                    <a:pt x="116" y="30"/>
                    <a:pt x="117" y="36"/>
                    <a:pt x="119" y="43"/>
                  </a:cubicBezTo>
                  <a:cubicBezTo>
                    <a:pt x="119" y="44"/>
                    <a:pt x="120" y="45"/>
                    <a:pt x="120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89" y="45"/>
                    <a:pt x="88" y="39"/>
                    <a:pt x="87" y="37"/>
                  </a:cubicBezTo>
                  <a:cubicBezTo>
                    <a:pt x="87" y="39"/>
                    <a:pt x="86" y="45"/>
                    <a:pt x="84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2" y="45"/>
                    <a:pt x="1" y="43"/>
                    <a:pt x="1" y="41"/>
                  </a:cubicBezTo>
                  <a:close/>
                </a:path>
              </a:pathLst>
            </a:custGeom>
            <a:solidFill>
              <a:srgbClr val="66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5" name="任意多边形 12">
              <a:extLst>
                <a:ext uri="{FF2B5EF4-FFF2-40B4-BE49-F238E27FC236}">
                  <a16:creationId xmlns:a16="http://schemas.microsoft.com/office/drawing/2014/main" id="{636F22E1-3164-4A26-8FFB-A2B7450A19F2}"/>
                </a:ext>
              </a:extLst>
            </p:cNvPr>
            <p:cNvSpPr/>
            <p:nvPr/>
          </p:nvSpPr>
          <p:spPr bwMode="auto">
            <a:xfrm>
              <a:off x="3296241" y="4823024"/>
              <a:ext cx="81074" cy="83777"/>
            </a:xfrm>
            <a:custGeom>
              <a:gdLst>
                <a:gd name="T0" fmla="*/ 2 w 53"/>
                <a:gd name="T1" fmla="*/ 50 h 55"/>
                <a:gd name="T2" fmla="*/ 3 w 53"/>
                <a:gd name="T3" fmla="*/ 38 h 55"/>
                <a:gd name="T4" fmla="*/ 5 w 53"/>
                <a:gd name="T5" fmla="*/ 12 h 55"/>
                <a:gd name="T6" fmla="*/ 25 w 53"/>
                <a:gd name="T7" fmla="*/ 8 h 55"/>
                <a:gd name="T8" fmla="*/ 33 w 53"/>
                <a:gd name="T9" fmla="*/ 11 h 55"/>
                <a:gd name="T10" fmla="*/ 38 w 53"/>
                <a:gd name="T11" fmla="*/ 8 h 55"/>
                <a:gd name="T12" fmla="*/ 44 w 53"/>
                <a:gd name="T13" fmla="*/ 17 h 55"/>
                <a:gd name="T14" fmla="*/ 52 w 53"/>
                <a:gd name="T15" fmla="*/ 34 h 55"/>
                <a:gd name="T16" fmla="*/ 53 w 53"/>
                <a:gd name="T17" fmla="*/ 38 h 55"/>
                <a:gd name="T18" fmla="*/ 5 w 53"/>
                <a:gd name="T19" fmla="*/ 55 h 55"/>
                <a:gd name="T20" fmla="*/ 2 w 53"/>
                <a:gd name="T21" fmla="*/ 50 h 5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" h="55">
                  <a:moveTo>
                    <a:pt x="2" y="50"/>
                  </a:moveTo>
                  <a:cubicBezTo>
                    <a:pt x="0" y="45"/>
                    <a:pt x="1" y="40"/>
                    <a:pt x="3" y="38"/>
                  </a:cubicBezTo>
                  <a:cubicBezTo>
                    <a:pt x="5" y="36"/>
                    <a:pt x="5" y="26"/>
                    <a:pt x="5" y="12"/>
                  </a:cubicBezTo>
                  <a:cubicBezTo>
                    <a:pt x="5" y="6"/>
                    <a:pt x="16" y="0"/>
                    <a:pt x="25" y="8"/>
                  </a:cubicBezTo>
                  <a:cubicBezTo>
                    <a:pt x="28" y="10"/>
                    <a:pt x="31" y="12"/>
                    <a:pt x="33" y="11"/>
                  </a:cubicBezTo>
                  <a:cubicBezTo>
                    <a:pt x="35" y="10"/>
                    <a:pt x="36" y="7"/>
                    <a:pt x="38" y="8"/>
                  </a:cubicBezTo>
                  <a:cubicBezTo>
                    <a:pt x="40" y="9"/>
                    <a:pt x="42" y="14"/>
                    <a:pt x="44" y="17"/>
                  </a:cubicBezTo>
                  <a:cubicBezTo>
                    <a:pt x="46" y="23"/>
                    <a:pt x="49" y="28"/>
                    <a:pt x="52" y="34"/>
                  </a:cubicBezTo>
                  <a:cubicBezTo>
                    <a:pt x="52" y="35"/>
                    <a:pt x="53" y="36"/>
                    <a:pt x="53" y="38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4" y="53"/>
                    <a:pt x="3" y="52"/>
                    <a:pt x="2" y="50"/>
                  </a:cubicBezTo>
                  <a:close/>
                </a:path>
              </a:pathLst>
            </a:custGeom>
            <a:solidFill>
              <a:srgbClr val="66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6" name="任意多边形 13">
              <a:extLst>
                <a:ext uri="{FF2B5EF4-FFF2-40B4-BE49-F238E27FC236}">
                  <a16:creationId xmlns:a16="http://schemas.microsoft.com/office/drawing/2014/main" id="{1A10C8DB-92F8-4CC6-958B-773E178DC782}"/>
                </a:ext>
              </a:extLst>
            </p:cNvPr>
            <p:cNvSpPr/>
            <p:nvPr/>
          </p:nvSpPr>
          <p:spPr bwMode="auto">
            <a:xfrm>
              <a:off x="2795383" y="3629433"/>
              <a:ext cx="309883" cy="329701"/>
            </a:xfrm>
            <a:custGeom>
              <a:gdLst>
                <a:gd name="T0" fmla="*/ 191 w 202"/>
                <a:gd name="T1" fmla="*/ 215 h 215"/>
                <a:gd name="T2" fmla="*/ 71 w 202"/>
                <a:gd name="T3" fmla="*/ 215 h 215"/>
                <a:gd name="T4" fmla="*/ 54 w 202"/>
                <a:gd name="T5" fmla="*/ 202 h 215"/>
                <a:gd name="T6" fmla="*/ 2 w 202"/>
                <a:gd name="T7" fmla="*/ 13 h 215"/>
                <a:gd name="T8" fmla="*/ 11 w 202"/>
                <a:gd name="T9" fmla="*/ 0 h 215"/>
                <a:gd name="T10" fmla="*/ 131 w 202"/>
                <a:gd name="T11" fmla="*/ 0 h 215"/>
                <a:gd name="T12" fmla="*/ 147 w 202"/>
                <a:gd name="T13" fmla="*/ 13 h 215"/>
                <a:gd name="T14" fmla="*/ 200 w 202"/>
                <a:gd name="T15" fmla="*/ 202 h 215"/>
                <a:gd name="T16" fmla="*/ 191 w 202"/>
                <a:gd name="T17" fmla="*/ 215 h 2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1" h="215">
                  <a:moveTo>
                    <a:pt x="191" y="215"/>
                  </a:moveTo>
                  <a:cubicBezTo>
                    <a:pt x="71" y="215"/>
                    <a:pt x="71" y="215"/>
                    <a:pt x="71" y="215"/>
                  </a:cubicBezTo>
                  <a:cubicBezTo>
                    <a:pt x="64" y="215"/>
                    <a:pt x="56" y="209"/>
                    <a:pt x="54" y="20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6"/>
                    <a:pt x="4" y="0"/>
                    <a:pt x="11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8" y="0"/>
                    <a:pt x="145" y="6"/>
                    <a:pt x="147" y="13"/>
                  </a:cubicBezTo>
                  <a:cubicBezTo>
                    <a:pt x="200" y="202"/>
                    <a:pt x="200" y="202"/>
                    <a:pt x="200" y="202"/>
                  </a:cubicBezTo>
                  <a:cubicBezTo>
                    <a:pt x="202" y="209"/>
                    <a:pt x="198" y="215"/>
                    <a:pt x="191" y="215"/>
                  </a:cubicBezTo>
                  <a:close/>
                </a:path>
              </a:pathLst>
            </a:custGeom>
            <a:solidFill>
              <a:srgbClr val="A2D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7" name="任意多边形 14">
              <a:extLst>
                <a:ext uri="{FF2B5EF4-FFF2-40B4-BE49-F238E27FC236}">
                  <a16:creationId xmlns:a16="http://schemas.microsoft.com/office/drawing/2014/main" id="{60AEA275-0577-4A04-A3FF-1AA980EBE5B7}"/>
                </a:ext>
              </a:extLst>
            </p:cNvPr>
            <p:cNvSpPr/>
            <p:nvPr/>
          </p:nvSpPr>
          <p:spPr bwMode="auto">
            <a:xfrm>
              <a:off x="2976449" y="3629433"/>
              <a:ext cx="128818" cy="329701"/>
            </a:xfrm>
            <a:custGeom>
              <a:gdLst>
                <a:gd name="T0" fmla="*/ 82 w 84"/>
                <a:gd name="T1" fmla="*/ 202 h 215"/>
                <a:gd name="T2" fmla="*/ 29 w 84"/>
                <a:gd name="T3" fmla="*/ 13 h 215"/>
                <a:gd name="T4" fmla="*/ 13 w 84"/>
                <a:gd name="T5" fmla="*/ 0 h 215"/>
                <a:gd name="T6" fmla="*/ 0 w 84"/>
                <a:gd name="T7" fmla="*/ 0 h 215"/>
                <a:gd name="T8" fmla="*/ 16 w 84"/>
                <a:gd name="T9" fmla="*/ 13 h 215"/>
                <a:gd name="T10" fmla="*/ 69 w 84"/>
                <a:gd name="T11" fmla="*/ 202 h 215"/>
                <a:gd name="T12" fmla="*/ 60 w 84"/>
                <a:gd name="T13" fmla="*/ 215 h 215"/>
                <a:gd name="T14" fmla="*/ 73 w 84"/>
                <a:gd name="T15" fmla="*/ 215 h 215"/>
                <a:gd name="T16" fmla="*/ 82 w 84"/>
                <a:gd name="T17" fmla="*/ 202 h 21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215">
                  <a:moveTo>
                    <a:pt x="82" y="202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7" y="6"/>
                    <a:pt x="20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14" y="6"/>
                    <a:pt x="16" y="13"/>
                  </a:cubicBezTo>
                  <a:cubicBezTo>
                    <a:pt x="69" y="202"/>
                    <a:pt x="69" y="202"/>
                    <a:pt x="69" y="202"/>
                  </a:cubicBezTo>
                  <a:cubicBezTo>
                    <a:pt x="71" y="209"/>
                    <a:pt x="67" y="215"/>
                    <a:pt x="60" y="215"/>
                  </a:cubicBezTo>
                  <a:cubicBezTo>
                    <a:pt x="73" y="215"/>
                    <a:pt x="73" y="215"/>
                    <a:pt x="73" y="215"/>
                  </a:cubicBezTo>
                  <a:cubicBezTo>
                    <a:pt x="80" y="215"/>
                    <a:pt x="84" y="209"/>
                    <a:pt x="82" y="202"/>
                  </a:cubicBezTo>
                  <a:close/>
                </a:path>
              </a:pathLst>
            </a:custGeom>
            <a:solidFill>
              <a:srgbClr val="3C7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8" name="任意多边形 15">
              <a:extLst>
                <a:ext uri="{FF2B5EF4-FFF2-40B4-BE49-F238E27FC236}">
                  <a16:creationId xmlns:a16="http://schemas.microsoft.com/office/drawing/2014/main" id="{1FD2F050-80DD-4E3F-ACA2-B1EDA4BB8AA3}"/>
                </a:ext>
              </a:extLst>
            </p:cNvPr>
            <p:cNvSpPr/>
            <p:nvPr/>
          </p:nvSpPr>
          <p:spPr bwMode="auto">
            <a:xfrm>
              <a:off x="3065630" y="3854639"/>
              <a:ext cx="240520" cy="95487"/>
            </a:xfrm>
            <a:custGeom>
              <a:gdLst>
                <a:gd name="T0" fmla="*/ 7 w 157"/>
                <a:gd name="T1" fmla="*/ 12 h 62"/>
                <a:gd name="T2" fmla="*/ 3 w 157"/>
                <a:gd name="T3" fmla="*/ 31 h 62"/>
                <a:gd name="T4" fmla="*/ 133 w 157"/>
                <a:gd name="T5" fmla="*/ 61 h 62"/>
                <a:gd name="T6" fmla="*/ 153 w 157"/>
                <a:gd name="T7" fmla="*/ 54 h 62"/>
                <a:gd name="T8" fmla="*/ 154 w 157"/>
                <a:gd name="T9" fmla="*/ 35 h 62"/>
                <a:gd name="T10" fmla="*/ 136 w 157"/>
                <a:gd name="T11" fmla="*/ 5 h 62"/>
                <a:gd name="T12" fmla="*/ 7 w 157"/>
                <a:gd name="T13" fmla="*/ 12 h 6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62">
                  <a:moveTo>
                    <a:pt x="7" y="12"/>
                  </a:moveTo>
                  <a:cubicBezTo>
                    <a:pt x="1" y="15"/>
                    <a:pt x="0" y="24"/>
                    <a:pt x="3" y="31"/>
                  </a:cubicBezTo>
                  <a:cubicBezTo>
                    <a:pt x="6" y="37"/>
                    <a:pt x="108" y="62"/>
                    <a:pt x="133" y="61"/>
                  </a:cubicBezTo>
                  <a:cubicBezTo>
                    <a:pt x="140" y="61"/>
                    <a:pt x="149" y="60"/>
                    <a:pt x="153" y="54"/>
                  </a:cubicBezTo>
                  <a:cubicBezTo>
                    <a:pt x="157" y="49"/>
                    <a:pt x="156" y="41"/>
                    <a:pt x="154" y="35"/>
                  </a:cubicBezTo>
                  <a:cubicBezTo>
                    <a:pt x="150" y="24"/>
                    <a:pt x="144" y="12"/>
                    <a:pt x="136" y="5"/>
                  </a:cubicBezTo>
                  <a:cubicBezTo>
                    <a:pt x="130" y="0"/>
                    <a:pt x="11" y="9"/>
                    <a:pt x="7" y="12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9" name="任意多边形 16">
              <a:extLst>
                <a:ext uri="{FF2B5EF4-FFF2-40B4-BE49-F238E27FC236}">
                  <a16:creationId xmlns:a16="http://schemas.microsoft.com/office/drawing/2014/main" id="{2E3029BF-FF9B-4336-9A0F-55F8ACBB79D9}"/>
                </a:ext>
              </a:extLst>
            </p:cNvPr>
            <p:cNvSpPr/>
            <p:nvPr/>
          </p:nvSpPr>
          <p:spPr bwMode="auto">
            <a:xfrm>
              <a:off x="3011581" y="3810499"/>
              <a:ext cx="102694" cy="112603"/>
            </a:xfrm>
            <a:custGeom>
              <a:gdLst>
                <a:gd name="T0" fmla="*/ 5 w 67"/>
                <a:gd name="T1" fmla="*/ 23 h 73"/>
                <a:gd name="T2" fmla="*/ 3 w 67"/>
                <a:gd name="T3" fmla="*/ 11 h 73"/>
                <a:gd name="T4" fmla="*/ 10 w 67"/>
                <a:gd name="T5" fmla="*/ 9 h 73"/>
                <a:gd name="T6" fmla="*/ 17 w 67"/>
                <a:gd name="T7" fmla="*/ 14 h 73"/>
                <a:gd name="T8" fmla="*/ 27 w 67"/>
                <a:gd name="T9" fmla="*/ 19 h 73"/>
                <a:gd name="T10" fmla="*/ 36 w 67"/>
                <a:gd name="T11" fmla="*/ 14 h 73"/>
                <a:gd name="T12" fmla="*/ 37 w 67"/>
                <a:gd name="T13" fmla="*/ 2 h 73"/>
                <a:gd name="T14" fmla="*/ 43 w 67"/>
                <a:gd name="T15" fmla="*/ 2 h 73"/>
                <a:gd name="T16" fmla="*/ 48 w 67"/>
                <a:gd name="T17" fmla="*/ 6 h 73"/>
                <a:gd name="T18" fmla="*/ 64 w 67"/>
                <a:gd name="T19" fmla="*/ 36 h 73"/>
                <a:gd name="T20" fmla="*/ 55 w 67"/>
                <a:gd name="T21" fmla="*/ 67 h 73"/>
                <a:gd name="T22" fmla="*/ 26 w 67"/>
                <a:gd name="T23" fmla="*/ 66 h 73"/>
                <a:gd name="T24" fmla="*/ 16 w 67"/>
                <a:gd name="T25" fmla="*/ 44 h 73"/>
                <a:gd name="T26" fmla="*/ 5 w 67"/>
                <a:gd name="T27" fmla="*/ 23 h 7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73">
                  <a:moveTo>
                    <a:pt x="5" y="23"/>
                  </a:moveTo>
                  <a:cubicBezTo>
                    <a:pt x="3" y="19"/>
                    <a:pt x="0" y="14"/>
                    <a:pt x="3" y="11"/>
                  </a:cubicBezTo>
                  <a:cubicBezTo>
                    <a:pt x="4" y="9"/>
                    <a:pt x="8" y="8"/>
                    <a:pt x="10" y="9"/>
                  </a:cubicBezTo>
                  <a:cubicBezTo>
                    <a:pt x="13" y="10"/>
                    <a:pt x="15" y="12"/>
                    <a:pt x="17" y="14"/>
                  </a:cubicBezTo>
                  <a:cubicBezTo>
                    <a:pt x="20" y="16"/>
                    <a:pt x="23" y="18"/>
                    <a:pt x="27" y="19"/>
                  </a:cubicBezTo>
                  <a:cubicBezTo>
                    <a:pt x="31" y="20"/>
                    <a:pt x="35" y="18"/>
                    <a:pt x="36" y="14"/>
                  </a:cubicBezTo>
                  <a:cubicBezTo>
                    <a:pt x="37" y="10"/>
                    <a:pt x="34" y="5"/>
                    <a:pt x="37" y="2"/>
                  </a:cubicBezTo>
                  <a:cubicBezTo>
                    <a:pt x="38" y="0"/>
                    <a:pt x="41" y="1"/>
                    <a:pt x="43" y="2"/>
                  </a:cubicBezTo>
                  <a:cubicBezTo>
                    <a:pt x="45" y="3"/>
                    <a:pt x="46" y="4"/>
                    <a:pt x="48" y="6"/>
                  </a:cubicBezTo>
                  <a:cubicBezTo>
                    <a:pt x="54" y="15"/>
                    <a:pt x="61" y="25"/>
                    <a:pt x="64" y="36"/>
                  </a:cubicBezTo>
                  <a:cubicBezTo>
                    <a:pt x="67" y="47"/>
                    <a:pt x="64" y="61"/>
                    <a:pt x="55" y="67"/>
                  </a:cubicBezTo>
                  <a:cubicBezTo>
                    <a:pt x="47" y="73"/>
                    <a:pt x="34" y="73"/>
                    <a:pt x="26" y="66"/>
                  </a:cubicBezTo>
                  <a:cubicBezTo>
                    <a:pt x="19" y="61"/>
                    <a:pt x="17" y="53"/>
                    <a:pt x="16" y="44"/>
                  </a:cubicBezTo>
                  <a:cubicBezTo>
                    <a:pt x="15" y="35"/>
                    <a:pt x="11" y="30"/>
                    <a:pt x="5" y="23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0" name="任意多边形 17">
              <a:extLst>
                <a:ext uri="{FF2B5EF4-FFF2-40B4-BE49-F238E27FC236}">
                  <a16:creationId xmlns:a16="http://schemas.microsoft.com/office/drawing/2014/main" id="{4FFB20F5-F771-41E1-97A3-EB5EE1DBF039}"/>
                </a:ext>
              </a:extLst>
            </p:cNvPr>
            <p:cNvSpPr/>
            <p:nvPr/>
          </p:nvSpPr>
          <p:spPr bwMode="auto">
            <a:xfrm>
              <a:off x="2826011" y="3793383"/>
              <a:ext cx="59454" cy="121611"/>
            </a:xfrm>
            <a:custGeom>
              <a:gdLst>
                <a:gd name="T0" fmla="*/ 6 w 39"/>
                <a:gd name="T1" fmla="*/ 24 h 79"/>
                <a:gd name="T2" fmla="*/ 8 w 39"/>
                <a:gd name="T3" fmla="*/ 1 h 79"/>
                <a:gd name="T4" fmla="*/ 16 w 39"/>
                <a:gd name="T5" fmla="*/ 26 h 79"/>
                <a:gd name="T6" fmla="*/ 28 w 39"/>
                <a:gd name="T7" fmla="*/ 25 h 79"/>
                <a:gd name="T8" fmla="*/ 38 w 39"/>
                <a:gd name="T9" fmla="*/ 28 h 79"/>
                <a:gd name="T10" fmla="*/ 35 w 39"/>
                <a:gd name="T11" fmla="*/ 37 h 79"/>
                <a:gd name="T12" fmla="*/ 34 w 39"/>
                <a:gd name="T13" fmla="*/ 70 h 79"/>
                <a:gd name="T14" fmla="*/ 4 w 39"/>
                <a:gd name="T15" fmla="*/ 56 h 79"/>
                <a:gd name="T16" fmla="*/ 6 w 39"/>
                <a:gd name="T17" fmla="*/ 24 h 7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9">
                  <a:moveTo>
                    <a:pt x="6" y="24"/>
                  </a:moveTo>
                  <a:cubicBezTo>
                    <a:pt x="6" y="23"/>
                    <a:pt x="7" y="2"/>
                    <a:pt x="8" y="1"/>
                  </a:cubicBezTo>
                  <a:cubicBezTo>
                    <a:pt x="10" y="0"/>
                    <a:pt x="17" y="24"/>
                    <a:pt x="16" y="26"/>
                  </a:cubicBezTo>
                  <a:cubicBezTo>
                    <a:pt x="21" y="25"/>
                    <a:pt x="23" y="25"/>
                    <a:pt x="28" y="25"/>
                  </a:cubicBezTo>
                  <a:cubicBezTo>
                    <a:pt x="32" y="24"/>
                    <a:pt x="37" y="25"/>
                    <a:pt x="38" y="28"/>
                  </a:cubicBezTo>
                  <a:cubicBezTo>
                    <a:pt x="39" y="31"/>
                    <a:pt x="36" y="34"/>
                    <a:pt x="35" y="37"/>
                  </a:cubicBezTo>
                  <a:cubicBezTo>
                    <a:pt x="32" y="41"/>
                    <a:pt x="36" y="68"/>
                    <a:pt x="34" y="70"/>
                  </a:cubicBezTo>
                  <a:cubicBezTo>
                    <a:pt x="26" y="79"/>
                    <a:pt x="7" y="64"/>
                    <a:pt x="4" y="56"/>
                  </a:cubicBezTo>
                  <a:cubicBezTo>
                    <a:pt x="0" y="44"/>
                    <a:pt x="2" y="35"/>
                    <a:pt x="6" y="24"/>
                  </a:cubicBezTo>
                  <a:close/>
                </a:path>
              </a:pathLst>
            </a:custGeom>
            <a:solidFill>
              <a:srgbClr val="F7B6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70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82283" y="2688968"/>
            <a:ext cx="504821" cy="429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0" name="Group 111"/>
          <p:cNvGrpSpPr/>
          <p:nvPr/>
        </p:nvGrpSpPr>
        <p:grpSpPr>
          <a:xfrm flipH="1">
            <a:off x="8819860" y="3499005"/>
            <a:ext cx="1989645" cy="365620"/>
            <a:chOff x="425669" y="2203667"/>
            <a:chExt cx="3973509" cy="762109"/>
          </a:xfrm>
        </p:grpSpPr>
        <p:sp>
          <p:nvSpPr>
            <p:cNvPr id="341" name="Isosceles Triangle 114"/>
            <p:cNvSpPr/>
            <p:nvPr/>
          </p:nvSpPr>
          <p:spPr>
            <a:xfrm rot="5400000">
              <a:off x="3986273" y="2453549"/>
              <a:ext cx="463912" cy="361899"/>
            </a:xfrm>
            <a:prstGeom prst="triangl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2" name="Rounded Rectangle 112"/>
            <p:cNvSpPr/>
            <p:nvPr/>
          </p:nvSpPr>
          <p:spPr>
            <a:xfrm>
              <a:off x="425669" y="2203667"/>
              <a:ext cx="3725971" cy="762109"/>
            </a:xfrm>
            <a:prstGeom prst="roundRect">
              <a:avLst/>
            </a:prstGeom>
            <a:solidFill>
              <a:srgbClr val="E90D0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46" name="Text Placeholder 3"/>
          <p:cNvSpPr txBox="1"/>
          <p:nvPr/>
        </p:nvSpPr>
        <p:spPr>
          <a:xfrm>
            <a:off x="8970874" y="3502752"/>
            <a:ext cx="1814083" cy="369332"/>
          </a:xfrm>
          <a:prstGeom prst="rect">
            <a:avLst/>
          </a:prstGeom>
          <a:effectLst/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Дополнительный норматив – 0,3</a:t>
            </a: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5</a:t>
            </a:r>
            <a:r>
              <a:rPr kumimoji="0" lang="ru-RU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%</a:t>
            </a:r>
            <a:endParaRPr kumimoji="0" lang="en-US" sz="12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45" name="Text Placeholder 3"/>
          <p:cNvSpPr txBox="1"/>
          <p:nvPr/>
        </p:nvSpPr>
        <p:spPr>
          <a:xfrm>
            <a:off x="38076" y="2632774"/>
            <a:ext cx="2176892" cy="100181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kumimoji="0" lang="ru-RU" sz="1050" b="0" i="0" u="none" strike="noStrike" kern="1200" cap="none" spc="0" normalizeH="0" baseline="0" noProof="0">
                <a:ln>
                  <a:noFill/>
                </a:ln>
                <a:solidFill>
                  <a:srgbClr val="4EB3CF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дивиденды, от российских организаций физическими лицами, которые не являются налоговыми резидентами РФ;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/>
            </a:pPr>
            <a:r>
              <a:rPr kumimoji="0" lang="ru-RU" sz="1050" b="0" i="0" u="none" strike="noStrike" kern="1200" cap="none" spc="0" normalizeH="0" baseline="0" noProof="0">
                <a:ln>
                  <a:noFill/>
                </a:ln>
                <a:solidFill>
                  <a:srgbClr val="4EB3CF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доходы, превышающие 5 </a:t>
            </a:r>
            <a:r>
              <a:rPr lang="ru-RU" sz="1050">
                <a:solidFill>
                  <a:srgbClr val="4EB3CF">
                    <a:lumMod val="75000"/>
                  </a:srgbClr>
                </a:solidFill>
                <a:latin typeface="Arial"/>
              </a:rPr>
              <a:t>млн</a:t>
            </a:r>
            <a:r>
              <a:rPr kumimoji="0" lang="ru-RU" sz="1050" b="0" i="0" u="none" strike="noStrike" kern="1200" cap="none" spc="0" normalizeH="0" baseline="0" noProof="0">
                <a:ln>
                  <a:noFill/>
                </a:ln>
                <a:solidFill>
                  <a:srgbClr val="4EB3CF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рублей </a:t>
            </a:r>
          </a:p>
        </p:txBody>
      </p:sp>
      <p:grpSp>
        <p:nvGrpSpPr>
          <p:cNvPr id="344" name="Group 111">
            <a:extLst>
              <a:ext uri="{FF2B5EF4-FFF2-40B4-BE49-F238E27FC236}">
                <a16:creationId xmlns:a16="http://schemas.microsoft.com/office/drawing/2014/main" id="{44ECD05E-D3CA-4D3C-8633-23F91366119F}"/>
              </a:ext>
            </a:extLst>
          </p:cNvPr>
          <p:cNvGrpSpPr/>
          <p:nvPr/>
        </p:nvGrpSpPr>
        <p:grpSpPr>
          <a:xfrm flipH="1">
            <a:off x="8406216" y="4274848"/>
            <a:ext cx="1989645" cy="389501"/>
            <a:chOff x="425669" y="2203667"/>
            <a:chExt cx="3973509" cy="811886"/>
          </a:xfrm>
        </p:grpSpPr>
        <p:sp>
          <p:nvSpPr>
            <p:cNvPr id="347" name="Isosceles Triangle 114">
              <a:extLst>
                <a:ext uri="{FF2B5EF4-FFF2-40B4-BE49-F238E27FC236}">
                  <a16:creationId xmlns:a16="http://schemas.microsoft.com/office/drawing/2014/main" id="{E4E92BF3-3A16-45F7-807D-21206F54AFD4}"/>
                </a:ext>
              </a:extLst>
            </p:cNvPr>
            <p:cNvSpPr/>
            <p:nvPr/>
          </p:nvSpPr>
          <p:spPr>
            <a:xfrm rot="5400000">
              <a:off x="3986273" y="2453549"/>
              <a:ext cx="463912" cy="361899"/>
            </a:xfrm>
            <a:prstGeom prst="triangl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8" name="Rounded Rectangle 112">
              <a:extLst>
                <a:ext uri="{FF2B5EF4-FFF2-40B4-BE49-F238E27FC236}">
                  <a16:creationId xmlns:a16="http://schemas.microsoft.com/office/drawing/2014/main" id="{FE7B5580-5670-435D-939A-AB5A7A4F348C}"/>
                </a:ext>
              </a:extLst>
            </p:cNvPr>
            <p:cNvSpPr/>
            <p:nvPr/>
          </p:nvSpPr>
          <p:spPr>
            <a:xfrm>
              <a:off x="425669" y="2203667"/>
              <a:ext cx="3725972" cy="762109"/>
            </a:xfrm>
            <a:prstGeom prst="roundRect">
              <a:avLst/>
            </a:prstGeom>
            <a:solidFill>
              <a:srgbClr val="CC33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9" name="Rounded Rectangle 113">
              <a:extLst>
                <a:ext uri="{FF2B5EF4-FFF2-40B4-BE49-F238E27FC236}">
                  <a16:creationId xmlns:a16="http://schemas.microsoft.com/office/drawing/2014/main" id="{5F8361B0-EBF9-4976-9FD7-849DC90459A3}"/>
                </a:ext>
              </a:extLst>
            </p:cNvPr>
            <p:cNvSpPr/>
            <p:nvPr/>
          </p:nvSpPr>
          <p:spPr>
            <a:xfrm>
              <a:off x="425669" y="2253444"/>
              <a:ext cx="3725972" cy="762109"/>
            </a:xfrm>
            <a:prstGeom prst="roundRect">
              <a:avLst>
                <a:gd name="adj" fmla="val 11275"/>
              </a:avLst>
            </a:prstGeom>
            <a:solidFill>
              <a:srgbClr val="E90D0D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50" name="Text Placeholder 3">
            <a:extLst>
              <a:ext uri="{FF2B5EF4-FFF2-40B4-BE49-F238E27FC236}">
                <a16:creationId xmlns:a16="http://schemas.microsoft.com/office/drawing/2014/main" id="{353B8B93-06F8-44E4-A0A1-B43EAA9068B0}"/>
              </a:ext>
            </a:extLst>
          </p:cNvPr>
          <p:cNvSpPr txBox="1"/>
          <p:nvPr/>
        </p:nvSpPr>
        <p:spPr>
          <a:xfrm>
            <a:off x="8632504" y="4267991"/>
            <a:ext cx="1669131" cy="369332"/>
          </a:xfrm>
          <a:prstGeom prst="rect">
            <a:avLst/>
          </a:prstGeom>
          <a:effectLst/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Дополнительный норматив – 0,35%</a:t>
            </a:r>
            <a:endParaRPr kumimoji="0" lang="en-US" sz="12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51" name="Arc 106">
            <a:extLst>
              <a:ext uri="{FF2B5EF4-FFF2-40B4-BE49-F238E27FC236}">
                <a16:creationId xmlns:a16="http://schemas.microsoft.com/office/drawing/2014/main" id="{8905DA74-D7FC-4CCF-A4F3-495735F7C272}"/>
              </a:ext>
            </a:extLst>
          </p:cNvPr>
          <p:cNvSpPr/>
          <p:nvPr/>
        </p:nvSpPr>
        <p:spPr>
          <a:xfrm rot="15861118">
            <a:off x="6542710" y="2528408"/>
            <a:ext cx="2692536" cy="2168680"/>
          </a:xfrm>
          <a:prstGeom prst="arc">
            <a:avLst>
              <a:gd name="adj1" fmla="val 17164829"/>
              <a:gd name="adj2" fmla="val 494685"/>
            </a:avLst>
          </a:prstGeom>
          <a:noFill/>
          <a:ln w="28575" cap="flat" cmpd="sng" algn="ctr">
            <a:solidFill>
              <a:srgbClr val="FF6619"/>
            </a:solidFill>
            <a:prstDash val="sysDot"/>
            <a:tailEnd type="stealth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custDataLst>
      <p:tags r:id="rId9"/>
    </p:custDataLst>
    <p:extLst>
      <p:ext uri="{BB962C8B-B14F-4D97-AF65-F5344CB8AC3E}">
        <p14:creationId xmlns:p14="http://schemas.microsoft.com/office/powerpoint/2010/main" val="3402793370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ISLIDE.VECTOR" val="#510985;#259206;#349884;#188981;"/>
</p:tagLst>
</file>

<file path=ppt/tags/tag10.xml><?xml version="1.0" encoding="utf-8"?>
<p:tagLst xmlns:p="http://schemas.openxmlformats.org/presentationml/2006/main">
  <p:tag name="ISLIDE.VECTOR" val="#510985;#259206;#349884;#188981;#569081;#569077;"/>
</p:tagLst>
</file>

<file path=ppt/tags/tag1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ags/tag2.xml><?xml version="1.0" encoding="utf-8"?>
<p:tagLst xmlns:p="http://schemas.openxmlformats.org/presentationml/2006/main">
  <p:tag name="ISLIDE.VECTOR" val="#510985;#259206;#349884;#188981;#569081;#569077;"/>
</p:tagLst>
</file>

<file path=ppt/tags/tag3.xml><?xml version="1.0" encoding="utf-8"?>
<p:tagLst xmlns:p="http://schemas.openxmlformats.org/presentationml/2006/main">
  <p:tag name="ISLIDE.VECTOR" val="#510985;#259206;#349884;#188981;#569081;#569077;#541808;#418848;"/>
</p:tagLst>
</file>

<file path=ppt/tags/tag4.xml><?xml version="1.0" encoding="utf-8"?>
<p:tagLst xmlns:p="http://schemas.openxmlformats.org/presentationml/2006/main">
  <p:tag name="ISLIDE.VECTOR" val="a8c17173-f90b-4a47-8065-c68706269979"/>
</p:tagLst>
</file>

<file path=ppt/tags/tag5.xml><?xml version="1.0" encoding="utf-8"?>
<p:tagLst xmlns:p="http://schemas.openxmlformats.org/presentationml/2006/main">
  <p:tag name="ISLIDE.VECTOR" val="#510985;#259206;#349884;#188981;#569081;#569077;"/>
</p:tagLst>
</file>

<file path=ppt/tags/tag6.xml><?xml version="1.0" encoding="utf-8"?>
<p:tagLst xmlns:p="http://schemas.openxmlformats.org/presentationml/2006/main">
  <p:tag name="ISLIDE.VECTOR" val="#510985;#259206;#349884;#188981;#569081;#569077;"/>
</p:tagLst>
</file>

<file path=ppt/tags/tag7.xml><?xml version="1.0" encoding="utf-8"?>
<p:tagLst xmlns:p="http://schemas.openxmlformats.org/presentationml/2006/main">
  <p:tag name="ISLIDE.VECTOR" val="#510985;#259206;#349884;#188981;#379278;#554325;#184967;"/>
</p:tagLst>
</file>

<file path=ppt/tags/tag8.xml><?xml version="1.0" encoding="utf-8"?>
<p:tagLst xmlns:p="http://schemas.openxmlformats.org/presentationml/2006/main">
  <p:tag name="ISLIDE.ICON" val="#407180;"/>
</p:tagLst>
</file>

<file path=ppt/tags/tag9.xml><?xml version="1.0" encoding="utf-8"?>
<p:tagLst xmlns:p="http://schemas.openxmlformats.org/presentationml/2006/main">
  <p:tag name="ISLIDE.VECTOR" val="#510985;#259206;#349884;#188981;#341347;"/>
</p:tagLst>
</file>

<file path=ppt/theme/theme1.xml><?xml version="1.0" encoding="utf-8"?>
<a:theme xmlns:r="http://schemas.openxmlformats.org/officeDocument/2006/relationships"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3.xml><?xml version="1.0" encoding="utf-8"?>
<a:theme xmlns:r="http://schemas.openxmlformats.org/officeDocument/2006/relationships" xmlns:a="http://schemas.openxmlformats.org/drawingml/2006/main" name="3_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атовое стекло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 cap="flat" cmpd="sng" algn="ctr">
          <a:solidFill>
            <a:srgbClr val="0070C0"/>
          </a:solidFill>
          <a:prstDash val="solid"/>
          <a:round/>
          <a:headEnd type="none" w="med" len="med"/>
          <a:tailEnd type="none" w="med" len="med"/>
        </a:ln>
      </a:spPr>
      <a:bodyPr wrap="square" rtlCol="0" anchor="ctr">
        <a:noAutofit/>
      </a:bodyPr>
      <a:lstStyle>
        <a:defPPr algn="ctr">
          <a:defRPr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accent5"/>
        </a:fontRef>
      </a:style>
    </a:spDef>
  </a:objectDefaults>
</a:theme>
</file>

<file path=ppt/theme/theme4.xml><?xml version="1.0" encoding="utf-8"?>
<a:theme xmlns:r="http://schemas.openxmlformats.org/officeDocument/2006/relationships"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5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r="http://schemas.openxmlformats.org/officeDocument/2006/relationships"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Arial"/>
      <a:cs typeface="Arial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Arial"/>
      <a:cs typeface="Arial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r="http://schemas.openxmlformats.org/officeDocument/2006/relationships"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r="http://schemas.openxmlformats.org/officeDocument/2006/relationships" xmlns:a="http://schemas.openxmlformats.org/drawingml/2006/main">
  <a:clrScheme name="ALLPPT-COLOR-A33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EF4A4A"/>
    </a:accent1>
    <a:accent2>
      <a:srgbClr val="262626"/>
    </a:accent2>
    <a:accent3>
      <a:srgbClr val="EF4A4A"/>
    </a:accent3>
    <a:accent4>
      <a:srgbClr val="262626"/>
    </a:accent4>
    <a:accent5>
      <a:srgbClr val="EF4A4A"/>
    </a:accent5>
    <a:accent6>
      <a:srgbClr val="262626"/>
    </a:accent6>
    <a:hlink>
      <a:srgbClr val="0000FF"/>
    </a:hlink>
    <a:folHlink>
      <a:srgbClr val="800080"/>
    </a:folHlink>
  </a:clrScheme>
  <a:fontScheme name="ALLPPT FONT">
    <a:majorFont>
      <a:latin typeface="Arial"/>
      <a:ea typeface="Arial Unicode MS"/>
      <a:cs typeface="Arial"/>
    </a:majorFont>
    <a:minorFont>
      <a:latin typeface="Arial"/>
      <a:ea typeface="Arial Unicode MS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r="http://schemas.openxmlformats.org/officeDocument/2006/relationships"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r="http://schemas.openxmlformats.org/officeDocument/2006/relationships" xmlns:a="http://schemas.openxmlformats.org/drawingml/2006/main">
  <a:clrScheme name="Другая 1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6565FF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r="http://schemas.openxmlformats.org/officeDocument/2006/relationships"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r="http://schemas.openxmlformats.org/officeDocument/2006/relationships" xmlns:a="http://schemas.openxmlformats.org/drawingml/2006/main">
  <a:clrScheme name="3_Colored_Theme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3D9FAC"/>
    </a:accent1>
    <a:accent2>
      <a:srgbClr val="5B4470"/>
    </a:accent2>
    <a:accent3>
      <a:srgbClr val="FEB834"/>
    </a:accent3>
    <a:accent4>
      <a:srgbClr val="D7562E"/>
    </a:accent4>
    <a:accent5>
      <a:srgbClr val="1BB29C"/>
    </a:accent5>
    <a:accent6>
      <a:srgbClr val="3BC7E2"/>
    </a:accent6>
    <a:hlink>
      <a:srgbClr val="0066CC"/>
    </a:hlink>
    <a:folHlink>
      <a:srgbClr val="29B5E5"/>
    </a:folHlink>
  </a:clrScheme>
  <a:fontScheme name="Arial">
    <a:majorFont>
      <a:latin typeface="Arial"/>
      <a:ea typeface="Arial"/>
      <a:cs typeface="FontAwesome"/>
    </a:majorFont>
    <a:minorFont>
      <a:latin typeface="Arial"/>
      <a:ea typeface="Arial"/>
      <a:cs typeface="FontAwesome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r="http://schemas.openxmlformats.org/officeDocument/2006/relationships" xmlns:a="http://schemas.openxmlformats.org/drawingml/2006/main">
  <a:clrScheme name="3_Colored_Theme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3D9FAC"/>
    </a:accent1>
    <a:accent2>
      <a:srgbClr val="5B4470"/>
    </a:accent2>
    <a:accent3>
      <a:srgbClr val="FEB834"/>
    </a:accent3>
    <a:accent4>
      <a:srgbClr val="D7562E"/>
    </a:accent4>
    <a:accent5>
      <a:srgbClr val="1BB29C"/>
    </a:accent5>
    <a:accent6>
      <a:srgbClr val="3BC7E2"/>
    </a:accent6>
    <a:hlink>
      <a:srgbClr val="0066CC"/>
    </a:hlink>
    <a:folHlink>
      <a:srgbClr val="29B5E5"/>
    </a:folHlink>
  </a:clrScheme>
  <a:fontScheme name="Arial">
    <a:majorFont>
      <a:latin typeface="Arial"/>
      <a:ea typeface="Arial"/>
      <a:cs typeface="FontAwesome"/>
    </a:majorFont>
    <a:minorFont>
      <a:latin typeface="Arial"/>
      <a:ea typeface="Arial"/>
      <a:cs typeface="FontAwesome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r="http://schemas.openxmlformats.org/officeDocument/2006/relationships" xmlns:a="http://schemas.openxmlformats.org/drawingml/2006/main">
  <a:clrScheme name="3_Colored_Theme">
    <a:dk1>
      <a:sysClr val="windowText" lastClr="000000"/>
    </a:dk1>
    <a:lt1>
      <a:sysClr val="window" lastClr="FFFFFF"/>
    </a:lt1>
    <a:dk2>
      <a:srgbClr val="000000"/>
    </a:dk2>
    <a:lt2>
      <a:srgbClr val="FFFFFF"/>
    </a:lt2>
    <a:accent1>
      <a:srgbClr val="3D9FAC"/>
    </a:accent1>
    <a:accent2>
      <a:srgbClr val="5B4470"/>
    </a:accent2>
    <a:accent3>
      <a:srgbClr val="FEB834"/>
    </a:accent3>
    <a:accent4>
      <a:srgbClr val="D7562E"/>
    </a:accent4>
    <a:accent5>
      <a:srgbClr val="1BB29C"/>
    </a:accent5>
    <a:accent6>
      <a:srgbClr val="3BC7E2"/>
    </a:accent6>
    <a:hlink>
      <a:srgbClr val="0066CC"/>
    </a:hlink>
    <a:folHlink>
      <a:srgbClr val="29B5E5"/>
    </a:folHlink>
  </a:clrScheme>
  <a:fontScheme name="Arial">
    <a:majorFont>
      <a:latin typeface="Arial"/>
      <a:ea typeface="Arial"/>
      <a:cs typeface="FontAwesome"/>
    </a:majorFont>
    <a:minorFont>
      <a:latin typeface="Arial"/>
      <a:ea typeface="Arial"/>
      <a:cs typeface="FontAwesome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r="http://schemas.openxmlformats.org/officeDocument/2006/relationships" xmlns:a="http://schemas.openxmlformats.org/drawingml/2006/main">
  <a:clrScheme name="Другая 1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6565FF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r="http://schemas.openxmlformats.org/officeDocument/2006/relationships"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Arial"/>
      <a:cs typeface="Arial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934</Paragraphs>
  <Slides>85</Slides>
  <Notes>25</Notes>
  <TotalTime>21342</TotalTime>
  <HiddenSlides>0</HiddenSlides>
  <MMClips>0</MMClips>
  <ScaleCrop>0</ScaleCrop>
  <HeadingPairs>
    <vt:vector baseType="variant" size="6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baseType="lpstr" size="101">
      <vt:lpstr>Arial</vt:lpstr>
      <vt:lpstr>Calibri</vt:lpstr>
      <vt:lpstr>Calibri Light</vt:lpstr>
      <vt:lpstr>Wingdings</vt:lpstr>
      <vt:lpstr>Times New Roman</vt:lpstr>
      <vt:lpstr>微软雅黑</vt:lpstr>
      <vt:lpstr>돋움</vt:lpstr>
      <vt:lpstr>宋体</vt:lpstr>
      <vt:lpstr>Impact</vt:lpstr>
      <vt:lpstr>FontAwesome</vt:lpstr>
      <vt:lpstr>Tahoma</vt:lpstr>
      <vt:lpstr>Verdana</vt:lpstr>
      <vt:lpstr>Century Gothic</vt:lpstr>
      <vt:lpstr>Ubuntu Light</vt:lpstr>
      <vt:lpstr>Arial Unicode MS</vt:lpstr>
      <vt:lpstr>1_Тема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Гайденрайх Анна Николаевна</dc:creator>
  <cp:lastModifiedBy>Гайденрайх Анна Николаевна</cp:lastModifiedBy>
  <cp:revision>298</cp:revision>
  <cp:lastPrinted>2023-06-02T08:03:52.000</cp:lastPrinted>
  <dcterms:created xsi:type="dcterms:W3CDTF">2023-03-10T08:24:59Z</dcterms:created>
  <dcterms:modified xsi:type="dcterms:W3CDTF">2024-04-02T09:08:39Z</dcterms:modified>
</cp:coreProperties>
</file>